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9144000" cy="6858000"/>
  <p:embeddedFontLst>
    <p:embeddedFont>
      <p:font typeface="Calibri" panose="020F0502020204030204" pitchFamily="34" charset="0"/>
      <p:regular r:id="rId18"/>
      <p:bold r:id="rId19"/>
      <p:italic r:id="rId20"/>
      <p:boldItalic r:id="rId21"/>
    </p:embeddedFont>
    <p:embeddedFont>
      <p:font typeface="Garamond" panose="020204040303010108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1: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2: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3: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4: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5: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5: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2: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44d9c5290_1_9:notes"/>
          <p:cNvSpPr txBox="1">
            <a:spLocks noGrp="1"/>
          </p:cNvSpPr>
          <p:nvPr>
            <p:ph type="body" idx="1"/>
          </p:nvPr>
        </p:nvSpPr>
        <p:spPr>
          <a:xfrm>
            <a:off x="914400" y="3300413"/>
            <a:ext cx="73152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844d9c5290_1_9:notes"/>
          <p:cNvSpPr>
            <a:spLocks noGrp="1" noRot="1" noChangeAspect="1"/>
          </p:cNvSpPr>
          <p:nvPr>
            <p:ph type="sldImg" idx="2"/>
          </p:nvPr>
        </p:nvSpPr>
        <p:spPr>
          <a:xfrm>
            <a:off x="3028950" y="857250"/>
            <a:ext cx="3086100" cy="2314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8: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3028950"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3792560" y="2801619"/>
            <a:ext cx="1558879" cy="4521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3195" y="1447292"/>
            <a:ext cx="7937609" cy="292417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i="0">
                <a:solidFill>
                  <a:schemeClr val="dk1"/>
                </a:solidFill>
                <a:latin typeface="Arial"/>
                <a:ea typeface="Arial"/>
                <a:cs typeface="Arial"/>
                <a:sym typeface="Arial"/>
              </a:defRPr>
            </a:lvl1pPr>
            <a:lvl2pPr marL="914400" lvl="1" indent="-228600" algn="l">
              <a:spcBef>
                <a:spcPts val="0"/>
              </a:spcBef>
              <a:spcAft>
                <a:spcPts val="0"/>
              </a:spcAft>
              <a:buSzPts val="1400"/>
              <a:buNone/>
              <a:defRPr>
                <a:latin typeface="Arial"/>
                <a:ea typeface="Arial"/>
                <a:cs typeface="Arial"/>
                <a:sym typeface="Arial"/>
              </a:defRPr>
            </a:lvl2pPr>
            <a:lvl3pPr marL="1371600" lvl="2" indent="-228600" algn="l">
              <a:spcBef>
                <a:spcPts val="0"/>
              </a:spcBef>
              <a:spcAft>
                <a:spcPts val="0"/>
              </a:spcAft>
              <a:buSzPts val="1400"/>
              <a:buNone/>
              <a:defRPr>
                <a:latin typeface="Arial"/>
                <a:ea typeface="Arial"/>
                <a:cs typeface="Arial"/>
                <a:sym typeface="Arial"/>
              </a:defRPr>
            </a:lvl3pPr>
            <a:lvl4pPr marL="1828800" lvl="3" indent="-228600" algn="l">
              <a:spcBef>
                <a:spcPts val="0"/>
              </a:spcBef>
              <a:spcAft>
                <a:spcPts val="0"/>
              </a:spcAft>
              <a:buSzPts val="1400"/>
              <a:buNone/>
              <a:defRPr>
                <a:latin typeface="Arial"/>
                <a:ea typeface="Arial"/>
                <a:cs typeface="Arial"/>
                <a:sym typeface="Arial"/>
              </a:defRPr>
            </a:lvl4pPr>
            <a:lvl5pPr marL="2286000" lvl="4" indent="-228600" algn="l">
              <a:spcBef>
                <a:spcPts val="0"/>
              </a:spcBef>
              <a:spcAft>
                <a:spcPts val="0"/>
              </a:spcAft>
              <a:buSzPts val="1400"/>
              <a:buNone/>
              <a:defRPr>
                <a:latin typeface="Arial"/>
                <a:ea typeface="Arial"/>
                <a:cs typeface="Arial"/>
                <a:sym typeface="Arial"/>
              </a:defRPr>
            </a:lvl5pPr>
            <a:lvl6pPr marL="2743200" lvl="5" indent="-228600" algn="l">
              <a:spcBef>
                <a:spcPts val="0"/>
              </a:spcBef>
              <a:spcAft>
                <a:spcPts val="0"/>
              </a:spcAft>
              <a:buSzPts val="1400"/>
              <a:buNone/>
              <a:defRPr>
                <a:latin typeface="Arial"/>
                <a:ea typeface="Arial"/>
                <a:cs typeface="Arial"/>
                <a:sym typeface="Arial"/>
              </a:defRPr>
            </a:lvl6pPr>
            <a:lvl7pPr marL="3200400" lvl="6" indent="-228600" algn="l">
              <a:spcBef>
                <a:spcPts val="0"/>
              </a:spcBef>
              <a:spcAft>
                <a:spcPts val="0"/>
              </a:spcAft>
              <a:buSzPts val="1400"/>
              <a:buNone/>
              <a:defRPr>
                <a:latin typeface="Arial"/>
                <a:ea typeface="Arial"/>
                <a:cs typeface="Arial"/>
                <a:sym typeface="Arial"/>
              </a:defRPr>
            </a:lvl7pPr>
            <a:lvl8pPr marL="3657600" lvl="7" indent="-228600" algn="l">
              <a:spcBef>
                <a:spcPts val="0"/>
              </a:spcBef>
              <a:spcAft>
                <a:spcPts val="0"/>
              </a:spcAft>
              <a:buSzPts val="1400"/>
              <a:buNone/>
              <a:defRPr>
                <a:latin typeface="Arial"/>
                <a:ea typeface="Arial"/>
                <a:cs typeface="Arial"/>
                <a:sym typeface="Arial"/>
              </a:defRPr>
            </a:lvl8pPr>
            <a:lvl9pPr marL="4114800" lvl="8" indent="-228600" algn="l">
              <a:spcBef>
                <a:spcPts val="0"/>
              </a:spcBef>
              <a:spcAft>
                <a:spcPts val="0"/>
              </a:spcAft>
              <a:buSzPts val="1400"/>
              <a:buNone/>
              <a:defRPr>
                <a:latin typeface="Arial"/>
                <a:ea typeface="Arial"/>
                <a:cs typeface="Arial"/>
                <a:sym typeface="Arial"/>
              </a:defRPr>
            </a:lvl9pPr>
          </a:lstStyle>
          <a:p>
            <a:endParaRPr/>
          </a:p>
        </p:txBody>
      </p:sp>
      <p:sp>
        <p:nvSpPr>
          <p:cNvPr id="18" name="Google Shape;18;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0"/>
            <a:ext cx="9144000" cy="68579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3"/>
          <p:cNvSpPr/>
          <p:nvPr/>
        </p:nvSpPr>
        <p:spPr>
          <a:xfrm>
            <a:off x="6232268" y="275998"/>
            <a:ext cx="2403000" cy="47246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3"/>
          <p:cNvSpPr/>
          <p:nvPr/>
        </p:nvSpPr>
        <p:spPr>
          <a:xfrm>
            <a:off x="1" y="4076700"/>
            <a:ext cx="1917064" cy="2781300"/>
          </a:xfrm>
          <a:custGeom>
            <a:avLst/>
            <a:gdLst/>
            <a:ahLst/>
            <a:cxnLst/>
            <a:rect l="l" t="t" r="r" b="b"/>
            <a:pathLst>
              <a:path w="1917064" h="2781300" extrusionOk="0">
                <a:moveTo>
                  <a:pt x="0" y="0"/>
                </a:moveTo>
                <a:lnTo>
                  <a:pt x="0" y="2781299"/>
                </a:lnTo>
                <a:lnTo>
                  <a:pt x="1916906" y="2781299"/>
                </a:lnTo>
                <a:lnTo>
                  <a:pt x="1887583" y="2770208"/>
                </a:lnTo>
                <a:lnTo>
                  <a:pt x="1857915" y="2758508"/>
                </a:lnTo>
                <a:lnTo>
                  <a:pt x="1797616" y="2733263"/>
                </a:lnTo>
                <a:lnTo>
                  <a:pt x="1736159" y="2705535"/>
                </a:lnTo>
                <a:lnTo>
                  <a:pt x="1673688" y="2675293"/>
                </a:lnTo>
                <a:lnTo>
                  <a:pt x="1610351" y="2642505"/>
                </a:lnTo>
                <a:lnTo>
                  <a:pt x="1546295" y="2607143"/>
                </a:lnTo>
                <a:lnTo>
                  <a:pt x="1481667" y="2569174"/>
                </a:lnTo>
                <a:lnTo>
                  <a:pt x="1449185" y="2549203"/>
                </a:lnTo>
                <a:lnTo>
                  <a:pt x="1416614" y="2528568"/>
                </a:lnTo>
                <a:lnTo>
                  <a:pt x="1383974" y="2507267"/>
                </a:lnTo>
                <a:lnTo>
                  <a:pt x="1351282" y="2485296"/>
                </a:lnTo>
                <a:lnTo>
                  <a:pt x="1318558" y="2462650"/>
                </a:lnTo>
                <a:lnTo>
                  <a:pt x="1285819" y="2439325"/>
                </a:lnTo>
                <a:lnTo>
                  <a:pt x="1253084" y="2415319"/>
                </a:lnTo>
                <a:lnTo>
                  <a:pt x="1220371" y="2390626"/>
                </a:lnTo>
                <a:lnTo>
                  <a:pt x="1187699" y="2365244"/>
                </a:lnTo>
                <a:lnTo>
                  <a:pt x="1155085" y="2339168"/>
                </a:lnTo>
                <a:lnTo>
                  <a:pt x="1122549" y="2312395"/>
                </a:lnTo>
                <a:lnTo>
                  <a:pt x="1090108" y="2284920"/>
                </a:lnTo>
                <a:lnTo>
                  <a:pt x="1057782" y="2256741"/>
                </a:lnTo>
                <a:lnTo>
                  <a:pt x="1025587" y="2227852"/>
                </a:lnTo>
                <a:lnTo>
                  <a:pt x="993544" y="2198251"/>
                </a:lnTo>
                <a:lnTo>
                  <a:pt x="961669" y="2167934"/>
                </a:lnTo>
                <a:lnTo>
                  <a:pt x="929982" y="2136896"/>
                </a:lnTo>
                <a:lnTo>
                  <a:pt x="898501" y="2105133"/>
                </a:lnTo>
                <a:lnTo>
                  <a:pt x="867244" y="2072643"/>
                </a:lnTo>
                <a:lnTo>
                  <a:pt x="836229" y="2039421"/>
                </a:lnTo>
                <a:lnTo>
                  <a:pt x="805475" y="2005463"/>
                </a:lnTo>
                <a:lnTo>
                  <a:pt x="775001" y="1970766"/>
                </a:lnTo>
                <a:lnTo>
                  <a:pt x="744824" y="1935325"/>
                </a:lnTo>
                <a:lnTo>
                  <a:pt x="714963" y="1899138"/>
                </a:lnTo>
                <a:lnTo>
                  <a:pt x="685436" y="1862199"/>
                </a:lnTo>
                <a:lnTo>
                  <a:pt x="656262" y="1824506"/>
                </a:lnTo>
                <a:lnTo>
                  <a:pt x="627459" y="1786054"/>
                </a:lnTo>
                <a:lnTo>
                  <a:pt x="599045" y="1746839"/>
                </a:lnTo>
                <a:lnTo>
                  <a:pt x="571039" y="1706858"/>
                </a:lnTo>
                <a:lnTo>
                  <a:pt x="543459" y="1666108"/>
                </a:lnTo>
                <a:lnTo>
                  <a:pt x="516324" y="1624583"/>
                </a:lnTo>
                <a:lnTo>
                  <a:pt x="489651" y="1582280"/>
                </a:lnTo>
                <a:lnTo>
                  <a:pt x="463460" y="1539196"/>
                </a:lnTo>
                <a:lnTo>
                  <a:pt x="437768" y="1495327"/>
                </a:lnTo>
                <a:lnTo>
                  <a:pt x="412594" y="1450668"/>
                </a:lnTo>
                <a:lnTo>
                  <a:pt x="387956" y="1405216"/>
                </a:lnTo>
                <a:lnTo>
                  <a:pt x="363873" y="1358968"/>
                </a:lnTo>
                <a:lnTo>
                  <a:pt x="340363" y="1311919"/>
                </a:lnTo>
                <a:lnTo>
                  <a:pt x="317444" y="1264065"/>
                </a:lnTo>
                <a:lnTo>
                  <a:pt x="295135" y="1215403"/>
                </a:lnTo>
                <a:lnTo>
                  <a:pt x="273454" y="1165929"/>
                </a:lnTo>
                <a:lnTo>
                  <a:pt x="252420" y="1115638"/>
                </a:lnTo>
                <a:lnTo>
                  <a:pt x="232050" y="1064528"/>
                </a:lnTo>
                <a:lnTo>
                  <a:pt x="212363" y="1012595"/>
                </a:lnTo>
                <a:lnTo>
                  <a:pt x="193378" y="959834"/>
                </a:lnTo>
                <a:lnTo>
                  <a:pt x="175113" y="906241"/>
                </a:lnTo>
                <a:lnTo>
                  <a:pt x="157585" y="851814"/>
                </a:lnTo>
                <a:lnTo>
                  <a:pt x="140815" y="796547"/>
                </a:lnTo>
                <a:lnTo>
                  <a:pt x="124819" y="740438"/>
                </a:lnTo>
                <a:lnTo>
                  <a:pt x="109617" y="683482"/>
                </a:lnTo>
                <a:lnTo>
                  <a:pt x="95226" y="625676"/>
                </a:lnTo>
                <a:lnTo>
                  <a:pt x="81666" y="567015"/>
                </a:lnTo>
                <a:lnTo>
                  <a:pt x="68953" y="507497"/>
                </a:lnTo>
                <a:lnTo>
                  <a:pt x="57108" y="447116"/>
                </a:lnTo>
                <a:lnTo>
                  <a:pt x="46147" y="385870"/>
                </a:lnTo>
                <a:lnTo>
                  <a:pt x="36090" y="323755"/>
                </a:lnTo>
                <a:lnTo>
                  <a:pt x="26955" y="260766"/>
                </a:lnTo>
                <a:lnTo>
                  <a:pt x="18760" y="196899"/>
                </a:lnTo>
                <a:lnTo>
                  <a:pt x="11523" y="132152"/>
                </a:lnTo>
                <a:lnTo>
                  <a:pt x="5264" y="66520"/>
                </a:lnTo>
                <a:lnTo>
                  <a:pt x="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3"/>
          <p:cNvSpPr/>
          <p:nvPr/>
        </p:nvSpPr>
        <p:spPr>
          <a:xfrm>
            <a:off x="7441482" y="5581339"/>
            <a:ext cx="1703070" cy="1276350"/>
          </a:xfrm>
          <a:custGeom>
            <a:avLst/>
            <a:gdLst/>
            <a:ahLst/>
            <a:cxnLst/>
            <a:rect l="l" t="t" r="r" b="b"/>
            <a:pathLst>
              <a:path w="1703070" h="1276350" extrusionOk="0">
                <a:moveTo>
                  <a:pt x="1702460" y="771445"/>
                </a:moveTo>
                <a:lnTo>
                  <a:pt x="379837" y="771445"/>
                </a:lnTo>
                <a:lnTo>
                  <a:pt x="423770" y="774287"/>
                </a:lnTo>
                <a:lnTo>
                  <a:pt x="471860" y="781503"/>
                </a:lnTo>
                <a:lnTo>
                  <a:pt x="524875" y="792935"/>
                </a:lnTo>
                <a:lnTo>
                  <a:pt x="583582" y="808425"/>
                </a:lnTo>
                <a:lnTo>
                  <a:pt x="629470" y="822648"/>
                </a:lnTo>
                <a:lnTo>
                  <a:pt x="675032" y="838700"/>
                </a:lnTo>
                <a:lnTo>
                  <a:pt x="720315" y="856331"/>
                </a:lnTo>
                <a:lnTo>
                  <a:pt x="765366" y="875291"/>
                </a:lnTo>
                <a:lnTo>
                  <a:pt x="810231" y="895330"/>
                </a:lnTo>
                <a:lnTo>
                  <a:pt x="854958" y="916195"/>
                </a:lnTo>
                <a:lnTo>
                  <a:pt x="1033424" y="1002928"/>
                </a:lnTo>
                <a:lnTo>
                  <a:pt x="1078164" y="1024177"/>
                </a:lnTo>
                <a:lnTo>
                  <a:pt x="1123047" y="1044750"/>
                </a:lnTo>
                <a:lnTo>
                  <a:pt x="1216294" y="1085483"/>
                </a:lnTo>
                <a:lnTo>
                  <a:pt x="1409111" y="1174585"/>
                </a:lnTo>
                <a:lnTo>
                  <a:pt x="1457499" y="1195927"/>
                </a:lnTo>
                <a:lnTo>
                  <a:pt x="1506019" y="1216047"/>
                </a:lnTo>
                <a:lnTo>
                  <a:pt x="1554704" y="1234519"/>
                </a:lnTo>
                <a:lnTo>
                  <a:pt x="1603582" y="1250918"/>
                </a:lnTo>
                <a:lnTo>
                  <a:pt x="1652684" y="1264821"/>
                </a:lnTo>
                <a:lnTo>
                  <a:pt x="1702040" y="1275801"/>
                </a:lnTo>
                <a:lnTo>
                  <a:pt x="1702460" y="771445"/>
                </a:lnTo>
                <a:close/>
              </a:path>
              <a:path w="1703070" h="1276350" extrusionOk="0">
                <a:moveTo>
                  <a:pt x="1246510" y="0"/>
                </a:moveTo>
                <a:lnTo>
                  <a:pt x="1201619" y="960"/>
                </a:lnTo>
                <a:lnTo>
                  <a:pt x="1156866" y="4630"/>
                </a:lnTo>
                <a:lnTo>
                  <a:pt x="1112245" y="11030"/>
                </a:lnTo>
                <a:lnTo>
                  <a:pt x="1067750" y="20178"/>
                </a:lnTo>
                <a:lnTo>
                  <a:pt x="1023375" y="32093"/>
                </a:lnTo>
                <a:lnTo>
                  <a:pt x="979115" y="46795"/>
                </a:lnTo>
                <a:lnTo>
                  <a:pt x="934963" y="64301"/>
                </a:lnTo>
                <a:lnTo>
                  <a:pt x="890915" y="84632"/>
                </a:lnTo>
                <a:lnTo>
                  <a:pt x="846963" y="107805"/>
                </a:lnTo>
                <a:lnTo>
                  <a:pt x="803102" y="133841"/>
                </a:lnTo>
                <a:lnTo>
                  <a:pt x="759326" y="162757"/>
                </a:lnTo>
                <a:lnTo>
                  <a:pt x="726768" y="187006"/>
                </a:lnTo>
                <a:lnTo>
                  <a:pt x="691854" y="215901"/>
                </a:lnTo>
                <a:lnTo>
                  <a:pt x="654914" y="248948"/>
                </a:lnTo>
                <a:lnTo>
                  <a:pt x="616280" y="285650"/>
                </a:lnTo>
                <a:lnTo>
                  <a:pt x="576281" y="325513"/>
                </a:lnTo>
                <a:lnTo>
                  <a:pt x="535250" y="368040"/>
                </a:lnTo>
                <a:lnTo>
                  <a:pt x="493515" y="412736"/>
                </a:lnTo>
                <a:lnTo>
                  <a:pt x="451409" y="459106"/>
                </a:lnTo>
                <a:lnTo>
                  <a:pt x="409260" y="506654"/>
                </a:lnTo>
                <a:lnTo>
                  <a:pt x="367402" y="554885"/>
                </a:lnTo>
                <a:lnTo>
                  <a:pt x="326163" y="603303"/>
                </a:lnTo>
                <a:lnTo>
                  <a:pt x="285874" y="651413"/>
                </a:lnTo>
                <a:lnTo>
                  <a:pt x="246867" y="698718"/>
                </a:lnTo>
                <a:lnTo>
                  <a:pt x="209471" y="744725"/>
                </a:lnTo>
                <a:lnTo>
                  <a:pt x="174018" y="788936"/>
                </a:lnTo>
                <a:lnTo>
                  <a:pt x="140838" y="830857"/>
                </a:lnTo>
                <a:lnTo>
                  <a:pt x="110262" y="869992"/>
                </a:lnTo>
                <a:lnTo>
                  <a:pt x="82620" y="905846"/>
                </a:lnTo>
                <a:lnTo>
                  <a:pt x="58243" y="937923"/>
                </a:lnTo>
                <a:lnTo>
                  <a:pt x="20607" y="988765"/>
                </a:lnTo>
                <a:lnTo>
                  <a:pt x="0" y="1018553"/>
                </a:lnTo>
                <a:lnTo>
                  <a:pt x="44643" y="968918"/>
                </a:lnTo>
                <a:lnTo>
                  <a:pt x="85758" y="925245"/>
                </a:lnTo>
                <a:lnTo>
                  <a:pt x="124111" y="887376"/>
                </a:lnTo>
                <a:lnTo>
                  <a:pt x="160472" y="855151"/>
                </a:lnTo>
                <a:lnTo>
                  <a:pt x="195609" y="828411"/>
                </a:lnTo>
                <a:lnTo>
                  <a:pt x="230291" y="806999"/>
                </a:lnTo>
                <a:lnTo>
                  <a:pt x="265286" y="790755"/>
                </a:lnTo>
                <a:lnTo>
                  <a:pt x="339290" y="773137"/>
                </a:lnTo>
                <a:lnTo>
                  <a:pt x="379837" y="771445"/>
                </a:lnTo>
                <a:lnTo>
                  <a:pt x="1702460" y="771445"/>
                </a:lnTo>
                <a:lnTo>
                  <a:pt x="1702995" y="129645"/>
                </a:lnTo>
                <a:lnTo>
                  <a:pt x="1611302" y="87621"/>
                </a:lnTo>
                <a:lnTo>
                  <a:pt x="1565098" y="67579"/>
                </a:lnTo>
                <a:lnTo>
                  <a:pt x="1519078" y="50097"/>
                </a:lnTo>
                <a:lnTo>
                  <a:pt x="1473237" y="35192"/>
                </a:lnTo>
                <a:lnTo>
                  <a:pt x="1427569" y="22884"/>
                </a:lnTo>
                <a:lnTo>
                  <a:pt x="1382068" y="13192"/>
                </a:lnTo>
                <a:lnTo>
                  <a:pt x="1336729" y="6135"/>
                </a:lnTo>
                <a:lnTo>
                  <a:pt x="1291545" y="1731"/>
                </a:lnTo>
                <a:lnTo>
                  <a:pt x="12465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3"/>
          <p:cNvSpPr/>
          <p:nvPr/>
        </p:nvSpPr>
        <p:spPr>
          <a:xfrm>
            <a:off x="0" y="0"/>
            <a:ext cx="9144000" cy="105273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3"/>
          <p:cNvSpPr txBox="1">
            <a:spLocks noGrp="1"/>
          </p:cNvSpPr>
          <p:nvPr>
            <p:ph type="title"/>
          </p:nvPr>
        </p:nvSpPr>
        <p:spPr>
          <a:xfrm>
            <a:off x="3792560" y="2801619"/>
            <a:ext cx="1558879" cy="4521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09600" y="274638"/>
            <a:ext cx="7924800" cy="1143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
        <p:nvSpPr>
          <p:cNvPr id="36" name="Google Shape;36;p4"/>
          <p:cNvSpPr txBox="1">
            <a:spLocks noGrp="1"/>
          </p:cNvSpPr>
          <p:nvPr>
            <p:ph type="body" idx="1"/>
          </p:nvPr>
        </p:nvSpPr>
        <p:spPr>
          <a:xfrm>
            <a:off x="609600" y="1600200"/>
            <a:ext cx="7924800" cy="411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
        <p:cNvGrpSpPr/>
        <p:nvPr/>
      </p:nvGrpSpPr>
      <p:grpSpPr>
        <a:xfrm>
          <a:off x="0" y="0"/>
          <a:ext cx="0" cy="0"/>
          <a:chOff x="0" y="0"/>
          <a:chExt cx="0" cy="0"/>
        </a:xfrm>
      </p:grpSpPr>
      <p:sp>
        <p:nvSpPr>
          <p:cNvPr id="38" name="Google Shape;38;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685800" y="2125980"/>
            <a:ext cx="7772400" cy="144018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3792560" y="2801619"/>
            <a:ext cx="1558879" cy="4521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28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457200" y="1577340"/>
            <a:ext cx="3977640" cy="4526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7"/>
          <p:cNvSpPr txBox="1">
            <a:spLocks noGrp="1"/>
          </p:cNvSpPr>
          <p:nvPr>
            <p:ph type="body" idx="2"/>
          </p:nvPr>
        </p:nvSpPr>
        <p:spPr>
          <a:xfrm>
            <a:off x="4709160" y="1577340"/>
            <a:ext cx="3977640" cy="452628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792560" y="2801619"/>
            <a:ext cx="1558879" cy="4521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8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3195" y="1447292"/>
            <a:ext cx="7937609" cy="292417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randeniya@uq.edu.au"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ncbi.nlm.nih.gov/pubmed/23123383" TargetMode="External"/><Relationship Id="rId5" Type="http://schemas.openxmlformats.org/officeDocument/2006/relationships/hyperlink" Target="https://www.ncbi.nlm.nih.gov/pubmed/23755353" TargetMode="External"/><Relationship Id="rId4" Type="http://schemas.openxmlformats.org/officeDocument/2006/relationships/hyperlink" Target="https://www.ncbi.nlm.nih.gov/pubmed/229598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ncbi.nlm.nih.gov/pubmed/22840519" TargetMode="External"/><Relationship Id="rId4" Type="http://schemas.openxmlformats.org/officeDocument/2006/relationships/hyperlink" Target="https://www.ncbi.nlm.nih.gov/pubmed/14724638"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7"/>
        <p:cNvGrpSpPr/>
        <p:nvPr/>
      </p:nvGrpSpPr>
      <p:grpSpPr>
        <a:xfrm>
          <a:off x="0" y="0"/>
          <a:ext cx="0" cy="0"/>
          <a:chOff x="0" y="0"/>
          <a:chExt cx="0" cy="0"/>
        </a:xfrm>
      </p:grpSpPr>
      <p:sp>
        <p:nvSpPr>
          <p:cNvPr id="58" name="Google Shape;58;p8"/>
          <p:cNvSpPr/>
          <p:nvPr/>
        </p:nvSpPr>
        <p:spPr>
          <a:xfrm>
            <a:off x="0" y="0"/>
            <a:ext cx="9144000" cy="112819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8"/>
          <p:cNvSpPr/>
          <p:nvPr/>
        </p:nvSpPr>
        <p:spPr>
          <a:xfrm>
            <a:off x="7389171" y="5587999"/>
            <a:ext cx="1754828" cy="1269933"/>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Garamond"/>
              <a:ea typeface="Garamond"/>
              <a:cs typeface="Garamond"/>
              <a:sym typeface="Garamond"/>
            </a:endParaRPr>
          </a:p>
        </p:txBody>
      </p:sp>
      <p:sp>
        <p:nvSpPr>
          <p:cNvPr id="60" name="Google Shape;60;p8"/>
          <p:cNvSpPr/>
          <p:nvPr/>
        </p:nvSpPr>
        <p:spPr>
          <a:xfrm>
            <a:off x="1" y="4082981"/>
            <a:ext cx="2024829" cy="277495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Garamond"/>
              <a:ea typeface="Garamond"/>
              <a:cs typeface="Garamond"/>
              <a:sym typeface="Garamond"/>
            </a:endParaRPr>
          </a:p>
        </p:txBody>
      </p:sp>
      <p:sp>
        <p:nvSpPr>
          <p:cNvPr id="61" name="Google Shape;61;p8"/>
          <p:cNvSpPr txBox="1">
            <a:spLocks noGrp="1"/>
          </p:cNvSpPr>
          <p:nvPr>
            <p:ph type="title"/>
          </p:nvPr>
        </p:nvSpPr>
        <p:spPr>
          <a:xfrm>
            <a:off x="751036" y="2210922"/>
            <a:ext cx="7641928" cy="1128194"/>
          </a:xfrm>
          <a:prstGeom prst="rect">
            <a:avLst/>
          </a:prstGeom>
          <a:noFill/>
          <a:ln>
            <a:noFill/>
          </a:ln>
        </p:spPr>
        <p:txBody>
          <a:bodyPr spcFirstLastPara="1" wrap="square" lIns="0" tIns="0" rIns="0" bIns="0" anchor="t" anchorCtr="0">
            <a:noAutofit/>
          </a:bodyPr>
          <a:lstStyle/>
          <a:p>
            <a:pPr marL="245745" marR="5080" lvl="0" indent="-233679" algn="ctr" rtl="0">
              <a:lnSpc>
                <a:spcPct val="102600"/>
              </a:lnSpc>
              <a:spcBef>
                <a:spcPts val="0"/>
              </a:spcBef>
              <a:spcAft>
                <a:spcPts val="0"/>
              </a:spcAft>
              <a:buNone/>
            </a:pPr>
            <a:r>
              <a:rPr lang="en-AU" sz="3500" b="1">
                <a:solidFill>
                  <a:srgbClr val="51247A"/>
                </a:solidFill>
              </a:rPr>
              <a:t>Bayesian models of </a:t>
            </a:r>
            <a:br>
              <a:rPr lang="en-AU" sz="3500" b="1">
                <a:solidFill>
                  <a:srgbClr val="51247A"/>
                </a:solidFill>
              </a:rPr>
            </a:br>
            <a:r>
              <a:rPr lang="en-AU" sz="3500" b="1">
                <a:solidFill>
                  <a:srgbClr val="51247A"/>
                </a:solidFill>
              </a:rPr>
              <a:t>atypical sensory perception in autism</a:t>
            </a:r>
            <a:endParaRPr sz="3500"/>
          </a:p>
        </p:txBody>
      </p:sp>
      <p:sp>
        <p:nvSpPr>
          <p:cNvPr id="62" name="Google Shape;62;p8"/>
          <p:cNvSpPr txBox="1"/>
          <p:nvPr/>
        </p:nvSpPr>
        <p:spPr>
          <a:xfrm>
            <a:off x="521500" y="3761500"/>
            <a:ext cx="8165400" cy="782400"/>
          </a:xfrm>
          <a:prstGeom prst="rect">
            <a:avLst/>
          </a:prstGeom>
          <a:noFill/>
          <a:ln>
            <a:noFill/>
          </a:ln>
        </p:spPr>
        <p:txBody>
          <a:bodyPr spcFirstLastPara="1" wrap="square" lIns="0" tIns="12700" rIns="0" bIns="0" anchor="t" anchorCtr="0">
            <a:noAutofit/>
          </a:bodyPr>
          <a:lstStyle/>
          <a:p>
            <a:pPr marL="50800" marR="0" lvl="0" indent="0" algn="ctr" rtl="0">
              <a:lnSpc>
                <a:spcPct val="100000"/>
              </a:lnSpc>
              <a:spcBef>
                <a:spcPts val="0"/>
              </a:spcBef>
              <a:spcAft>
                <a:spcPts val="0"/>
              </a:spcAft>
              <a:buNone/>
            </a:pPr>
            <a:r>
              <a:rPr lang="en-AU" sz="1700" b="1">
                <a:solidFill>
                  <a:srgbClr val="51247A"/>
                </a:solidFill>
              </a:rPr>
              <a:t>Randeniya, R.</a:t>
            </a:r>
            <a:r>
              <a:rPr lang="en-AU" sz="1700" b="1" baseline="30000">
                <a:solidFill>
                  <a:srgbClr val="51247A"/>
                </a:solidFill>
              </a:rPr>
              <a:t>1</a:t>
            </a:r>
            <a:r>
              <a:rPr lang="en-AU" sz="1700" b="1">
                <a:solidFill>
                  <a:srgbClr val="51247A"/>
                </a:solidFill>
              </a:rPr>
              <a:t>, Vilares I.</a:t>
            </a:r>
            <a:r>
              <a:rPr lang="en-AU" sz="1700" b="1" baseline="30000">
                <a:solidFill>
                  <a:srgbClr val="51247A"/>
                </a:solidFill>
              </a:rPr>
              <a:t>2</a:t>
            </a:r>
            <a:r>
              <a:rPr lang="en-AU" sz="1700" b="1">
                <a:solidFill>
                  <a:srgbClr val="51247A"/>
                </a:solidFill>
              </a:rPr>
              <a:t>,Tanksale R.</a:t>
            </a:r>
            <a:r>
              <a:rPr lang="en-AU" sz="1700" b="1" baseline="30000">
                <a:solidFill>
                  <a:srgbClr val="51247A"/>
                </a:solidFill>
              </a:rPr>
              <a:t>1</a:t>
            </a:r>
            <a:r>
              <a:rPr lang="en-AU" sz="1700" b="1">
                <a:solidFill>
                  <a:srgbClr val="51247A"/>
                </a:solidFill>
              </a:rPr>
              <a:t>, Mattingley J.B. </a:t>
            </a:r>
            <a:r>
              <a:rPr lang="en-AU" sz="1700" b="1" baseline="30000">
                <a:solidFill>
                  <a:srgbClr val="51247A"/>
                </a:solidFill>
              </a:rPr>
              <a:t>1</a:t>
            </a:r>
            <a:r>
              <a:rPr lang="en-AU" sz="1700" b="1">
                <a:solidFill>
                  <a:srgbClr val="51247A"/>
                </a:solidFill>
              </a:rPr>
              <a:t>, Garrido M.I.</a:t>
            </a:r>
            <a:r>
              <a:rPr lang="en-AU" sz="1700" b="1" baseline="30000">
                <a:solidFill>
                  <a:srgbClr val="51247A"/>
                </a:solidFill>
              </a:rPr>
              <a:t>3</a:t>
            </a:r>
            <a:endParaRPr sz="1700" baseline="30000">
              <a:solidFill>
                <a:schemeClr val="dk1"/>
              </a:solidFill>
            </a:endParaRPr>
          </a:p>
          <a:p>
            <a:pPr marL="0" marR="0" lvl="0" indent="0" algn="ctr" rtl="0">
              <a:lnSpc>
                <a:spcPct val="100000"/>
              </a:lnSpc>
              <a:spcBef>
                <a:spcPts val="20"/>
              </a:spcBef>
              <a:spcAft>
                <a:spcPts val="0"/>
              </a:spcAft>
              <a:buNone/>
            </a:pPr>
            <a:endParaRPr sz="1500">
              <a:solidFill>
                <a:schemeClr val="dk1"/>
              </a:solidFill>
            </a:endParaRPr>
          </a:p>
          <a:p>
            <a:pPr marL="84455" marR="0" lvl="0" indent="0" algn="ctr" rtl="0">
              <a:lnSpc>
                <a:spcPct val="100000"/>
              </a:lnSpc>
              <a:spcBef>
                <a:spcPts val="5"/>
              </a:spcBef>
              <a:spcAft>
                <a:spcPts val="0"/>
              </a:spcAft>
              <a:buNone/>
            </a:pPr>
            <a:r>
              <a:rPr lang="en-AU" sz="1500" i="1">
                <a:solidFill>
                  <a:srgbClr val="51247A"/>
                </a:solidFill>
              </a:rPr>
              <a:t>1. The University of Queensland 2. The University of Minnesota 3.The University of Melbourne</a:t>
            </a:r>
            <a:endParaRPr sz="1500">
              <a:solidFill>
                <a:schemeClr val="dk1"/>
              </a:solidFill>
            </a:endParaRPr>
          </a:p>
        </p:txBody>
      </p:sp>
      <p:sp>
        <p:nvSpPr>
          <p:cNvPr id="63" name="Google Shape;63;p8"/>
          <p:cNvSpPr txBox="1"/>
          <p:nvPr/>
        </p:nvSpPr>
        <p:spPr>
          <a:xfrm>
            <a:off x="7631465" y="292100"/>
            <a:ext cx="956944" cy="373380"/>
          </a:xfrm>
          <a:prstGeom prst="rect">
            <a:avLst/>
          </a:prstGeom>
          <a:noFill/>
          <a:ln>
            <a:noFill/>
          </a:ln>
        </p:spPr>
        <p:txBody>
          <a:bodyPr spcFirstLastPara="1" wrap="square" lIns="0" tIns="33000" rIns="0" bIns="0" anchor="t" anchorCtr="0">
            <a:noAutofit/>
          </a:bodyPr>
          <a:lstStyle/>
          <a:p>
            <a:pPr marL="12700" marR="5080" lvl="0" indent="112395" algn="l" rtl="0">
              <a:lnSpc>
                <a:spcPct val="108333"/>
              </a:lnSpc>
              <a:spcBef>
                <a:spcPts val="0"/>
              </a:spcBef>
              <a:spcAft>
                <a:spcPts val="0"/>
              </a:spcAft>
              <a:buNone/>
            </a:pPr>
            <a:r>
              <a:rPr lang="en-AU" sz="1200">
                <a:solidFill>
                  <a:srgbClr val="FFFFFF"/>
                </a:solidFill>
                <a:latin typeface="Arial"/>
                <a:ea typeface="Arial"/>
                <a:cs typeface="Arial"/>
                <a:sym typeface="Arial"/>
              </a:rPr>
              <a:t>Queensland  Brain Institute</a:t>
            </a:r>
            <a:endParaRPr sz="1200">
              <a:solidFill>
                <a:schemeClr val="dk1"/>
              </a:solidFill>
              <a:latin typeface="Arial"/>
              <a:ea typeface="Arial"/>
              <a:cs typeface="Arial"/>
              <a:sym typeface="Arial"/>
            </a:endParaRPr>
          </a:p>
        </p:txBody>
      </p:sp>
      <p:sp>
        <p:nvSpPr>
          <p:cNvPr id="64" name="Google Shape;64;p8"/>
          <p:cNvSpPr txBox="1"/>
          <p:nvPr/>
        </p:nvSpPr>
        <p:spPr>
          <a:xfrm>
            <a:off x="2981399" y="5867400"/>
            <a:ext cx="3181200" cy="259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sz="1600">
                <a:solidFill>
                  <a:schemeClr val="dk1"/>
                </a:solidFill>
              </a:rPr>
              <a:t>contact : </a:t>
            </a:r>
            <a:r>
              <a:rPr lang="en-AU" sz="1600" u="sng">
                <a:solidFill>
                  <a:schemeClr val="hlink"/>
                </a:solidFill>
                <a:hlinkClick r:id="rId6"/>
              </a:rPr>
              <a:t>r.randeniya@uq.edu.au</a:t>
            </a:r>
            <a:endParaRPr sz="1600">
              <a:solidFill>
                <a:schemeClr val="dk1"/>
              </a:solidFill>
            </a:endParaRPr>
          </a:p>
        </p:txBody>
      </p:sp>
      <p:pic>
        <p:nvPicPr>
          <p:cNvPr id="65" name="Google Shape;65;p8"/>
          <p:cNvPicPr preferRelativeResize="0"/>
          <p:nvPr/>
        </p:nvPicPr>
        <p:blipFill>
          <a:blip r:embed="rId7">
            <a:alphaModFix/>
          </a:blip>
          <a:stretch>
            <a:fillRect/>
          </a:stretch>
        </p:blipFill>
        <p:spPr>
          <a:xfrm>
            <a:off x="343072" y="28372"/>
            <a:ext cx="1338676" cy="1071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7"/>
          <p:cNvSpPr txBox="1">
            <a:spLocks noGrp="1"/>
          </p:cNvSpPr>
          <p:nvPr>
            <p:ph type="title"/>
          </p:nvPr>
        </p:nvSpPr>
        <p:spPr>
          <a:xfrm>
            <a:off x="3958884" y="2801619"/>
            <a:ext cx="1213485" cy="45212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AU">
                <a:latin typeface="Garamond"/>
                <a:ea typeface="Garamond"/>
                <a:cs typeface="Garamond"/>
                <a:sym typeface="Garamond"/>
              </a:rPr>
              <a:t>Results</a:t>
            </a:r>
            <a:endParaRPr/>
          </a:p>
        </p:txBody>
      </p:sp>
      <p:sp>
        <p:nvSpPr>
          <p:cNvPr id="230" name="Google Shape;230;p17"/>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35"/>
        <p:cNvGrpSpPr/>
        <p:nvPr/>
      </p:nvGrpSpPr>
      <p:grpSpPr>
        <a:xfrm>
          <a:off x="0" y="0"/>
          <a:ext cx="0" cy="0"/>
          <a:chOff x="0" y="0"/>
          <a:chExt cx="0" cy="0"/>
        </a:xfrm>
      </p:grpSpPr>
      <p:pic>
        <p:nvPicPr>
          <p:cNvPr id="236" name="Google Shape;236;p18"/>
          <p:cNvPicPr preferRelativeResize="0"/>
          <p:nvPr/>
        </p:nvPicPr>
        <p:blipFill rotWithShape="1">
          <a:blip r:embed="rId3">
            <a:alphaModFix/>
          </a:blip>
          <a:srcRect/>
          <a:stretch/>
        </p:blipFill>
        <p:spPr>
          <a:xfrm>
            <a:off x="5867400" y="3121525"/>
            <a:ext cx="1981201" cy="1900938"/>
          </a:xfrm>
          <a:prstGeom prst="rect">
            <a:avLst/>
          </a:prstGeom>
          <a:noFill/>
          <a:ln>
            <a:noFill/>
          </a:ln>
        </p:spPr>
      </p:pic>
      <p:sp>
        <p:nvSpPr>
          <p:cNvPr id="237" name="Google Shape;237;p18"/>
          <p:cNvSpPr/>
          <p:nvPr/>
        </p:nvSpPr>
        <p:spPr>
          <a:xfrm>
            <a:off x="0" y="0"/>
            <a:ext cx="9144000" cy="105273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Garamond"/>
              <a:ea typeface="Garamond"/>
              <a:cs typeface="Garamond"/>
              <a:sym typeface="Garamond"/>
            </a:endParaRPr>
          </a:p>
        </p:txBody>
      </p:sp>
      <p:sp>
        <p:nvSpPr>
          <p:cNvPr id="238" name="Google Shape;238;p18"/>
          <p:cNvSpPr txBox="1">
            <a:spLocks noGrp="1"/>
          </p:cNvSpPr>
          <p:nvPr>
            <p:ph type="title"/>
          </p:nvPr>
        </p:nvSpPr>
        <p:spPr>
          <a:xfrm>
            <a:off x="396240" y="377444"/>
            <a:ext cx="6080760" cy="443711"/>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AU"/>
              <a:t>Demographic profile of participants</a:t>
            </a:r>
            <a:endParaRPr/>
          </a:p>
        </p:txBody>
      </p:sp>
      <p:sp>
        <p:nvSpPr>
          <p:cNvPr id="239" name="Google Shape;239;p18"/>
          <p:cNvSpPr txBox="1"/>
          <p:nvPr/>
        </p:nvSpPr>
        <p:spPr>
          <a:xfrm>
            <a:off x="457200" y="5410200"/>
            <a:ext cx="8344024" cy="928203"/>
          </a:xfrm>
          <a:prstGeom prst="rect">
            <a:avLst/>
          </a:prstGeom>
          <a:noFill/>
          <a:ln>
            <a:noFill/>
          </a:ln>
        </p:spPr>
        <p:txBody>
          <a:bodyPr spcFirstLastPara="1" wrap="square" lIns="0" tIns="13950" rIns="0" bIns="0" anchor="t" anchorCtr="0">
            <a:noAutofit/>
          </a:bodyPr>
          <a:lstStyle/>
          <a:p>
            <a:pPr marL="297815" marR="5080" lvl="0" indent="-273050" algn="just" rtl="0">
              <a:lnSpc>
                <a:spcPct val="99400"/>
              </a:lnSpc>
              <a:spcBef>
                <a:spcPts val="0"/>
              </a:spcBef>
              <a:spcAft>
                <a:spcPts val="0"/>
              </a:spcAft>
              <a:buClr>
                <a:schemeClr val="dk1"/>
              </a:buClr>
              <a:buSzPts val="1800"/>
              <a:buChar char="•"/>
            </a:pPr>
            <a:r>
              <a:rPr lang="en-AU" sz="1800">
                <a:solidFill>
                  <a:schemeClr val="dk1"/>
                </a:solidFill>
              </a:rPr>
              <a:t>ASD group showed significantly more anxiety (</a:t>
            </a:r>
            <a:r>
              <a:rPr lang="en-AU" sz="1800" i="1">
                <a:solidFill>
                  <a:schemeClr val="dk1"/>
                </a:solidFill>
              </a:rPr>
              <a:t>t</a:t>
            </a:r>
            <a:r>
              <a:rPr lang="en-AU" sz="1800">
                <a:solidFill>
                  <a:schemeClr val="dk1"/>
                </a:solidFill>
              </a:rPr>
              <a:t> = -2.417, </a:t>
            </a:r>
            <a:r>
              <a:rPr lang="en-AU" sz="1800" i="1">
                <a:solidFill>
                  <a:schemeClr val="dk1"/>
                </a:solidFill>
              </a:rPr>
              <a:t>p </a:t>
            </a:r>
            <a:r>
              <a:rPr lang="en-AU" sz="1800">
                <a:solidFill>
                  <a:schemeClr val="dk1"/>
                </a:solidFill>
              </a:rPr>
              <a:t>= 0.018) and depression (</a:t>
            </a:r>
            <a:r>
              <a:rPr lang="en-AU" sz="1800" i="1">
                <a:solidFill>
                  <a:schemeClr val="dk1"/>
                </a:solidFill>
              </a:rPr>
              <a:t>t</a:t>
            </a:r>
            <a:r>
              <a:rPr lang="en-AU" sz="1800">
                <a:solidFill>
                  <a:schemeClr val="dk1"/>
                </a:solidFill>
              </a:rPr>
              <a:t> = -2.848, </a:t>
            </a:r>
            <a:r>
              <a:rPr lang="en-AU" sz="1800" i="1">
                <a:solidFill>
                  <a:schemeClr val="dk1"/>
                </a:solidFill>
              </a:rPr>
              <a:t>p </a:t>
            </a:r>
            <a:r>
              <a:rPr lang="en-AU" sz="1800">
                <a:solidFill>
                  <a:schemeClr val="dk1"/>
                </a:solidFill>
              </a:rPr>
              <a:t>= 0.018) and were older (</a:t>
            </a:r>
            <a:r>
              <a:rPr lang="en-AU" sz="1800" i="1">
                <a:solidFill>
                  <a:schemeClr val="dk1"/>
                </a:solidFill>
              </a:rPr>
              <a:t>t</a:t>
            </a:r>
            <a:r>
              <a:rPr lang="en-AU" sz="1800">
                <a:solidFill>
                  <a:schemeClr val="dk1"/>
                </a:solidFill>
              </a:rPr>
              <a:t> = -2.030, </a:t>
            </a:r>
            <a:r>
              <a:rPr lang="en-AU" sz="1800" i="1">
                <a:solidFill>
                  <a:schemeClr val="dk1"/>
                </a:solidFill>
              </a:rPr>
              <a:t>p </a:t>
            </a:r>
            <a:r>
              <a:rPr lang="en-AU" sz="1800">
                <a:solidFill>
                  <a:schemeClr val="dk1"/>
                </a:solidFill>
              </a:rPr>
              <a:t>= 0.046) than the NT group, thus these were included as covariates  in further analyses</a:t>
            </a:r>
            <a:endParaRPr sz="1800">
              <a:solidFill>
                <a:schemeClr val="dk1"/>
              </a:solidFill>
            </a:endParaRPr>
          </a:p>
        </p:txBody>
      </p:sp>
      <p:sp>
        <p:nvSpPr>
          <p:cNvPr id="240" name="Google Shape;240;p18"/>
          <p:cNvSpPr txBox="1"/>
          <p:nvPr/>
        </p:nvSpPr>
        <p:spPr>
          <a:xfrm>
            <a:off x="7750974" y="1143000"/>
            <a:ext cx="12336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rgbClr val="1FBFC3"/>
                </a:solidFill>
              </a:rPr>
              <a:t>ASD = 32</a:t>
            </a:r>
            <a:endParaRPr/>
          </a:p>
          <a:p>
            <a:pPr marL="0" marR="0" lvl="0" indent="0" algn="l" rtl="0">
              <a:spcBef>
                <a:spcPts val="0"/>
              </a:spcBef>
              <a:spcAft>
                <a:spcPts val="0"/>
              </a:spcAft>
              <a:buNone/>
            </a:pPr>
            <a:r>
              <a:rPr lang="en-AU" sz="1800">
                <a:solidFill>
                  <a:srgbClr val="F57770"/>
                </a:solidFill>
              </a:rPr>
              <a:t>NT = 48   </a:t>
            </a:r>
            <a:endParaRPr/>
          </a:p>
        </p:txBody>
      </p:sp>
      <p:cxnSp>
        <p:nvCxnSpPr>
          <p:cNvPr id="241" name="Google Shape;241;p18"/>
          <p:cNvCxnSpPr/>
          <p:nvPr/>
        </p:nvCxnSpPr>
        <p:spPr>
          <a:xfrm rot="10800000">
            <a:off x="6296681" y="5109650"/>
            <a:ext cx="1534366" cy="0"/>
          </a:xfrm>
          <a:prstGeom prst="straightConnector1">
            <a:avLst/>
          </a:prstGeom>
          <a:noFill/>
          <a:ln w="15875" cap="flat" cmpd="sng">
            <a:solidFill>
              <a:schemeClr val="dk1"/>
            </a:solidFill>
            <a:prstDash val="solid"/>
            <a:round/>
            <a:headEnd type="none" w="sm" len="sm"/>
            <a:tailEnd type="triangle" w="med" len="med"/>
          </a:ln>
        </p:spPr>
      </p:cxnSp>
      <p:sp>
        <p:nvSpPr>
          <p:cNvPr id="242" name="Google Shape;242;p18"/>
          <p:cNvSpPr txBox="1"/>
          <p:nvPr/>
        </p:nvSpPr>
        <p:spPr>
          <a:xfrm>
            <a:off x="6226925" y="5110675"/>
            <a:ext cx="22026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a:solidFill>
                  <a:schemeClr val="dk1"/>
                </a:solidFill>
              </a:rPr>
              <a:t>Hypersensitivities increase</a:t>
            </a:r>
            <a:endParaRPr/>
          </a:p>
        </p:txBody>
      </p:sp>
      <p:pic>
        <p:nvPicPr>
          <p:cNvPr id="243" name="Google Shape;243;p18"/>
          <p:cNvPicPr preferRelativeResize="0"/>
          <p:nvPr/>
        </p:nvPicPr>
        <p:blipFill rotWithShape="1">
          <a:blip r:embed="rId5">
            <a:alphaModFix/>
          </a:blip>
          <a:srcRect/>
          <a:stretch/>
        </p:blipFill>
        <p:spPr>
          <a:xfrm>
            <a:off x="2446020" y="1077870"/>
            <a:ext cx="1981200" cy="1900930"/>
          </a:xfrm>
          <a:prstGeom prst="rect">
            <a:avLst/>
          </a:prstGeom>
          <a:noFill/>
          <a:ln>
            <a:noFill/>
          </a:ln>
        </p:spPr>
      </p:pic>
      <p:sp>
        <p:nvSpPr>
          <p:cNvPr id="244" name="Google Shape;244;p18"/>
          <p:cNvSpPr txBox="1"/>
          <p:nvPr/>
        </p:nvSpPr>
        <p:spPr>
          <a:xfrm>
            <a:off x="7609725" y="1787550"/>
            <a:ext cx="15345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a:solidFill>
                  <a:schemeClr val="dk1"/>
                </a:solidFill>
              </a:rPr>
              <a:t>Dashed lines indicate group means</a:t>
            </a:r>
            <a:endParaRPr sz="1500"/>
          </a:p>
        </p:txBody>
      </p:sp>
      <p:pic>
        <p:nvPicPr>
          <p:cNvPr id="245" name="Google Shape;245;p18"/>
          <p:cNvPicPr preferRelativeResize="0"/>
          <p:nvPr/>
        </p:nvPicPr>
        <p:blipFill rotWithShape="1">
          <a:blip r:embed="rId6">
            <a:alphaModFix/>
          </a:blip>
          <a:srcRect/>
          <a:stretch/>
        </p:blipFill>
        <p:spPr>
          <a:xfrm>
            <a:off x="1555884" y="3090232"/>
            <a:ext cx="1981199" cy="1900930"/>
          </a:xfrm>
          <a:prstGeom prst="rect">
            <a:avLst/>
          </a:prstGeom>
          <a:noFill/>
          <a:ln>
            <a:noFill/>
          </a:ln>
        </p:spPr>
      </p:pic>
      <p:pic>
        <p:nvPicPr>
          <p:cNvPr id="246" name="Google Shape;246;p18"/>
          <p:cNvPicPr preferRelativeResize="0"/>
          <p:nvPr/>
        </p:nvPicPr>
        <p:blipFill rotWithShape="1">
          <a:blip r:embed="rId7">
            <a:alphaModFix/>
          </a:blip>
          <a:srcRect/>
          <a:stretch/>
        </p:blipFill>
        <p:spPr>
          <a:xfrm>
            <a:off x="3670258" y="3080613"/>
            <a:ext cx="1981199" cy="1900931"/>
          </a:xfrm>
          <a:prstGeom prst="rect">
            <a:avLst/>
          </a:prstGeom>
          <a:noFill/>
          <a:ln>
            <a:noFill/>
          </a:ln>
        </p:spPr>
      </p:pic>
      <p:pic>
        <p:nvPicPr>
          <p:cNvPr id="247" name="Google Shape;247;p18"/>
          <p:cNvPicPr preferRelativeResize="0"/>
          <p:nvPr/>
        </p:nvPicPr>
        <p:blipFill rotWithShape="1">
          <a:blip r:embed="rId8">
            <a:alphaModFix/>
          </a:blip>
          <a:srcRect/>
          <a:stretch/>
        </p:blipFill>
        <p:spPr>
          <a:xfrm>
            <a:off x="4712775" y="1077875"/>
            <a:ext cx="1981201" cy="1900944"/>
          </a:xfrm>
          <a:prstGeom prst="rect">
            <a:avLst/>
          </a:prstGeom>
          <a:noFill/>
          <a:ln>
            <a:noFill/>
          </a:ln>
        </p:spPr>
      </p:pic>
      <p:sp>
        <p:nvSpPr>
          <p:cNvPr id="248" name="Google Shape;248;p18"/>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pic>
        <p:nvPicPr>
          <p:cNvPr id="254" name="Google Shape;254;p19"/>
          <p:cNvPicPr preferRelativeResize="0"/>
          <p:nvPr/>
        </p:nvPicPr>
        <p:blipFill>
          <a:blip r:embed="rId3">
            <a:alphaModFix/>
          </a:blip>
          <a:stretch>
            <a:fillRect/>
          </a:stretch>
        </p:blipFill>
        <p:spPr>
          <a:xfrm>
            <a:off x="4881650" y="1667500"/>
            <a:ext cx="2258774" cy="1886405"/>
          </a:xfrm>
          <a:prstGeom prst="rect">
            <a:avLst/>
          </a:prstGeom>
          <a:noFill/>
          <a:ln>
            <a:noFill/>
          </a:ln>
        </p:spPr>
      </p:pic>
      <p:pic>
        <p:nvPicPr>
          <p:cNvPr id="255" name="Google Shape;255;p19"/>
          <p:cNvPicPr preferRelativeResize="0"/>
          <p:nvPr/>
        </p:nvPicPr>
        <p:blipFill>
          <a:blip r:embed="rId4">
            <a:alphaModFix/>
          </a:blip>
          <a:stretch>
            <a:fillRect/>
          </a:stretch>
        </p:blipFill>
        <p:spPr>
          <a:xfrm>
            <a:off x="1402850" y="1667509"/>
            <a:ext cx="2502800" cy="2090217"/>
          </a:xfrm>
          <a:prstGeom prst="rect">
            <a:avLst/>
          </a:prstGeom>
          <a:noFill/>
          <a:ln>
            <a:noFill/>
          </a:ln>
        </p:spPr>
      </p:pic>
      <p:pic>
        <p:nvPicPr>
          <p:cNvPr id="256" name="Google Shape;256;p19"/>
          <p:cNvPicPr preferRelativeResize="0"/>
          <p:nvPr/>
        </p:nvPicPr>
        <p:blipFill>
          <a:blip r:embed="rId5">
            <a:alphaModFix/>
          </a:blip>
          <a:stretch>
            <a:fillRect/>
          </a:stretch>
        </p:blipFill>
        <p:spPr>
          <a:xfrm>
            <a:off x="1402850" y="4341150"/>
            <a:ext cx="2347975" cy="2003875"/>
          </a:xfrm>
          <a:prstGeom prst="rect">
            <a:avLst/>
          </a:prstGeom>
          <a:noFill/>
          <a:ln>
            <a:noFill/>
          </a:ln>
        </p:spPr>
      </p:pic>
      <p:pic>
        <p:nvPicPr>
          <p:cNvPr id="257" name="Google Shape;257;p19"/>
          <p:cNvPicPr preferRelativeResize="0"/>
          <p:nvPr/>
        </p:nvPicPr>
        <p:blipFill>
          <a:blip r:embed="rId6">
            <a:alphaModFix/>
          </a:blip>
          <a:stretch>
            <a:fillRect/>
          </a:stretch>
        </p:blipFill>
        <p:spPr>
          <a:xfrm>
            <a:off x="4916751" y="4341151"/>
            <a:ext cx="2347975" cy="2003875"/>
          </a:xfrm>
          <a:prstGeom prst="rect">
            <a:avLst/>
          </a:prstGeom>
          <a:noFill/>
          <a:ln>
            <a:noFill/>
          </a:ln>
        </p:spPr>
      </p:pic>
      <p:sp>
        <p:nvSpPr>
          <p:cNvPr id="258" name="Google Shape;258;p19"/>
          <p:cNvSpPr/>
          <p:nvPr/>
        </p:nvSpPr>
        <p:spPr>
          <a:xfrm>
            <a:off x="0" y="0"/>
            <a:ext cx="9144000" cy="105273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259" name="Google Shape;259;p19"/>
          <p:cNvSpPr txBox="1">
            <a:spLocks noGrp="1"/>
          </p:cNvSpPr>
          <p:nvPr>
            <p:ph type="title"/>
          </p:nvPr>
        </p:nvSpPr>
        <p:spPr>
          <a:xfrm>
            <a:off x="344059" y="300828"/>
            <a:ext cx="8647500" cy="751500"/>
          </a:xfrm>
          <a:prstGeom prst="rect">
            <a:avLst/>
          </a:prstGeom>
          <a:noFill/>
          <a:ln>
            <a:noFill/>
          </a:ln>
        </p:spPr>
        <p:txBody>
          <a:bodyPr spcFirstLastPara="1" wrap="square" lIns="0" tIns="12700" rIns="0" bIns="0" anchor="t" anchorCtr="0">
            <a:noAutofit/>
          </a:bodyPr>
          <a:lstStyle/>
          <a:p>
            <a:pPr marL="12700" lvl="0" indent="0" algn="just" rtl="0">
              <a:lnSpc>
                <a:spcPct val="100000"/>
              </a:lnSpc>
              <a:spcBef>
                <a:spcPts val="0"/>
              </a:spcBef>
              <a:spcAft>
                <a:spcPts val="0"/>
              </a:spcAft>
              <a:buNone/>
            </a:pPr>
            <a:r>
              <a:rPr lang="en-AU" sz="2400"/>
              <a:t>Narrower likelihood variance for ASD in the ‘No-Prior’ Task</a:t>
            </a:r>
            <a:endParaRPr sz="2400"/>
          </a:p>
        </p:txBody>
      </p:sp>
      <p:sp>
        <p:nvSpPr>
          <p:cNvPr id="260" name="Google Shape;260;p19"/>
          <p:cNvSpPr txBox="1"/>
          <p:nvPr/>
        </p:nvSpPr>
        <p:spPr>
          <a:xfrm>
            <a:off x="428942" y="1232427"/>
            <a:ext cx="8286115" cy="521425"/>
          </a:xfrm>
          <a:prstGeom prst="rect">
            <a:avLst/>
          </a:prstGeom>
          <a:noFill/>
          <a:ln>
            <a:noFill/>
          </a:ln>
        </p:spPr>
        <p:txBody>
          <a:bodyPr spcFirstLastPara="1" wrap="square" lIns="0" tIns="22850" rIns="0" bIns="0" anchor="t" anchorCtr="0">
            <a:noAutofit/>
          </a:bodyPr>
          <a:lstStyle/>
          <a:p>
            <a:pPr marL="355600" marR="5080" lvl="0" indent="-330200" algn="l" rtl="0">
              <a:lnSpc>
                <a:spcPct val="95000"/>
              </a:lnSpc>
              <a:spcBef>
                <a:spcPts val="0"/>
              </a:spcBef>
              <a:spcAft>
                <a:spcPts val="0"/>
              </a:spcAft>
              <a:buClr>
                <a:schemeClr val="dk1"/>
              </a:buClr>
              <a:buSzPts val="1800"/>
              <a:buChar char="•"/>
            </a:pPr>
            <a:r>
              <a:rPr lang="en-AU" sz="1800">
                <a:solidFill>
                  <a:schemeClr val="dk1"/>
                </a:solidFill>
              </a:rPr>
              <a:t>The ASD group showed narrow likelihood variance compared to the NT group</a:t>
            </a:r>
            <a:endParaRPr sz="1800">
              <a:solidFill>
                <a:schemeClr val="dk1"/>
              </a:solidFill>
            </a:endParaRPr>
          </a:p>
        </p:txBody>
      </p:sp>
      <p:sp>
        <p:nvSpPr>
          <p:cNvPr id="261" name="Google Shape;261;p19"/>
          <p:cNvSpPr txBox="1"/>
          <p:nvPr/>
        </p:nvSpPr>
        <p:spPr>
          <a:xfrm>
            <a:off x="-76200" y="3763125"/>
            <a:ext cx="9056700" cy="736800"/>
          </a:xfrm>
          <a:prstGeom prst="rect">
            <a:avLst/>
          </a:prstGeom>
          <a:noFill/>
          <a:ln>
            <a:noFill/>
          </a:ln>
        </p:spPr>
        <p:txBody>
          <a:bodyPr spcFirstLastPara="1" wrap="square" lIns="0" tIns="120000" rIns="0" bIns="0" anchor="t" anchorCtr="0">
            <a:noAutofit/>
          </a:bodyPr>
          <a:lstStyle/>
          <a:p>
            <a:pPr marL="937260" marR="0" lvl="0" indent="-330200" algn="l" rtl="0">
              <a:lnSpc>
                <a:spcPct val="100000"/>
              </a:lnSpc>
              <a:spcBef>
                <a:spcPts val="0"/>
              </a:spcBef>
              <a:spcAft>
                <a:spcPts val="0"/>
              </a:spcAft>
              <a:buClr>
                <a:schemeClr val="dk1"/>
              </a:buClr>
              <a:buSzPts val="1800"/>
              <a:buChar char="•"/>
            </a:pPr>
            <a:r>
              <a:rPr lang="en-AU" sz="1800">
                <a:solidFill>
                  <a:schemeClr val="dk1"/>
                </a:solidFill>
              </a:rPr>
              <a:t>The ASD group showed less accuracy (more errors) in the estimated likelihood</a:t>
            </a:r>
            <a:endParaRPr sz="1800">
              <a:solidFill>
                <a:schemeClr val="dk1"/>
              </a:solidFill>
            </a:endParaRPr>
          </a:p>
        </p:txBody>
      </p:sp>
      <p:sp>
        <p:nvSpPr>
          <p:cNvPr id="262" name="Google Shape;262;p19"/>
          <p:cNvSpPr txBox="1"/>
          <p:nvPr/>
        </p:nvSpPr>
        <p:spPr>
          <a:xfrm>
            <a:off x="2614011" y="1590809"/>
            <a:ext cx="762000" cy="2283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sz="1400">
                <a:solidFill>
                  <a:schemeClr val="dk1"/>
                </a:solidFill>
              </a:rPr>
              <a:t>Narrow</a:t>
            </a:r>
            <a:endParaRPr/>
          </a:p>
        </p:txBody>
      </p:sp>
      <p:sp>
        <p:nvSpPr>
          <p:cNvPr id="263" name="Google Shape;263;p19"/>
          <p:cNvSpPr txBox="1"/>
          <p:nvPr/>
        </p:nvSpPr>
        <p:spPr>
          <a:xfrm>
            <a:off x="6282892" y="1590809"/>
            <a:ext cx="546600" cy="2283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sz="1400">
                <a:solidFill>
                  <a:schemeClr val="dk1"/>
                </a:solidFill>
              </a:rPr>
              <a:t>Wide</a:t>
            </a:r>
            <a:endParaRPr/>
          </a:p>
        </p:txBody>
      </p:sp>
      <p:sp>
        <p:nvSpPr>
          <p:cNvPr id="264" name="Google Shape;264;p19"/>
          <p:cNvSpPr txBox="1"/>
          <p:nvPr/>
        </p:nvSpPr>
        <p:spPr>
          <a:xfrm>
            <a:off x="685800" y="6269440"/>
            <a:ext cx="7391400" cy="506549"/>
          </a:xfrm>
          <a:prstGeom prst="rect">
            <a:avLst/>
          </a:prstGeom>
          <a:noFill/>
          <a:ln>
            <a:noFill/>
          </a:ln>
        </p:spPr>
        <p:txBody>
          <a:bodyPr spcFirstLastPara="1" wrap="square" lIns="0" tIns="135875" rIns="0" bIns="0" anchor="t" anchorCtr="0">
            <a:noAutofit/>
          </a:bodyPr>
          <a:lstStyle/>
          <a:p>
            <a:pPr marL="425450" marR="0" lvl="0" indent="0" algn="l" rtl="0">
              <a:lnSpc>
                <a:spcPct val="100000"/>
              </a:lnSpc>
              <a:spcBef>
                <a:spcPts val="0"/>
              </a:spcBef>
              <a:spcAft>
                <a:spcPts val="0"/>
              </a:spcAft>
              <a:buNone/>
            </a:pPr>
            <a:r>
              <a:rPr lang="en-AU">
                <a:solidFill>
                  <a:schemeClr val="dk1"/>
                </a:solidFill>
              </a:rPr>
              <a:t>Note: Values displayed are predicted values from multivariate models accounting for age, anxiety, depression and average time spent on each trial</a:t>
            </a:r>
            <a:endParaRPr>
              <a:solidFill>
                <a:schemeClr val="dk1"/>
              </a:solidFill>
            </a:endParaRPr>
          </a:p>
        </p:txBody>
      </p:sp>
      <p:sp>
        <p:nvSpPr>
          <p:cNvPr id="265" name="Google Shape;265;p19"/>
          <p:cNvSpPr/>
          <p:nvPr/>
        </p:nvSpPr>
        <p:spPr>
          <a:xfrm>
            <a:off x="3529500" y="4341150"/>
            <a:ext cx="996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a:solidFill>
                  <a:schemeClr val="dk1"/>
                </a:solidFill>
              </a:rPr>
              <a:t>F </a:t>
            </a:r>
            <a:r>
              <a:rPr lang="en-AU" sz="1200">
                <a:solidFill>
                  <a:schemeClr val="dk1"/>
                </a:solidFill>
              </a:rPr>
              <a:t>= 6.301</a:t>
            </a:r>
            <a:endParaRPr/>
          </a:p>
          <a:p>
            <a:pPr marL="0" marR="0" lvl="0" indent="0" algn="l" rtl="0">
              <a:spcBef>
                <a:spcPts val="0"/>
              </a:spcBef>
              <a:spcAft>
                <a:spcPts val="0"/>
              </a:spcAft>
              <a:buNone/>
            </a:pPr>
            <a:r>
              <a:rPr lang="en-AU" sz="1200" i="1">
                <a:solidFill>
                  <a:schemeClr val="dk1"/>
                </a:solidFill>
              </a:rPr>
              <a:t>p</a:t>
            </a:r>
            <a:r>
              <a:rPr lang="en-AU" sz="1200">
                <a:solidFill>
                  <a:schemeClr val="dk1"/>
                </a:solidFill>
              </a:rPr>
              <a:t> = 0.014*</a:t>
            </a:r>
            <a:endParaRPr sz="1200">
              <a:solidFill>
                <a:schemeClr val="dk1"/>
              </a:solidFill>
            </a:endParaRPr>
          </a:p>
        </p:txBody>
      </p:sp>
      <p:sp>
        <p:nvSpPr>
          <p:cNvPr id="266" name="Google Shape;266;p19"/>
          <p:cNvSpPr/>
          <p:nvPr/>
        </p:nvSpPr>
        <p:spPr>
          <a:xfrm>
            <a:off x="7080420" y="4354875"/>
            <a:ext cx="109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a:solidFill>
                  <a:schemeClr val="dk1"/>
                </a:solidFill>
              </a:rPr>
              <a:t>F</a:t>
            </a:r>
            <a:r>
              <a:rPr lang="en-AU" sz="1200">
                <a:solidFill>
                  <a:schemeClr val="dk1"/>
                </a:solidFill>
              </a:rPr>
              <a:t> = 5.118</a:t>
            </a:r>
            <a:endParaRPr/>
          </a:p>
          <a:p>
            <a:pPr marL="0" marR="0" lvl="0" indent="0" algn="l" rtl="0">
              <a:spcBef>
                <a:spcPts val="0"/>
              </a:spcBef>
              <a:spcAft>
                <a:spcPts val="0"/>
              </a:spcAft>
              <a:buNone/>
            </a:pPr>
            <a:r>
              <a:rPr lang="en-AU" sz="1200" i="1">
                <a:solidFill>
                  <a:schemeClr val="dk1"/>
                </a:solidFill>
              </a:rPr>
              <a:t>p</a:t>
            </a:r>
            <a:r>
              <a:rPr lang="en-AU" sz="1200">
                <a:solidFill>
                  <a:schemeClr val="dk1"/>
                </a:solidFill>
              </a:rPr>
              <a:t> = 0.027*</a:t>
            </a:r>
            <a:endParaRPr/>
          </a:p>
        </p:txBody>
      </p:sp>
      <p:sp>
        <p:nvSpPr>
          <p:cNvPr id="267" name="Google Shape;267;p19"/>
          <p:cNvSpPr/>
          <p:nvPr/>
        </p:nvSpPr>
        <p:spPr>
          <a:xfrm>
            <a:off x="3529500" y="2124325"/>
            <a:ext cx="1090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a:solidFill>
                  <a:schemeClr val="dk1"/>
                </a:solidFill>
              </a:rPr>
              <a:t>F </a:t>
            </a:r>
            <a:r>
              <a:rPr lang="en-AU" sz="1200">
                <a:solidFill>
                  <a:schemeClr val="dk1"/>
                </a:solidFill>
              </a:rPr>
              <a:t>= 13.214,</a:t>
            </a:r>
            <a:endParaRPr/>
          </a:p>
          <a:p>
            <a:pPr marL="0" marR="0" lvl="0" indent="0" algn="l" rtl="0">
              <a:spcBef>
                <a:spcPts val="0"/>
              </a:spcBef>
              <a:spcAft>
                <a:spcPts val="0"/>
              </a:spcAft>
              <a:buNone/>
            </a:pPr>
            <a:r>
              <a:rPr lang="en-AU" sz="1200" i="1">
                <a:solidFill>
                  <a:schemeClr val="dk1"/>
                </a:solidFill>
              </a:rPr>
              <a:t>p</a:t>
            </a:r>
            <a:r>
              <a:rPr lang="en-AU" sz="1200">
                <a:solidFill>
                  <a:schemeClr val="dk1"/>
                </a:solidFill>
              </a:rPr>
              <a:t> = &lt;0.001**</a:t>
            </a:r>
            <a:endParaRPr sz="1200">
              <a:solidFill>
                <a:schemeClr val="dk1"/>
              </a:solidFill>
            </a:endParaRPr>
          </a:p>
        </p:txBody>
      </p:sp>
      <p:sp>
        <p:nvSpPr>
          <p:cNvPr id="268" name="Google Shape;268;p19"/>
          <p:cNvSpPr/>
          <p:nvPr/>
        </p:nvSpPr>
        <p:spPr>
          <a:xfrm>
            <a:off x="7080422" y="2042950"/>
            <a:ext cx="996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a:solidFill>
                  <a:schemeClr val="dk1"/>
                </a:solidFill>
              </a:rPr>
              <a:t>F </a:t>
            </a:r>
            <a:r>
              <a:rPr lang="en-AU" sz="1200">
                <a:solidFill>
                  <a:schemeClr val="dk1"/>
                </a:solidFill>
              </a:rPr>
              <a:t>= 5.782</a:t>
            </a:r>
            <a:endParaRPr/>
          </a:p>
          <a:p>
            <a:pPr marL="0" marR="0" lvl="0" indent="0" algn="l" rtl="0">
              <a:spcBef>
                <a:spcPts val="0"/>
              </a:spcBef>
              <a:spcAft>
                <a:spcPts val="0"/>
              </a:spcAft>
              <a:buNone/>
            </a:pPr>
            <a:r>
              <a:rPr lang="en-AU" sz="1200" i="1">
                <a:solidFill>
                  <a:schemeClr val="dk1"/>
                </a:solidFill>
              </a:rPr>
              <a:t>p </a:t>
            </a:r>
            <a:r>
              <a:rPr lang="en-AU" sz="1200">
                <a:solidFill>
                  <a:schemeClr val="dk1"/>
                </a:solidFill>
              </a:rPr>
              <a:t>= 0.019*</a:t>
            </a:r>
            <a:endParaRPr/>
          </a:p>
        </p:txBody>
      </p:sp>
      <p:sp>
        <p:nvSpPr>
          <p:cNvPr id="269" name="Google Shape;269;p19"/>
          <p:cNvSpPr txBox="1"/>
          <p:nvPr/>
        </p:nvSpPr>
        <p:spPr>
          <a:xfrm>
            <a:off x="2614011" y="4159434"/>
            <a:ext cx="762000" cy="2283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sz="1400">
                <a:solidFill>
                  <a:schemeClr val="dk1"/>
                </a:solidFill>
              </a:rPr>
              <a:t>Narrow</a:t>
            </a:r>
            <a:endParaRPr/>
          </a:p>
        </p:txBody>
      </p:sp>
      <p:sp>
        <p:nvSpPr>
          <p:cNvPr id="270" name="Google Shape;270;p19"/>
          <p:cNvSpPr txBox="1"/>
          <p:nvPr/>
        </p:nvSpPr>
        <p:spPr>
          <a:xfrm>
            <a:off x="6278582" y="4166206"/>
            <a:ext cx="546600" cy="2283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sz="1400">
                <a:solidFill>
                  <a:schemeClr val="dk1"/>
                </a:solidFill>
              </a:rPr>
              <a:t>Wide</a:t>
            </a:r>
            <a:endParaRPr/>
          </a:p>
        </p:txBody>
      </p:sp>
      <p:sp>
        <p:nvSpPr>
          <p:cNvPr id="271" name="Google Shape;271;p19"/>
          <p:cNvSpPr txBox="1">
            <a:spLocks noGrp="1"/>
          </p:cNvSpPr>
          <p:nvPr>
            <p:ph type="sldNum" idx="12"/>
          </p:nvPr>
        </p:nvSpPr>
        <p:spPr>
          <a:xfrm>
            <a:off x="8219134" y="6509123"/>
            <a:ext cx="630531" cy="215444"/>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sz="1400"/>
              <a:t>12</a:t>
            </a:fld>
            <a:endParaRPr sz="1400"/>
          </a:p>
        </p:txBody>
      </p:sp>
      <p:sp>
        <p:nvSpPr>
          <p:cNvPr id="272" name="Google Shape;272;p19"/>
          <p:cNvSpPr txBox="1"/>
          <p:nvPr/>
        </p:nvSpPr>
        <p:spPr>
          <a:xfrm>
            <a:off x="7495775" y="5908171"/>
            <a:ext cx="14847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50">
                <a:solidFill>
                  <a:schemeClr val="dk1"/>
                </a:solidFill>
              </a:rPr>
              <a:t>Mean +/- 95% CI shown</a:t>
            </a:r>
            <a:endParaRPr sz="1600"/>
          </a:p>
        </p:txBody>
      </p:sp>
      <p:pic>
        <p:nvPicPr>
          <p:cNvPr id="273" name="Google Shape;273;p19"/>
          <p:cNvPicPr preferRelativeResize="0"/>
          <p:nvPr/>
        </p:nvPicPr>
        <p:blipFill rotWithShape="1">
          <a:blip r:embed="rId8">
            <a:alphaModFix/>
          </a:blip>
          <a:srcRect/>
          <a:stretch/>
        </p:blipFill>
        <p:spPr>
          <a:xfrm>
            <a:off x="4957840" y="1697623"/>
            <a:ext cx="0" cy="0"/>
          </a:xfrm>
          <a:prstGeom prst="rect">
            <a:avLst/>
          </a:prstGeom>
          <a:noFill/>
          <a:ln>
            <a:noFill/>
          </a:ln>
        </p:spPr>
      </p:pic>
      <p:sp>
        <p:nvSpPr>
          <p:cNvPr id="274" name="Google Shape;274;p19"/>
          <p:cNvSpPr txBox="1"/>
          <p:nvPr/>
        </p:nvSpPr>
        <p:spPr>
          <a:xfrm>
            <a:off x="8414377" y="1697621"/>
            <a:ext cx="56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a:solidFill>
                  <a:srgbClr val="1FBFC3"/>
                </a:solidFill>
              </a:rPr>
              <a:t>ASD</a:t>
            </a:r>
            <a:endParaRPr sz="1000"/>
          </a:p>
          <a:p>
            <a:pPr marL="0" marR="0" lvl="0" indent="0" algn="l" rtl="0">
              <a:spcBef>
                <a:spcPts val="0"/>
              </a:spcBef>
              <a:spcAft>
                <a:spcPts val="0"/>
              </a:spcAft>
              <a:buNone/>
            </a:pPr>
            <a:r>
              <a:rPr lang="en-AU">
                <a:solidFill>
                  <a:srgbClr val="F57770"/>
                </a:solidFill>
              </a:rPr>
              <a:t>NT</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pic>
        <p:nvPicPr>
          <p:cNvPr id="280" name="Google Shape;280;p20"/>
          <p:cNvPicPr preferRelativeResize="0"/>
          <p:nvPr/>
        </p:nvPicPr>
        <p:blipFill rotWithShape="1">
          <a:blip r:embed="rId3">
            <a:alphaModFix/>
          </a:blip>
          <a:srcRect/>
          <a:stretch/>
        </p:blipFill>
        <p:spPr>
          <a:xfrm>
            <a:off x="2635250" y="1492250"/>
            <a:ext cx="3873500" cy="3873500"/>
          </a:xfrm>
          <a:prstGeom prst="rect">
            <a:avLst/>
          </a:prstGeom>
          <a:noFill/>
          <a:ln>
            <a:noFill/>
          </a:ln>
        </p:spPr>
      </p:pic>
      <p:sp>
        <p:nvSpPr>
          <p:cNvPr id="281" name="Google Shape;281;p20"/>
          <p:cNvSpPr/>
          <p:nvPr/>
        </p:nvSpPr>
        <p:spPr>
          <a:xfrm>
            <a:off x="0" y="0"/>
            <a:ext cx="9144000" cy="105273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282" name="Google Shape;282;p20"/>
          <p:cNvSpPr txBox="1">
            <a:spLocks noGrp="1"/>
          </p:cNvSpPr>
          <p:nvPr>
            <p:ph type="title"/>
          </p:nvPr>
        </p:nvSpPr>
        <p:spPr>
          <a:xfrm>
            <a:off x="610875" y="255775"/>
            <a:ext cx="8379600" cy="7386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AU" sz="2400"/>
              <a:t>No group differences in likelihood reliance </a:t>
            </a:r>
            <a:endParaRPr sz="2400"/>
          </a:p>
        </p:txBody>
      </p:sp>
      <p:sp>
        <p:nvSpPr>
          <p:cNvPr id="283" name="Google Shape;283;p20"/>
          <p:cNvSpPr txBox="1"/>
          <p:nvPr/>
        </p:nvSpPr>
        <p:spPr>
          <a:xfrm>
            <a:off x="797312" y="6500909"/>
            <a:ext cx="3774688" cy="228268"/>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sz="1400">
                <a:solidFill>
                  <a:schemeClr val="dk1"/>
                </a:solidFill>
              </a:rPr>
              <a:t>⧧Model accounts for age, anxiety, depression</a:t>
            </a:r>
            <a:endParaRPr sz="1400">
              <a:solidFill>
                <a:schemeClr val="dk1"/>
              </a:solidFill>
            </a:endParaRPr>
          </a:p>
        </p:txBody>
      </p:sp>
      <p:sp>
        <p:nvSpPr>
          <p:cNvPr id="284" name="Google Shape;284;p20"/>
          <p:cNvSpPr/>
          <p:nvPr/>
        </p:nvSpPr>
        <p:spPr>
          <a:xfrm>
            <a:off x="2455863" y="1305481"/>
            <a:ext cx="184731" cy="7386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Garamond"/>
              <a:buNone/>
            </a:pPr>
            <a:br>
              <a:rPr lang="en-AU" sz="900" b="0" i="0" u="none" strike="noStrike" cap="none">
                <a:solidFill>
                  <a:schemeClr val="dk1"/>
                </a:solidFill>
                <a:latin typeface="Garamond"/>
                <a:ea typeface="Garamond"/>
                <a:cs typeface="Garamond"/>
                <a:sym typeface="Garamond"/>
              </a:rPr>
            </a:br>
            <a:endParaRPr sz="600" b="0" i="0" u="none" strike="noStrike" cap="none">
              <a:solidFill>
                <a:schemeClr val="dk1"/>
              </a:solidFill>
              <a:latin typeface="Garamond"/>
              <a:ea typeface="Garamond"/>
              <a:cs typeface="Garamond"/>
              <a:sym typeface="Garamond"/>
            </a:endParaRPr>
          </a:p>
          <a:p>
            <a:pPr marL="0" marR="0" lvl="0" indent="0" algn="l" rtl="0">
              <a:lnSpc>
                <a:spcPct val="100000"/>
              </a:lnSpc>
              <a:spcBef>
                <a:spcPts val="0"/>
              </a:spcBef>
              <a:spcAft>
                <a:spcPts val="0"/>
              </a:spcAft>
              <a:buClr>
                <a:schemeClr val="dk1"/>
              </a:buClr>
              <a:buSzPts val="900"/>
              <a:buFont typeface="Garamond"/>
              <a:buNone/>
            </a:pPr>
            <a:br>
              <a:rPr lang="en-AU" sz="900" b="0" i="0" u="none" strike="noStrike" cap="none">
                <a:solidFill>
                  <a:schemeClr val="dk1"/>
                </a:solidFill>
                <a:latin typeface="Garamond"/>
                <a:ea typeface="Garamond"/>
                <a:cs typeface="Garamond"/>
                <a:sym typeface="Garamond"/>
              </a:rPr>
            </a:br>
            <a:endParaRPr sz="1800" b="0" i="0" u="none" strike="noStrike" cap="none">
              <a:solidFill>
                <a:schemeClr val="dk1"/>
              </a:solidFill>
              <a:latin typeface="Garamond"/>
              <a:ea typeface="Garamond"/>
              <a:cs typeface="Garamond"/>
              <a:sym typeface="Garamond"/>
            </a:endParaRPr>
          </a:p>
        </p:txBody>
      </p:sp>
      <p:sp>
        <p:nvSpPr>
          <p:cNvPr id="285" name="Google Shape;285;p20"/>
          <p:cNvSpPr txBox="1"/>
          <p:nvPr/>
        </p:nvSpPr>
        <p:spPr>
          <a:xfrm>
            <a:off x="5257800" y="1674813"/>
            <a:ext cx="109602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i="1">
                <a:solidFill>
                  <a:schemeClr val="dk1"/>
                </a:solidFill>
              </a:rPr>
              <a:t>F </a:t>
            </a:r>
            <a:r>
              <a:rPr lang="en-AU" sz="1400">
                <a:solidFill>
                  <a:schemeClr val="dk1"/>
                </a:solidFill>
              </a:rPr>
              <a:t>= 0.016</a:t>
            </a:r>
            <a:endParaRPr/>
          </a:p>
          <a:p>
            <a:pPr marL="0" marR="0" lvl="0" indent="0" algn="l" rtl="0">
              <a:spcBef>
                <a:spcPts val="0"/>
              </a:spcBef>
              <a:spcAft>
                <a:spcPts val="0"/>
              </a:spcAft>
              <a:buNone/>
            </a:pPr>
            <a:r>
              <a:rPr lang="en-AU" sz="1400" i="1">
                <a:solidFill>
                  <a:schemeClr val="dk1"/>
                </a:solidFill>
              </a:rPr>
              <a:t>p</a:t>
            </a:r>
            <a:r>
              <a:rPr lang="en-AU" sz="1400">
                <a:solidFill>
                  <a:schemeClr val="dk1"/>
                </a:solidFill>
              </a:rPr>
              <a:t> =0.900</a:t>
            </a:r>
            <a:endParaRPr/>
          </a:p>
        </p:txBody>
      </p:sp>
      <p:sp>
        <p:nvSpPr>
          <p:cNvPr id="286" name="Google Shape;286;p20"/>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13</a:t>
            </a:fld>
            <a:endParaRPr/>
          </a:p>
        </p:txBody>
      </p:sp>
      <p:sp>
        <p:nvSpPr>
          <p:cNvPr id="287" name="Google Shape;287;p20"/>
          <p:cNvSpPr txBox="1"/>
          <p:nvPr/>
        </p:nvSpPr>
        <p:spPr>
          <a:xfrm>
            <a:off x="902050" y="5636250"/>
            <a:ext cx="7784700" cy="289800"/>
          </a:xfrm>
          <a:prstGeom prst="rect">
            <a:avLst/>
          </a:prstGeom>
          <a:noFill/>
          <a:ln>
            <a:noFill/>
          </a:ln>
        </p:spPr>
        <p:txBody>
          <a:bodyPr spcFirstLastPara="1" wrap="square" lIns="0" tIns="12700" rIns="0" bIns="0" anchor="t" anchorCtr="0">
            <a:noAutofit/>
          </a:bodyPr>
          <a:lstStyle/>
          <a:p>
            <a:pPr marL="298450" marR="0" lvl="0" indent="-285750" algn="l" rtl="0">
              <a:lnSpc>
                <a:spcPct val="100000"/>
              </a:lnSpc>
              <a:spcBef>
                <a:spcPts val="0"/>
              </a:spcBef>
              <a:spcAft>
                <a:spcPts val="0"/>
              </a:spcAft>
              <a:buClr>
                <a:schemeClr val="dk1"/>
              </a:buClr>
              <a:buSzPts val="1800"/>
              <a:buChar char="•"/>
            </a:pPr>
            <a:r>
              <a:rPr lang="en-AU" sz="1800">
                <a:solidFill>
                  <a:schemeClr val="dk1"/>
                </a:solidFill>
              </a:rPr>
              <a:t>We also found no differences in the accuracy between groups on the main task </a:t>
            </a:r>
            <a:endParaRPr sz="1800">
              <a:solidFill>
                <a:schemeClr val="dk1"/>
              </a:solidFill>
            </a:endParaRPr>
          </a:p>
        </p:txBody>
      </p:sp>
      <p:sp>
        <p:nvSpPr>
          <p:cNvPr id="288" name="Google Shape;288;p20"/>
          <p:cNvSpPr txBox="1"/>
          <p:nvPr/>
        </p:nvSpPr>
        <p:spPr>
          <a:xfrm>
            <a:off x="8065524" y="1551825"/>
            <a:ext cx="745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500">
                <a:solidFill>
                  <a:srgbClr val="1FBFC3"/>
                </a:solidFill>
              </a:rPr>
              <a:t>ASD</a:t>
            </a:r>
            <a:endParaRPr sz="1100"/>
          </a:p>
          <a:p>
            <a:pPr marL="0" marR="0" lvl="0" indent="0" algn="l" rtl="0">
              <a:spcBef>
                <a:spcPts val="0"/>
              </a:spcBef>
              <a:spcAft>
                <a:spcPts val="0"/>
              </a:spcAft>
              <a:buNone/>
            </a:pPr>
            <a:r>
              <a:rPr lang="en-AU" sz="1500">
                <a:solidFill>
                  <a:srgbClr val="F57770"/>
                </a:solidFill>
              </a:rPr>
              <a:t>NT</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1"/>
          <p:cNvPicPr preferRelativeResize="0"/>
          <p:nvPr/>
        </p:nvPicPr>
        <p:blipFill rotWithShape="1">
          <a:blip r:embed="rId3">
            <a:alphaModFix/>
          </a:blip>
          <a:srcRect/>
          <a:stretch/>
        </p:blipFill>
        <p:spPr>
          <a:xfrm>
            <a:off x="533399" y="2747119"/>
            <a:ext cx="6614756" cy="3047141"/>
          </a:xfrm>
          <a:prstGeom prst="rect">
            <a:avLst/>
          </a:prstGeom>
          <a:noFill/>
          <a:ln>
            <a:noFill/>
          </a:ln>
        </p:spPr>
      </p:pic>
      <p:sp>
        <p:nvSpPr>
          <p:cNvPr id="295" name="Google Shape;295;p21"/>
          <p:cNvSpPr/>
          <p:nvPr/>
        </p:nvSpPr>
        <p:spPr>
          <a:xfrm>
            <a:off x="0" y="0"/>
            <a:ext cx="9144000" cy="1052736"/>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296" name="Google Shape;296;p21"/>
          <p:cNvSpPr txBox="1">
            <a:spLocks noGrp="1"/>
          </p:cNvSpPr>
          <p:nvPr>
            <p:ph type="title"/>
          </p:nvPr>
        </p:nvSpPr>
        <p:spPr>
          <a:xfrm>
            <a:off x="304800" y="258300"/>
            <a:ext cx="8686800" cy="64620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AU" sz="2400"/>
              <a:t>Narrower subjective priors in ASD when the prior is wide</a:t>
            </a:r>
            <a:endParaRPr sz="2400"/>
          </a:p>
        </p:txBody>
      </p:sp>
      <p:sp>
        <p:nvSpPr>
          <p:cNvPr id="297" name="Google Shape;297;p21"/>
          <p:cNvSpPr txBox="1"/>
          <p:nvPr/>
        </p:nvSpPr>
        <p:spPr>
          <a:xfrm>
            <a:off x="459527" y="6540500"/>
            <a:ext cx="4119000" cy="1974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AU">
                <a:solidFill>
                  <a:schemeClr val="dk1"/>
                </a:solidFill>
              </a:rPr>
              <a:t>⧧Models account for age, anxiety, depression</a:t>
            </a:r>
            <a:endParaRPr>
              <a:solidFill>
                <a:schemeClr val="dk1"/>
              </a:solidFill>
            </a:endParaRPr>
          </a:p>
        </p:txBody>
      </p:sp>
      <p:sp>
        <p:nvSpPr>
          <p:cNvPr id="298" name="Google Shape;298;p21"/>
          <p:cNvSpPr txBox="1">
            <a:spLocks noGrp="1"/>
          </p:cNvSpPr>
          <p:nvPr>
            <p:ph type="sldNum" idx="12"/>
          </p:nvPr>
        </p:nvSpPr>
        <p:spPr>
          <a:xfrm>
            <a:off x="6355080" y="6377940"/>
            <a:ext cx="210300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latin typeface="Arial"/>
                <a:ea typeface="Arial"/>
                <a:cs typeface="Arial"/>
                <a:sym typeface="Arial"/>
              </a:rPr>
              <a:t>14</a:t>
            </a:fld>
            <a:endParaRPr>
              <a:latin typeface="Arial"/>
              <a:ea typeface="Arial"/>
              <a:cs typeface="Arial"/>
              <a:sym typeface="Arial"/>
            </a:endParaRPr>
          </a:p>
        </p:txBody>
      </p:sp>
      <p:sp>
        <p:nvSpPr>
          <p:cNvPr id="299" name="Google Shape;299;p21"/>
          <p:cNvSpPr txBox="1"/>
          <p:nvPr/>
        </p:nvSpPr>
        <p:spPr>
          <a:xfrm>
            <a:off x="1784798" y="5559623"/>
            <a:ext cx="5775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a:solidFill>
                  <a:schemeClr val="dk1"/>
                </a:solidFill>
              </a:rPr>
              <a:t>P</a:t>
            </a:r>
            <a:r>
              <a:rPr lang="en-AU" sz="1400" baseline="-25000">
                <a:solidFill>
                  <a:schemeClr val="dk1"/>
                </a:solidFill>
              </a:rPr>
              <a:t>N</a:t>
            </a:r>
            <a:r>
              <a:rPr lang="en-AU" sz="1400">
                <a:solidFill>
                  <a:schemeClr val="dk1"/>
                </a:solidFill>
              </a:rPr>
              <a:t>L</a:t>
            </a:r>
            <a:r>
              <a:rPr lang="en-AU" sz="1400" baseline="-25000">
                <a:solidFill>
                  <a:schemeClr val="dk1"/>
                </a:solidFill>
              </a:rPr>
              <a:t>N</a:t>
            </a:r>
            <a:endParaRPr/>
          </a:p>
        </p:txBody>
      </p:sp>
      <p:sp>
        <p:nvSpPr>
          <p:cNvPr id="300" name="Google Shape;300;p21"/>
          <p:cNvSpPr txBox="1"/>
          <p:nvPr/>
        </p:nvSpPr>
        <p:spPr>
          <a:xfrm>
            <a:off x="7846947" y="1902863"/>
            <a:ext cx="793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500">
                <a:solidFill>
                  <a:srgbClr val="1FBFC3"/>
                </a:solidFill>
              </a:rPr>
              <a:t>ASD</a:t>
            </a:r>
            <a:endParaRPr sz="1100"/>
          </a:p>
          <a:p>
            <a:pPr marL="0" marR="0" lvl="0" indent="0" algn="l" rtl="0">
              <a:spcBef>
                <a:spcPts val="0"/>
              </a:spcBef>
              <a:spcAft>
                <a:spcPts val="0"/>
              </a:spcAft>
              <a:buNone/>
            </a:pPr>
            <a:r>
              <a:rPr lang="en-AU" sz="1500">
                <a:solidFill>
                  <a:srgbClr val="F57770"/>
                </a:solidFill>
              </a:rPr>
              <a:t>NT</a:t>
            </a:r>
            <a:endParaRPr sz="1100"/>
          </a:p>
        </p:txBody>
      </p:sp>
      <p:sp>
        <p:nvSpPr>
          <p:cNvPr id="301" name="Google Shape;301;p21"/>
          <p:cNvSpPr txBox="1"/>
          <p:nvPr/>
        </p:nvSpPr>
        <p:spPr>
          <a:xfrm>
            <a:off x="3220286" y="5556646"/>
            <a:ext cx="737305"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dirty="0">
                <a:solidFill>
                  <a:schemeClr val="dk1"/>
                </a:solidFill>
              </a:rPr>
              <a:t>P</a:t>
            </a:r>
            <a:r>
              <a:rPr lang="en-AU" sz="1400" baseline="-25000" dirty="0">
                <a:solidFill>
                  <a:schemeClr val="dk1"/>
                </a:solidFill>
              </a:rPr>
              <a:t>N</a:t>
            </a:r>
            <a:r>
              <a:rPr lang="en-AU" sz="1400" dirty="0">
                <a:solidFill>
                  <a:schemeClr val="dk1"/>
                </a:solidFill>
              </a:rPr>
              <a:t>L</a:t>
            </a:r>
            <a:r>
              <a:rPr lang="en-AU" sz="1400" baseline="-25000" dirty="0">
                <a:solidFill>
                  <a:schemeClr val="dk1"/>
                </a:solidFill>
              </a:rPr>
              <a:t>W</a:t>
            </a:r>
            <a:endParaRPr dirty="0"/>
          </a:p>
        </p:txBody>
      </p:sp>
      <p:sp>
        <p:nvSpPr>
          <p:cNvPr id="302" name="Google Shape;302;p21"/>
          <p:cNvSpPr txBox="1"/>
          <p:nvPr/>
        </p:nvSpPr>
        <p:spPr>
          <a:xfrm>
            <a:off x="4578550" y="5556646"/>
            <a:ext cx="603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a:solidFill>
                  <a:schemeClr val="dk1"/>
                </a:solidFill>
              </a:rPr>
              <a:t>P</a:t>
            </a:r>
            <a:r>
              <a:rPr lang="en-AU" sz="1400" baseline="-25000">
                <a:solidFill>
                  <a:schemeClr val="dk1"/>
                </a:solidFill>
              </a:rPr>
              <a:t>W</a:t>
            </a:r>
            <a:r>
              <a:rPr lang="en-AU" sz="1400">
                <a:solidFill>
                  <a:schemeClr val="dk1"/>
                </a:solidFill>
              </a:rPr>
              <a:t>L</a:t>
            </a:r>
            <a:r>
              <a:rPr lang="en-AU" sz="1400" baseline="-25000">
                <a:solidFill>
                  <a:schemeClr val="dk1"/>
                </a:solidFill>
              </a:rPr>
              <a:t>N</a:t>
            </a:r>
            <a:endParaRPr/>
          </a:p>
        </p:txBody>
      </p:sp>
      <p:sp>
        <p:nvSpPr>
          <p:cNvPr id="303" name="Google Shape;303;p21"/>
          <p:cNvSpPr txBox="1"/>
          <p:nvPr/>
        </p:nvSpPr>
        <p:spPr>
          <a:xfrm>
            <a:off x="6014038" y="5556646"/>
            <a:ext cx="786151"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dirty="0">
                <a:solidFill>
                  <a:schemeClr val="dk1"/>
                </a:solidFill>
              </a:rPr>
              <a:t>P</a:t>
            </a:r>
            <a:r>
              <a:rPr lang="en-AU" sz="1400" baseline="-25000" dirty="0">
                <a:solidFill>
                  <a:schemeClr val="dk1"/>
                </a:solidFill>
              </a:rPr>
              <a:t>W</a:t>
            </a:r>
            <a:r>
              <a:rPr lang="en-AU" sz="1400" dirty="0">
                <a:solidFill>
                  <a:schemeClr val="dk1"/>
                </a:solidFill>
              </a:rPr>
              <a:t>L</a:t>
            </a:r>
            <a:r>
              <a:rPr lang="en-AU" sz="1400" baseline="-25000" dirty="0">
                <a:solidFill>
                  <a:schemeClr val="dk1"/>
                </a:solidFill>
              </a:rPr>
              <a:t>W</a:t>
            </a:r>
            <a:endParaRPr dirty="0"/>
          </a:p>
        </p:txBody>
      </p:sp>
      <p:pic>
        <p:nvPicPr>
          <p:cNvPr id="304" name="Google Shape;304;p21"/>
          <p:cNvPicPr preferRelativeResize="0"/>
          <p:nvPr/>
        </p:nvPicPr>
        <p:blipFill rotWithShape="1">
          <a:blip r:embed="rId5">
            <a:alphaModFix/>
          </a:blip>
          <a:srcRect r="30429" b="19826"/>
          <a:stretch/>
        </p:blipFill>
        <p:spPr>
          <a:xfrm>
            <a:off x="6981350" y="3193128"/>
            <a:ext cx="2103001" cy="1898398"/>
          </a:xfrm>
          <a:prstGeom prst="rect">
            <a:avLst/>
          </a:prstGeom>
          <a:noFill/>
          <a:ln>
            <a:noFill/>
          </a:ln>
        </p:spPr>
      </p:pic>
      <p:sp>
        <p:nvSpPr>
          <p:cNvPr id="305" name="Google Shape;305;p21"/>
          <p:cNvSpPr txBox="1"/>
          <p:nvPr/>
        </p:nvSpPr>
        <p:spPr>
          <a:xfrm>
            <a:off x="414308" y="1196020"/>
            <a:ext cx="8501092" cy="646331"/>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1800"/>
              <a:buChar char="•"/>
            </a:pPr>
            <a:r>
              <a:rPr lang="en-AU" sz="1800">
                <a:solidFill>
                  <a:schemeClr val="dk1"/>
                </a:solidFill>
              </a:rPr>
              <a:t>Only for conditions with a high prior uncertainty (P</a:t>
            </a:r>
            <a:r>
              <a:rPr lang="en-AU" sz="1800" baseline="-25000">
                <a:solidFill>
                  <a:schemeClr val="dk1"/>
                </a:solidFill>
              </a:rPr>
              <a:t>W</a:t>
            </a:r>
            <a:r>
              <a:rPr lang="en-AU" sz="1800">
                <a:solidFill>
                  <a:schemeClr val="dk1"/>
                </a:solidFill>
              </a:rPr>
              <a:t>), the ASD group showed significantly narrow subjective prior variance compared to the NT group. </a:t>
            </a:r>
            <a:endParaRPr sz="1800" baseline="-25000">
              <a:solidFill>
                <a:schemeClr val="dk1"/>
              </a:solidFill>
            </a:endParaRPr>
          </a:p>
        </p:txBody>
      </p:sp>
      <p:grpSp>
        <p:nvGrpSpPr>
          <p:cNvPr id="306" name="Google Shape;306;p21"/>
          <p:cNvGrpSpPr/>
          <p:nvPr/>
        </p:nvGrpSpPr>
        <p:grpSpPr>
          <a:xfrm>
            <a:off x="3124282" y="3306897"/>
            <a:ext cx="674632" cy="126324"/>
            <a:chOff x="4495800" y="3581400"/>
            <a:chExt cx="603050" cy="152400"/>
          </a:xfrm>
        </p:grpSpPr>
        <p:cxnSp>
          <p:nvCxnSpPr>
            <p:cNvPr id="307" name="Google Shape;307;p21"/>
            <p:cNvCxnSpPr/>
            <p:nvPr/>
          </p:nvCxnSpPr>
          <p:spPr>
            <a:xfrm>
              <a:off x="4495800" y="3581400"/>
              <a:ext cx="603050" cy="0"/>
            </a:xfrm>
            <a:prstGeom prst="straightConnector1">
              <a:avLst/>
            </a:prstGeom>
            <a:noFill/>
            <a:ln w="9525" cap="flat" cmpd="sng">
              <a:solidFill>
                <a:schemeClr val="dk1"/>
              </a:solidFill>
              <a:prstDash val="solid"/>
              <a:round/>
              <a:headEnd type="none" w="sm" len="sm"/>
              <a:tailEnd type="none" w="sm" len="sm"/>
            </a:ln>
          </p:spPr>
        </p:cxnSp>
        <p:cxnSp>
          <p:nvCxnSpPr>
            <p:cNvPr id="308" name="Google Shape;308;p21"/>
            <p:cNvCxnSpPr/>
            <p:nvPr/>
          </p:nvCxnSpPr>
          <p:spPr>
            <a:xfrm>
              <a:off x="4495800" y="3581400"/>
              <a:ext cx="0" cy="152400"/>
            </a:xfrm>
            <a:prstGeom prst="straightConnector1">
              <a:avLst/>
            </a:prstGeom>
            <a:noFill/>
            <a:ln w="9525" cap="flat" cmpd="sng">
              <a:solidFill>
                <a:schemeClr val="dk1"/>
              </a:solidFill>
              <a:prstDash val="solid"/>
              <a:round/>
              <a:headEnd type="none" w="sm" len="sm"/>
              <a:tailEnd type="none" w="sm" len="sm"/>
            </a:ln>
          </p:spPr>
        </p:cxnSp>
        <p:cxnSp>
          <p:nvCxnSpPr>
            <p:cNvPr id="309" name="Google Shape;309;p21"/>
            <p:cNvCxnSpPr/>
            <p:nvPr/>
          </p:nvCxnSpPr>
          <p:spPr>
            <a:xfrm>
              <a:off x="5098850" y="3581400"/>
              <a:ext cx="0" cy="152400"/>
            </a:xfrm>
            <a:prstGeom prst="straightConnector1">
              <a:avLst/>
            </a:prstGeom>
            <a:noFill/>
            <a:ln w="9525" cap="flat" cmpd="sng">
              <a:solidFill>
                <a:schemeClr val="dk1"/>
              </a:solidFill>
              <a:prstDash val="solid"/>
              <a:round/>
              <a:headEnd type="none" w="sm" len="sm"/>
              <a:tailEnd type="none" w="sm" len="sm"/>
            </a:ln>
          </p:spPr>
        </p:cxnSp>
      </p:grpSp>
      <p:sp>
        <p:nvSpPr>
          <p:cNvPr id="310" name="Google Shape;310;p21"/>
          <p:cNvSpPr txBox="1"/>
          <p:nvPr/>
        </p:nvSpPr>
        <p:spPr>
          <a:xfrm>
            <a:off x="3016200" y="2832475"/>
            <a:ext cx="941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dirty="0">
                <a:solidFill>
                  <a:schemeClr val="dk1"/>
                </a:solidFill>
              </a:rPr>
              <a:t>F</a:t>
            </a:r>
            <a:r>
              <a:rPr lang="en-AU" sz="1200" dirty="0">
                <a:solidFill>
                  <a:schemeClr val="dk1"/>
                </a:solidFill>
              </a:rPr>
              <a:t> = 2.090</a:t>
            </a:r>
            <a:endParaRPr dirty="0"/>
          </a:p>
          <a:p>
            <a:pPr marL="0" marR="0" lvl="0" indent="0" algn="l" rtl="0">
              <a:spcBef>
                <a:spcPts val="0"/>
              </a:spcBef>
              <a:spcAft>
                <a:spcPts val="0"/>
              </a:spcAft>
              <a:buNone/>
            </a:pPr>
            <a:r>
              <a:rPr lang="en-AU" sz="1200" i="1" dirty="0">
                <a:solidFill>
                  <a:schemeClr val="dk1"/>
                </a:solidFill>
              </a:rPr>
              <a:t>p</a:t>
            </a:r>
            <a:r>
              <a:rPr lang="en-AU" sz="1200" dirty="0">
                <a:solidFill>
                  <a:schemeClr val="dk1"/>
                </a:solidFill>
              </a:rPr>
              <a:t> = 0.153</a:t>
            </a:r>
            <a:endParaRPr dirty="0"/>
          </a:p>
        </p:txBody>
      </p:sp>
      <p:grpSp>
        <p:nvGrpSpPr>
          <p:cNvPr id="311" name="Google Shape;311;p21"/>
          <p:cNvGrpSpPr/>
          <p:nvPr/>
        </p:nvGrpSpPr>
        <p:grpSpPr>
          <a:xfrm>
            <a:off x="1710268" y="4353845"/>
            <a:ext cx="674632" cy="126324"/>
            <a:chOff x="4495800" y="3581400"/>
            <a:chExt cx="603050" cy="152400"/>
          </a:xfrm>
        </p:grpSpPr>
        <p:cxnSp>
          <p:nvCxnSpPr>
            <p:cNvPr id="312" name="Google Shape;312;p21"/>
            <p:cNvCxnSpPr/>
            <p:nvPr/>
          </p:nvCxnSpPr>
          <p:spPr>
            <a:xfrm>
              <a:off x="4495800" y="3581400"/>
              <a:ext cx="603050" cy="0"/>
            </a:xfrm>
            <a:prstGeom prst="straightConnector1">
              <a:avLst/>
            </a:prstGeom>
            <a:noFill/>
            <a:ln w="9525" cap="flat" cmpd="sng">
              <a:solidFill>
                <a:schemeClr val="dk1"/>
              </a:solidFill>
              <a:prstDash val="solid"/>
              <a:round/>
              <a:headEnd type="none" w="sm" len="sm"/>
              <a:tailEnd type="none" w="sm" len="sm"/>
            </a:ln>
          </p:spPr>
        </p:cxnSp>
        <p:cxnSp>
          <p:nvCxnSpPr>
            <p:cNvPr id="313" name="Google Shape;313;p21"/>
            <p:cNvCxnSpPr/>
            <p:nvPr/>
          </p:nvCxnSpPr>
          <p:spPr>
            <a:xfrm>
              <a:off x="4495800" y="3581400"/>
              <a:ext cx="0" cy="152400"/>
            </a:xfrm>
            <a:prstGeom prst="straightConnector1">
              <a:avLst/>
            </a:prstGeom>
            <a:noFill/>
            <a:ln w="9525" cap="flat" cmpd="sng">
              <a:solidFill>
                <a:schemeClr val="dk1"/>
              </a:solidFill>
              <a:prstDash val="solid"/>
              <a:round/>
              <a:headEnd type="none" w="sm" len="sm"/>
              <a:tailEnd type="none" w="sm" len="sm"/>
            </a:ln>
          </p:spPr>
        </p:cxnSp>
        <p:cxnSp>
          <p:nvCxnSpPr>
            <p:cNvPr id="314" name="Google Shape;314;p21"/>
            <p:cNvCxnSpPr/>
            <p:nvPr/>
          </p:nvCxnSpPr>
          <p:spPr>
            <a:xfrm>
              <a:off x="5098850" y="3581400"/>
              <a:ext cx="0" cy="152400"/>
            </a:xfrm>
            <a:prstGeom prst="straightConnector1">
              <a:avLst/>
            </a:prstGeom>
            <a:noFill/>
            <a:ln w="9525" cap="flat" cmpd="sng">
              <a:solidFill>
                <a:schemeClr val="dk1"/>
              </a:solidFill>
              <a:prstDash val="solid"/>
              <a:round/>
              <a:headEnd type="none" w="sm" len="sm"/>
              <a:tailEnd type="none" w="sm" len="sm"/>
            </a:ln>
          </p:spPr>
        </p:cxnSp>
      </p:grpSp>
      <p:sp>
        <p:nvSpPr>
          <p:cNvPr id="315" name="Google Shape;315;p21"/>
          <p:cNvSpPr txBox="1"/>
          <p:nvPr/>
        </p:nvSpPr>
        <p:spPr>
          <a:xfrm>
            <a:off x="1602174" y="3879425"/>
            <a:ext cx="1050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dirty="0">
                <a:solidFill>
                  <a:schemeClr val="dk1"/>
                </a:solidFill>
              </a:rPr>
              <a:t>F</a:t>
            </a:r>
            <a:r>
              <a:rPr lang="en-AU" sz="1200" dirty="0">
                <a:solidFill>
                  <a:schemeClr val="dk1"/>
                </a:solidFill>
              </a:rPr>
              <a:t> = 0.575</a:t>
            </a:r>
            <a:endParaRPr dirty="0"/>
          </a:p>
          <a:p>
            <a:pPr marL="0" marR="0" lvl="0" indent="0" algn="l" rtl="0">
              <a:spcBef>
                <a:spcPts val="0"/>
              </a:spcBef>
              <a:spcAft>
                <a:spcPts val="0"/>
              </a:spcAft>
              <a:buNone/>
            </a:pPr>
            <a:r>
              <a:rPr lang="en-AU" sz="1200" i="1" dirty="0">
                <a:solidFill>
                  <a:schemeClr val="dk1"/>
                </a:solidFill>
              </a:rPr>
              <a:t>p</a:t>
            </a:r>
            <a:r>
              <a:rPr lang="en-AU" sz="1200" dirty="0">
                <a:solidFill>
                  <a:schemeClr val="dk1"/>
                </a:solidFill>
              </a:rPr>
              <a:t> = 0.451</a:t>
            </a:r>
            <a:endParaRPr dirty="0"/>
          </a:p>
        </p:txBody>
      </p:sp>
      <p:grpSp>
        <p:nvGrpSpPr>
          <p:cNvPr id="316" name="Google Shape;316;p21"/>
          <p:cNvGrpSpPr/>
          <p:nvPr/>
        </p:nvGrpSpPr>
        <p:grpSpPr>
          <a:xfrm>
            <a:off x="4524680" y="3906330"/>
            <a:ext cx="674632" cy="126324"/>
            <a:chOff x="4495800" y="3581400"/>
            <a:chExt cx="603050" cy="152400"/>
          </a:xfrm>
        </p:grpSpPr>
        <p:cxnSp>
          <p:nvCxnSpPr>
            <p:cNvPr id="317" name="Google Shape;317;p21"/>
            <p:cNvCxnSpPr/>
            <p:nvPr/>
          </p:nvCxnSpPr>
          <p:spPr>
            <a:xfrm>
              <a:off x="4495800" y="3581400"/>
              <a:ext cx="603050" cy="0"/>
            </a:xfrm>
            <a:prstGeom prst="straightConnector1">
              <a:avLst/>
            </a:prstGeom>
            <a:noFill/>
            <a:ln w="9525" cap="flat" cmpd="sng">
              <a:solidFill>
                <a:schemeClr val="dk1"/>
              </a:solidFill>
              <a:prstDash val="solid"/>
              <a:round/>
              <a:headEnd type="none" w="sm" len="sm"/>
              <a:tailEnd type="none" w="sm" len="sm"/>
            </a:ln>
          </p:spPr>
        </p:cxnSp>
        <p:cxnSp>
          <p:nvCxnSpPr>
            <p:cNvPr id="318" name="Google Shape;318;p21"/>
            <p:cNvCxnSpPr/>
            <p:nvPr/>
          </p:nvCxnSpPr>
          <p:spPr>
            <a:xfrm>
              <a:off x="4495800" y="3581400"/>
              <a:ext cx="0" cy="152400"/>
            </a:xfrm>
            <a:prstGeom prst="straightConnector1">
              <a:avLst/>
            </a:prstGeom>
            <a:noFill/>
            <a:ln w="9525" cap="flat" cmpd="sng">
              <a:solidFill>
                <a:schemeClr val="dk1"/>
              </a:solidFill>
              <a:prstDash val="solid"/>
              <a:round/>
              <a:headEnd type="none" w="sm" len="sm"/>
              <a:tailEnd type="none" w="sm" len="sm"/>
            </a:ln>
          </p:spPr>
        </p:cxnSp>
        <p:cxnSp>
          <p:nvCxnSpPr>
            <p:cNvPr id="319" name="Google Shape;319;p21"/>
            <p:cNvCxnSpPr/>
            <p:nvPr/>
          </p:nvCxnSpPr>
          <p:spPr>
            <a:xfrm>
              <a:off x="5098850" y="3581400"/>
              <a:ext cx="0" cy="152400"/>
            </a:xfrm>
            <a:prstGeom prst="straightConnector1">
              <a:avLst/>
            </a:prstGeom>
            <a:noFill/>
            <a:ln w="9525" cap="flat" cmpd="sng">
              <a:solidFill>
                <a:schemeClr val="dk1"/>
              </a:solidFill>
              <a:prstDash val="solid"/>
              <a:round/>
              <a:headEnd type="none" w="sm" len="sm"/>
              <a:tailEnd type="none" w="sm" len="sm"/>
            </a:ln>
          </p:spPr>
        </p:cxnSp>
      </p:grpSp>
      <p:sp>
        <p:nvSpPr>
          <p:cNvPr id="320" name="Google Shape;320;p21"/>
          <p:cNvSpPr txBox="1"/>
          <p:nvPr/>
        </p:nvSpPr>
        <p:spPr>
          <a:xfrm>
            <a:off x="4416601" y="3431900"/>
            <a:ext cx="9414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a:solidFill>
                  <a:schemeClr val="dk1"/>
                </a:solidFill>
              </a:rPr>
              <a:t>F</a:t>
            </a:r>
            <a:r>
              <a:rPr lang="en-AU" sz="1200">
                <a:solidFill>
                  <a:schemeClr val="dk1"/>
                </a:solidFill>
              </a:rPr>
              <a:t> = 4.990,</a:t>
            </a:r>
            <a:endParaRPr/>
          </a:p>
          <a:p>
            <a:pPr marL="0" marR="0" lvl="0" indent="0" algn="l" rtl="0">
              <a:spcBef>
                <a:spcPts val="0"/>
              </a:spcBef>
              <a:spcAft>
                <a:spcPts val="0"/>
              </a:spcAft>
              <a:buNone/>
            </a:pPr>
            <a:r>
              <a:rPr lang="en-AU" sz="1200" i="1">
                <a:solidFill>
                  <a:schemeClr val="dk1"/>
                </a:solidFill>
              </a:rPr>
              <a:t>p</a:t>
            </a:r>
            <a:r>
              <a:rPr lang="en-AU" sz="1200">
                <a:solidFill>
                  <a:schemeClr val="dk1"/>
                </a:solidFill>
              </a:rPr>
              <a:t> = 0.029*</a:t>
            </a:r>
            <a:endParaRPr/>
          </a:p>
        </p:txBody>
      </p:sp>
      <p:grpSp>
        <p:nvGrpSpPr>
          <p:cNvPr id="321" name="Google Shape;321;p21"/>
          <p:cNvGrpSpPr/>
          <p:nvPr/>
        </p:nvGrpSpPr>
        <p:grpSpPr>
          <a:xfrm>
            <a:off x="5943682" y="2702477"/>
            <a:ext cx="674632" cy="126324"/>
            <a:chOff x="4495800" y="3581400"/>
            <a:chExt cx="603050" cy="152400"/>
          </a:xfrm>
        </p:grpSpPr>
        <p:cxnSp>
          <p:nvCxnSpPr>
            <p:cNvPr id="322" name="Google Shape;322;p21"/>
            <p:cNvCxnSpPr/>
            <p:nvPr/>
          </p:nvCxnSpPr>
          <p:spPr>
            <a:xfrm>
              <a:off x="4495800" y="3581400"/>
              <a:ext cx="603050" cy="0"/>
            </a:xfrm>
            <a:prstGeom prst="straightConnector1">
              <a:avLst/>
            </a:prstGeom>
            <a:noFill/>
            <a:ln w="9525" cap="flat" cmpd="sng">
              <a:solidFill>
                <a:schemeClr val="dk1"/>
              </a:solidFill>
              <a:prstDash val="solid"/>
              <a:round/>
              <a:headEnd type="none" w="sm" len="sm"/>
              <a:tailEnd type="none" w="sm" len="sm"/>
            </a:ln>
          </p:spPr>
        </p:cxnSp>
        <p:cxnSp>
          <p:nvCxnSpPr>
            <p:cNvPr id="323" name="Google Shape;323;p21"/>
            <p:cNvCxnSpPr/>
            <p:nvPr/>
          </p:nvCxnSpPr>
          <p:spPr>
            <a:xfrm>
              <a:off x="4495800" y="3581400"/>
              <a:ext cx="0" cy="152400"/>
            </a:xfrm>
            <a:prstGeom prst="straightConnector1">
              <a:avLst/>
            </a:prstGeom>
            <a:noFill/>
            <a:ln w="9525" cap="flat" cmpd="sng">
              <a:solidFill>
                <a:schemeClr val="dk1"/>
              </a:solidFill>
              <a:prstDash val="solid"/>
              <a:round/>
              <a:headEnd type="none" w="sm" len="sm"/>
              <a:tailEnd type="none" w="sm" len="sm"/>
            </a:ln>
          </p:spPr>
        </p:cxnSp>
        <p:cxnSp>
          <p:nvCxnSpPr>
            <p:cNvPr id="324" name="Google Shape;324;p21"/>
            <p:cNvCxnSpPr/>
            <p:nvPr/>
          </p:nvCxnSpPr>
          <p:spPr>
            <a:xfrm>
              <a:off x="5098850" y="3581400"/>
              <a:ext cx="0" cy="152400"/>
            </a:xfrm>
            <a:prstGeom prst="straightConnector1">
              <a:avLst/>
            </a:prstGeom>
            <a:noFill/>
            <a:ln w="9525" cap="flat" cmpd="sng">
              <a:solidFill>
                <a:schemeClr val="dk1"/>
              </a:solidFill>
              <a:prstDash val="solid"/>
              <a:round/>
              <a:headEnd type="none" w="sm" len="sm"/>
              <a:tailEnd type="none" w="sm" len="sm"/>
            </a:ln>
          </p:spPr>
        </p:cxnSp>
      </p:grpSp>
      <p:sp>
        <p:nvSpPr>
          <p:cNvPr id="325" name="Google Shape;325;p21"/>
          <p:cNvSpPr txBox="1"/>
          <p:nvPr/>
        </p:nvSpPr>
        <p:spPr>
          <a:xfrm>
            <a:off x="5835601" y="2228050"/>
            <a:ext cx="10509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200" i="1">
                <a:solidFill>
                  <a:schemeClr val="dk1"/>
                </a:solidFill>
              </a:rPr>
              <a:t>F</a:t>
            </a:r>
            <a:r>
              <a:rPr lang="en-AU" sz="1200">
                <a:solidFill>
                  <a:schemeClr val="dk1"/>
                </a:solidFill>
              </a:rPr>
              <a:t> = 11.844</a:t>
            </a:r>
            <a:endParaRPr dirty="0"/>
          </a:p>
          <a:p>
            <a:pPr marL="0" marR="0" lvl="0" indent="0" algn="l" rtl="0">
              <a:spcBef>
                <a:spcPts val="0"/>
              </a:spcBef>
              <a:spcAft>
                <a:spcPts val="0"/>
              </a:spcAft>
              <a:buNone/>
            </a:pPr>
            <a:r>
              <a:rPr lang="en-AU" sz="1200" i="1" dirty="0">
                <a:solidFill>
                  <a:schemeClr val="dk1"/>
                </a:solidFill>
              </a:rPr>
              <a:t>p</a:t>
            </a:r>
            <a:r>
              <a:rPr lang="en-AU" sz="1200" dirty="0">
                <a:solidFill>
                  <a:schemeClr val="dk1"/>
                </a:solidFill>
              </a:rPr>
              <a:t> = 0.001**</a:t>
            </a:r>
            <a:endParaRPr dirty="0"/>
          </a:p>
        </p:txBody>
      </p:sp>
      <p:sp>
        <p:nvSpPr>
          <p:cNvPr id="326" name="Google Shape;326;p21"/>
          <p:cNvSpPr txBox="1"/>
          <p:nvPr/>
        </p:nvSpPr>
        <p:spPr>
          <a:xfrm>
            <a:off x="7846950" y="2474825"/>
            <a:ext cx="14955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a:solidFill>
                  <a:schemeClr val="dk1"/>
                </a:solidFill>
              </a:rPr>
              <a:t>Mean +/- 95% CI shown</a:t>
            </a:r>
            <a:endParaRPr/>
          </a:p>
        </p:txBody>
      </p:sp>
      <p:sp>
        <p:nvSpPr>
          <p:cNvPr id="2" name="Rectangle 1">
            <a:extLst>
              <a:ext uri="{FF2B5EF4-FFF2-40B4-BE49-F238E27FC236}">
                <a16:creationId xmlns:a16="http://schemas.microsoft.com/office/drawing/2014/main" id="{811AF29D-DBA1-144F-A371-0BA31C773B7A}"/>
              </a:ext>
            </a:extLst>
          </p:cNvPr>
          <p:cNvSpPr/>
          <p:nvPr/>
        </p:nvSpPr>
        <p:spPr>
          <a:xfrm>
            <a:off x="304800" y="2549063"/>
            <a:ext cx="251361" cy="34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Google Shape;332;p22"/>
          <p:cNvSpPr/>
          <p:nvPr/>
        </p:nvSpPr>
        <p:spPr>
          <a:xfrm>
            <a:off x="0" y="0"/>
            <a:ext cx="9144000" cy="10527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800">
              <a:solidFill>
                <a:schemeClr val="dk1"/>
              </a:solidFill>
              <a:latin typeface="Garamond"/>
              <a:ea typeface="Garamond"/>
              <a:cs typeface="Garamond"/>
              <a:sym typeface="Garamond"/>
            </a:endParaRPr>
          </a:p>
        </p:txBody>
      </p:sp>
      <p:sp>
        <p:nvSpPr>
          <p:cNvPr id="333" name="Google Shape;333;p22"/>
          <p:cNvSpPr txBox="1"/>
          <p:nvPr/>
        </p:nvSpPr>
        <p:spPr>
          <a:xfrm>
            <a:off x="459214" y="1130259"/>
            <a:ext cx="8193300" cy="708000"/>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Char char="•"/>
            </a:pPr>
            <a:r>
              <a:rPr lang="en-AU" sz="2000">
                <a:solidFill>
                  <a:schemeClr val="dk1"/>
                </a:solidFill>
              </a:rPr>
              <a:t>Unexpectedly, the task did not find any differences between ASD and NT groups on likelihood reliance.  </a:t>
            </a:r>
            <a:endParaRPr/>
          </a:p>
        </p:txBody>
      </p:sp>
      <p:sp>
        <p:nvSpPr>
          <p:cNvPr id="334" name="Google Shape;334;p22"/>
          <p:cNvSpPr txBox="1"/>
          <p:nvPr/>
        </p:nvSpPr>
        <p:spPr>
          <a:xfrm>
            <a:off x="475339" y="1901461"/>
            <a:ext cx="8193300" cy="1015800"/>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Char char="•"/>
            </a:pPr>
            <a:r>
              <a:rPr lang="en-AU" sz="2000">
                <a:solidFill>
                  <a:schemeClr val="dk1"/>
                </a:solidFill>
              </a:rPr>
              <a:t>The ASD group showed narrow variance of their likelihood estimates compared to the NT group as described by the ‘Precise Likelihood Model’</a:t>
            </a:r>
            <a:r>
              <a:rPr lang="en-AU" sz="2000" baseline="30000">
                <a:solidFill>
                  <a:schemeClr val="dk1"/>
                </a:solidFill>
              </a:rPr>
              <a:t>3</a:t>
            </a:r>
            <a:r>
              <a:rPr lang="en-AU" sz="2000">
                <a:solidFill>
                  <a:schemeClr val="dk1"/>
                </a:solidFill>
              </a:rPr>
              <a:t>.</a:t>
            </a:r>
            <a:endParaRPr sz="2000">
              <a:solidFill>
                <a:schemeClr val="dk1"/>
              </a:solidFill>
            </a:endParaRPr>
          </a:p>
          <a:p>
            <a:pPr marL="457200" marR="0" lvl="0" indent="0" algn="just" rtl="0">
              <a:spcBef>
                <a:spcPts val="0"/>
              </a:spcBef>
              <a:spcAft>
                <a:spcPts val="0"/>
              </a:spcAft>
              <a:buNone/>
            </a:pPr>
            <a:endParaRPr sz="2000">
              <a:solidFill>
                <a:schemeClr val="dk1"/>
              </a:solidFill>
            </a:endParaRPr>
          </a:p>
          <a:p>
            <a:pPr marL="285750" marR="0" lvl="0" indent="-158750" algn="just" rtl="0">
              <a:spcBef>
                <a:spcPts val="0"/>
              </a:spcBef>
              <a:spcAft>
                <a:spcPts val="0"/>
              </a:spcAft>
              <a:buClr>
                <a:schemeClr val="dk1"/>
              </a:buClr>
              <a:buSzPts val="2000"/>
              <a:buFont typeface="Arial"/>
              <a:buNone/>
            </a:pPr>
            <a:endParaRPr sz="2000">
              <a:solidFill>
                <a:schemeClr val="dk1"/>
              </a:solidFill>
            </a:endParaRPr>
          </a:p>
        </p:txBody>
      </p:sp>
      <p:sp>
        <p:nvSpPr>
          <p:cNvPr id="335" name="Google Shape;335;p22"/>
          <p:cNvSpPr txBox="1">
            <a:spLocks noGrp="1"/>
          </p:cNvSpPr>
          <p:nvPr>
            <p:ph type="title" idx="4294967295"/>
          </p:nvPr>
        </p:nvSpPr>
        <p:spPr>
          <a:xfrm>
            <a:off x="588364" y="336286"/>
            <a:ext cx="2383436" cy="43088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2800">
                <a:solidFill>
                  <a:srgbClr val="FFFFFF"/>
                </a:solidFill>
              </a:rPr>
              <a:t>Conclusions</a:t>
            </a:r>
            <a:endParaRPr/>
          </a:p>
        </p:txBody>
      </p:sp>
      <p:sp>
        <p:nvSpPr>
          <p:cNvPr id="336" name="Google Shape;336;p2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15</a:t>
            </a:fld>
            <a:endParaRPr/>
          </a:p>
        </p:txBody>
      </p:sp>
      <p:sp>
        <p:nvSpPr>
          <p:cNvPr id="337" name="Google Shape;337;p22"/>
          <p:cNvSpPr txBox="1"/>
          <p:nvPr/>
        </p:nvSpPr>
        <p:spPr>
          <a:xfrm>
            <a:off x="459225" y="2921104"/>
            <a:ext cx="8082300" cy="1015800"/>
          </a:xfrm>
          <a:prstGeom prst="rect">
            <a:avLst/>
          </a:prstGeom>
          <a:noFill/>
          <a:ln>
            <a:noFill/>
          </a:ln>
        </p:spPr>
        <p:txBody>
          <a:bodyPr spcFirstLastPara="1" wrap="square" lIns="91425" tIns="45700" rIns="91425" bIns="45700" anchor="t" anchorCtr="0">
            <a:noAutofit/>
          </a:bodyPr>
          <a:lstStyle/>
          <a:p>
            <a:pPr marL="285750" marR="0" lvl="0" indent="-285750" algn="just" rtl="0">
              <a:spcBef>
                <a:spcPts val="0"/>
              </a:spcBef>
              <a:spcAft>
                <a:spcPts val="0"/>
              </a:spcAft>
              <a:buClr>
                <a:schemeClr val="dk1"/>
              </a:buClr>
              <a:buSzPts val="2000"/>
              <a:buChar char="•"/>
            </a:pPr>
            <a:r>
              <a:rPr lang="en-AU" sz="2000">
                <a:solidFill>
                  <a:schemeClr val="dk1"/>
                </a:solidFill>
              </a:rPr>
              <a:t>Contrary to the above model however the ASD group did not show increased reliance on the likelihood but also showed narrow priors related to this task.</a:t>
            </a:r>
            <a:endParaRPr/>
          </a:p>
        </p:txBody>
      </p:sp>
      <p:sp>
        <p:nvSpPr>
          <p:cNvPr id="338" name="Google Shape;338;p22"/>
          <p:cNvSpPr txBox="1"/>
          <p:nvPr/>
        </p:nvSpPr>
        <p:spPr>
          <a:xfrm>
            <a:off x="3276125" y="5120845"/>
            <a:ext cx="11868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rgbClr val="0070C0"/>
                </a:solidFill>
                <a:latin typeface="Calibri"/>
                <a:ea typeface="Calibri"/>
                <a:cs typeface="Calibri"/>
                <a:sym typeface="Calibri"/>
              </a:rPr>
              <a:t>narrow priors</a:t>
            </a:r>
            <a:endParaRPr sz="1500">
              <a:solidFill>
                <a:srgbClr val="0070C0"/>
              </a:solidFill>
              <a:latin typeface="Calibri"/>
              <a:ea typeface="Calibri"/>
              <a:cs typeface="Calibri"/>
              <a:sym typeface="Calibri"/>
            </a:endParaRPr>
          </a:p>
        </p:txBody>
      </p:sp>
      <p:sp>
        <p:nvSpPr>
          <p:cNvPr id="339" name="Google Shape;339;p22"/>
          <p:cNvSpPr txBox="1"/>
          <p:nvPr/>
        </p:nvSpPr>
        <p:spPr>
          <a:xfrm>
            <a:off x="4753625" y="5375245"/>
            <a:ext cx="1186800" cy="43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1500">
                <a:solidFill>
                  <a:srgbClr val="F57770"/>
                </a:solidFill>
                <a:latin typeface="Calibri"/>
                <a:ea typeface="Calibri"/>
                <a:cs typeface="Calibri"/>
                <a:sym typeface="Calibri"/>
              </a:rPr>
              <a:t>narrow likelihood</a:t>
            </a:r>
            <a:endParaRPr sz="1500">
              <a:solidFill>
                <a:srgbClr val="F57770"/>
              </a:solidFill>
              <a:latin typeface="Calibri"/>
              <a:ea typeface="Calibri"/>
              <a:cs typeface="Calibri"/>
              <a:sym typeface="Calibri"/>
            </a:endParaRPr>
          </a:p>
        </p:txBody>
      </p:sp>
      <p:sp>
        <p:nvSpPr>
          <p:cNvPr id="340" name="Google Shape;340;p22"/>
          <p:cNvSpPr txBox="1"/>
          <p:nvPr/>
        </p:nvSpPr>
        <p:spPr>
          <a:xfrm>
            <a:off x="459225" y="4051525"/>
            <a:ext cx="7935000" cy="736200"/>
          </a:xfrm>
          <a:prstGeom prst="rect">
            <a:avLst/>
          </a:prstGeom>
          <a:noFill/>
          <a:ln>
            <a:noFill/>
          </a:ln>
        </p:spPr>
        <p:txBody>
          <a:bodyPr spcFirstLastPara="1" wrap="square" lIns="91425" tIns="91425" rIns="91425" bIns="91425" anchor="t" anchorCtr="0">
            <a:noAutofit/>
          </a:bodyPr>
          <a:lstStyle/>
          <a:p>
            <a:pPr marL="285750" lvl="0" indent="-285750" algn="just" rtl="0">
              <a:spcBef>
                <a:spcPts val="0"/>
              </a:spcBef>
              <a:spcAft>
                <a:spcPts val="0"/>
              </a:spcAft>
              <a:buClr>
                <a:schemeClr val="dk1"/>
              </a:buClr>
              <a:buSzPts val="2000"/>
              <a:buChar char="•"/>
            </a:pPr>
            <a:r>
              <a:rPr lang="en-AU" sz="2000">
                <a:solidFill>
                  <a:schemeClr val="dk1"/>
                </a:solidFill>
              </a:rPr>
              <a:t>This may be instead explained by the high, inflexible precision of prediction errors (HIPPEA) model</a:t>
            </a:r>
            <a:r>
              <a:rPr lang="en-AU" sz="2000" baseline="30000">
                <a:solidFill>
                  <a:schemeClr val="dk1"/>
                </a:solidFill>
              </a:rPr>
              <a:t>4</a:t>
            </a:r>
            <a:r>
              <a:rPr lang="en-AU" sz="2000">
                <a:solidFill>
                  <a:schemeClr val="dk1"/>
                </a:solidFill>
              </a:rPr>
              <a:t> as below:</a:t>
            </a:r>
            <a:endParaRPr>
              <a:latin typeface="Calibri"/>
              <a:ea typeface="Calibri"/>
              <a:cs typeface="Calibri"/>
              <a:sym typeface="Calibri"/>
            </a:endParaRPr>
          </a:p>
        </p:txBody>
      </p:sp>
      <p:grpSp>
        <p:nvGrpSpPr>
          <p:cNvPr id="341" name="Google Shape;341;p22"/>
          <p:cNvGrpSpPr/>
          <p:nvPr/>
        </p:nvGrpSpPr>
        <p:grpSpPr>
          <a:xfrm>
            <a:off x="2845417" y="5200669"/>
            <a:ext cx="2414510" cy="1177293"/>
            <a:chOff x="1488663" y="6987943"/>
            <a:chExt cx="3044012" cy="1733098"/>
          </a:xfrm>
        </p:grpSpPr>
        <p:sp>
          <p:nvSpPr>
            <p:cNvPr id="342" name="Google Shape;342;p22"/>
            <p:cNvSpPr/>
            <p:nvPr/>
          </p:nvSpPr>
          <p:spPr>
            <a:xfrm>
              <a:off x="2797926" y="6987943"/>
              <a:ext cx="561297" cy="1724784"/>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79646">
                <a:alpha val="88240"/>
              </a:srgbClr>
            </a:solidFill>
            <a:ln w="9525"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3" name="Google Shape;343;p22"/>
            <p:cNvSpPr/>
            <p:nvPr/>
          </p:nvSpPr>
          <p:spPr>
            <a:xfrm>
              <a:off x="2054022" y="7661183"/>
              <a:ext cx="602493" cy="1048211"/>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0070C0">
                <a:alpha val="76470"/>
              </a:srgb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344" name="Google Shape;344;p22"/>
            <p:cNvCxnSpPr/>
            <p:nvPr/>
          </p:nvCxnSpPr>
          <p:spPr>
            <a:xfrm rot="10800000">
              <a:off x="1488663" y="7218341"/>
              <a:ext cx="0" cy="1502700"/>
            </a:xfrm>
            <a:prstGeom prst="straightConnector1">
              <a:avLst/>
            </a:prstGeom>
            <a:noFill/>
            <a:ln w="12700" cap="flat" cmpd="sng">
              <a:solidFill>
                <a:srgbClr val="000000"/>
              </a:solidFill>
              <a:prstDash val="solid"/>
              <a:round/>
              <a:headEnd type="none" w="sm" len="sm"/>
              <a:tailEnd type="none" w="sm" len="sm"/>
            </a:ln>
          </p:spPr>
        </p:cxnSp>
        <p:cxnSp>
          <p:nvCxnSpPr>
            <p:cNvPr id="345" name="Google Shape;345;p22"/>
            <p:cNvCxnSpPr/>
            <p:nvPr/>
          </p:nvCxnSpPr>
          <p:spPr>
            <a:xfrm>
              <a:off x="1492775" y="8721041"/>
              <a:ext cx="3039900" cy="0"/>
            </a:xfrm>
            <a:prstGeom prst="straightConnector1">
              <a:avLst/>
            </a:prstGeom>
            <a:noFill/>
            <a:ln w="12700" cap="flat" cmpd="sng">
              <a:solidFill>
                <a:srgbClr val="000000"/>
              </a:solidFill>
              <a:prstDash val="solid"/>
              <a:round/>
              <a:headEnd type="none" w="sm" len="sm"/>
              <a:tailEnd type="none" w="sm" len="sm"/>
            </a:ln>
          </p:spPr>
        </p:cxnSp>
        <p:sp>
          <p:nvSpPr>
            <p:cNvPr id="346" name="Google Shape;346;p22"/>
            <p:cNvSpPr/>
            <p:nvPr/>
          </p:nvSpPr>
          <p:spPr>
            <a:xfrm>
              <a:off x="3385927" y="7402593"/>
              <a:ext cx="643689" cy="131185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F5B5B"/>
            </a:solidFill>
            <a:ln w="9525" cap="flat" cmpd="sng">
              <a:solidFill>
                <a:srgbClr val="FF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9"/>
        <p:cNvGrpSpPr/>
        <p:nvPr/>
      </p:nvGrpSpPr>
      <p:grpSpPr>
        <a:xfrm>
          <a:off x="0" y="0"/>
          <a:ext cx="0" cy="0"/>
          <a:chOff x="0" y="0"/>
          <a:chExt cx="0" cy="0"/>
        </a:xfrm>
      </p:grpSpPr>
      <p:sp>
        <p:nvSpPr>
          <p:cNvPr id="71" name="Google Shape;71;p9"/>
          <p:cNvSpPr/>
          <p:nvPr/>
        </p:nvSpPr>
        <p:spPr>
          <a:xfrm>
            <a:off x="0" y="-76200"/>
            <a:ext cx="9144000" cy="10527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Garamond"/>
              <a:ea typeface="Garamond"/>
              <a:cs typeface="Garamond"/>
              <a:sym typeface="Garamond"/>
            </a:endParaRPr>
          </a:p>
        </p:txBody>
      </p:sp>
      <p:sp>
        <p:nvSpPr>
          <p:cNvPr id="72" name="Google Shape;72;p9"/>
          <p:cNvSpPr txBox="1">
            <a:spLocks noGrp="1"/>
          </p:cNvSpPr>
          <p:nvPr>
            <p:ph type="title"/>
          </p:nvPr>
        </p:nvSpPr>
        <p:spPr>
          <a:xfrm>
            <a:off x="993139" y="322579"/>
            <a:ext cx="2054861" cy="443711"/>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AU"/>
              <a:t>Background</a:t>
            </a:r>
            <a:endParaRPr/>
          </a:p>
        </p:txBody>
      </p:sp>
      <p:sp>
        <p:nvSpPr>
          <p:cNvPr id="73" name="Google Shape;73;p9"/>
          <p:cNvSpPr txBox="1"/>
          <p:nvPr/>
        </p:nvSpPr>
        <p:spPr>
          <a:xfrm>
            <a:off x="685800" y="1219200"/>
            <a:ext cx="8148900" cy="3684600"/>
          </a:xfrm>
          <a:prstGeom prst="rect">
            <a:avLst/>
          </a:prstGeom>
          <a:noFill/>
          <a:ln>
            <a:noFill/>
          </a:ln>
        </p:spPr>
        <p:txBody>
          <a:bodyPr spcFirstLastPara="1" wrap="square" lIns="0" tIns="20300" rIns="0" bIns="0" anchor="t" anchorCtr="0">
            <a:noAutofit/>
          </a:bodyPr>
          <a:lstStyle/>
          <a:p>
            <a:pPr marL="12700" marR="5080" lvl="0" indent="0" algn="just" rtl="0">
              <a:lnSpc>
                <a:spcPct val="150600"/>
              </a:lnSpc>
              <a:spcBef>
                <a:spcPts val="0"/>
              </a:spcBef>
              <a:spcAft>
                <a:spcPts val="0"/>
              </a:spcAft>
              <a:buNone/>
            </a:pPr>
            <a:r>
              <a:rPr lang="en-AU" sz="2000">
                <a:solidFill>
                  <a:schemeClr val="dk1"/>
                </a:solidFill>
              </a:rPr>
              <a:t>Atypical sensory perception such as sensory sensitivities, weak central coherence and intolerance of uncertainty is estimated to occur in as many as  90% of autistic individuals </a:t>
            </a:r>
            <a:r>
              <a:rPr lang="en-AU" sz="2000" baseline="30000">
                <a:solidFill>
                  <a:schemeClr val="dk1"/>
                </a:solidFill>
              </a:rPr>
              <a:t>1</a:t>
            </a:r>
            <a:r>
              <a:rPr lang="en-AU" sz="2000">
                <a:solidFill>
                  <a:schemeClr val="dk1"/>
                </a:solidFill>
              </a:rPr>
              <a:t>.</a:t>
            </a:r>
            <a:endParaRPr/>
          </a:p>
          <a:p>
            <a:pPr marL="12700" marR="5080" lvl="0" indent="0" algn="just" rtl="0">
              <a:lnSpc>
                <a:spcPct val="150600"/>
              </a:lnSpc>
              <a:spcBef>
                <a:spcPts val="160"/>
              </a:spcBef>
              <a:spcAft>
                <a:spcPts val="0"/>
              </a:spcAft>
              <a:buNone/>
            </a:pPr>
            <a:endParaRPr sz="2000">
              <a:solidFill>
                <a:schemeClr val="dk1"/>
              </a:solidFill>
            </a:endParaRPr>
          </a:p>
          <a:p>
            <a:pPr marL="12700" marR="41645" lvl="0" indent="0" algn="just" rtl="0">
              <a:lnSpc>
                <a:spcPct val="150600"/>
              </a:lnSpc>
              <a:spcBef>
                <a:spcPts val="0"/>
              </a:spcBef>
              <a:spcAft>
                <a:spcPts val="0"/>
              </a:spcAft>
              <a:buNone/>
            </a:pPr>
            <a:r>
              <a:rPr lang="en-AU" sz="2000">
                <a:solidFill>
                  <a:schemeClr val="dk1"/>
                </a:solidFill>
              </a:rPr>
              <a:t>Several Bayesian theories have been proposed to explain atypical sensory processing in autism but remains unresolved as to whether such disruptions are caused at the sensory level (likelihood) or in  forming a weak model of the sensory environment (priors).</a:t>
            </a:r>
            <a:endParaRPr sz="2000">
              <a:solidFill>
                <a:schemeClr val="dk1"/>
              </a:solidFill>
            </a:endParaRPr>
          </a:p>
        </p:txBody>
      </p:sp>
      <p:sp>
        <p:nvSpPr>
          <p:cNvPr id="74" name="Google Shape;74;p9"/>
          <p:cNvSpPr txBox="1">
            <a:spLocks noGrp="1"/>
          </p:cNvSpPr>
          <p:nvPr>
            <p:ph type="sldNum" idx="12"/>
          </p:nvPr>
        </p:nvSpPr>
        <p:spPr>
          <a:xfrm>
            <a:off x="8305800" y="6377940"/>
            <a:ext cx="381000" cy="32766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a:t>
            </a:fld>
            <a:endParaRPr/>
          </a:p>
        </p:txBody>
      </p:sp>
      <p:sp>
        <p:nvSpPr>
          <p:cNvPr id="75" name="Google Shape;75;p9"/>
          <p:cNvSpPr txBox="1"/>
          <p:nvPr/>
        </p:nvSpPr>
        <p:spPr>
          <a:xfrm>
            <a:off x="5271170" y="5531262"/>
            <a:ext cx="196720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rgbClr val="FF0000"/>
                </a:solidFill>
              </a:rPr>
              <a:t>Sensory observation/</a:t>
            </a:r>
            <a:endParaRPr/>
          </a:p>
          <a:p>
            <a:pPr marL="0" marR="0" lvl="0" indent="0" algn="l" rtl="0">
              <a:spcBef>
                <a:spcPts val="0"/>
              </a:spcBef>
              <a:spcAft>
                <a:spcPts val="0"/>
              </a:spcAft>
              <a:buNone/>
            </a:pPr>
            <a:r>
              <a:rPr lang="en-AU" sz="1800">
                <a:solidFill>
                  <a:srgbClr val="FF0000"/>
                </a:solidFill>
              </a:rPr>
              <a:t>Likelihood</a:t>
            </a:r>
            <a:endParaRPr/>
          </a:p>
        </p:txBody>
      </p:sp>
      <p:sp>
        <p:nvSpPr>
          <p:cNvPr id="76" name="Google Shape;76;p9"/>
          <p:cNvSpPr txBox="1"/>
          <p:nvPr/>
        </p:nvSpPr>
        <p:spPr>
          <a:xfrm>
            <a:off x="3733800" y="4903729"/>
            <a:ext cx="121390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rgbClr val="FD8824"/>
                </a:solidFill>
              </a:rPr>
              <a:t>Posterior</a:t>
            </a:r>
            <a:endParaRPr/>
          </a:p>
        </p:txBody>
      </p:sp>
      <p:sp>
        <p:nvSpPr>
          <p:cNvPr id="77" name="Google Shape;77;p9"/>
          <p:cNvSpPr txBox="1"/>
          <p:nvPr/>
        </p:nvSpPr>
        <p:spPr>
          <a:xfrm>
            <a:off x="2714624" y="5485100"/>
            <a:ext cx="832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rgbClr val="0070C0"/>
                </a:solidFill>
              </a:rPr>
              <a:t>Prior</a:t>
            </a:r>
            <a:endParaRPr/>
          </a:p>
        </p:txBody>
      </p:sp>
      <p:grpSp>
        <p:nvGrpSpPr>
          <p:cNvPr id="10" name="Google Shape;96;p10">
            <a:extLst>
              <a:ext uri="{FF2B5EF4-FFF2-40B4-BE49-F238E27FC236}">
                <a16:creationId xmlns:a16="http://schemas.microsoft.com/office/drawing/2014/main" id="{4BC1E2CA-A924-BE42-BED0-498BDC08BFC8}"/>
              </a:ext>
            </a:extLst>
          </p:cNvPr>
          <p:cNvGrpSpPr/>
          <p:nvPr/>
        </p:nvGrpSpPr>
        <p:grpSpPr>
          <a:xfrm>
            <a:off x="2262581" y="5182301"/>
            <a:ext cx="3402494" cy="1365218"/>
            <a:chOff x="1479388" y="1483305"/>
            <a:chExt cx="2888039" cy="1284458"/>
          </a:xfrm>
        </p:grpSpPr>
        <p:sp>
          <p:nvSpPr>
            <p:cNvPr id="11" name="Google Shape;97;p10">
              <a:extLst>
                <a:ext uri="{FF2B5EF4-FFF2-40B4-BE49-F238E27FC236}">
                  <a16:creationId xmlns:a16="http://schemas.microsoft.com/office/drawing/2014/main" id="{DF244572-5ED4-E643-A7A7-79A4B5096507}"/>
                </a:ext>
              </a:extLst>
            </p:cNvPr>
            <p:cNvSpPr/>
            <p:nvPr/>
          </p:nvSpPr>
          <p:spPr>
            <a:xfrm>
              <a:off x="1620197" y="2147909"/>
              <a:ext cx="1447014" cy="60669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0070C0">
                <a:alpha val="76470"/>
              </a:srgb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 name="Google Shape;98;p10">
              <a:extLst>
                <a:ext uri="{FF2B5EF4-FFF2-40B4-BE49-F238E27FC236}">
                  <a16:creationId xmlns:a16="http://schemas.microsoft.com/office/drawing/2014/main" id="{7701DBB5-FDC8-764D-90BF-8BEFCF6443FD}"/>
                </a:ext>
              </a:extLst>
            </p:cNvPr>
            <p:cNvSpPr/>
            <p:nvPr/>
          </p:nvSpPr>
          <p:spPr>
            <a:xfrm>
              <a:off x="3033703" y="1960958"/>
              <a:ext cx="1333724" cy="806805"/>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F5B5B">
                <a:alpha val="91370"/>
              </a:srgbClr>
            </a:solidFill>
            <a:ln w="9525" cap="flat" cmpd="sng">
              <a:solidFill>
                <a:srgbClr val="FF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3" name="Google Shape;99;p10">
              <a:extLst>
                <a:ext uri="{FF2B5EF4-FFF2-40B4-BE49-F238E27FC236}">
                  <a16:creationId xmlns:a16="http://schemas.microsoft.com/office/drawing/2014/main" id="{38092C11-CF62-744A-A7F2-30E91218DDB6}"/>
                </a:ext>
              </a:extLst>
            </p:cNvPr>
            <p:cNvCxnSpPr/>
            <p:nvPr/>
          </p:nvCxnSpPr>
          <p:spPr>
            <a:xfrm rot="10800000">
              <a:off x="1479388" y="1544149"/>
              <a:ext cx="0" cy="1203900"/>
            </a:xfrm>
            <a:prstGeom prst="straightConnector1">
              <a:avLst/>
            </a:prstGeom>
            <a:noFill/>
            <a:ln w="12700" cap="flat" cmpd="sng">
              <a:solidFill>
                <a:srgbClr val="000000"/>
              </a:solidFill>
              <a:prstDash val="solid"/>
              <a:round/>
              <a:headEnd type="none" w="sm" len="sm"/>
              <a:tailEnd type="none" w="sm" len="sm"/>
            </a:ln>
          </p:spPr>
        </p:cxnSp>
        <p:cxnSp>
          <p:nvCxnSpPr>
            <p:cNvPr id="14" name="Google Shape;100;p10">
              <a:extLst>
                <a:ext uri="{FF2B5EF4-FFF2-40B4-BE49-F238E27FC236}">
                  <a16:creationId xmlns:a16="http://schemas.microsoft.com/office/drawing/2014/main" id="{DF04610F-1C71-F546-80E5-676C5FA5C6D1}"/>
                </a:ext>
              </a:extLst>
            </p:cNvPr>
            <p:cNvCxnSpPr/>
            <p:nvPr/>
          </p:nvCxnSpPr>
          <p:spPr>
            <a:xfrm>
              <a:off x="1480679" y="2761112"/>
              <a:ext cx="2875800" cy="0"/>
            </a:xfrm>
            <a:prstGeom prst="straightConnector1">
              <a:avLst/>
            </a:prstGeom>
            <a:noFill/>
            <a:ln w="12700" cap="flat" cmpd="sng">
              <a:solidFill>
                <a:srgbClr val="000000"/>
              </a:solidFill>
              <a:prstDash val="solid"/>
              <a:round/>
              <a:headEnd type="none" w="sm" len="sm"/>
              <a:tailEnd type="none" w="sm" len="sm"/>
            </a:ln>
          </p:spPr>
        </p:cxnSp>
        <p:sp>
          <p:nvSpPr>
            <p:cNvPr id="15" name="Google Shape;101;p10">
              <a:extLst>
                <a:ext uri="{FF2B5EF4-FFF2-40B4-BE49-F238E27FC236}">
                  <a16:creationId xmlns:a16="http://schemas.microsoft.com/office/drawing/2014/main" id="{C3AC8555-0601-864E-80F5-32683575F957}"/>
                </a:ext>
              </a:extLst>
            </p:cNvPr>
            <p:cNvSpPr/>
            <p:nvPr/>
          </p:nvSpPr>
          <p:spPr>
            <a:xfrm>
              <a:off x="2481954" y="1483305"/>
              <a:ext cx="1024753" cy="1267383"/>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79646">
                <a:alpha val="88240"/>
              </a:srgbClr>
            </a:solidFill>
            <a:ln w="9525"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0"/>
          <p:cNvSpPr txBox="1">
            <a:spLocks noGrp="1"/>
          </p:cNvSpPr>
          <p:nvPr>
            <p:ph type="sldNum" idx="12"/>
          </p:nvPr>
        </p:nvSpPr>
        <p:spPr>
          <a:xfrm>
            <a:off x="6956155" y="6511990"/>
            <a:ext cx="2103000" cy="276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latin typeface="Garamond"/>
                <a:ea typeface="Garamond"/>
                <a:cs typeface="Garamond"/>
                <a:sym typeface="Garamond"/>
              </a:rPr>
              <a:t>3</a:t>
            </a:fld>
            <a:endParaRPr>
              <a:latin typeface="Garamond"/>
              <a:ea typeface="Garamond"/>
              <a:cs typeface="Garamond"/>
              <a:sym typeface="Garamond"/>
            </a:endParaRPr>
          </a:p>
        </p:txBody>
      </p:sp>
      <p:sp>
        <p:nvSpPr>
          <p:cNvPr id="83" name="Google Shape;83;p10"/>
          <p:cNvSpPr/>
          <p:nvPr/>
        </p:nvSpPr>
        <p:spPr>
          <a:xfrm>
            <a:off x="0" y="-76200"/>
            <a:ext cx="9144000" cy="10527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Garamond"/>
              <a:ea typeface="Garamond"/>
              <a:cs typeface="Garamond"/>
              <a:sym typeface="Garamond"/>
            </a:endParaRPr>
          </a:p>
        </p:txBody>
      </p:sp>
      <p:sp>
        <p:nvSpPr>
          <p:cNvPr id="84" name="Google Shape;84;p10"/>
          <p:cNvSpPr txBox="1"/>
          <p:nvPr/>
        </p:nvSpPr>
        <p:spPr>
          <a:xfrm>
            <a:off x="631025" y="322575"/>
            <a:ext cx="7827300" cy="443700"/>
          </a:xfrm>
          <a:prstGeom prst="rect">
            <a:avLst/>
          </a:prstGeom>
          <a:noFill/>
          <a:ln>
            <a:noFill/>
          </a:ln>
        </p:spPr>
        <p:txBody>
          <a:bodyPr spcFirstLastPara="1" wrap="square" lIns="0" tIns="12700" rIns="0" bIns="0" anchor="t" anchorCtr="0">
            <a:noAutofit/>
          </a:bodyPr>
          <a:lstStyle/>
          <a:p>
            <a:pPr marL="12700" marR="0" lvl="0" indent="0" algn="l" rtl="0">
              <a:spcBef>
                <a:spcPts val="0"/>
              </a:spcBef>
              <a:spcAft>
                <a:spcPts val="0"/>
              </a:spcAft>
              <a:buNone/>
            </a:pPr>
            <a:r>
              <a:rPr lang="en-AU" sz="2800" i="0">
                <a:solidFill>
                  <a:schemeClr val="lt1"/>
                </a:solidFill>
              </a:rPr>
              <a:t>Current Bayesian models of perception in Autism</a:t>
            </a:r>
            <a:endParaRPr sz="2800" i="0">
              <a:solidFill>
                <a:schemeClr val="lt1"/>
              </a:solidFill>
            </a:endParaRPr>
          </a:p>
        </p:txBody>
      </p:sp>
      <p:sp>
        <p:nvSpPr>
          <p:cNvPr id="85" name="Google Shape;85;p10"/>
          <p:cNvSpPr txBox="1"/>
          <p:nvPr/>
        </p:nvSpPr>
        <p:spPr>
          <a:xfrm>
            <a:off x="3217450" y="2913625"/>
            <a:ext cx="5350800" cy="622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AU" sz="1600">
                <a:solidFill>
                  <a:schemeClr val="dk1"/>
                </a:solidFill>
              </a:rPr>
              <a:t>Forming a weak model of the world (high variance in the prior) can increase reliance on new sensory observations</a:t>
            </a:r>
            <a:endParaRPr/>
          </a:p>
        </p:txBody>
      </p:sp>
      <p:sp>
        <p:nvSpPr>
          <p:cNvPr id="86" name="Google Shape;86;p10"/>
          <p:cNvSpPr/>
          <p:nvPr/>
        </p:nvSpPr>
        <p:spPr>
          <a:xfrm>
            <a:off x="844146" y="3427905"/>
            <a:ext cx="1606649" cy="107998"/>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0070C0">
              <a:alpha val="76470"/>
            </a:srgb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87" name="Google Shape;87;p10"/>
          <p:cNvGrpSpPr/>
          <p:nvPr/>
        </p:nvGrpSpPr>
        <p:grpSpPr>
          <a:xfrm>
            <a:off x="853496" y="2715222"/>
            <a:ext cx="2288675" cy="824707"/>
            <a:chOff x="1492449" y="3245197"/>
            <a:chExt cx="2885369" cy="1214054"/>
          </a:xfrm>
        </p:grpSpPr>
        <p:sp>
          <p:nvSpPr>
            <p:cNvPr id="88" name="Google Shape;88;p10"/>
            <p:cNvSpPr/>
            <p:nvPr/>
          </p:nvSpPr>
          <p:spPr>
            <a:xfrm>
              <a:off x="3044094" y="3652446"/>
              <a:ext cx="1333724" cy="806805"/>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F5B5B">
                <a:alpha val="91370"/>
              </a:srgbClr>
            </a:solidFill>
            <a:ln w="9525" cap="flat" cmpd="sng">
              <a:solidFill>
                <a:srgbClr val="FF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9" name="Google Shape;89;p10"/>
            <p:cNvSpPr/>
            <p:nvPr/>
          </p:nvSpPr>
          <p:spPr>
            <a:xfrm>
              <a:off x="2801399" y="3539669"/>
              <a:ext cx="1204987" cy="91480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79646">
                <a:alpha val="88240"/>
              </a:srgbClr>
            </a:solidFill>
            <a:ln w="9525"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0" name="Google Shape;90;p10"/>
            <p:cNvCxnSpPr/>
            <p:nvPr/>
          </p:nvCxnSpPr>
          <p:spPr>
            <a:xfrm rot="10800000">
              <a:off x="1504221" y="3245197"/>
              <a:ext cx="0" cy="1203900"/>
            </a:xfrm>
            <a:prstGeom prst="straightConnector1">
              <a:avLst/>
            </a:prstGeom>
            <a:noFill/>
            <a:ln w="12700" cap="flat" cmpd="sng">
              <a:solidFill>
                <a:srgbClr val="000000"/>
              </a:solidFill>
              <a:prstDash val="solid"/>
              <a:round/>
              <a:headEnd type="none" w="sm" len="sm"/>
              <a:tailEnd type="none" w="sm" len="sm"/>
            </a:ln>
          </p:spPr>
        </p:cxnSp>
        <p:cxnSp>
          <p:nvCxnSpPr>
            <p:cNvPr id="91" name="Google Shape;91;p10"/>
            <p:cNvCxnSpPr/>
            <p:nvPr/>
          </p:nvCxnSpPr>
          <p:spPr>
            <a:xfrm>
              <a:off x="1492449" y="4449097"/>
              <a:ext cx="2875800" cy="0"/>
            </a:xfrm>
            <a:prstGeom prst="straightConnector1">
              <a:avLst/>
            </a:prstGeom>
            <a:noFill/>
            <a:ln w="12700" cap="flat" cmpd="sng">
              <a:solidFill>
                <a:srgbClr val="000000"/>
              </a:solidFill>
              <a:prstDash val="solid"/>
              <a:round/>
              <a:headEnd type="none" w="sm" len="sm"/>
              <a:tailEnd type="none" w="sm" len="sm"/>
            </a:ln>
          </p:spPr>
        </p:cxnSp>
      </p:grpSp>
      <p:sp>
        <p:nvSpPr>
          <p:cNvPr id="92" name="Google Shape;92;p10"/>
          <p:cNvSpPr txBox="1"/>
          <p:nvPr/>
        </p:nvSpPr>
        <p:spPr>
          <a:xfrm>
            <a:off x="751047" y="1083938"/>
            <a:ext cx="3543000" cy="25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b="0" i="0" u="none" strike="noStrike" cap="none">
                <a:solidFill>
                  <a:srgbClr val="000000"/>
                </a:solidFill>
                <a:latin typeface="Arial"/>
                <a:ea typeface="Arial"/>
                <a:cs typeface="Arial"/>
                <a:sym typeface="Arial"/>
              </a:rPr>
              <a:t>Typical Learning:</a:t>
            </a:r>
            <a:endParaRPr sz="1600"/>
          </a:p>
        </p:txBody>
      </p:sp>
      <p:sp>
        <p:nvSpPr>
          <p:cNvPr id="93" name="Google Shape;93;p10"/>
          <p:cNvSpPr txBox="1"/>
          <p:nvPr/>
        </p:nvSpPr>
        <p:spPr>
          <a:xfrm>
            <a:off x="758051" y="2389075"/>
            <a:ext cx="4495500" cy="25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rgbClr val="000000"/>
                </a:solidFill>
                <a:latin typeface="Arial"/>
                <a:ea typeface="Arial"/>
                <a:cs typeface="Arial"/>
                <a:sym typeface="Arial"/>
              </a:rPr>
              <a:t>Hypo-priors model </a:t>
            </a:r>
            <a:r>
              <a:rPr lang="en-AU" sz="1600">
                <a:solidFill>
                  <a:schemeClr val="dk1"/>
                </a:solidFill>
              </a:rPr>
              <a:t>(</a:t>
            </a:r>
            <a:r>
              <a:rPr lang="en-AU" sz="1600" u="sng">
                <a:solidFill>
                  <a:schemeClr val="dk1"/>
                </a:solidFill>
                <a:hlinkClick r:id="rId4"/>
              </a:rPr>
              <a:t>Pelicano &amp; Burr, 2012</a:t>
            </a:r>
            <a:r>
              <a:rPr lang="en-AU" sz="1600">
                <a:solidFill>
                  <a:schemeClr val="dk1"/>
                </a:solidFill>
              </a:rPr>
              <a:t>)²</a:t>
            </a:r>
            <a:r>
              <a:rPr lang="en-AU" sz="1600">
                <a:solidFill>
                  <a:srgbClr val="000000"/>
                </a:solidFill>
                <a:latin typeface="Arial"/>
                <a:ea typeface="Arial"/>
                <a:cs typeface="Arial"/>
                <a:sym typeface="Arial"/>
              </a:rPr>
              <a:t>:</a:t>
            </a:r>
            <a:endParaRPr sz="1600"/>
          </a:p>
        </p:txBody>
      </p:sp>
      <p:sp>
        <p:nvSpPr>
          <p:cNvPr id="94" name="Google Shape;94;p10"/>
          <p:cNvSpPr txBox="1"/>
          <p:nvPr/>
        </p:nvSpPr>
        <p:spPr>
          <a:xfrm>
            <a:off x="766924" y="5156225"/>
            <a:ext cx="4495800" cy="25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rgbClr val="000000"/>
                </a:solidFill>
                <a:latin typeface="Arial"/>
                <a:ea typeface="Arial"/>
                <a:cs typeface="Arial"/>
                <a:sym typeface="Arial"/>
              </a:rPr>
              <a:t>HIPPEA model </a:t>
            </a:r>
            <a:r>
              <a:rPr lang="en-AU" sz="1600">
                <a:solidFill>
                  <a:schemeClr val="dk1"/>
                </a:solidFill>
              </a:rPr>
              <a:t>(</a:t>
            </a:r>
            <a:r>
              <a:rPr lang="en-AU" sz="1600" u="sng">
                <a:solidFill>
                  <a:schemeClr val="dk1"/>
                </a:solidFill>
                <a:hlinkClick r:id="rId5"/>
              </a:rPr>
              <a:t>Van de Cruys et al. 2013</a:t>
            </a:r>
            <a:r>
              <a:rPr lang="en-AU" sz="1600">
                <a:solidFill>
                  <a:schemeClr val="dk1"/>
                </a:solidFill>
              </a:rPr>
              <a:t>)⁴</a:t>
            </a:r>
            <a:r>
              <a:rPr lang="en-AU" sz="1600">
                <a:solidFill>
                  <a:srgbClr val="000000"/>
                </a:solidFill>
                <a:latin typeface="Arial"/>
                <a:ea typeface="Arial"/>
                <a:cs typeface="Arial"/>
                <a:sym typeface="Arial"/>
              </a:rPr>
              <a:t>:</a:t>
            </a:r>
            <a:endParaRPr sz="1600"/>
          </a:p>
        </p:txBody>
      </p:sp>
      <p:sp>
        <p:nvSpPr>
          <p:cNvPr id="95" name="Google Shape;95;p10"/>
          <p:cNvSpPr txBox="1"/>
          <p:nvPr/>
        </p:nvSpPr>
        <p:spPr>
          <a:xfrm>
            <a:off x="740850" y="3625675"/>
            <a:ext cx="4988100" cy="25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rgbClr val="000000"/>
                </a:solidFill>
                <a:latin typeface="Arial"/>
                <a:ea typeface="Arial"/>
                <a:cs typeface="Arial"/>
                <a:sym typeface="Arial"/>
              </a:rPr>
              <a:t>Precise likelihood model</a:t>
            </a:r>
            <a:r>
              <a:rPr lang="en-AU" sz="1600">
                <a:solidFill>
                  <a:schemeClr val="dk1"/>
                </a:solidFill>
              </a:rPr>
              <a:t> (</a:t>
            </a:r>
            <a:r>
              <a:rPr lang="en-AU" sz="1600" u="sng">
                <a:solidFill>
                  <a:schemeClr val="dk1"/>
                </a:solidFill>
                <a:hlinkClick r:id="rId6"/>
              </a:rPr>
              <a:t>Brock, 2012</a:t>
            </a:r>
            <a:r>
              <a:rPr lang="en-AU" sz="1600">
                <a:solidFill>
                  <a:schemeClr val="dk1"/>
                </a:solidFill>
              </a:rPr>
              <a:t>)³</a:t>
            </a:r>
            <a:r>
              <a:rPr lang="en-AU" sz="1600">
                <a:solidFill>
                  <a:srgbClr val="000000"/>
                </a:solidFill>
                <a:latin typeface="Arial"/>
                <a:ea typeface="Arial"/>
                <a:cs typeface="Arial"/>
                <a:sym typeface="Arial"/>
              </a:rPr>
              <a:t>:</a:t>
            </a:r>
            <a:endParaRPr sz="1600"/>
          </a:p>
        </p:txBody>
      </p:sp>
      <p:grpSp>
        <p:nvGrpSpPr>
          <p:cNvPr id="96" name="Google Shape;96;p10"/>
          <p:cNvGrpSpPr/>
          <p:nvPr/>
        </p:nvGrpSpPr>
        <p:grpSpPr>
          <a:xfrm>
            <a:off x="843136" y="1442169"/>
            <a:ext cx="2290793" cy="872532"/>
            <a:chOff x="1479388" y="1483305"/>
            <a:chExt cx="2888039" cy="1284458"/>
          </a:xfrm>
        </p:grpSpPr>
        <p:sp>
          <p:nvSpPr>
            <p:cNvPr id="97" name="Google Shape;97;p10"/>
            <p:cNvSpPr/>
            <p:nvPr/>
          </p:nvSpPr>
          <p:spPr>
            <a:xfrm>
              <a:off x="1620197" y="2147909"/>
              <a:ext cx="1447014" cy="60669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0070C0">
                <a:alpha val="76470"/>
              </a:srgb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8" name="Google Shape;98;p10"/>
            <p:cNvSpPr/>
            <p:nvPr/>
          </p:nvSpPr>
          <p:spPr>
            <a:xfrm>
              <a:off x="3033703" y="1960958"/>
              <a:ext cx="1333724" cy="806805"/>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F5B5B">
                <a:alpha val="91370"/>
              </a:srgbClr>
            </a:solidFill>
            <a:ln w="9525" cap="flat" cmpd="sng">
              <a:solidFill>
                <a:srgbClr val="FF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99" name="Google Shape;99;p10"/>
            <p:cNvCxnSpPr/>
            <p:nvPr/>
          </p:nvCxnSpPr>
          <p:spPr>
            <a:xfrm rot="10800000">
              <a:off x="1479388" y="1544149"/>
              <a:ext cx="0" cy="1203900"/>
            </a:xfrm>
            <a:prstGeom prst="straightConnector1">
              <a:avLst/>
            </a:prstGeom>
            <a:noFill/>
            <a:ln w="12700" cap="flat" cmpd="sng">
              <a:solidFill>
                <a:srgbClr val="000000"/>
              </a:solidFill>
              <a:prstDash val="solid"/>
              <a:round/>
              <a:headEnd type="none" w="sm" len="sm"/>
              <a:tailEnd type="none" w="sm" len="sm"/>
            </a:ln>
          </p:spPr>
        </p:cxnSp>
        <p:cxnSp>
          <p:nvCxnSpPr>
            <p:cNvPr id="100" name="Google Shape;100;p10"/>
            <p:cNvCxnSpPr/>
            <p:nvPr/>
          </p:nvCxnSpPr>
          <p:spPr>
            <a:xfrm>
              <a:off x="1480679" y="2761112"/>
              <a:ext cx="2875800" cy="0"/>
            </a:xfrm>
            <a:prstGeom prst="straightConnector1">
              <a:avLst/>
            </a:prstGeom>
            <a:noFill/>
            <a:ln w="12700" cap="flat" cmpd="sng">
              <a:solidFill>
                <a:srgbClr val="000000"/>
              </a:solidFill>
              <a:prstDash val="solid"/>
              <a:round/>
              <a:headEnd type="none" w="sm" len="sm"/>
              <a:tailEnd type="none" w="sm" len="sm"/>
            </a:ln>
          </p:spPr>
        </p:cxnSp>
        <p:sp>
          <p:nvSpPr>
            <p:cNvPr id="101" name="Google Shape;101;p10"/>
            <p:cNvSpPr/>
            <p:nvPr/>
          </p:nvSpPr>
          <p:spPr>
            <a:xfrm>
              <a:off x="2481954" y="1483305"/>
              <a:ext cx="1024753" cy="1267383"/>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79646">
                <a:alpha val="88240"/>
              </a:srgbClr>
            </a:solidFill>
            <a:ln w="9525"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02" name="Google Shape;102;p10"/>
          <p:cNvGrpSpPr/>
          <p:nvPr/>
        </p:nvGrpSpPr>
        <p:grpSpPr>
          <a:xfrm>
            <a:off x="864882" y="3983887"/>
            <a:ext cx="2281231" cy="1093082"/>
            <a:chOff x="1506804" y="4888455"/>
            <a:chExt cx="2875985" cy="1609130"/>
          </a:xfrm>
        </p:grpSpPr>
        <p:sp>
          <p:nvSpPr>
            <p:cNvPr id="103" name="Google Shape;103;p10"/>
            <p:cNvSpPr/>
            <p:nvPr/>
          </p:nvSpPr>
          <p:spPr>
            <a:xfrm>
              <a:off x="3377943" y="5183735"/>
              <a:ext cx="643689" cy="131185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F5B5B"/>
            </a:solidFill>
            <a:ln w="9525" cap="flat" cmpd="sng">
              <a:solidFill>
                <a:srgbClr val="FF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4" name="Google Shape;104;p10"/>
            <p:cNvSpPr/>
            <p:nvPr/>
          </p:nvSpPr>
          <p:spPr>
            <a:xfrm>
              <a:off x="3093209" y="4888455"/>
              <a:ext cx="643689" cy="1607257"/>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79646">
                <a:alpha val="88240"/>
              </a:srgbClr>
            </a:solidFill>
            <a:ln w="9525"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5" name="Google Shape;105;p10"/>
            <p:cNvCxnSpPr/>
            <p:nvPr/>
          </p:nvCxnSpPr>
          <p:spPr>
            <a:xfrm rot="10800000">
              <a:off x="1506804" y="5183272"/>
              <a:ext cx="0" cy="1310700"/>
            </a:xfrm>
            <a:prstGeom prst="straightConnector1">
              <a:avLst/>
            </a:prstGeom>
            <a:noFill/>
            <a:ln w="12700" cap="flat" cmpd="sng">
              <a:solidFill>
                <a:srgbClr val="000000"/>
              </a:solidFill>
              <a:prstDash val="solid"/>
              <a:round/>
              <a:headEnd type="none" w="sm" len="sm"/>
              <a:tailEnd type="none" w="sm" len="sm"/>
            </a:ln>
          </p:spPr>
        </p:cxnSp>
        <p:cxnSp>
          <p:nvCxnSpPr>
            <p:cNvPr id="106" name="Google Shape;106;p10"/>
            <p:cNvCxnSpPr/>
            <p:nvPr/>
          </p:nvCxnSpPr>
          <p:spPr>
            <a:xfrm>
              <a:off x="1514789" y="6493972"/>
              <a:ext cx="2868000" cy="0"/>
            </a:xfrm>
            <a:prstGeom prst="straightConnector1">
              <a:avLst/>
            </a:prstGeom>
            <a:noFill/>
            <a:ln w="12700" cap="flat" cmpd="sng">
              <a:solidFill>
                <a:srgbClr val="000000"/>
              </a:solidFill>
              <a:prstDash val="solid"/>
              <a:round/>
              <a:headEnd type="none" w="sm" len="sm"/>
              <a:tailEnd type="none" w="sm" len="sm"/>
            </a:ln>
          </p:spPr>
        </p:cxnSp>
        <p:sp>
          <p:nvSpPr>
            <p:cNvPr id="107" name="Google Shape;107;p10"/>
            <p:cNvSpPr/>
            <p:nvPr/>
          </p:nvSpPr>
          <p:spPr>
            <a:xfrm>
              <a:off x="1620197" y="5890893"/>
              <a:ext cx="1447014" cy="60669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0070C0">
                <a:alpha val="76470"/>
              </a:srgb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108" name="Google Shape;108;p10"/>
          <p:cNvGrpSpPr/>
          <p:nvPr/>
        </p:nvGrpSpPr>
        <p:grpSpPr>
          <a:xfrm>
            <a:off x="850492" y="5486269"/>
            <a:ext cx="2414510" cy="1177293"/>
            <a:chOff x="1488663" y="6987943"/>
            <a:chExt cx="3044012" cy="1733098"/>
          </a:xfrm>
        </p:grpSpPr>
        <p:sp>
          <p:nvSpPr>
            <p:cNvPr id="109" name="Google Shape;109;p10"/>
            <p:cNvSpPr/>
            <p:nvPr/>
          </p:nvSpPr>
          <p:spPr>
            <a:xfrm>
              <a:off x="2797926" y="6987943"/>
              <a:ext cx="561297" cy="1724784"/>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79646">
                <a:alpha val="88240"/>
              </a:srgbClr>
            </a:solidFill>
            <a:ln w="9525"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0" name="Google Shape;110;p10"/>
            <p:cNvSpPr/>
            <p:nvPr/>
          </p:nvSpPr>
          <p:spPr>
            <a:xfrm>
              <a:off x="2054022" y="7661183"/>
              <a:ext cx="602493" cy="1048211"/>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0070C0">
                <a:alpha val="76470"/>
              </a:srgbClr>
            </a:solidFill>
            <a:ln w="9525"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11" name="Google Shape;111;p10"/>
            <p:cNvCxnSpPr/>
            <p:nvPr/>
          </p:nvCxnSpPr>
          <p:spPr>
            <a:xfrm rot="10800000">
              <a:off x="1488663" y="7218341"/>
              <a:ext cx="0" cy="1502700"/>
            </a:xfrm>
            <a:prstGeom prst="straightConnector1">
              <a:avLst/>
            </a:prstGeom>
            <a:noFill/>
            <a:ln w="12700" cap="flat" cmpd="sng">
              <a:solidFill>
                <a:srgbClr val="000000"/>
              </a:solidFill>
              <a:prstDash val="solid"/>
              <a:round/>
              <a:headEnd type="none" w="sm" len="sm"/>
              <a:tailEnd type="none" w="sm" len="sm"/>
            </a:ln>
          </p:spPr>
        </p:cxnSp>
        <p:cxnSp>
          <p:nvCxnSpPr>
            <p:cNvPr id="112" name="Google Shape;112;p10"/>
            <p:cNvCxnSpPr/>
            <p:nvPr/>
          </p:nvCxnSpPr>
          <p:spPr>
            <a:xfrm>
              <a:off x="1492775" y="8721041"/>
              <a:ext cx="3039900" cy="0"/>
            </a:xfrm>
            <a:prstGeom prst="straightConnector1">
              <a:avLst/>
            </a:prstGeom>
            <a:noFill/>
            <a:ln w="12700" cap="flat" cmpd="sng">
              <a:solidFill>
                <a:srgbClr val="000000"/>
              </a:solidFill>
              <a:prstDash val="solid"/>
              <a:round/>
              <a:headEnd type="none" w="sm" len="sm"/>
              <a:tailEnd type="none" w="sm" len="sm"/>
            </a:ln>
          </p:spPr>
        </p:cxnSp>
        <p:sp>
          <p:nvSpPr>
            <p:cNvPr id="113" name="Google Shape;113;p10"/>
            <p:cNvSpPr/>
            <p:nvPr/>
          </p:nvSpPr>
          <p:spPr>
            <a:xfrm>
              <a:off x="3385927" y="7402593"/>
              <a:ext cx="643689" cy="1311852"/>
            </a:xfrm>
            <a:custGeom>
              <a:avLst/>
              <a:gdLst/>
              <a:ahLst/>
              <a:cxnLst/>
              <a:rect l="l" t="t" r="r" b="b"/>
              <a:pathLst>
                <a:path w="2059806" h="1270559" extrusionOk="0">
                  <a:moveTo>
                    <a:pt x="0" y="1270559"/>
                  </a:moveTo>
                  <a:cubicBezTo>
                    <a:pt x="172452" y="1193557"/>
                    <a:pt x="344905" y="1116555"/>
                    <a:pt x="519764" y="904799"/>
                  </a:cubicBezTo>
                  <a:cubicBezTo>
                    <a:pt x="694623" y="693043"/>
                    <a:pt x="871087" y="-4789"/>
                    <a:pt x="1049154" y="24"/>
                  </a:cubicBezTo>
                  <a:cubicBezTo>
                    <a:pt x="1227221" y="4837"/>
                    <a:pt x="1419726" y="721919"/>
                    <a:pt x="1588168" y="933675"/>
                  </a:cubicBezTo>
                  <a:cubicBezTo>
                    <a:pt x="1756610" y="1145431"/>
                    <a:pt x="1908208" y="1207995"/>
                    <a:pt x="2059806" y="1270559"/>
                  </a:cubicBezTo>
                </a:path>
              </a:pathLst>
            </a:custGeom>
            <a:solidFill>
              <a:srgbClr val="FF5B5B"/>
            </a:solidFill>
            <a:ln w="9525" cap="flat" cmpd="sng">
              <a:solidFill>
                <a:srgbClr val="FF5B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114" name="Google Shape;114;p10"/>
          <p:cNvSpPr txBox="1"/>
          <p:nvPr/>
        </p:nvSpPr>
        <p:spPr>
          <a:xfrm>
            <a:off x="3217450" y="4170150"/>
            <a:ext cx="5350800" cy="713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AU" sz="1600">
                <a:solidFill>
                  <a:schemeClr val="dk1"/>
                </a:solidFill>
              </a:rPr>
              <a:t>Less noise in new sensory observations (less variance) can increase reliance on new sensory observations</a:t>
            </a:r>
            <a:endParaRPr sz="1600">
              <a:solidFill>
                <a:schemeClr val="dk1"/>
              </a:solidFill>
            </a:endParaRPr>
          </a:p>
        </p:txBody>
      </p:sp>
      <p:sp>
        <p:nvSpPr>
          <p:cNvPr id="115" name="Google Shape;115;p10"/>
          <p:cNvSpPr txBox="1"/>
          <p:nvPr/>
        </p:nvSpPr>
        <p:spPr>
          <a:xfrm>
            <a:off x="3265000" y="5548563"/>
            <a:ext cx="5303400" cy="105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AU" sz="1600">
                <a:solidFill>
                  <a:schemeClr val="dk1"/>
                </a:solidFill>
              </a:rPr>
              <a:t>The weighting of the difference between prior expectations and new information (i.e. prediction errors) is disrupted. Called high, inflexible precision of prediction errors (HIPPEA).</a:t>
            </a:r>
            <a:endParaRPr/>
          </a:p>
        </p:txBody>
      </p:sp>
      <p:sp>
        <p:nvSpPr>
          <p:cNvPr id="116" name="Google Shape;116;p10"/>
          <p:cNvSpPr txBox="1"/>
          <p:nvPr/>
        </p:nvSpPr>
        <p:spPr>
          <a:xfrm>
            <a:off x="996274" y="1574338"/>
            <a:ext cx="832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a:solidFill>
                  <a:srgbClr val="0070C0"/>
                </a:solidFill>
              </a:rPr>
              <a:t>Prior</a:t>
            </a:r>
            <a:endParaRPr sz="1000"/>
          </a:p>
        </p:txBody>
      </p:sp>
      <p:sp>
        <p:nvSpPr>
          <p:cNvPr id="117" name="Google Shape;117;p10"/>
          <p:cNvSpPr txBox="1"/>
          <p:nvPr/>
        </p:nvSpPr>
        <p:spPr>
          <a:xfrm>
            <a:off x="2051200" y="1393029"/>
            <a:ext cx="1213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a:solidFill>
                  <a:srgbClr val="FD8824"/>
                </a:solidFill>
              </a:rPr>
              <a:t>Posterior</a:t>
            </a:r>
            <a:endParaRPr sz="1000"/>
          </a:p>
        </p:txBody>
      </p:sp>
      <p:sp>
        <p:nvSpPr>
          <p:cNvPr id="118" name="Google Shape;118;p10"/>
          <p:cNvSpPr txBox="1"/>
          <p:nvPr/>
        </p:nvSpPr>
        <p:spPr>
          <a:xfrm>
            <a:off x="2964625" y="1713888"/>
            <a:ext cx="30000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a:solidFill>
                  <a:srgbClr val="FF0000"/>
                </a:solidFill>
              </a:rPr>
              <a:t>Sensory observation /</a:t>
            </a:r>
            <a:r>
              <a:rPr lang="en-AU" sz="1000">
                <a:solidFill>
                  <a:schemeClr val="dk1"/>
                </a:solidFill>
              </a:rPr>
              <a:t> </a:t>
            </a:r>
            <a:r>
              <a:rPr lang="en-AU">
                <a:solidFill>
                  <a:srgbClr val="FF0000"/>
                </a:solidFill>
              </a:rPr>
              <a:t>Likelihood</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sp>
        <p:nvSpPr>
          <p:cNvPr id="123" name="Google Shape;123;p11"/>
          <p:cNvSpPr/>
          <p:nvPr/>
        </p:nvSpPr>
        <p:spPr>
          <a:xfrm>
            <a:off x="0" y="-76200"/>
            <a:ext cx="9144000" cy="10527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sp>
        <p:nvSpPr>
          <p:cNvPr id="124" name="Google Shape;124;p11"/>
          <p:cNvSpPr txBox="1">
            <a:spLocks noGrp="1"/>
          </p:cNvSpPr>
          <p:nvPr>
            <p:ph type="title"/>
          </p:nvPr>
        </p:nvSpPr>
        <p:spPr>
          <a:xfrm>
            <a:off x="993139" y="322579"/>
            <a:ext cx="2789555" cy="391160"/>
          </a:xfrm>
          <a:prstGeom prst="rect">
            <a:avLst/>
          </a:prstGeom>
          <a:noFill/>
          <a:ln>
            <a:noFill/>
          </a:ln>
        </p:spPr>
        <p:txBody>
          <a:bodyPr spcFirstLastPara="1" wrap="square" lIns="0" tIns="12700" rIns="0" bIns="0" anchor="t" anchorCtr="0">
            <a:noAutofit/>
          </a:bodyPr>
          <a:lstStyle/>
          <a:p>
            <a:pPr marL="12700" lvl="0" indent="0" algn="l" rtl="0">
              <a:lnSpc>
                <a:spcPct val="100000"/>
              </a:lnSpc>
              <a:spcBef>
                <a:spcPts val="0"/>
              </a:spcBef>
              <a:spcAft>
                <a:spcPts val="0"/>
              </a:spcAft>
              <a:buNone/>
            </a:pPr>
            <a:r>
              <a:rPr lang="en-AU" sz="2400"/>
              <a:t>Research Questions</a:t>
            </a:r>
            <a:endParaRPr sz="2400"/>
          </a:p>
        </p:txBody>
      </p:sp>
      <p:sp>
        <p:nvSpPr>
          <p:cNvPr id="125" name="Google Shape;125;p11"/>
          <p:cNvSpPr txBox="1"/>
          <p:nvPr/>
        </p:nvSpPr>
        <p:spPr>
          <a:xfrm>
            <a:off x="662732" y="2059551"/>
            <a:ext cx="8052434" cy="1367297"/>
          </a:xfrm>
          <a:prstGeom prst="rect">
            <a:avLst/>
          </a:prstGeom>
          <a:noFill/>
          <a:ln>
            <a:noFill/>
          </a:ln>
        </p:spPr>
        <p:txBody>
          <a:bodyPr spcFirstLastPara="1" wrap="square" lIns="0" tIns="17125" rIns="0" bIns="0" anchor="t" anchorCtr="0">
            <a:noAutofit/>
          </a:bodyPr>
          <a:lstStyle/>
          <a:p>
            <a:pPr marL="12700" marR="5080" lvl="0" indent="0" algn="just" rtl="0">
              <a:lnSpc>
                <a:spcPct val="150600"/>
              </a:lnSpc>
              <a:spcBef>
                <a:spcPts val="0"/>
              </a:spcBef>
              <a:spcAft>
                <a:spcPts val="0"/>
              </a:spcAft>
              <a:buNone/>
            </a:pPr>
            <a:r>
              <a:rPr lang="en-AU" sz="2000">
                <a:solidFill>
                  <a:schemeClr val="dk1"/>
                </a:solidFill>
              </a:rPr>
              <a:t>1. Do individuals with a diagnosis of autism spectrum disorder (ASD) rely more  on new information (i.e. likelihood) vs their model of the world (i.e. priors) compared to  neurotypical (NT) individuals?</a:t>
            </a:r>
            <a:endParaRPr sz="2000">
              <a:solidFill>
                <a:schemeClr val="dk1"/>
              </a:solidFill>
            </a:endParaRPr>
          </a:p>
        </p:txBody>
      </p:sp>
      <p:sp>
        <p:nvSpPr>
          <p:cNvPr id="126" name="Google Shape;126;p11"/>
          <p:cNvSpPr txBox="1"/>
          <p:nvPr/>
        </p:nvSpPr>
        <p:spPr>
          <a:xfrm>
            <a:off x="662732" y="4114800"/>
            <a:ext cx="8073390" cy="628377"/>
          </a:xfrm>
          <a:prstGeom prst="rect">
            <a:avLst/>
          </a:prstGeom>
          <a:noFill/>
          <a:ln>
            <a:noFill/>
          </a:ln>
        </p:spPr>
        <p:txBody>
          <a:bodyPr spcFirstLastPara="1" wrap="square" lIns="0" tIns="12700" rIns="0" bIns="0" anchor="t" anchorCtr="0">
            <a:noAutofit/>
          </a:bodyPr>
          <a:lstStyle/>
          <a:p>
            <a:pPr marL="12700" marR="5080" lvl="0" indent="0" algn="just" rtl="0">
              <a:lnSpc>
                <a:spcPct val="150600"/>
              </a:lnSpc>
              <a:spcBef>
                <a:spcPts val="0"/>
              </a:spcBef>
              <a:spcAft>
                <a:spcPts val="0"/>
              </a:spcAft>
              <a:buNone/>
            </a:pPr>
            <a:r>
              <a:rPr lang="en-AU" sz="2000">
                <a:solidFill>
                  <a:schemeClr val="dk1"/>
                </a:solidFill>
              </a:rPr>
              <a:t>2. Does the ASD group show differences in their prior and likelihood representations compared to the NT group?</a:t>
            </a:r>
            <a:endParaRPr sz="2000">
              <a:solidFill>
                <a:schemeClr val="dk1"/>
              </a:solidFill>
            </a:endParaRPr>
          </a:p>
        </p:txBody>
      </p:sp>
      <p:sp>
        <p:nvSpPr>
          <p:cNvPr id="127" name="Google Shape;127;p11"/>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a:spLocks noGrp="1"/>
          </p:cNvSpPr>
          <p:nvPr>
            <p:ph type="title"/>
          </p:nvPr>
        </p:nvSpPr>
        <p:spPr>
          <a:xfrm>
            <a:off x="3792560" y="2801619"/>
            <a:ext cx="1558879" cy="452120"/>
          </a:xfrm>
          <a:prstGeom prst="rect">
            <a:avLst/>
          </a:prstGeom>
          <a:noFill/>
          <a:ln>
            <a:noFill/>
          </a:ln>
        </p:spPr>
        <p:txBody>
          <a:bodyPr spcFirstLastPara="1" wrap="square" lIns="0" tIns="12700" rIns="0" bIns="0" anchor="t" anchorCtr="0">
            <a:noAutofit/>
          </a:bodyPr>
          <a:lstStyle/>
          <a:p>
            <a:pPr marL="178435" lvl="0" indent="0" algn="l" rtl="0">
              <a:lnSpc>
                <a:spcPct val="100000"/>
              </a:lnSpc>
              <a:spcBef>
                <a:spcPts val="0"/>
              </a:spcBef>
              <a:spcAft>
                <a:spcPts val="0"/>
              </a:spcAft>
              <a:buNone/>
            </a:pPr>
            <a:r>
              <a:rPr lang="en-AU"/>
              <a:t>Methods</a:t>
            </a:r>
            <a:endParaRPr/>
          </a:p>
        </p:txBody>
      </p:sp>
      <p:sp>
        <p:nvSpPr>
          <p:cNvPr id="133" name="Google Shape;133;p12"/>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p:nvPr/>
        </p:nvSpPr>
        <p:spPr>
          <a:xfrm>
            <a:off x="0" y="0"/>
            <a:ext cx="9144000" cy="90871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Garamond"/>
              <a:ea typeface="Garamond"/>
              <a:cs typeface="Garamond"/>
              <a:sym typeface="Garamond"/>
            </a:endParaRPr>
          </a:p>
        </p:txBody>
      </p:sp>
      <p:pic>
        <p:nvPicPr>
          <p:cNvPr id="140" name="Google Shape;140;p13"/>
          <p:cNvPicPr preferRelativeResize="0"/>
          <p:nvPr/>
        </p:nvPicPr>
        <p:blipFill rotWithShape="1">
          <a:blip r:embed="rId4">
            <a:alphaModFix/>
          </a:blip>
          <a:srcRect/>
          <a:stretch/>
        </p:blipFill>
        <p:spPr>
          <a:xfrm>
            <a:off x="1971244" y="5692605"/>
            <a:ext cx="1633889" cy="860020"/>
          </a:xfrm>
          <a:prstGeom prst="rect">
            <a:avLst/>
          </a:prstGeom>
          <a:noFill/>
          <a:ln>
            <a:noFill/>
          </a:ln>
        </p:spPr>
      </p:pic>
      <p:sp>
        <p:nvSpPr>
          <p:cNvPr id="141" name="Google Shape;141;p13"/>
          <p:cNvSpPr txBox="1"/>
          <p:nvPr/>
        </p:nvSpPr>
        <p:spPr>
          <a:xfrm>
            <a:off x="1664001" y="2070739"/>
            <a:ext cx="549879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1. Trial Start: Five blue dots (splashes / likelihood) shown</a:t>
            </a:r>
            <a:endParaRPr/>
          </a:p>
        </p:txBody>
      </p:sp>
      <p:pic>
        <p:nvPicPr>
          <p:cNvPr id="142" name="Google Shape;142;p13"/>
          <p:cNvPicPr preferRelativeResize="0"/>
          <p:nvPr/>
        </p:nvPicPr>
        <p:blipFill rotWithShape="1">
          <a:blip r:embed="rId5">
            <a:alphaModFix/>
          </a:blip>
          <a:srcRect/>
          <a:stretch/>
        </p:blipFill>
        <p:spPr>
          <a:xfrm>
            <a:off x="2010702" y="4495800"/>
            <a:ext cx="1596043" cy="897773"/>
          </a:xfrm>
          <a:prstGeom prst="rect">
            <a:avLst/>
          </a:prstGeom>
          <a:solidFill>
            <a:srgbClr val="7F7F7F"/>
          </a:solidFill>
          <a:ln>
            <a:noFill/>
          </a:ln>
        </p:spPr>
      </p:pic>
      <p:sp>
        <p:nvSpPr>
          <p:cNvPr id="143" name="Google Shape;143;p13"/>
          <p:cNvSpPr txBox="1"/>
          <p:nvPr/>
        </p:nvSpPr>
        <p:spPr>
          <a:xfrm>
            <a:off x="1676400" y="4233450"/>
            <a:ext cx="62769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3. Participants moves black bar to indicate their confidence</a:t>
            </a:r>
            <a:endParaRPr/>
          </a:p>
        </p:txBody>
      </p:sp>
      <p:pic>
        <p:nvPicPr>
          <p:cNvPr id="144" name="Google Shape;144;p13"/>
          <p:cNvPicPr preferRelativeResize="0"/>
          <p:nvPr/>
        </p:nvPicPr>
        <p:blipFill rotWithShape="1">
          <a:blip r:embed="rId6">
            <a:alphaModFix/>
          </a:blip>
          <a:srcRect/>
          <a:stretch/>
        </p:blipFill>
        <p:spPr>
          <a:xfrm>
            <a:off x="1981200" y="3429001"/>
            <a:ext cx="1613978" cy="805524"/>
          </a:xfrm>
          <a:prstGeom prst="rect">
            <a:avLst/>
          </a:prstGeom>
          <a:noFill/>
          <a:ln>
            <a:noFill/>
          </a:ln>
        </p:spPr>
      </p:pic>
      <p:pic>
        <p:nvPicPr>
          <p:cNvPr id="145" name="Google Shape;145;p13"/>
          <p:cNvPicPr preferRelativeResize="0"/>
          <p:nvPr/>
        </p:nvPicPr>
        <p:blipFill rotWithShape="1">
          <a:blip r:embed="rId7">
            <a:alphaModFix/>
          </a:blip>
          <a:srcRect/>
          <a:stretch/>
        </p:blipFill>
        <p:spPr>
          <a:xfrm>
            <a:off x="1981200" y="2349493"/>
            <a:ext cx="1600200" cy="826398"/>
          </a:xfrm>
          <a:prstGeom prst="rect">
            <a:avLst/>
          </a:prstGeom>
          <a:noFill/>
          <a:ln>
            <a:noFill/>
          </a:ln>
        </p:spPr>
      </p:pic>
      <p:sp>
        <p:nvSpPr>
          <p:cNvPr id="146" name="Google Shape;146;p13"/>
          <p:cNvSpPr txBox="1"/>
          <p:nvPr/>
        </p:nvSpPr>
        <p:spPr>
          <a:xfrm>
            <a:off x="1676400" y="3139589"/>
            <a:ext cx="704930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2. Participant moves the blue bar (net) to where they think the coin fell in</a:t>
            </a:r>
            <a:endParaRPr/>
          </a:p>
        </p:txBody>
      </p:sp>
      <p:sp>
        <p:nvSpPr>
          <p:cNvPr id="147" name="Google Shape;147;p13"/>
          <p:cNvSpPr txBox="1"/>
          <p:nvPr/>
        </p:nvSpPr>
        <p:spPr>
          <a:xfrm>
            <a:off x="1664001" y="5408150"/>
            <a:ext cx="53005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4. True position of coin is shown</a:t>
            </a:r>
            <a:endParaRPr/>
          </a:p>
        </p:txBody>
      </p:sp>
      <p:sp>
        <p:nvSpPr>
          <p:cNvPr id="148" name="Google Shape;148;p13"/>
          <p:cNvSpPr txBox="1"/>
          <p:nvPr/>
        </p:nvSpPr>
        <p:spPr>
          <a:xfrm>
            <a:off x="1676943" y="6534087"/>
            <a:ext cx="456002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1. New Trial</a:t>
            </a:r>
            <a:endParaRPr/>
          </a:p>
        </p:txBody>
      </p:sp>
      <p:cxnSp>
        <p:nvCxnSpPr>
          <p:cNvPr id="149" name="Google Shape;149;p13"/>
          <p:cNvCxnSpPr/>
          <p:nvPr/>
        </p:nvCxnSpPr>
        <p:spPr>
          <a:xfrm>
            <a:off x="1406463" y="2168169"/>
            <a:ext cx="0" cy="4678163"/>
          </a:xfrm>
          <a:prstGeom prst="straightConnector1">
            <a:avLst/>
          </a:prstGeom>
          <a:noFill/>
          <a:ln w="9525" cap="flat" cmpd="sng">
            <a:solidFill>
              <a:schemeClr val="dk1"/>
            </a:solidFill>
            <a:prstDash val="solid"/>
            <a:round/>
            <a:headEnd type="none" w="sm" len="sm"/>
            <a:tailEnd type="triangle" w="med" len="med"/>
          </a:ln>
        </p:spPr>
      </p:cxnSp>
      <p:sp>
        <p:nvSpPr>
          <p:cNvPr id="150" name="Google Shape;150;p13"/>
          <p:cNvSpPr txBox="1"/>
          <p:nvPr/>
        </p:nvSpPr>
        <p:spPr>
          <a:xfrm>
            <a:off x="998522" y="2059298"/>
            <a:ext cx="1250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1   -</a:t>
            </a:r>
            <a:endParaRPr sz="1600"/>
          </a:p>
        </p:txBody>
      </p:sp>
      <p:sp>
        <p:nvSpPr>
          <p:cNvPr id="151" name="Google Shape;151;p13"/>
          <p:cNvSpPr txBox="1"/>
          <p:nvPr/>
        </p:nvSpPr>
        <p:spPr>
          <a:xfrm rot="-2123080">
            <a:off x="1226497" y="3544951"/>
            <a:ext cx="508473"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latin typeface="Garamond"/>
                <a:ea typeface="Garamond"/>
                <a:cs typeface="Garamond"/>
                <a:sym typeface="Garamond"/>
              </a:rPr>
              <a:t>\\</a:t>
            </a:r>
            <a:endParaRPr/>
          </a:p>
        </p:txBody>
      </p:sp>
      <p:sp>
        <p:nvSpPr>
          <p:cNvPr id="152" name="Google Shape;152;p13"/>
          <p:cNvSpPr txBox="1"/>
          <p:nvPr/>
        </p:nvSpPr>
        <p:spPr>
          <a:xfrm rot="-5400000">
            <a:off x="702744" y="5858245"/>
            <a:ext cx="8988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a:solidFill>
                  <a:schemeClr val="dk1"/>
                </a:solidFill>
              </a:rPr>
              <a:t>1500ms</a:t>
            </a:r>
            <a:endParaRPr/>
          </a:p>
        </p:txBody>
      </p:sp>
      <p:sp>
        <p:nvSpPr>
          <p:cNvPr id="153" name="Google Shape;153;p13"/>
          <p:cNvSpPr txBox="1"/>
          <p:nvPr/>
        </p:nvSpPr>
        <p:spPr>
          <a:xfrm rot="-2123080">
            <a:off x="1202972" y="4608908"/>
            <a:ext cx="5084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latin typeface="Garamond"/>
                <a:ea typeface="Garamond"/>
                <a:cs typeface="Garamond"/>
                <a:sym typeface="Garamond"/>
              </a:rPr>
              <a:t>\\</a:t>
            </a:r>
            <a:endParaRPr/>
          </a:p>
        </p:txBody>
      </p:sp>
      <p:sp>
        <p:nvSpPr>
          <p:cNvPr id="154" name="Google Shape;154;p13"/>
          <p:cNvSpPr txBox="1"/>
          <p:nvPr/>
        </p:nvSpPr>
        <p:spPr>
          <a:xfrm>
            <a:off x="1002530" y="3124200"/>
            <a:ext cx="1250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2   -</a:t>
            </a:r>
            <a:endParaRPr sz="1600"/>
          </a:p>
        </p:txBody>
      </p:sp>
      <p:sp>
        <p:nvSpPr>
          <p:cNvPr id="155" name="Google Shape;155;p13"/>
          <p:cNvSpPr txBox="1"/>
          <p:nvPr/>
        </p:nvSpPr>
        <p:spPr>
          <a:xfrm>
            <a:off x="1002530" y="4191000"/>
            <a:ext cx="12506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3   -</a:t>
            </a:r>
            <a:endParaRPr sz="1600"/>
          </a:p>
        </p:txBody>
      </p:sp>
      <p:sp>
        <p:nvSpPr>
          <p:cNvPr id="156" name="Google Shape;156;p13"/>
          <p:cNvSpPr txBox="1"/>
          <p:nvPr/>
        </p:nvSpPr>
        <p:spPr>
          <a:xfrm>
            <a:off x="1002530" y="5334000"/>
            <a:ext cx="12506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4   -</a:t>
            </a:r>
            <a:endParaRPr sz="1600"/>
          </a:p>
        </p:txBody>
      </p:sp>
      <p:sp>
        <p:nvSpPr>
          <p:cNvPr id="157" name="Google Shape;157;p13"/>
          <p:cNvSpPr txBox="1"/>
          <p:nvPr/>
        </p:nvSpPr>
        <p:spPr>
          <a:xfrm>
            <a:off x="998928" y="6477000"/>
            <a:ext cx="125066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1   -</a:t>
            </a:r>
            <a:endParaRPr sz="1600"/>
          </a:p>
        </p:txBody>
      </p:sp>
      <p:sp>
        <p:nvSpPr>
          <p:cNvPr id="158" name="Google Shape;158;p13"/>
          <p:cNvSpPr/>
          <p:nvPr/>
        </p:nvSpPr>
        <p:spPr>
          <a:xfrm>
            <a:off x="226450" y="914400"/>
            <a:ext cx="8307900" cy="1156500"/>
          </a:xfrm>
          <a:prstGeom prst="rect">
            <a:avLst/>
          </a:prstGeom>
          <a:noFill/>
          <a:ln>
            <a:noFill/>
          </a:ln>
        </p:spPr>
        <p:txBody>
          <a:bodyPr spcFirstLastPara="1" wrap="square" lIns="91425" tIns="45700" rIns="91425" bIns="45700" anchor="t" anchorCtr="0">
            <a:noAutofit/>
          </a:bodyPr>
          <a:lstStyle/>
          <a:p>
            <a:pPr marL="285750" marR="0" lvl="0" indent="-273050" algn="just" rtl="0">
              <a:spcBef>
                <a:spcPts val="0"/>
              </a:spcBef>
              <a:spcAft>
                <a:spcPts val="0"/>
              </a:spcAft>
              <a:buClr>
                <a:schemeClr val="dk1"/>
              </a:buClr>
              <a:buSzPts val="1800"/>
              <a:buChar char="•"/>
            </a:pPr>
            <a:r>
              <a:rPr lang="en-AU" sz="1800">
                <a:solidFill>
                  <a:schemeClr val="dk1"/>
                </a:solidFill>
              </a:rPr>
              <a:t>Participants were instructed that someone was throwing a coin to the centre of a pond (i.e. middle of the computer screen). They would see splashes the coin made each time and their job was to guess where the coin fell in.  A single trial was as below:</a:t>
            </a:r>
            <a:endParaRPr sz="1800">
              <a:solidFill>
                <a:schemeClr val="dk1"/>
              </a:solidFill>
            </a:endParaRPr>
          </a:p>
        </p:txBody>
      </p:sp>
      <p:sp>
        <p:nvSpPr>
          <p:cNvPr id="159" name="Google Shape;159;p13"/>
          <p:cNvSpPr txBox="1">
            <a:spLocks noGrp="1"/>
          </p:cNvSpPr>
          <p:nvPr>
            <p:ph type="title"/>
          </p:nvPr>
        </p:nvSpPr>
        <p:spPr>
          <a:xfrm>
            <a:off x="609600" y="274650"/>
            <a:ext cx="8307900" cy="43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a:t>Behavioural Paradigm : Coin Task </a:t>
            </a:r>
            <a:r>
              <a:rPr lang="en-AU" sz="2400"/>
              <a:t>(Vilares et al. 2012)</a:t>
            </a:r>
            <a:r>
              <a:rPr lang="en-AU" baseline="30000"/>
              <a:t>5</a:t>
            </a:r>
            <a:r>
              <a:rPr lang="en-AU"/>
              <a:t> </a:t>
            </a:r>
            <a:endParaRPr/>
          </a:p>
        </p:txBody>
      </p:sp>
      <p:sp>
        <p:nvSpPr>
          <p:cNvPr id="160" name="Google Shape;160;p13"/>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latin typeface="Arial"/>
                <a:ea typeface="Arial"/>
                <a:cs typeface="Arial"/>
                <a:sym typeface="Arial"/>
              </a:rPr>
              <a:t>6</a:t>
            </a:fld>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p:nvPr/>
        </p:nvSpPr>
        <p:spPr>
          <a:xfrm>
            <a:off x="0" y="-76200"/>
            <a:ext cx="9144000" cy="10527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aramond"/>
              <a:ea typeface="Garamond"/>
              <a:cs typeface="Garamond"/>
              <a:sym typeface="Garamond"/>
            </a:endParaRPr>
          </a:p>
        </p:txBody>
      </p:sp>
      <p:grpSp>
        <p:nvGrpSpPr>
          <p:cNvPr id="167" name="Google Shape;167;p14"/>
          <p:cNvGrpSpPr/>
          <p:nvPr/>
        </p:nvGrpSpPr>
        <p:grpSpPr>
          <a:xfrm>
            <a:off x="403177" y="3124200"/>
            <a:ext cx="5433894" cy="3306968"/>
            <a:chOff x="506088" y="2975927"/>
            <a:chExt cx="5026661" cy="3060481"/>
          </a:xfrm>
        </p:grpSpPr>
        <p:grpSp>
          <p:nvGrpSpPr>
            <p:cNvPr id="168" name="Google Shape;168;p14"/>
            <p:cNvGrpSpPr/>
            <p:nvPr/>
          </p:nvGrpSpPr>
          <p:grpSpPr>
            <a:xfrm>
              <a:off x="506088" y="2975927"/>
              <a:ext cx="5026661" cy="3060481"/>
              <a:chOff x="993139" y="1928107"/>
              <a:chExt cx="5026661" cy="3060481"/>
            </a:xfrm>
          </p:grpSpPr>
          <p:sp>
            <p:nvSpPr>
              <p:cNvPr id="169" name="Google Shape;169;p14"/>
              <p:cNvSpPr txBox="1"/>
              <p:nvPr/>
            </p:nvSpPr>
            <p:spPr>
              <a:xfrm>
                <a:off x="3910471" y="4328098"/>
                <a:ext cx="913072" cy="4598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a:solidFill>
                      <a:schemeClr val="dk1"/>
                    </a:solidFill>
                  </a:rPr>
                  <a:t>~2 mins</a:t>
                </a:r>
                <a:endParaRPr sz="1600"/>
              </a:p>
              <a:p>
                <a:pPr marL="0" marR="0" lvl="0" indent="0" algn="ctr" rtl="0">
                  <a:spcBef>
                    <a:spcPts val="0"/>
                  </a:spcBef>
                  <a:spcAft>
                    <a:spcPts val="0"/>
                  </a:spcAft>
                  <a:buNone/>
                </a:pPr>
                <a:r>
                  <a:rPr lang="en-AU">
                    <a:solidFill>
                      <a:schemeClr val="dk1"/>
                    </a:solidFill>
                  </a:rPr>
                  <a:t> per block</a:t>
                </a:r>
                <a:endParaRPr sz="1600"/>
              </a:p>
            </p:txBody>
          </p:sp>
          <p:sp>
            <p:nvSpPr>
              <p:cNvPr id="170" name="Google Shape;170;p14"/>
              <p:cNvSpPr txBox="1"/>
              <p:nvPr/>
            </p:nvSpPr>
            <p:spPr>
              <a:xfrm>
                <a:off x="1343124" y="4344861"/>
                <a:ext cx="1066799" cy="6437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1300">
                    <a:solidFill>
                      <a:schemeClr val="dk1"/>
                    </a:solidFill>
                  </a:rPr>
                  <a:t>Narrow Prior </a:t>
                </a:r>
                <a:endParaRPr sz="1500"/>
              </a:p>
              <a:p>
                <a:pPr marL="0" marR="0" lvl="0" indent="0" algn="ctr" rtl="0">
                  <a:spcBef>
                    <a:spcPts val="0"/>
                  </a:spcBef>
                  <a:spcAft>
                    <a:spcPts val="0"/>
                  </a:spcAft>
                  <a:buNone/>
                </a:pPr>
                <a:r>
                  <a:rPr lang="en-AU" sz="1300">
                    <a:solidFill>
                      <a:schemeClr val="dk1"/>
                    </a:solidFill>
                  </a:rPr>
                  <a:t>Block</a:t>
                </a:r>
                <a:endParaRPr sz="1500"/>
              </a:p>
            </p:txBody>
          </p:sp>
          <p:sp>
            <p:nvSpPr>
              <p:cNvPr id="171" name="Google Shape;171;p14"/>
              <p:cNvSpPr txBox="1"/>
              <p:nvPr/>
            </p:nvSpPr>
            <p:spPr>
              <a:xfrm>
                <a:off x="2109933" y="4344861"/>
                <a:ext cx="1396536" cy="4598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1300">
                    <a:solidFill>
                      <a:schemeClr val="dk1"/>
                    </a:solidFill>
                  </a:rPr>
                  <a:t>Wide Prior </a:t>
                </a:r>
                <a:endParaRPr sz="1500"/>
              </a:p>
              <a:p>
                <a:pPr marL="0" marR="0" lvl="0" indent="0" algn="ctr" rtl="0">
                  <a:spcBef>
                    <a:spcPts val="0"/>
                  </a:spcBef>
                  <a:spcAft>
                    <a:spcPts val="0"/>
                  </a:spcAft>
                  <a:buNone/>
                </a:pPr>
                <a:r>
                  <a:rPr lang="en-AU" sz="1300">
                    <a:solidFill>
                      <a:schemeClr val="dk1"/>
                    </a:solidFill>
                  </a:rPr>
                  <a:t>Block</a:t>
                </a:r>
                <a:endParaRPr sz="1500"/>
              </a:p>
            </p:txBody>
          </p:sp>
          <p:grpSp>
            <p:nvGrpSpPr>
              <p:cNvPr id="172" name="Google Shape;172;p14"/>
              <p:cNvGrpSpPr/>
              <p:nvPr/>
            </p:nvGrpSpPr>
            <p:grpSpPr>
              <a:xfrm>
                <a:off x="993139" y="1928107"/>
                <a:ext cx="5026661" cy="2436847"/>
                <a:chOff x="649905" y="1029575"/>
                <a:chExt cx="7598254" cy="3651506"/>
              </a:xfrm>
            </p:grpSpPr>
            <p:pic>
              <p:nvPicPr>
                <p:cNvPr id="173" name="Google Shape;173;p14"/>
                <p:cNvPicPr preferRelativeResize="0"/>
                <p:nvPr/>
              </p:nvPicPr>
              <p:blipFill rotWithShape="1">
                <a:blip r:embed="rId4">
                  <a:alphaModFix/>
                </a:blip>
                <a:srcRect l="7108" r="9797" b="13700"/>
                <a:stretch/>
              </p:blipFill>
              <p:spPr>
                <a:xfrm>
                  <a:off x="649905" y="1029575"/>
                  <a:ext cx="7598254" cy="3651506"/>
                </a:xfrm>
                <a:prstGeom prst="rect">
                  <a:avLst/>
                </a:prstGeom>
                <a:noFill/>
                <a:ln>
                  <a:noFill/>
                </a:ln>
              </p:spPr>
            </p:pic>
            <p:cxnSp>
              <p:nvCxnSpPr>
                <p:cNvPr id="174" name="Google Shape;174;p14"/>
                <p:cNvCxnSpPr/>
                <p:nvPr/>
              </p:nvCxnSpPr>
              <p:spPr>
                <a:xfrm>
                  <a:off x="1447800" y="3429000"/>
                  <a:ext cx="0" cy="304800"/>
                </a:xfrm>
                <a:prstGeom prst="straightConnector1">
                  <a:avLst/>
                </a:prstGeom>
                <a:noFill/>
                <a:ln w="19050" cap="flat" cmpd="sng">
                  <a:solidFill>
                    <a:schemeClr val="dk1"/>
                  </a:solidFill>
                  <a:prstDash val="solid"/>
                  <a:round/>
                  <a:headEnd type="none" w="sm" len="sm"/>
                  <a:tailEnd type="triangle" w="med" len="med"/>
                </a:ln>
              </p:spPr>
            </p:cxnSp>
            <p:cxnSp>
              <p:nvCxnSpPr>
                <p:cNvPr id="175" name="Google Shape;175;p14"/>
                <p:cNvCxnSpPr/>
                <p:nvPr/>
              </p:nvCxnSpPr>
              <p:spPr>
                <a:xfrm>
                  <a:off x="5181600" y="3429000"/>
                  <a:ext cx="0" cy="304800"/>
                </a:xfrm>
                <a:prstGeom prst="straightConnector1">
                  <a:avLst/>
                </a:prstGeom>
                <a:noFill/>
                <a:ln w="19050" cap="flat" cmpd="sng">
                  <a:solidFill>
                    <a:schemeClr val="dk1"/>
                  </a:solidFill>
                  <a:prstDash val="solid"/>
                  <a:round/>
                  <a:headEnd type="none" w="sm" len="sm"/>
                  <a:tailEnd type="triangle" w="med" len="med"/>
                </a:ln>
              </p:spPr>
            </p:cxnSp>
          </p:grpSp>
        </p:grpSp>
        <p:sp>
          <p:nvSpPr>
            <p:cNvPr id="176" name="Google Shape;176;p14"/>
            <p:cNvSpPr txBox="1"/>
            <p:nvPr/>
          </p:nvSpPr>
          <p:spPr>
            <a:xfrm>
              <a:off x="5056445" y="4927251"/>
              <a:ext cx="466342" cy="2758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500">
                  <a:solidFill>
                    <a:schemeClr val="dk1"/>
                  </a:solidFill>
                </a:rPr>
                <a:t>x12</a:t>
              </a:r>
              <a:endParaRPr sz="1700"/>
            </a:p>
          </p:txBody>
        </p:sp>
      </p:grpSp>
      <p:sp>
        <p:nvSpPr>
          <p:cNvPr id="177" name="Google Shape;177;p14"/>
          <p:cNvSpPr txBox="1"/>
          <p:nvPr/>
        </p:nvSpPr>
        <p:spPr>
          <a:xfrm>
            <a:off x="117582" y="2045278"/>
            <a:ext cx="8776200" cy="1015800"/>
          </a:xfrm>
          <a:prstGeom prst="rect">
            <a:avLst/>
          </a:prstGeom>
          <a:noFill/>
          <a:ln>
            <a:noFill/>
          </a:ln>
        </p:spPr>
        <p:txBody>
          <a:bodyPr spcFirstLastPara="1" wrap="square" lIns="91425" tIns="45700" rIns="91425" bIns="45700" anchor="t" anchorCtr="0">
            <a:noAutofit/>
          </a:bodyPr>
          <a:lstStyle/>
          <a:p>
            <a:pPr marL="285750" marR="0" lvl="0" indent="-279400" algn="just" rtl="0">
              <a:spcBef>
                <a:spcPts val="0"/>
              </a:spcBef>
              <a:spcAft>
                <a:spcPts val="0"/>
              </a:spcAft>
              <a:buClr>
                <a:schemeClr val="dk1"/>
              </a:buClr>
              <a:buSzPts val="1900"/>
              <a:buChar char="•"/>
            </a:pPr>
            <a:r>
              <a:rPr lang="en-AU" sz="1900">
                <a:solidFill>
                  <a:schemeClr val="dk1"/>
                </a:solidFill>
              </a:rPr>
              <a:t>Thus, there were four types of trials arising from a narrow or wide uncertainty of the Prior (i.e. thrower A or B) and a narrow or wide uncertainty of the likelihood (i.e. splashes) (Figure 2)</a:t>
            </a:r>
            <a:endParaRPr sz="1300"/>
          </a:p>
        </p:txBody>
      </p:sp>
      <p:sp>
        <p:nvSpPr>
          <p:cNvPr id="178" name="Google Shape;178;p14"/>
          <p:cNvSpPr txBox="1"/>
          <p:nvPr/>
        </p:nvSpPr>
        <p:spPr>
          <a:xfrm>
            <a:off x="6110455" y="5593959"/>
            <a:ext cx="28558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Figure 2 : Four types of trials</a:t>
            </a:r>
            <a:endParaRPr sz="1200"/>
          </a:p>
          <a:p>
            <a:pPr marL="0" marR="0" lvl="0" indent="0" algn="l" rtl="0">
              <a:spcBef>
                <a:spcPts val="0"/>
              </a:spcBef>
              <a:spcAft>
                <a:spcPts val="0"/>
              </a:spcAft>
              <a:buNone/>
            </a:pPr>
            <a:endParaRPr sz="1800">
              <a:solidFill>
                <a:schemeClr val="dk1"/>
              </a:solidFill>
            </a:endParaRPr>
          </a:p>
        </p:txBody>
      </p:sp>
      <p:sp>
        <p:nvSpPr>
          <p:cNvPr id="179" name="Google Shape;179;p14"/>
          <p:cNvSpPr/>
          <p:nvPr/>
        </p:nvSpPr>
        <p:spPr>
          <a:xfrm>
            <a:off x="123559" y="1117877"/>
            <a:ext cx="8764385" cy="707886"/>
          </a:xfrm>
          <a:prstGeom prst="rect">
            <a:avLst/>
          </a:prstGeom>
          <a:noFill/>
          <a:ln>
            <a:noFill/>
          </a:ln>
        </p:spPr>
        <p:txBody>
          <a:bodyPr spcFirstLastPara="1" wrap="square" lIns="91425" tIns="45700" rIns="91425" bIns="45700" anchor="t" anchorCtr="0">
            <a:noAutofit/>
          </a:bodyPr>
          <a:lstStyle/>
          <a:p>
            <a:pPr marL="285750" marR="0" lvl="0" indent="-279400" algn="just" rtl="0">
              <a:spcBef>
                <a:spcPts val="0"/>
              </a:spcBef>
              <a:spcAft>
                <a:spcPts val="0"/>
              </a:spcAft>
              <a:buClr>
                <a:schemeClr val="dk1"/>
              </a:buClr>
              <a:buSzPts val="1900"/>
              <a:buChar char="•"/>
            </a:pPr>
            <a:r>
              <a:rPr lang="en-AU" sz="1900">
                <a:solidFill>
                  <a:schemeClr val="dk1"/>
                </a:solidFill>
              </a:rPr>
              <a:t>Participants were also told there would be two people throwing the coin and one thrower may be better than the other at throwing to the middle. (Figure 1)</a:t>
            </a:r>
            <a:endParaRPr sz="1300"/>
          </a:p>
        </p:txBody>
      </p:sp>
      <p:sp>
        <p:nvSpPr>
          <p:cNvPr id="180" name="Google Shape;180;p14"/>
          <p:cNvSpPr txBox="1"/>
          <p:nvPr/>
        </p:nvSpPr>
        <p:spPr>
          <a:xfrm>
            <a:off x="489458" y="6192158"/>
            <a:ext cx="5261331"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dk1"/>
                </a:solidFill>
              </a:rPr>
              <a:t>Figure 1: Trials setup with 12 alternating blocks of each type of Prior </a:t>
            </a:r>
            <a:endParaRPr sz="1600"/>
          </a:p>
        </p:txBody>
      </p:sp>
      <p:sp>
        <p:nvSpPr>
          <p:cNvPr id="181" name="Google Shape;181;p14"/>
          <p:cNvSpPr txBox="1">
            <a:spLocks noGrp="1"/>
          </p:cNvSpPr>
          <p:nvPr>
            <p:ph type="title" idx="4294967295"/>
          </p:nvPr>
        </p:nvSpPr>
        <p:spPr>
          <a:xfrm>
            <a:off x="403177" y="291840"/>
            <a:ext cx="3940223" cy="43088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a:t>Coin Task: Trial Types</a:t>
            </a:r>
            <a:endParaRPr/>
          </a:p>
        </p:txBody>
      </p:sp>
      <p:sp>
        <p:nvSpPr>
          <p:cNvPr id="182" name="Google Shape;182;p14"/>
          <p:cNvSpPr txBox="1">
            <a:spLocks noGrp="1"/>
          </p:cNvSpPr>
          <p:nvPr>
            <p:ph type="sldNum" idx="12"/>
          </p:nvPr>
        </p:nvSpPr>
        <p:spPr>
          <a:xfrm>
            <a:off x="6583680" y="6377940"/>
            <a:ext cx="210312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7</a:t>
            </a:fld>
            <a:endParaRPr/>
          </a:p>
        </p:txBody>
      </p:sp>
      <p:pic>
        <p:nvPicPr>
          <p:cNvPr id="183" name="Google Shape;183;p14"/>
          <p:cNvPicPr preferRelativeResize="0"/>
          <p:nvPr/>
        </p:nvPicPr>
        <p:blipFill>
          <a:blip r:embed="rId5">
            <a:alphaModFix/>
          </a:blip>
          <a:stretch>
            <a:fillRect/>
          </a:stretch>
        </p:blipFill>
        <p:spPr>
          <a:xfrm>
            <a:off x="6044619" y="3183196"/>
            <a:ext cx="2921674" cy="22886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88"/>
        <p:cNvGrpSpPr/>
        <p:nvPr/>
      </p:nvGrpSpPr>
      <p:grpSpPr>
        <a:xfrm>
          <a:off x="0" y="0"/>
          <a:ext cx="0" cy="0"/>
          <a:chOff x="0" y="0"/>
          <a:chExt cx="0" cy="0"/>
        </a:xfrm>
      </p:grpSpPr>
      <p:sp>
        <p:nvSpPr>
          <p:cNvPr id="189" name="Google Shape;189;p15"/>
          <p:cNvSpPr/>
          <p:nvPr/>
        </p:nvSpPr>
        <p:spPr>
          <a:xfrm>
            <a:off x="2820422" y="381000"/>
            <a:ext cx="3688715" cy="593851"/>
          </a:xfrm>
          <a:custGeom>
            <a:avLst/>
            <a:gdLst/>
            <a:ahLst/>
            <a:cxnLst/>
            <a:rect l="l" t="t" r="r" b="b"/>
            <a:pathLst>
              <a:path w="3688715" h="865505" extrusionOk="0">
                <a:moveTo>
                  <a:pt x="0" y="86506"/>
                </a:moveTo>
                <a:lnTo>
                  <a:pt x="7246" y="52834"/>
                </a:lnTo>
                <a:lnTo>
                  <a:pt x="27008" y="25337"/>
                </a:lnTo>
                <a:lnTo>
                  <a:pt x="56320" y="6798"/>
                </a:lnTo>
                <a:lnTo>
                  <a:pt x="92214" y="0"/>
                </a:lnTo>
                <a:lnTo>
                  <a:pt x="3596382" y="0"/>
                </a:lnTo>
                <a:lnTo>
                  <a:pt x="3632276" y="6798"/>
                </a:lnTo>
                <a:lnTo>
                  <a:pt x="3661588" y="25337"/>
                </a:lnTo>
                <a:lnTo>
                  <a:pt x="3681350" y="52834"/>
                </a:lnTo>
                <a:lnTo>
                  <a:pt x="3688597" y="86506"/>
                </a:lnTo>
                <a:lnTo>
                  <a:pt x="3688597" y="778563"/>
                </a:lnTo>
                <a:lnTo>
                  <a:pt x="3681350" y="812235"/>
                </a:lnTo>
                <a:lnTo>
                  <a:pt x="3661588" y="839732"/>
                </a:lnTo>
                <a:lnTo>
                  <a:pt x="3632276" y="858271"/>
                </a:lnTo>
                <a:lnTo>
                  <a:pt x="3596382" y="865070"/>
                </a:lnTo>
                <a:lnTo>
                  <a:pt x="92214" y="865070"/>
                </a:lnTo>
                <a:lnTo>
                  <a:pt x="56320" y="858271"/>
                </a:lnTo>
                <a:lnTo>
                  <a:pt x="27008" y="839732"/>
                </a:lnTo>
                <a:lnTo>
                  <a:pt x="7246" y="812235"/>
                </a:lnTo>
                <a:lnTo>
                  <a:pt x="0" y="778563"/>
                </a:lnTo>
                <a:lnTo>
                  <a:pt x="0" y="86506"/>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0" name="Google Shape;190;p15"/>
          <p:cNvSpPr/>
          <p:nvPr/>
        </p:nvSpPr>
        <p:spPr>
          <a:xfrm>
            <a:off x="4534918" y="1050666"/>
            <a:ext cx="259715" cy="216535"/>
          </a:xfrm>
          <a:custGeom>
            <a:avLst/>
            <a:gdLst/>
            <a:ahLst/>
            <a:cxnLst/>
            <a:rect l="l" t="t" r="r" b="b"/>
            <a:pathLst>
              <a:path w="259714" h="216534" extrusionOk="0">
                <a:moveTo>
                  <a:pt x="207616" y="0"/>
                </a:moveTo>
                <a:lnTo>
                  <a:pt x="207616" y="108133"/>
                </a:lnTo>
                <a:lnTo>
                  <a:pt x="259521" y="108133"/>
                </a:lnTo>
                <a:lnTo>
                  <a:pt x="129761" y="216266"/>
                </a:lnTo>
                <a:lnTo>
                  <a:pt x="0" y="108133"/>
                </a:lnTo>
                <a:lnTo>
                  <a:pt x="51904" y="108133"/>
                </a:lnTo>
                <a:lnTo>
                  <a:pt x="51904" y="0"/>
                </a:lnTo>
                <a:lnTo>
                  <a:pt x="207616" y="0"/>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1" name="Google Shape;191;p15"/>
          <p:cNvSpPr/>
          <p:nvPr/>
        </p:nvSpPr>
        <p:spPr>
          <a:xfrm>
            <a:off x="472659" y="1339897"/>
            <a:ext cx="8310264" cy="641303"/>
          </a:xfrm>
          <a:custGeom>
            <a:avLst/>
            <a:gdLst/>
            <a:ahLst/>
            <a:cxnLst/>
            <a:rect l="l" t="t" r="r" b="b"/>
            <a:pathLst>
              <a:path w="7777480" h="577214" extrusionOk="0">
                <a:moveTo>
                  <a:pt x="0" y="57671"/>
                </a:moveTo>
                <a:lnTo>
                  <a:pt x="8756" y="35222"/>
                </a:lnTo>
                <a:lnTo>
                  <a:pt x="32636" y="16891"/>
                </a:lnTo>
                <a:lnTo>
                  <a:pt x="68055" y="4532"/>
                </a:lnTo>
                <a:lnTo>
                  <a:pt x="111428" y="0"/>
                </a:lnTo>
                <a:lnTo>
                  <a:pt x="7665435" y="0"/>
                </a:lnTo>
                <a:lnTo>
                  <a:pt x="7708808" y="4532"/>
                </a:lnTo>
                <a:lnTo>
                  <a:pt x="7744227" y="16891"/>
                </a:lnTo>
                <a:lnTo>
                  <a:pt x="7768107" y="35222"/>
                </a:lnTo>
                <a:lnTo>
                  <a:pt x="7776864" y="57671"/>
                </a:lnTo>
                <a:lnTo>
                  <a:pt x="7776864" y="519041"/>
                </a:lnTo>
                <a:lnTo>
                  <a:pt x="7768107" y="541490"/>
                </a:lnTo>
                <a:lnTo>
                  <a:pt x="7744227" y="559821"/>
                </a:lnTo>
                <a:lnTo>
                  <a:pt x="7708808" y="572180"/>
                </a:lnTo>
                <a:lnTo>
                  <a:pt x="7665435" y="576713"/>
                </a:lnTo>
                <a:lnTo>
                  <a:pt x="111428" y="576713"/>
                </a:lnTo>
                <a:lnTo>
                  <a:pt x="68055" y="572180"/>
                </a:lnTo>
                <a:lnTo>
                  <a:pt x="32636" y="559821"/>
                </a:lnTo>
                <a:lnTo>
                  <a:pt x="8756" y="541490"/>
                </a:lnTo>
                <a:lnTo>
                  <a:pt x="0" y="519041"/>
                </a:lnTo>
                <a:lnTo>
                  <a:pt x="0" y="57671"/>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2" name="Google Shape;192;p15"/>
          <p:cNvSpPr/>
          <p:nvPr/>
        </p:nvSpPr>
        <p:spPr>
          <a:xfrm>
            <a:off x="4531667" y="2042600"/>
            <a:ext cx="259715" cy="216535"/>
          </a:xfrm>
          <a:custGeom>
            <a:avLst/>
            <a:gdLst/>
            <a:ahLst/>
            <a:cxnLst/>
            <a:rect l="l" t="t" r="r" b="b"/>
            <a:pathLst>
              <a:path w="259714" h="216535" extrusionOk="0">
                <a:moveTo>
                  <a:pt x="207616" y="0"/>
                </a:moveTo>
                <a:lnTo>
                  <a:pt x="207616" y="108133"/>
                </a:lnTo>
                <a:lnTo>
                  <a:pt x="259521" y="108133"/>
                </a:lnTo>
                <a:lnTo>
                  <a:pt x="129761" y="216266"/>
                </a:lnTo>
                <a:lnTo>
                  <a:pt x="0" y="108133"/>
                </a:lnTo>
                <a:lnTo>
                  <a:pt x="51904" y="108133"/>
                </a:lnTo>
                <a:lnTo>
                  <a:pt x="51904" y="0"/>
                </a:lnTo>
                <a:lnTo>
                  <a:pt x="207616" y="0"/>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3" name="Google Shape;193;p15"/>
          <p:cNvSpPr/>
          <p:nvPr/>
        </p:nvSpPr>
        <p:spPr>
          <a:xfrm>
            <a:off x="2378148" y="2345937"/>
            <a:ext cx="4573270" cy="525281"/>
          </a:xfrm>
          <a:custGeom>
            <a:avLst/>
            <a:gdLst/>
            <a:ahLst/>
            <a:cxnLst/>
            <a:rect l="l" t="t" r="r" b="b"/>
            <a:pathLst>
              <a:path w="4573270" h="577214" extrusionOk="0">
                <a:moveTo>
                  <a:pt x="0" y="57671"/>
                </a:moveTo>
                <a:lnTo>
                  <a:pt x="4532" y="35222"/>
                </a:lnTo>
                <a:lnTo>
                  <a:pt x="16891" y="16891"/>
                </a:lnTo>
                <a:lnTo>
                  <a:pt x="35222" y="4532"/>
                </a:lnTo>
                <a:lnTo>
                  <a:pt x="57671" y="0"/>
                </a:lnTo>
                <a:lnTo>
                  <a:pt x="4515388" y="0"/>
                </a:lnTo>
                <a:lnTo>
                  <a:pt x="4537836" y="4532"/>
                </a:lnTo>
                <a:lnTo>
                  <a:pt x="4556167" y="16891"/>
                </a:lnTo>
                <a:lnTo>
                  <a:pt x="4568527" y="35222"/>
                </a:lnTo>
                <a:lnTo>
                  <a:pt x="4573059" y="57671"/>
                </a:lnTo>
                <a:lnTo>
                  <a:pt x="4573059" y="519042"/>
                </a:lnTo>
                <a:lnTo>
                  <a:pt x="4568527" y="541490"/>
                </a:lnTo>
                <a:lnTo>
                  <a:pt x="4556167" y="559821"/>
                </a:lnTo>
                <a:lnTo>
                  <a:pt x="4537836" y="572180"/>
                </a:lnTo>
                <a:lnTo>
                  <a:pt x="4515388" y="576713"/>
                </a:lnTo>
                <a:lnTo>
                  <a:pt x="57671" y="576713"/>
                </a:lnTo>
                <a:lnTo>
                  <a:pt x="35222" y="572180"/>
                </a:lnTo>
                <a:lnTo>
                  <a:pt x="16891" y="559821"/>
                </a:lnTo>
                <a:lnTo>
                  <a:pt x="4532" y="541490"/>
                </a:lnTo>
                <a:lnTo>
                  <a:pt x="0" y="519042"/>
                </a:lnTo>
                <a:lnTo>
                  <a:pt x="0" y="57671"/>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4" name="Google Shape;194;p15"/>
          <p:cNvSpPr txBox="1"/>
          <p:nvPr/>
        </p:nvSpPr>
        <p:spPr>
          <a:xfrm>
            <a:off x="2895599" y="283972"/>
            <a:ext cx="3505201" cy="692497"/>
          </a:xfrm>
          <a:prstGeom prst="rect">
            <a:avLst/>
          </a:prstGeom>
          <a:noFill/>
          <a:ln>
            <a:noFill/>
          </a:ln>
        </p:spPr>
        <p:txBody>
          <a:bodyPr spcFirstLastPara="1" wrap="square" lIns="0" tIns="73650" rIns="0" bIns="0" anchor="t" anchorCtr="0">
            <a:noAutofit/>
          </a:bodyPr>
          <a:lstStyle/>
          <a:p>
            <a:pPr marL="0" marR="36195" lvl="0" indent="0" algn="ctr" rtl="0">
              <a:lnSpc>
                <a:spcPct val="100000"/>
              </a:lnSpc>
              <a:spcBef>
                <a:spcPts val="0"/>
              </a:spcBef>
              <a:spcAft>
                <a:spcPts val="0"/>
              </a:spcAft>
              <a:buNone/>
            </a:pPr>
            <a:r>
              <a:rPr lang="en-AU" sz="1800" b="1">
                <a:solidFill>
                  <a:schemeClr val="dk1"/>
                </a:solidFill>
              </a:rPr>
              <a:t>Recruitment</a:t>
            </a:r>
            <a:endParaRPr sz="1800">
              <a:solidFill>
                <a:schemeClr val="dk1"/>
              </a:solidFill>
            </a:endParaRPr>
          </a:p>
          <a:p>
            <a:pPr marL="0" marR="35560" lvl="0" indent="0" algn="ctr" rtl="0">
              <a:lnSpc>
                <a:spcPct val="100000"/>
              </a:lnSpc>
              <a:spcBef>
                <a:spcPts val="480"/>
              </a:spcBef>
              <a:spcAft>
                <a:spcPts val="0"/>
              </a:spcAft>
              <a:buNone/>
            </a:pPr>
            <a:r>
              <a:rPr lang="en-AU" sz="1800">
                <a:solidFill>
                  <a:schemeClr val="dk1"/>
                </a:solidFill>
              </a:rPr>
              <a:t>NT = 48 and ASD = 32</a:t>
            </a:r>
            <a:endParaRPr sz="2000">
              <a:solidFill>
                <a:schemeClr val="dk1"/>
              </a:solidFill>
            </a:endParaRPr>
          </a:p>
        </p:txBody>
      </p:sp>
      <p:sp>
        <p:nvSpPr>
          <p:cNvPr id="195" name="Google Shape;195;p15"/>
          <p:cNvSpPr/>
          <p:nvPr/>
        </p:nvSpPr>
        <p:spPr>
          <a:xfrm>
            <a:off x="4534918" y="2948853"/>
            <a:ext cx="259715" cy="216535"/>
          </a:xfrm>
          <a:custGeom>
            <a:avLst/>
            <a:gdLst/>
            <a:ahLst/>
            <a:cxnLst/>
            <a:rect l="l" t="t" r="r" b="b"/>
            <a:pathLst>
              <a:path w="259714" h="216535" extrusionOk="0">
                <a:moveTo>
                  <a:pt x="207616" y="0"/>
                </a:moveTo>
                <a:lnTo>
                  <a:pt x="207616" y="108133"/>
                </a:lnTo>
                <a:lnTo>
                  <a:pt x="259521" y="108133"/>
                </a:lnTo>
                <a:lnTo>
                  <a:pt x="129761" y="216266"/>
                </a:lnTo>
                <a:lnTo>
                  <a:pt x="0" y="108133"/>
                </a:lnTo>
                <a:lnTo>
                  <a:pt x="51904" y="108133"/>
                </a:lnTo>
                <a:lnTo>
                  <a:pt x="51904" y="0"/>
                </a:lnTo>
                <a:lnTo>
                  <a:pt x="207616" y="0"/>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6" name="Google Shape;196;p15"/>
          <p:cNvSpPr/>
          <p:nvPr/>
        </p:nvSpPr>
        <p:spPr>
          <a:xfrm>
            <a:off x="757536" y="3243254"/>
            <a:ext cx="7777480" cy="1581150"/>
          </a:xfrm>
          <a:custGeom>
            <a:avLst/>
            <a:gdLst/>
            <a:ahLst/>
            <a:cxnLst/>
            <a:rect l="l" t="t" r="r" b="b"/>
            <a:pathLst>
              <a:path w="7777480" h="1581150" extrusionOk="0">
                <a:moveTo>
                  <a:pt x="0" y="158095"/>
                </a:moveTo>
                <a:lnTo>
                  <a:pt x="7707" y="96557"/>
                </a:lnTo>
                <a:lnTo>
                  <a:pt x="28725" y="46304"/>
                </a:lnTo>
                <a:lnTo>
                  <a:pt x="59899" y="12423"/>
                </a:lnTo>
                <a:lnTo>
                  <a:pt x="98074" y="0"/>
                </a:lnTo>
                <a:lnTo>
                  <a:pt x="7678788" y="0"/>
                </a:lnTo>
                <a:lnTo>
                  <a:pt x="7716963" y="12423"/>
                </a:lnTo>
                <a:lnTo>
                  <a:pt x="7748137" y="46304"/>
                </a:lnTo>
                <a:lnTo>
                  <a:pt x="7769155" y="96557"/>
                </a:lnTo>
                <a:lnTo>
                  <a:pt x="7776863" y="158095"/>
                </a:lnTo>
                <a:lnTo>
                  <a:pt x="7776863" y="1422867"/>
                </a:lnTo>
                <a:lnTo>
                  <a:pt x="7769155" y="1484404"/>
                </a:lnTo>
                <a:lnTo>
                  <a:pt x="7748137" y="1534657"/>
                </a:lnTo>
                <a:lnTo>
                  <a:pt x="7716963" y="1568538"/>
                </a:lnTo>
                <a:lnTo>
                  <a:pt x="7678788" y="1580962"/>
                </a:lnTo>
                <a:lnTo>
                  <a:pt x="98074" y="1580962"/>
                </a:lnTo>
                <a:lnTo>
                  <a:pt x="59899" y="1568538"/>
                </a:lnTo>
                <a:lnTo>
                  <a:pt x="28725" y="1534657"/>
                </a:lnTo>
                <a:lnTo>
                  <a:pt x="7707" y="1484404"/>
                </a:lnTo>
                <a:lnTo>
                  <a:pt x="0" y="1422867"/>
                </a:lnTo>
                <a:lnTo>
                  <a:pt x="0" y="158095"/>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7" name="Google Shape;197;p15"/>
          <p:cNvSpPr txBox="1"/>
          <p:nvPr/>
        </p:nvSpPr>
        <p:spPr>
          <a:xfrm>
            <a:off x="857250" y="3377700"/>
            <a:ext cx="7572300" cy="1179000"/>
          </a:xfrm>
          <a:prstGeom prst="rect">
            <a:avLst/>
          </a:prstGeom>
          <a:noFill/>
          <a:ln>
            <a:noFill/>
          </a:ln>
        </p:spPr>
        <p:txBody>
          <a:bodyPr spcFirstLastPara="1" wrap="square" lIns="0" tIns="73650" rIns="0" bIns="0" anchor="t" anchorCtr="0">
            <a:noAutofit/>
          </a:bodyPr>
          <a:lstStyle/>
          <a:p>
            <a:pPr marL="2312670" marR="0" lvl="0" indent="0" algn="l" rtl="0">
              <a:lnSpc>
                <a:spcPct val="100000"/>
              </a:lnSpc>
              <a:spcBef>
                <a:spcPts val="0"/>
              </a:spcBef>
              <a:spcAft>
                <a:spcPts val="0"/>
              </a:spcAft>
              <a:buNone/>
            </a:pPr>
            <a:r>
              <a:rPr lang="en-AU" sz="1800" b="1">
                <a:solidFill>
                  <a:schemeClr val="dk1"/>
                </a:solidFill>
              </a:rPr>
              <a:t>Main experimental session </a:t>
            </a:r>
            <a:r>
              <a:rPr lang="en-AU" sz="1800">
                <a:solidFill>
                  <a:schemeClr val="dk1"/>
                </a:solidFill>
              </a:rPr>
              <a:t>(~1 hr.)</a:t>
            </a:r>
            <a:endParaRPr sz="1800">
              <a:solidFill>
                <a:schemeClr val="dk1"/>
              </a:solidFill>
            </a:endParaRPr>
          </a:p>
          <a:p>
            <a:pPr marL="298450" marR="0" lvl="0" indent="-285750" algn="ctr" rtl="0">
              <a:lnSpc>
                <a:spcPct val="100000"/>
              </a:lnSpc>
              <a:spcBef>
                <a:spcPts val="480"/>
              </a:spcBef>
              <a:spcAft>
                <a:spcPts val="0"/>
              </a:spcAft>
              <a:buClr>
                <a:schemeClr val="dk1"/>
              </a:buClr>
              <a:buSzPts val="1800"/>
              <a:buChar char="•"/>
            </a:pPr>
            <a:r>
              <a:rPr lang="en-AU" sz="1800">
                <a:solidFill>
                  <a:schemeClr val="dk1"/>
                </a:solidFill>
              </a:rPr>
              <a:t>Participants completed the Coin-Task described in previous slides</a:t>
            </a:r>
            <a:endParaRPr/>
          </a:p>
          <a:p>
            <a:pPr marL="298450" marR="0" lvl="0" indent="-285750" algn="ctr" rtl="0">
              <a:lnSpc>
                <a:spcPct val="100000"/>
              </a:lnSpc>
              <a:spcBef>
                <a:spcPts val="480"/>
              </a:spcBef>
              <a:spcAft>
                <a:spcPts val="0"/>
              </a:spcAft>
              <a:buClr>
                <a:schemeClr val="dk1"/>
              </a:buClr>
              <a:buSzPts val="1800"/>
              <a:buChar char="•"/>
            </a:pPr>
            <a:r>
              <a:rPr lang="en-AU" sz="1800">
                <a:solidFill>
                  <a:schemeClr val="dk1"/>
                </a:solidFill>
              </a:rPr>
              <a:t>Participants completed the task while undergoing a magnetic resonance imaging (MRI) scan or outside of the scanner at a computer</a:t>
            </a:r>
            <a:endParaRPr/>
          </a:p>
        </p:txBody>
      </p:sp>
      <p:sp>
        <p:nvSpPr>
          <p:cNvPr id="198" name="Google Shape;198;p15"/>
          <p:cNvSpPr/>
          <p:nvPr/>
        </p:nvSpPr>
        <p:spPr>
          <a:xfrm>
            <a:off x="748400" y="5202702"/>
            <a:ext cx="7776570" cy="1417415"/>
          </a:xfrm>
          <a:custGeom>
            <a:avLst/>
            <a:gdLst/>
            <a:ahLst/>
            <a:cxnLst/>
            <a:rect l="l" t="t" r="r" b="b"/>
            <a:pathLst>
              <a:path w="5290184" h="1232535" extrusionOk="0">
                <a:moveTo>
                  <a:pt x="0" y="123244"/>
                </a:moveTo>
                <a:lnTo>
                  <a:pt x="5242" y="75271"/>
                </a:lnTo>
                <a:lnTo>
                  <a:pt x="19539" y="36097"/>
                </a:lnTo>
                <a:lnTo>
                  <a:pt x="40745" y="9685"/>
                </a:lnTo>
                <a:lnTo>
                  <a:pt x="66713" y="0"/>
                </a:lnTo>
                <a:lnTo>
                  <a:pt x="5223396" y="0"/>
                </a:lnTo>
                <a:lnTo>
                  <a:pt x="5249363" y="9685"/>
                </a:lnTo>
                <a:lnTo>
                  <a:pt x="5270569" y="36097"/>
                </a:lnTo>
                <a:lnTo>
                  <a:pt x="5284866" y="75271"/>
                </a:lnTo>
                <a:lnTo>
                  <a:pt x="5290109" y="123244"/>
                </a:lnTo>
                <a:lnTo>
                  <a:pt x="5290109" y="1109204"/>
                </a:lnTo>
                <a:lnTo>
                  <a:pt x="5284866" y="1157176"/>
                </a:lnTo>
                <a:lnTo>
                  <a:pt x="5270569" y="1196350"/>
                </a:lnTo>
                <a:lnTo>
                  <a:pt x="5249363" y="1222762"/>
                </a:lnTo>
                <a:lnTo>
                  <a:pt x="5223396" y="1232448"/>
                </a:lnTo>
                <a:lnTo>
                  <a:pt x="66713" y="1232448"/>
                </a:lnTo>
                <a:lnTo>
                  <a:pt x="40745" y="1222762"/>
                </a:lnTo>
                <a:lnTo>
                  <a:pt x="19539" y="1196350"/>
                </a:lnTo>
                <a:lnTo>
                  <a:pt x="5242" y="1157176"/>
                </a:lnTo>
                <a:lnTo>
                  <a:pt x="0" y="1109204"/>
                </a:lnTo>
                <a:lnTo>
                  <a:pt x="0" y="123244"/>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199" name="Google Shape;199;p15"/>
          <p:cNvSpPr/>
          <p:nvPr/>
        </p:nvSpPr>
        <p:spPr>
          <a:xfrm>
            <a:off x="4534918" y="4902353"/>
            <a:ext cx="259715" cy="216535"/>
          </a:xfrm>
          <a:custGeom>
            <a:avLst/>
            <a:gdLst/>
            <a:ahLst/>
            <a:cxnLst/>
            <a:rect l="l" t="t" r="r" b="b"/>
            <a:pathLst>
              <a:path w="259714" h="216535" extrusionOk="0">
                <a:moveTo>
                  <a:pt x="207616" y="0"/>
                </a:moveTo>
                <a:lnTo>
                  <a:pt x="207616" y="108133"/>
                </a:lnTo>
                <a:lnTo>
                  <a:pt x="259521" y="108133"/>
                </a:lnTo>
                <a:lnTo>
                  <a:pt x="129761" y="216266"/>
                </a:lnTo>
                <a:lnTo>
                  <a:pt x="0" y="108133"/>
                </a:lnTo>
                <a:lnTo>
                  <a:pt x="51904" y="108133"/>
                </a:lnTo>
                <a:lnTo>
                  <a:pt x="51904" y="0"/>
                </a:lnTo>
                <a:lnTo>
                  <a:pt x="207616" y="0"/>
                </a:lnTo>
                <a:close/>
              </a:path>
            </a:pathLst>
          </a:custGeom>
          <a:noFill/>
          <a:ln w="53975" cap="flat" cmpd="sng">
            <a:solidFill>
              <a:srgbClr val="7438B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endParaRPr>
          </a:p>
        </p:txBody>
      </p:sp>
      <p:sp>
        <p:nvSpPr>
          <p:cNvPr id="200" name="Google Shape;200;p15"/>
          <p:cNvSpPr/>
          <p:nvPr/>
        </p:nvSpPr>
        <p:spPr>
          <a:xfrm>
            <a:off x="381000" y="1351002"/>
            <a:ext cx="8478123" cy="561051"/>
          </a:xfrm>
          <a:prstGeom prst="rect">
            <a:avLst/>
          </a:prstGeom>
          <a:noFill/>
          <a:ln>
            <a:noFill/>
          </a:ln>
        </p:spPr>
        <p:txBody>
          <a:bodyPr spcFirstLastPara="1" wrap="square" lIns="91425" tIns="45700" rIns="91425" bIns="45700" anchor="t" anchorCtr="0">
            <a:noAutofit/>
          </a:bodyPr>
          <a:lstStyle/>
          <a:p>
            <a:pPr marL="0" marR="0" lvl="0" indent="0" algn="ctr" rtl="0">
              <a:lnSpc>
                <a:spcPct val="100555"/>
              </a:lnSpc>
              <a:spcBef>
                <a:spcPts val="0"/>
              </a:spcBef>
              <a:spcAft>
                <a:spcPts val="0"/>
              </a:spcAft>
              <a:buNone/>
            </a:pPr>
            <a:r>
              <a:rPr lang="en-AU" sz="1800">
                <a:solidFill>
                  <a:schemeClr val="dk1"/>
                </a:solidFill>
              </a:rPr>
              <a:t>Participants completed demographic, autism trait</a:t>
            </a:r>
            <a:r>
              <a:rPr lang="en-AU" sz="1800" baseline="30000">
                <a:solidFill>
                  <a:schemeClr val="dk1"/>
                </a:solidFill>
              </a:rPr>
              <a:t>6</a:t>
            </a:r>
            <a:r>
              <a:rPr lang="en-AU" sz="1800">
                <a:solidFill>
                  <a:schemeClr val="dk1"/>
                </a:solidFill>
              </a:rPr>
              <a:t>, sensory sensitivities</a:t>
            </a:r>
            <a:r>
              <a:rPr lang="en-AU" sz="1800" baseline="30000">
                <a:solidFill>
                  <a:schemeClr val="dk1"/>
                </a:solidFill>
              </a:rPr>
              <a:t>7</a:t>
            </a:r>
            <a:r>
              <a:rPr lang="en-AU" sz="1800">
                <a:solidFill>
                  <a:schemeClr val="dk1"/>
                </a:solidFill>
              </a:rPr>
              <a:t>, anxiety</a:t>
            </a:r>
            <a:r>
              <a:rPr lang="en-AU" sz="1800" baseline="30000">
                <a:solidFill>
                  <a:schemeClr val="dk1"/>
                </a:solidFill>
              </a:rPr>
              <a:t>8</a:t>
            </a:r>
            <a:r>
              <a:rPr lang="en-AU" sz="1800">
                <a:solidFill>
                  <a:schemeClr val="dk1"/>
                </a:solidFill>
              </a:rPr>
              <a:t> and depression</a:t>
            </a:r>
            <a:r>
              <a:rPr lang="en-AU" sz="1800" baseline="30000">
                <a:solidFill>
                  <a:schemeClr val="dk1"/>
                </a:solidFill>
              </a:rPr>
              <a:t>9 </a:t>
            </a:r>
            <a:r>
              <a:rPr lang="en-AU" sz="1800" b="1">
                <a:solidFill>
                  <a:schemeClr val="dk1"/>
                </a:solidFill>
              </a:rPr>
              <a:t>questionnaires </a:t>
            </a:r>
            <a:r>
              <a:rPr lang="en-AU" sz="1800">
                <a:solidFill>
                  <a:schemeClr val="dk1"/>
                </a:solidFill>
              </a:rPr>
              <a:t>(~30mins)</a:t>
            </a:r>
            <a:endParaRPr sz="1800">
              <a:solidFill>
                <a:schemeClr val="dk1"/>
              </a:solidFill>
            </a:endParaRPr>
          </a:p>
        </p:txBody>
      </p:sp>
      <p:sp>
        <p:nvSpPr>
          <p:cNvPr id="201" name="Google Shape;201;p15"/>
          <p:cNvSpPr/>
          <p:nvPr/>
        </p:nvSpPr>
        <p:spPr>
          <a:xfrm>
            <a:off x="3036100" y="2418625"/>
            <a:ext cx="3015900" cy="369300"/>
          </a:xfrm>
          <a:prstGeom prst="rect">
            <a:avLst/>
          </a:prstGeom>
          <a:noFill/>
          <a:ln>
            <a:noFill/>
          </a:ln>
        </p:spPr>
        <p:txBody>
          <a:bodyPr spcFirstLastPara="1" wrap="square" lIns="91425" tIns="45700" rIns="91425" bIns="45700" anchor="t" anchorCtr="0">
            <a:noAutofit/>
          </a:bodyPr>
          <a:lstStyle/>
          <a:p>
            <a:pPr marL="0" marR="36195" lvl="0" indent="0" algn="ctr" rtl="0">
              <a:lnSpc>
                <a:spcPct val="100000"/>
              </a:lnSpc>
              <a:spcBef>
                <a:spcPts val="0"/>
              </a:spcBef>
              <a:spcAft>
                <a:spcPts val="0"/>
              </a:spcAft>
              <a:buNone/>
            </a:pPr>
            <a:r>
              <a:rPr lang="en-AU" sz="1800" b="1">
                <a:solidFill>
                  <a:schemeClr val="dk1"/>
                </a:solidFill>
              </a:rPr>
              <a:t>Practice Task </a:t>
            </a:r>
            <a:r>
              <a:rPr lang="en-AU" sz="1800">
                <a:solidFill>
                  <a:schemeClr val="dk1"/>
                </a:solidFill>
              </a:rPr>
              <a:t>(~10mins)</a:t>
            </a:r>
            <a:endParaRPr sz="1800">
              <a:solidFill>
                <a:schemeClr val="dk1"/>
              </a:solidFill>
            </a:endParaRPr>
          </a:p>
        </p:txBody>
      </p:sp>
      <p:sp>
        <p:nvSpPr>
          <p:cNvPr id="202" name="Google Shape;202;p15"/>
          <p:cNvSpPr txBox="1">
            <a:spLocks noGrp="1"/>
          </p:cNvSpPr>
          <p:nvPr>
            <p:ph type="title" idx="4294967295"/>
          </p:nvPr>
        </p:nvSpPr>
        <p:spPr>
          <a:xfrm>
            <a:off x="472659" y="77843"/>
            <a:ext cx="1905489" cy="43088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a:solidFill>
                  <a:schemeClr val="dk1"/>
                </a:solidFill>
              </a:rPr>
              <a:t>Procedure</a:t>
            </a:r>
            <a:endParaRPr/>
          </a:p>
        </p:txBody>
      </p:sp>
      <p:sp>
        <p:nvSpPr>
          <p:cNvPr id="203" name="Google Shape;203;p15"/>
          <p:cNvSpPr/>
          <p:nvPr/>
        </p:nvSpPr>
        <p:spPr>
          <a:xfrm>
            <a:off x="748400" y="5252075"/>
            <a:ext cx="7777500" cy="1150800"/>
          </a:xfrm>
          <a:prstGeom prst="rect">
            <a:avLst/>
          </a:prstGeom>
          <a:noFill/>
          <a:ln>
            <a:noFill/>
          </a:ln>
        </p:spPr>
        <p:txBody>
          <a:bodyPr spcFirstLastPara="1" wrap="square" lIns="91425" tIns="45700" rIns="91425" bIns="45700" anchor="t" anchorCtr="0">
            <a:noAutofit/>
          </a:bodyPr>
          <a:lstStyle/>
          <a:p>
            <a:pPr marL="12700" marR="0" lvl="0" indent="0" algn="ctr" rtl="0">
              <a:lnSpc>
                <a:spcPct val="100000"/>
              </a:lnSpc>
              <a:spcBef>
                <a:spcPts val="0"/>
              </a:spcBef>
              <a:spcAft>
                <a:spcPts val="0"/>
              </a:spcAft>
              <a:buNone/>
            </a:pPr>
            <a:r>
              <a:rPr lang="en-AU" sz="1800" b="1">
                <a:solidFill>
                  <a:schemeClr val="dk1"/>
                </a:solidFill>
              </a:rPr>
              <a:t>‘No Prior’ Task</a:t>
            </a:r>
            <a:r>
              <a:rPr lang="en-AU" sz="1800">
                <a:solidFill>
                  <a:schemeClr val="dk1"/>
                </a:solidFill>
              </a:rPr>
              <a:t> (~15mins)</a:t>
            </a:r>
            <a:endParaRPr/>
          </a:p>
          <a:p>
            <a:pPr marL="298450" marR="0" lvl="0" indent="-285750" algn="ctr" rtl="0">
              <a:lnSpc>
                <a:spcPct val="100000"/>
              </a:lnSpc>
              <a:spcBef>
                <a:spcPts val="480"/>
              </a:spcBef>
              <a:spcAft>
                <a:spcPts val="0"/>
              </a:spcAft>
              <a:buClr>
                <a:schemeClr val="dk1"/>
              </a:buClr>
              <a:buSzPts val="1800"/>
              <a:buChar char="•"/>
            </a:pPr>
            <a:r>
              <a:rPr lang="en-AU" sz="1800">
                <a:solidFill>
                  <a:schemeClr val="dk1"/>
                </a:solidFill>
              </a:rPr>
              <a:t>Participants estimated the middle of the five blue dots (i.e. splashes), the variance of these estimates was obtained as the likelihood variance</a:t>
            </a:r>
            <a:endParaRPr/>
          </a:p>
          <a:p>
            <a:pPr marL="298450" marR="0" lvl="0" indent="-285750" algn="ctr" rtl="0">
              <a:lnSpc>
                <a:spcPct val="100000"/>
              </a:lnSpc>
              <a:spcBef>
                <a:spcPts val="480"/>
              </a:spcBef>
              <a:spcAft>
                <a:spcPts val="0"/>
              </a:spcAft>
              <a:buClr>
                <a:schemeClr val="dk1"/>
              </a:buClr>
              <a:buSzPts val="1800"/>
              <a:buChar char="•"/>
            </a:pPr>
            <a:r>
              <a:rPr lang="en-AU" sz="1800">
                <a:solidFill>
                  <a:schemeClr val="dk1"/>
                </a:solidFill>
              </a:rPr>
              <a:t>Participants completed this task outside of the MRI.</a:t>
            </a:r>
            <a:endParaRPr/>
          </a:p>
        </p:txBody>
      </p:sp>
      <p:sp>
        <p:nvSpPr>
          <p:cNvPr id="204" name="Google Shape;204;p15"/>
          <p:cNvSpPr txBox="1">
            <a:spLocks noGrp="1"/>
          </p:cNvSpPr>
          <p:nvPr>
            <p:ph type="sldNum" idx="12"/>
          </p:nvPr>
        </p:nvSpPr>
        <p:spPr>
          <a:xfrm>
            <a:off x="6756005" y="6402865"/>
            <a:ext cx="2103000" cy="342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latin typeface="Arial"/>
                <a:ea typeface="Arial"/>
                <a:cs typeface="Arial"/>
                <a:sym typeface="Arial"/>
              </a:rPr>
              <a:t>8</a:t>
            </a:fld>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6"/>
          <p:cNvSpPr/>
          <p:nvPr/>
        </p:nvSpPr>
        <p:spPr>
          <a:xfrm>
            <a:off x="0" y="0"/>
            <a:ext cx="9144000" cy="105273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2000">
              <a:solidFill>
                <a:schemeClr val="dk1"/>
              </a:solidFill>
              <a:latin typeface="Garamond"/>
              <a:ea typeface="Garamond"/>
              <a:cs typeface="Garamond"/>
              <a:sym typeface="Garamond"/>
            </a:endParaRPr>
          </a:p>
        </p:txBody>
      </p:sp>
      <p:sp>
        <p:nvSpPr>
          <p:cNvPr id="211" name="Google Shape;211;p16"/>
          <p:cNvSpPr txBox="1">
            <a:spLocks noGrp="1"/>
          </p:cNvSpPr>
          <p:nvPr>
            <p:ph type="title"/>
          </p:nvPr>
        </p:nvSpPr>
        <p:spPr>
          <a:xfrm>
            <a:off x="228600" y="228600"/>
            <a:ext cx="8991600" cy="86177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2400"/>
              <a:t>Calculating participant’s Likelihood Reliance and Prior Variance</a:t>
            </a:r>
            <a:endParaRPr sz="2400"/>
          </a:p>
        </p:txBody>
      </p:sp>
      <p:sp>
        <p:nvSpPr>
          <p:cNvPr id="212" name="Google Shape;212;p16"/>
          <p:cNvSpPr txBox="1">
            <a:spLocks noGrp="1"/>
          </p:cNvSpPr>
          <p:nvPr>
            <p:ph type="sldNum" idx="12"/>
          </p:nvPr>
        </p:nvSpPr>
        <p:spPr>
          <a:xfrm>
            <a:off x="7962900" y="6327675"/>
            <a:ext cx="990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AU" sz="1200">
                <a:solidFill>
                  <a:schemeClr val="dk1"/>
                </a:solidFill>
                <a:latin typeface="Garamond"/>
                <a:ea typeface="Garamond"/>
                <a:cs typeface="Garamond"/>
                <a:sym typeface="Garamond"/>
              </a:rPr>
              <a:t>9</a:t>
            </a:fld>
            <a:endParaRPr sz="1200">
              <a:solidFill>
                <a:schemeClr val="dk1"/>
              </a:solidFill>
              <a:latin typeface="Garamond"/>
              <a:ea typeface="Garamond"/>
              <a:cs typeface="Garamond"/>
              <a:sym typeface="Garamond"/>
            </a:endParaRPr>
          </a:p>
        </p:txBody>
      </p:sp>
      <p:sp>
        <p:nvSpPr>
          <p:cNvPr id="213" name="Google Shape;213;p16"/>
          <p:cNvSpPr txBox="1"/>
          <p:nvPr/>
        </p:nvSpPr>
        <p:spPr>
          <a:xfrm>
            <a:off x="419531" y="1144269"/>
            <a:ext cx="8191068" cy="707886"/>
          </a:xfrm>
          <a:prstGeom prst="rect">
            <a:avLst/>
          </a:prstGeom>
          <a:noFill/>
          <a:ln>
            <a:noFill/>
          </a:ln>
        </p:spPr>
        <p:txBody>
          <a:bodyPr spcFirstLastPara="1" wrap="square" lIns="91425" tIns="45700" rIns="91425" bIns="45700" anchor="t" anchorCtr="0">
            <a:noAutofit/>
          </a:bodyPr>
          <a:lstStyle/>
          <a:p>
            <a:pPr marL="285750" marR="0" lvl="0" indent="-273050" algn="just" rtl="0">
              <a:spcBef>
                <a:spcPts val="0"/>
              </a:spcBef>
              <a:spcAft>
                <a:spcPts val="0"/>
              </a:spcAft>
              <a:buClr>
                <a:schemeClr val="dk1"/>
              </a:buClr>
              <a:buSzPts val="1800"/>
              <a:buChar char="•"/>
            </a:pPr>
            <a:r>
              <a:rPr lang="en-AU" sz="1800">
                <a:solidFill>
                  <a:schemeClr val="dk1"/>
                </a:solidFill>
              </a:rPr>
              <a:t>For each condition we can regress the participant’s estimates of the position of the coin on the true centre of the likelihood for each trial :</a:t>
            </a:r>
            <a:endParaRPr sz="1800"/>
          </a:p>
        </p:txBody>
      </p:sp>
      <p:sp>
        <p:nvSpPr>
          <p:cNvPr id="214" name="Google Shape;214;p16"/>
          <p:cNvSpPr txBox="1"/>
          <p:nvPr/>
        </p:nvSpPr>
        <p:spPr>
          <a:xfrm>
            <a:off x="423644" y="3915192"/>
            <a:ext cx="8589785" cy="1323439"/>
          </a:xfrm>
          <a:prstGeom prst="rect">
            <a:avLst/>
          </a:prstGeom>
          <a:noFill/>
          <a:ln>
            <a:noFill/>
          </a:ln>
        </p:spPr>
        <p:txBody>
          <a:bodyPr spcFirstLastPara="1" wrap="square" lIns="91425" tIns="45700" rIns="91425" bIns="45700" anchor="t" anchorCtr="0">
            <a:noAutofit/>
          </a:bodyPr>
          <a:lstStyle/>
          <a:p>
            <a:pPr marL="285750" marR="0" lvl="0" indent="-273050" algn="l" rtl="0">
              <a:spcBef>
                <a:spcPts val="0"/>
              </a:spcBef>
              <a:spcAft>
                <a:spcPts val="0"/>
              </a:spcAft>
              <a:buClr>
                <a:schemeClr val="dk1"/>
              </a:buClr>
              <a:buSzPts val="1800"/>
              <a:buChar char="•"/>
            </a:pPr>
            <a:r>
              <a:rPr lang="en-AU" sz="1800" dirty="0">
                <a:solidFill>
                  <a:schemeClr val="dk1"/>
                </a:solidFill>
              </a:rPr>
              <a:t>The slope of the regression can be used as a measure of ‘Likelihood Reliance’: </a:t>
            </a:r>
            <a:endParaRPr sz="1800" dirty="0"/>
          </a:p>
          <a:p>
            <a:pPr marL="0" marR="0" lvl="0" indent="0" algn="l" rtl="0">
              <a:spcBef>
                <a:spcPts val="0"/>
              </a:spcBef>
              <a:spcAft>
                <a:spcPts val="0"/>
              </a:spcAft>
              <a:buNone/>
            </a:pPr>
            <a:r>
              <a:rPr lang="en-AU" sz="1800" dirty="0">
                <a:solidFill>
                  <a:schemeClr val="dk1"/>
                </a:solidFill>
              </a:rPr>
              <a:t>If the 	</a:t>
            </a:r>
            <a:r>
              <a:rPr lang="en-AU" sz="1800" dirty="0">
                <a:solidFill>
                  <a:schemeClr val="accent6"/>
                </a:solidFill>
              </a:rPr>
              <a:t>slope → 1</a:t>
            </a:r>
            <a:r>
              <a:rPr lang="en-AU" sz="1800" dirty="0">
                <a:solidFill>
                  <a:schemeClr val="dk1"/>
                </a:solidFill>
              </a:rPr>
              <a:t>, participants rely highly on the likelihood</a:t>
            </a:r>
            <a:endParaRPr sz="1800" dirty="0"/>
          </a:p>
          <a:p>
            <a:pPr marL="0" marR="0" lvl="0" indent="0" algn="l" rtl="0">
              <a:spcBef>
                <a:spcPts val="0"/>
              </a:spcBef>
              <a:spcAft>
                <a:spcPts val="0"/>
              </a:spcAft>
              <a:buNone/>
            </a:pPr>
            <a:r>
              <a:rPr lang="en-AU" sz="1800" dirty="0">
                <a:solidFill>
                  <a:schemeClr val="dk1"/>
                </a:solidFill>
              </a:rPr>
              <a:t>	</a:t>
            </a:r>
            <a:r>
              <a:rPr lang="en-AU" sz="1800" dirty="0">
                <a:solidFill>
                  <a:srgbClr val="2C41FF"/>
                </a:solidFill>
              </a:rPr>
              <a:t>slope → 0</a:t>
            </a:r>
            <a:r>
              <a:rPr lang="en-AU" sz="1800" dirty="0">
                <a:solidFill>
                  <a:schemeClr val="dk1"/>
                </a:solidFill>
              </a:rPr>
              <a:t>, participants rely highly on the prior information</a:t>
            </a:r>
            <a:endParaRPr sz="1800" dirty="0"/>
          </a:p>
          <a:p>
            <a:pPr marL="285750" marR="0" lvl="0" indent="-158750" algn="l" rtl="0">
              <a:spcBef>
                <a:spcPts val="0"/>
              </a:spcBef>
              <a:spcAft>
                <a:spcPts val="0"/>
              </a:spcAft>
              <a:buClr>
                <a:schemeClr val="dk1"/>
              </a:buClr>
              <a:buSzPts val="2000"/>
              <a:buFont typeface="Arial"/>
              <a:buNone/>
            </a:pPr>
            <a:endParaRPr sz="1800" dirty="0">
              <a:solidFill>
                <a:schemeClr val="dk1"/>
              </a:solidFill>
            </a:endParaRPr>
          </a:p>
        </p:txBody>
      </p:sp>
      <p:sp>
        <p:nvSpPr>
          <p:cNvPr id="215" name="Google Shape;215;p16"/>
          <p:cNvSpPr/>
          <p:nvPr/>
        </p:nvSpPr>
        <p:spPr>
          <a:xfrm>
            <a:off x="3213401" y="6112725"/>
            <a:ext cx="3323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00">
                <a:solidFill>
                  <a:schemeClr val="dk1"/>
                </a:solidFill>
              </a:rPr>
              <a:t>σ</a:t>
            </a:r>
            <a:r>
              <a:rPr lang="en-AU" sz="1800" baseline="30000">
                <a:solidFill>
                  <a:schemeClr val="dk1"/>
                </a:solidFill>
              </a:rPr>
              <a:t>2</a:t>
            </a:r>
            <a:r>
              <a:rPr lang="en-AU" sz="1800" baseline="-25000">
                <a:solidFill>
                  <a:schemeClr val="dk1"/>
                </a:solidFill>
              </a:rPr>
              <a:t>P  </a:t>
            </a:r>
            <a:r>
              <a:rPr lang="en-AU" sz="1800">
                <a:solidFill>
                  <a:schemeClr val="dk1"/>
                </a:solidFill>
              </a:rPr>
              <a:t>= σ</a:t>
            </a:r>
            <a:r>
              <a:rPr lang="en-AU" sz="1800" baseline="30000">
                <a:solidFill>
                  <a:schemeClr val="dk1"/>
                </a:solidFill>
              </a:rPr>
              <a:t>2</a:t>
            </a:r>
            <a:r>
              <a:rPr lang="en-AU" sz="1800" baseline="-25000">
                <a:solidFill>
                  <a:schemeClr val="dk1"/>
                </a:solidFill>
              </a:rPr>
              <a:t>L</a:t>
            </a:r>
            <a:r>
              <a:rPr lang="en-AU" sz="1800">
                <a:solidFill>
                  <a:schemeClr val="dk1"/>
                </a:solidFill>
              </a:rPr>
              <a:t>* slope / (1- slope)  </a:t>
            </a:r>
            <a:endParaRPr sz="1800">
              <a:solidFill>
                <a:schemeClr val="dk1"/>
              </a:solidFill>
            </a:endParaRPr>
          </a:p>
        </p:txBody>
      </p:sp>
      <p:sp>
        <p:nvSpPr>
          <p:cNvPr id="216" name="Google Shape;216;p16"/>
          <p:cNvSpPr/>
          <p:nvPr/>
        </p:nvSpPr>
        <p:spPr>
          <a:xfrm>
            <a:off x="400266" y="5189386"/>
            <a:ext cx="8343468" cy="1015663"/>
          </a:xfrm>
          <a:prstGeom prst="rect">
            <a:avLst/>
          </a:prstGeom>
          <a:noFill/>
          <a:ln>
            <a:noFill/>
          </a:ln>
        </p:spPr>
        <p:txBody>
          <a:bodyPr spcFirstLastPara="1" wrap="square" lIns="91425" tIns="45700" rIns="91425" bIns="45700" anchor="t" anchorCtr="0">
            <a:noAutofit/>
          </a:bodyPr>
          <a:lstStyle/>
          <a:p>
            <a:pPr marL="285750" marR="0" lvl="0" indent="-273050" algn="just" rtl="0">
              <a:spcBef>
                <a:spcPts val="0"/>
              </a:spcBef>
              <a:spcAft>
                <a:spcPts val="0"/>
              </a:spcAft>
              <a:buClr>
                <a:schemeClr val="dk1"/>
              </a:buClr>
              <a:buSzPts val="1800"/>
              <a:buChar char="•"/>
            </a:pPr>
            <a:r>
              <a:rPr lang="en-AU" sz="1800">
                <a:solidFill>
                  <a:schemeClr val="dk1"/>
                </a:solidFill>
              </a:rPr>
              <a:t>Using the slope of the regression, and an estimate of participants likelihood variance (σ</a:t>
            </a:r>
            <a:r>
              <a:rPr lang="en-AU" sz="1800" baseline="30000">
                <a:solidFill>
                  <a:schemeClr val="dk1"/>
                </a:solidFill>
              </a:rPr>
              <a:t>2</a:t>
            </a:r>
            <a:r>
              <a:rPr lang="en-AU" sz="1800" baseline="-25000">
                <a:solidFill>
                  <a:schemeClr val="dk1"/>
                </a:solidFill>
              </a:rPr>
              <a:t>L</a:t>
            </a:r>
            <a:r>
              <a:rPr lang="en-AU" sz="1800">
                <a:solidFill>
                  <a:schemeClr val="dk1"/>
                </a:solidFill>
              </a:rPr>
              <a:t>) from the ‘No Prior’ task we can calculate participants subjective prior variance (σ</a:t>
            </a:r>
            <a:r>
              <a:rPr lang="en-AU" sz="1800" baseline="30000">
                <a:solidFill>
                  <a:schemeClr val="dk1"/>
                </a:solidFill>
              </a:rPr>
              <a:t>2</a:t>
            </a:r>
            <a:r>
              <a:rPr lang="en-AU" sz="1800" baseline="-25000">
                <a:solidFill>
                  <a:schemeClr val="dk1"/>
                </a:solidFill>
              </a:rPr>
              <a:t>P </a:t>
            </a:r>
            <a:r>
              <a:rPr lang="en-AU" sz="1800">
                <a:solidFill>
                  <a:schemeClr val="dk1"/>
                </a:solidFill>
              </a:rPr>
              <a:t>), as follows:</a:t>
            </a:r>
            <a:endParaRPr sz="1800">
              <a:solidFill>
                <a:schemeClr val="dk1"/>
              </a:solidFill>
            </a:endParaRPr>
          </a:p>
        </p:txBody>
      </p:sp>
      <p:sp>
        <p:nvSpPr>
          <p:cNvPr id="217" name="Google Shape;217;p16"/>
          <p:cNvSpPr/>
          <p:nvPr/>
        </p:nvSpPr>
        <p:spPr>
          <a:xfrm>
            <a:off x="-12950" y="617950"/>
            <a:ext cx="92331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600">
                <a:solidFill>
                  <a:schemeClr val="lt1"/>
                </a:solidFill>
                <a:latin typeface="Garamond"/>
                <a:ea typeface="Garamond"/>
                <a:cs typeface="Garamond"/>
                <a:sym typeface="Garamond"/>
              </a:rPr>
              <a:t>(For more details on modelling Likelihood Reliance &amp; Prior Variance see : </a:t>
            </a:r>
            <a:r>
              <a:rPr lang="en-AU" sz="1600" u="sng">
                <a:solidFill>
                  <a:srgbClr val="CFE2F3"/>
                </a:solidFill>
                <a:latin typeface="Garamond"/>
                <a:ea typeface="Garamond"/>
                <a:cs typeface="Garamond"/>
                <a:sym typeface="Garamond"/>
                <a:hlinkClick r:id="rId4"/>
              </a:rPr>
              <a:t>Körding et al. 2004</a:t>
            </a:r>
            <a:r>
              <a:rPr lang="en-AU" sz="1600">
                <a:solidFill>
                  <a:srgbClr val="CFE2F3"/>
                </a:solidFill>
                <a:latin typeface="Garamond"/>
                <a:ea typeface="Garamond"/>
                <a:cs typeface="Garamond"/>
                <a:sym typeface="Garamond"/>
              </a:rPr>
              <a:t> / </a:t>
            </a:r>
            <a:r>
              <a:rPr lang="en-AU" sz="1600" u="sng">
                <a:solidFill>
                  <a:srgbClr val="CFE2F3"/>
                </a:solidFill>
                <a:latin typeface="Garamond"/>
                <a:ea typeface="Garamond"/>
                <a:cs typeface="Garamond"/>
                <a:sym typeface="Garamond"/>
                <a:hlinkClick r:id="rId5"/>
              </a:rPr>
              <a:t>Vilares et al. 2012</a:t>
            </a:r>
            <a:r>
              <a:rPr lang="en-AU" sz="1600">
                <a:solidFill>
                  <a:schemeClr val="lt1"/>
                </a:solidFill>
                <a:latin typeface="Garamond"/>
                <a:ea typeface="Garamond"/>
                <a:cs typeface="Garamond"/>
                <a:sym typeface="Garamond"/>
              </a:rPr>
              <a:t>)</a:t>
            </a:r>
            <a:endParaRPr sz="1600">
              <a:solidFill>
                <a:schemeClr val="lt1"/>
              </a:solidFill>
              <a:latin typeface="Garamond"/>
              <a:ea typeface="Garamond"/>
              <a:cs typeface="Garamond"/>
              <a:sym typeface="Garamond"/>
            </a:endParaRPr>
          </a:p>
        </p:txBody>
      </p:sp>
      <p:sp>
        <p:nvSpPr>
          <p:cNvPr id="218" name="Google Shape;218;p16"/>
          <p:cNvSpPr txBox="1"/>
          <p:nvPr/>
        </p:nvSpPr>
        <p:spPr>
          <a:xfrm>
            <a:off x="5305425" y="2114175"/>
            <a:ext cx="2564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a:solidFill>
                  <a:srgbClr val="D927FA"/>
                </a:solidFill>
              </a:rPr>
              <a:t>Regression line, slope = 0.69</a:t>
            </a:r>
            <a:endParaRPr/>
          </a:p>
        </p:txBody>
      </p:sp>
      <p:sp>
        <p:nvSpPr>
          <p:cNvPr id="219" name="Google Shape;219;p16"/>
          <p:cNvSpPr txBox="1"/>
          <p:nvPr/>
        </p:nvSpPr>
        <p:spPr>
          <a:xfrm>
            <a:off x="5305424" y="2570970"/>
            <a:ext cx="1571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a:solidFill>
                  <a:srgbClr val="2C41FF"/>
                </a:solidFill>
              </a:rPr>
              <a:t>If slope = 0</a:t>
            </a:r>
            <a:endParaRPr/>
          </a:p>
        </p:txBody>
      </p:sp>
      <p:sp>
        <p:nvSpPr>
          <p:cNvPr id="220" name="Google Shape;220;p16"/>
          <p:cNvSpPr txBox="1"/>
          <p:nvPr/>
        </p:nvSpPr>
        <p:spPr>
          <a:xfrm>
            <a:off x="5333999" y="1763318"/>
            <a:ext cx="15717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400">
                <a:solidFill>
                  <a:schemeClr val="accent6"/>
                </a:solidFill>
              </a:rPr>
              <a:t>If slope = 1</a:t>
            </a:r>
            <a:endParaRPr/>
          </a:p>
        </p:txBody>
      </p:sp>
      <p:grpSp>
        <p:nvGrpSpPr>
          <p:cNvPr id="221" name="Google Shape;221;p16"/>
          <p:cNvGrpSpPr/>
          <p:nvPr/>
        </p:nvGrpSpPr>
        <p:grpSpPr>
          <a:xfrm>
            <a:off x="3061048" y="1656963"/>
            <a:ext cx="3250048" cy="2184526"/>
            <a:chOff x="3276600" y="1821610"/>
            <a:chExt cx="3034309" cy="2019717"/>
          </a:xfrm>
        </p:grpSpPr>
        <p:pic>
          <p:nvPicPr>
            <p:cNvPr id="222" name="Google Shape;222;p16"/>
            <p:cNvPicPr preferRelativeResize="0"/>
            <p:nvPr/>
          </p:nvPicPr>
          <p:blipFill rotWithShape="1">
            <a:blip r:embed="rId6">
              <a:alphaModFix/>
            </a:blip>
            <a:srcRect t="29251"/>
            <a:stretch/>
          </p:blipFill>
          <p:spPr>
            <a:xfrm>
              <a:off x="3276600" y="2012431"/>
              <a:ext cx="3034309" cy="1828896"/>
            </a:xfrm>
            <a:prstGeom prst="rect">
              <a:avLst/>
            </a:prstGeom>
            <a:noFill/>
            <a:ln>
              <a:noFill/>
            </a:ln>
          </p:spPr>
        </p:pic>
        <p:sp>
          <p:nvSpPr>
            <p:cNvPr id="223" name="Google Shape;223;p16"/>
            <p:cNvSpPr txBox="1"/>
            <p:nvPr/>
          </p:nvSpPr>
          <p:spPr>
            <a:xfrm>
              <a:off x="4219237" y="1821610"/>
              <a:ext cx="520047" cy="25648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aseline="-25000">
                <a:solidFill>
                  <a:schemeClr val="dk1"/>
                </a:solidFill>
                <a:latin typeface="Garamond"/>
                <a:ea typeface="Garamond"/>
                <a:cs typeface="Garamond"/>
                <a:sym typeface="Garamond"/>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1277</Words>
  <Application>Microsoft Macintosh PowerPoint</Application>
  <PresentationFormat>On-screen Show (4:3)</PresentationFormat>
  <Paragraphs>162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Garamond</vt:lpstr>
      <vt:lpstr>Office Theme</vt:lpstr>
      <vt:lpstr>Bayesian models of  atypical sensory perception in autism</vt:lpstr>
      <vt:lpstr>Background</vt:lpstr>
      <vt:lpstr>PowerPoint Presentation</vt:lpstr>
      <vt:lpstr>Research Questions</vt:lpstr>
      <vt:lpstr>Methods</vt:lpstr>
      <vt:lpstr>Behavioural Paradigm : Coin Task (Vilares et al. 2012)5 </vt:lpstr>
      <vt:lpstr>Coin Task: Trial Types</vt:lpstr>
      <vt:lpstr>Procedure</vt:lpstr>
      <vt:lpstr>Calculating participant’s Likelihood Reliance and Prior Variance</vt:lpstr>
      <vt:lpstr>Results</vt:lpstr>
      <vt:lpstr>Demographic profile of participants</vt:lpstr>
      <vt:lpstr>Narrower likelihood variance for ASD in the ‘No-Prior’ Task</vt:lpstr>
      <vt:lpstr>No group differences in likelihood reliance </vt:lpstr>
      <vt:lpstr>Narrower subjective priors in ASD when the prior is wide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models of  atypical sensory perception in autism</dc:title>
  <cp:lastModifiedBy>Roshini Randeniya</cp:lastModifiedBy>
  <cp:revision>5</cp:revision>
  <dcterms:modified xsi:type="dcterms:W3CDTF">2020-05-01T00:38:46Z</dcterms:modified>
</cp:coreProperties>
</file>