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84" r:id="rId4"/>
    <p:sldId id="295" r:id="rId6"/>
    <p:sldId id="281" r:id="rId7"/>
    <p:sldId id="296" r:id="rId8"/>
    <p:sldId id="283" r:id="rId9"/>
    <p:sldId id="314" r:id="rId10"/>
    <p:sldId id="288" r:id="rId11"/>
    <p:sldId id="299" r:id="rId12"/>
    <p:sldId id="286" r:id="rId13"/>
    <p:sldId id="300" r:id="rId14"/>
    <p:sldId id="302" r:id="rId15"/>
    <p:sldId id="303" r:id="rId16"/>
    <p:sldId id="27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66253" y="966238"/>
            <a:ext cx="4830147" cy="4830147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cxnSp>
        <p:nvCxnSpPr>
          <p:cNvPr id="10" name="直接连接符 9"/>
          <p:cNvCxnSpPr/>
          <p:nvPr/>
        </p:nvCxnSpPr>
        <p:spPr>
          <a:xfrm>
            <a:off x="5470776" y="1817008"/>
            <a:ext cx="1" cy="4574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812246" y="1451429"/>
            <a:ext cx="953338" cy="3594074"/>
          </a:xfrm>
        </p:spPr>
        <p:txBody>
          <a:bodyPr vert="eaVert" wrap="square" anchor="ctr" anchorCtr="0">
            <a:normAutofit/>
          </a:bodyPr>
          <a:lstStyle>
            <a:lvl1pPr algn="ctr">
              <a:lnSpc>
                <a:spcPct val="90000"/>
              </a:lnSpc>
              <a:defRPr sz="54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238905" y="2274465"/>
            <a:ext cx="469359" cy="2771038"/>
          </a:xfrm>
        </p:spPr>
        <p:txBody>
          <a:bodyPr vert="eaVert" anchor="ctr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269" y="1374414"/>
            <a:ext cx="1066800" cy="13335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5887" y="4445426"/>
            <a:ext cx="543628" cy="5662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98278" y="499182"/>
            <a:ext cx="4029075" cy="37338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442053" y="1164277"/>
            <a:ext cx="3640816" cy="3640816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699465" y="3208205"/>
            <a:ext cx="3125992" cy="646331"/>
          </a:xfrm>
        </p:spPr>
        <p:txBody>
          <a:bodyPr wrap="square" anchor="t" anchorCtr="0">
            <a:norm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699465" y="1917860"/>
            <a:ext cx="3125992" cy="1200329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8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4811" y="2172949"/>
            <a:ext cx="2647950" cy="31337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2635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5778" y="966238"/>
            <a:ext cx="4830147" cy="4830147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371612" y="1583474"/>
            <a:ext cx="1292662" cy="3487462"/>
          </a:xfrm>
        </p:spPr>
        <p:txBody>
          <a:bodyPr vert="eaVert">
            <a:norm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5222">
            <a:off x="3887438" y="1327306"/>
            <a:ext cx="1066800" cy="13335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829" y="4311612"/>
            <a:ext cx="543628" cy="5662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457200"/>
            <a:ext cx="6170400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119360" y="365125"/>
            <a:ext cx="1234440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913892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7.xml"/><Relationship Id="rId5" Type="http://schemas.openxmlformats.org/officeDocument/2006/relationships/themeOverride" Target="../theme/themeOverride4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image" Target="../media/image8.png"/><Relationship Id="rId1" Type="http://schemas.openxmlformats.org/officeDocument/2006/relationships/tags" Target="../tags/tag3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7.xml"/><Relationship Id="rId6" Type="http://schemas.openxmlformats.org/officeDocument/2006/relationships/themeOverride" Target="../theme/themeOverride5.xml"/><Relationship Id="rId5" Type="http://schemas.openxmlformats.org/officeDocument/2006/relationships/tags" Target="../tags/tag36.xml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image" Target="../media/image8.png"/><Relationship Id="rId1" Type="http://schemas.openxmlformats.org/officeDocument/2006/relationships/tags" Target="../tags/tag33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6.xml"/><Relationship Id="rId1" Type="http://schemas.openxmlformats.org/officeDocument/2006/relationships/tags" Target="../tags/tag37.xml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6.xml"/><Relationship Id="rId3" Type="http://schemas.openxmlformats.org/officeDocument/2006/relationships/themeOverride" Target="../theme/themeOverride7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6.xml"/><Relationship Id="rId3" Type="http://schemas.openxmlformats.org/officeDocument/2006/relationships/themeOverride" Target="../theme/themeOverride8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openxmlformats.org/officeDocument/2006/relationships/themeOverride" Target="../theme/themeOverride1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8.png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7.xml"/><Relationship Id="rId7" Type="http://schemas.openxmlformats.org/officeDocument/2006/relationships/themeOverride" Target="../theme/themeOverride2.xml"/><Relationship Id="rId6" Type="http://schemas.openxmlformats.org/officeDocument/2006/relationships/tags" Target="../tags/tag12.xml"/><Relationship Id="rId5" Type="http://schemas.openxmlformats.org/officeDocument/2006/relationships/image" Target="../media/image9.png"/><Relationship Id="rId4" Type="http://schemas.openxmlformats.org/officeDocument/2006/relationships/tags" Target="../tags/tag11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15.xml"/><Relationship Id="rId3" Type="http://schemas.openxmlformats.org/officeDocument/2006/relationships/tags" Target="../tags/tag14.xml"/><Relationship Id="rId2" Type="http://schemas.openxmlformats.org/officeDocument/2006/relationships/image" Target="../media/image8.png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image" Target="../media/image9.png"/><Relationship Id="rId3" Type="http://schemas.openxmlformats.org/officeDocument/2006/relationships/tags" Target="../tags/tag17.xml"/><Relationship Id="rId2" Type="http://schemas.openxmlformats.org/officeDocument/2006/relationships/image" Target="../media/image8.png"/><Relationship Id="rId1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image" Target="../media/image8.png"/><Relationship Id="rId1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7.xml"/><Relationship Id="rId7" Type="http://schemas.openxmlformats.org/officeDocument/2006/relationships/themeOverride" Target="../theme/themeOverride3.xml"/><Relationship Id="rId6" Type="http://schemas.openxmlformats.org/officeDocument/2006/relationships/tags" Target="../tags/tag29.xml"/><Relationship Id="rId5" Type="http://schemas.openxmlformats.org/officeDocument/2006/relationships/image" Target="../media/image9.png"/><Relationship Id="rId4" Type="http://schemas.openxmlformats.org/officeDocument/2006/relationships/tags" Target="../tags/tag28.xml"/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 rot="16200000">
            <a:off x="5981065" y="-1054100"/>
            <a:ext cx="1323340" cy="8967470"/>
          </a:xfrm>
        </p:spPr>
        <p:txBody>
          <a:bodyPr>
            <a:normAutofit fontScale="90000"/>
          </a:bodyPr>
          <a:lstStyle/>
          <a:p>
            <a:r>
              <a:rPr lang="en-US" altLang="zh-CN" sz="6000" dirty="0"/>
              <a:t>Study in China </a:t>
            </a:r>
            <a:br>
              <a:rPr lang="en-US" altLang="zh-CN" sz="6000" dirty="0"/>
            </a:br>
            <a:r>
              <a:rPr lang="en-US" altLang="zh-CN" sz="6000" dirty="0"/>
              <a:t>with support of Scholarships</a:t>
            </a:r>
            <a:endParaRPr lang="en-US" altLang="zh-CN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 rot="16200000">
            <a:off x="8883015" y="3063240"/>
            <a:ext cx="1028065" cy="5145405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by Yang Cancan, </a:t>
            </a:r>
            <a:endParaRPr lang="en-US" altLang="zh-CN" sz="2400" dirty="0"/>
          </a:p>
          <a:p>
            <a:r>
              <a:rPr lang="en-US" altLang="zh-CN" sz="2400" dirty="0"/>
              <a:t>Education office, Chinese Embassy</a:t>
            </a:r>
            <a:endParaRPr lang="en-US" altLang="zh-CN" sz="2400" dirty="0"/>
          </a:p>
          <a:p>
            <a:endParaRPr lang="en-US" altLang="zh-CN" sz="2400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4489520">
            <a:off x="346748" y="3087447"/>
            <a:ext cx="3530159" cy="4177778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45160" y="289560"/>
            <a:ext cx="10662920" cy="7293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In response to： </a:t>
            </a: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* </a:t>
            </a:r>
            <a:r>
              <a:rPr lang="zh-CN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the imbalance between Chinese students in USA and</a:t>
            </a: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American students in China</a:t>
            </a: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* </a:t>
            </a:r>
            <a:r>
              <a:rPr lang="zh-CN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the growing interest and needs of USA students to study in China</a:t>
            </a: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 ASSIC（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no less than 4 weeks and up to one academic year</a:t>
            </a:r>
            <a:r>
              <a:rPr lang="zh-CN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）</a:t>
            </a: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* </a:t>
            </a:r>
            <a:r>
              <a:rPr lang="zh-CN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including tuition waiver, accommodation, health insurance and stipend; </a:t>
            </a: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* </a:t>
            </a:r>
            <a:r>
              <a:rPr lang="zh-CN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immersive academic and cultural experiences in China;</a:t>
            </a: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* </a:t>
            </a:r>
            <a:r>
              <a:rPr lang="zh-CN" altLang="en-US" sz="2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deeper connections with Chinese institutions and industry partners to build networks and career-related skills.</a:t>
            </a: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24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4489520">
            <a:off x="346748" y="3087447"/>
            <a:ext cx="3530159" cy="4177778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449580" y="1141730"/>
            <a:ext cx="1057592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chemeClr val="tx2"/>
                </a:solidFill>
                <a:sym typeface="+mn-lt"/>
              </a:rPr>
              <a:t>American universities who have </a:t>
            </a:r>
            <a:r>
              <a:rPr lang="en-US" altLang="zh-CN" sz="2400">
                <a:solidFill>
                  <a:schemeClr val="tx2"/>
                </a:solidFill>
                <a:sym typeface="+mn-lt"/>
              </a:rPr>
              <a:t>cooperation 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with </a:t>
            </a:r>
            <a:r>
              <a:rPr lang="en-US" altLang="zh-CN" sz="2400">
                <a:solidFill>
                  <a:schemeClr val="tx2"/>
                </a:solidFill>
                <a:sym typeface="+mn-lt"/>
              </a:rPr>
              <a:t>any 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 289 designated Chinese universities can apply. American universities are encouraged to adjust existing programs to meet </a:t>
            </a:r>
            <a:r>
              <a:rPr lang="en-US" altLang="zh-CN" sz="2400">
                <a:solidFill>
                  <a:schemeClr val="tx2"/>
                </a:solidFill>
                <a:sym typeface="+mn-lt"/>
              </a:rPr>
              <a:t>following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 requirements:</a:t>
            </a:r>
            <a:endParaRPr lang="zh-CN" altLang="en-US" sz="24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i="1">
                <a:solidFill>
                  <a:schemeClr val="tx2"/>
                </a:solidFill>
                <a:sym typeface="+mn-lt"/>
              </a:rPr>
              <a:t>be jointly designed between Chinese and American universities, with at least half courses provided by Chinese University;</a:t>
            </a:r>
            <a:endParaRPr lang="zh-CN" altLang="en-US" sz="2400" i="1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i="1">
                <a:solidFill>
                  <a:schemeClr val="tx2"/>
                </a:solidFill>
                <a:sym typeface="+mn-lt"/>
              </a:rPr>
              <a:t>be jointly taught by Chinese and American universities, with at least half teaching staff from Chinese University;</a:t>
            </a:r>
            <a:endParaRPr lang="zh-CN" altLang="en-US" sz="2400" i="1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i="1">
                <a:solidFill>
                  <a:schemeClr val="tx2"/>
                </a:solidFill>
                <a:sym typeface="+mn-lt"/>
              </a:rPr>
              <a:t>have pre-determined credit transfer to home university in American;</a:t>
            </a:r>
            <a:endParaRPr lang="zh-CN" altLang="en-US" sz="2400" i="1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i="1">
                <a:solidFill>
                  <a:schemeClr val="tx2"/>
                </a:solidFill>
                <a:sym typeface="+mn-lt"/>
              </a:rPr>
              <a:t>be open to Chinese students (optional).</a:t>
            </a:r>
            <a:endParaRPr lang="zh-CN" altLang="en-US" sz="24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2400">
              <a:solidFill>
                <a:schemeClr val="tx2"/>
              </a:solidFill>
              <a:sym typeface="+mn-lt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508269" y="496310"/>
            <a:ext cx="55801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chemeClr val="tx2"/>
                </a:solidFill>
                <a:sym typeface="+mn-lt"/>
              </a:rPr>
              <a:t>Who can apply</a:t>
            </a:r>
            <a:endParaRPr lang="zh-CN" altLang="en-US" sz="36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/>
        </p:nvGraphicFramePr>
        <p:xfrm>
          <a:off x="903605" y="1286510"/>
          <a:ext cx="10906125" cy="4840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5935"/>
                <a:gridCol w="1970405"/>
                <a:gridCol w="1731010"/>
                <a:gridCol w="3152140"/>
                <a:gridCol w="2286635"/>
              </a:tblGrid>
              <a:tr h="99187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2800" b="0">
                        <a:latin typeface="Arial" panose="020B0604020202020204" pitchFamily="34" charset="0"/>
                        <a:ea typeface="Calibri" panose="020F05020202040302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Who can apply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applicant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Duration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altLang="en-US" sz="2800" b="0">
                        <a:latin typeface="Arial" panose="020B0604020202020204" pitchFamily="34" charset="0"/>
                        <a:ea typeface="Calibri" panose="020F05020202040302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94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CGS-Bilateral Program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Students, scholars,</a:t>
                      </a:r>
                      <a:endParaRPr 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teachers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Individual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One semester, one year, </a:t>
                      </a:r>
                      <a:endParaRPr 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multi year degree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Full scolarship</a:t>
                      </a:r>
                      <a:endParaRPr 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indent="0">
                        <a:buNone/>
                      </a:pPr>
                      <a:endParaRPr 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indent="0">
                        <a:buNone/>
                      </a:pPr>
                      <a:endParaRPr 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Reviewed by panelist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92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ASSIC</a:t>
                      </a:r>
                      <a:endParaRPr lang="en-US" altLang="en-US" sz="2800" b="0">
                        <a:latin typeface="Arial" panose="020B0604020202020204" pitchFamily="34" charset="0"/>
                        <a:ea typeface="Times New Roman" panose="0202060305040502030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universities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program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 weeks to one semester</a:t>
                      </a:r>
                      <a:endParaRPr lang="en-US" altLang="en-US" sz="2800" b="0"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 rot="16200000">
            <a:off x="3437890" y="-1134745"/>
            <a:ext cx="5206365" cy="8773160"/>
          </a:xfrm>
        </p:spPr>
        <p:txBody>
          <a:bodyPr>
            <a:normAutofit fontScale="90000"/>
          </a:bodyPr>
          <a:lstStyle/>
          <a:p>
            <a:br>
              <a:rPr lang="en-US" altLang="zh-CN"/>
            </a:br>
            <a:r>
              <a:rPr lang="en-US" altLang="zh-CN"/>
              <a:t>yangcancan</a:t>
            </a:r>
            <a:br>
              <a:rPr lang="en-US" altLang="zh-CN"/>
            </a:br>
            <a:r>
              <a:rPr lang="en-US" altLang="zh-CN"/>
              <a:t>@sino-education.org</a:t>
            </a:r>
            <a:br>
              <a:rPr lang="en-US" altLang="zh-CN"/>
            </a:br>
            <a:br>
              <a:rPr lang="en-US" altLang="zh-CN"/>
            </a:br>
            <a:r>
              <a:rPr lang="en-US" altLang="zh-CN"/>
              <a:t>202-243-1165</a:t>
            </a:r>
            <a:endParaRPr lang="en-US" altLang="zh-CN"/>
          </a:p>
        </p:txBody>
      </p:sp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 rot="16200000">
            <a:off x="5371612" y="1583474"/>
            <a:ext cx="1292662" cy="3487462"/>
          </a:xfrm>
        </p:spPr>
        <p:txBody>
          <a:bodyPr>
            <a:normAutofit fontScale="90000"/>
          </a:bodyPr>
          <a:lstStyle/>
          <a:p>
            <a:r>
              <a:rPr lang="en-US" altLang="zh-CN"/>
              <a:t>Thank You</a:t>
            </a:r>
            <a:r>
              <a:rPr lang="zh-CN" altLang="en-US"/>
              <a:t>！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4489520">
            <a:off x="8536343" y="-556183"/>
            <a:ext cx="3530159" cy="4177778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45160" y="289560"/>
            <a:ext cx="10662920" cy="5908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chemeClr val="tx2"/>
                </a:solidFill>
                <a:latin typeface="Arial Black" panose="020B0A04020102020204" charset="0"/>
                <a:cs typeface="Arial Black" panose="020B0A04020102020204" charset="0"/>
                <a:sym typeface="+mn-lt"/>
              </a:rPr>
              <a:t>Ways to apply for Scholarships</a:t>
            </a:r>
            <a:endParaRPr lang="zh-CN" altLang="en-US" sz="16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600">
              <a:solidFill>
                <a:schemeClr val="tx2"/>
              </a:solidFill>
              <a:sym typeface="+mn-lt"/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1">
                <a:solidFill>
                  <a:schemeClr val="tx2"/>
                </a:solidFill>
                <a:sym typeface="+mn-lt"/>
              </a:rPr>
              <a:t>1.   </a:t>
            </a:r>
            <a:r>
              <a:rPr lang="en-US" altLang="zh-CN" sz="2400" b="1">
                <a:solidFill>
                  <a:schemeClr val="tx2"/>
                </a:solidFill>
                <a:sym typeface="+mn-lt"/>
              </a:rPr>
              <a:t>Chinese Government 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(</a:t>
            </a:r>
            <a:r>
              <a:rPr lang="zh-CN" altLang="en-US" sz="2400">
                <a:solidFill>
                  <a:schemeClr val="tx2"/>
                </a:solidFill>
                <a:sym typeface="+mn-ea"/>
              </a:rPr>
              <a:t>www.campuschina.org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)</a:t>
            </a:r>
            <a:endParaRPr lang="zh-CN" altLang="en-US" sz="24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tx2"/>
                </a:solidFill>
                <a:sym typeface="+mn-lt"/>
              </a:rPr>
              <a:t>2.   American Government 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 </a:t>
            </a:r>
            <a:r>
              <a:rPr lang="en-US" altLang="zh-CN" sz="2400">
                <a:solidFill>
                  <a:schemeClr val="tx2"/>
                </a:solidFill>
                <a:sym typeface="+mn-lt"/>
              </a:rPr>
              <a:t>(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 Bureau of Educational and Cultural Affairs of US State Department)</a:t>
            </a:r>
            <a:endParaRPr lang="zh-CN" altLang="en-US" sz="2400">
              <a:solidFill>
                <a:schemeClr val="tx2"/>
              </a:solidFill>
              <a:sym typeface="+mn-lt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1">
                <a:solidFill>
                  <a:schemeClr val="tx2"/>
                </a:solidFill>
                <a:sym typeface="+mn-lt"/>
              </a:rPr>
              <a:t>3</a:t>
            </a:r>
            <a:r>
              <a:rPr lang="zh-CN" altLang="en-US" sz="2400" b="1">
                <a:solidFill>
                  <a:schemeClr val="tx2"/>
                </a:solidFill>
                <a:sym typeface="+mn-lt"/>
              </a:rPr>
              <a:t>.   Chinese University 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(University website</a:t>
            </a:r>
            <a:r>
              <a:rPr lang="en-US" altLang="zh-CN" sz="2400">
                <a:solidFill>
                  <a:schemeClr val="tx2"/>
                </a:solidFill>
                <a:sym typeface="+mn-lt"/>
              </a:rPr>
              <a:t>s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)</a:t>
            </a:r>
            <a:endParaRPr lang="zh-CN" altLang="en-US" sz="24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tx2"/>
                </a:solidFill>
                <a:sym typeface="+mn-lt"/>
              </a:rPr>
              <a:t>4</a:t>
            </a:r>
            <a:r>
              <a:rPr lang="zh-CN" altLang="en-US" sz="2400" b="1">
                <a:solidFill>
                  <a:schemeClr val="tx2"/>
                </a:solidFill>
                <a:sym typeface="+mn-lt"/>
              </a:rPr>
              <a:t>.   </a:t>
            </a:r>
            <a:r>
              <a:rPr lang="en-US" altLang="zh-CN" sz="2400" b="1">
                <a:solidFill>
                  <a:schemeClr val="tx2"/>
                </a:solidFill>
                <a:sym typeface="+mn-lt"/>
              </a:rPr>
              <a:t>Confucious Centers</a:t>
            </a:r>
            <a:r>
              <a:rPr lang="zh-CN" altLang="en-US" sz="2400">
                <a:solidFill>
                  <a:schemeClr val="tx2"/>
                </a:solidFill>
                <a:sym typeface="+mn-lt"/>
              </a:rPr>
              <a:t> </a:t>
            </a:r>
            <a:endParaRPr lang="zh-CN" altLang="en-US" sz="24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2400" b="1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6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16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solidFill>
                  <a:schemeClr val="tx2"/>
                </a:solidFill>
                <a:sym typeface="+mn-lt"/>
              </a:rPr>
              <a:t>		</a:t>
            </a:r>
            <a:endParaRPr lang="zh-CN" altLang="en-US" sz="160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600">
                <a:solidFill>
                  <a:schemeClr val="tx2"/>
                </a:solidFill>
                <a:sym typeface="+mn-lt"/>
              </a:rPr>
              <a:t>		</a:t>
            </a:r>
            <a:endParaRPr lang="zh-CN" altLang="en-US" sz="1600">
              <a:solidFill>
                <a:schemeClr val="tx2"/>
              </a:solidFill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>
            <p:custDataLst>
              <p:tags r:id="rId1"/>
            </p:custDataLst>
          </p:nvPr>
        </p:nvCxnSpPr>
        <p:spPr>
          <a:xfrm>
            <a:off x="493395" y="3293110"/>
            <a:ext cx="11321413" cy="63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493394" y="1473200"/>
            <a:ext cx="11321415" cy="17032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chemeClr val="tx2"/>
                </a:solidFill>
                <a:sym typeface="+mn-ea"/>
              </a:rPr>
              <a:t>   Chinese Government Scholarships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776603" y="3299635"/>
            <a:ext cx="11321415" cy="106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/>
            <a:r>
              <a:rPr lang="en-US" altLang="zh-CN" sz="5400" b="1" dirty="0">
                <a:solidFill>
                  <a:schemeClr val="tx2"/>
                </a:solidFill>
                <a:sym typeface="+mn-ea"/>
              </a:rPr>
              <a:t>CGS-Bilateral Program</a:t>
            </a:r>
            <a:endParaRPr lang="zh-CN" altLang="en-US" sz="2400" dirty="0">
              <a:solidFill>
                <a:schemeClr val="tx1"/>
              </a:solidFill>
            </a:endParaRPr>
          </a:p>
          <a:p>
            <a:endParaRPr lang="zh-CN" altLang="en-US" sz="2400" dirty="0">
              <a:latin typeface="+mn-lt"/>
              <a:ea typeface="+mn-ea"/>
            </a:endParaRPr>
          </a:p>
        </p:txBody>
      </p:sp>
      <p:pic>
        <p:nvPicPr>
          <p:cNvPr id="14" name="图片 1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9"/>
          <a:stretch>
            <a:fillRect/>
          </a:stretch>
        </p:blipFill>
        <p:spPr>
          <a:xfrm flipH="1">
            <a:off x="7984516" y="7836"/>
            <a:ext cx="4207484" cy="3115750"/>
          </a:xfrm>
          <a:custGeom>
            <a:avLst/>
            <a:gdLst>
              <a:gd name="connsiteX0" fmla="*/ 4207484 w 4207484"/>
              <a:gd name="connsiteY0" fmla="*/ 0 h 3115750"/>
              <a:gd name="connsiteX1" fmla="*/ 0 w 4207484"/>
              <a:gd name="connsiteY1" fmla="*/ 0 h 3115750"/>
              <a:gd name="connsiteX2" fmla="*/ 0 w 4207484"/>
              <a:gd name="connsiteY2" fmla="*/ 3115750 h 3115750"/>
              <a:gd name="connsiteX3" fmla="*/ 4207484 w 4207484"/>
              <a:gd name="connsiteY3" fmla="*/ 3115750 h 311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7484" h="3115750">
                <a:moveTo>
                  <a:pt x="4207484" y="0"/>
                </a:moveTo>
                <a:lnTo>
                  <a:pt x="0" y="0"/>
                </a:lnTo>
                <a:lnTo>
                  <a:pt x="0" y="3115750"/>
                </a:lnTo>
                <a:lnTo>
                  <a:pt x="4207484" y="3115750"/>
                </a:lnTo>
                <a:close/>
              </a:path>
            </a:pathLst>
          </a:custGeom>
        </p:spPr>
      </p:pic>
    </p:spTree>
    <p:custDataLst>
      <p:tags r:id="rId6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4489520">
            <a:off x="9221508" y="-784148"/>
            <a:ext cx="3530159" cy="4177778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76910" y="368300"/>
            <a:ext cx="10249535" cy="55003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chemeClr val="tx2"/>
                </a:solidFill>
              </a:rPr>
              <a:t>CGS-Bilateral Progam</a:t>
            </a:r>
            <a:endParaRPr lang="en-US" altLang="zh-CN" sz="2800" b="1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solidFill>
                <a:schemeClr val="tx2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COVERAGE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1)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Tuition waiver</a:t>
            </a:r>
            <a:endParaRPr lang="en-US" altLang="zh-CN" sz="2400" b="1" dirty="0">
              <a:solidFill>
                <a:schemeClr val="tx2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2)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Accommodation</a:t>
            </a: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: Usually a twin dormitory room if on campus living is required. </a:t>
            </a:r>
            <a:endParaRPr lang="en-US" altLang="zh-CN" sz="2400" dirty="0">
              <a:solidFill>
                <a:schemeClr val="tx2"/>
              </a:solidFill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3)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Monthly Stipend</a:t>
            </a: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: undergrads CNY 2500; master’s CNY 3000; doctoral students CNY 3500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4)</a:t>
            </a: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Medical Insurance</a:t>
            </a:r>
            <a:endParaRPr lang="en-US" altLang="zh-CN" sz="2400" b="1" dirty="0">
              <a:solidFill>
                <a:schemeClr val="tx2"/>
              </a:solidFill>
            </a:endParaRPr>
          </a:p>
          <a:p>
            <a:pPr algn="l" fontAlgn="auto">
              <a:lnSpc>
                <a:spcPts val="2580"/>
              </a:lnSpc>
            </a:pPr>
            <a:endParaRPr lang="en-US" altLang="zh-CN" sz="2400" b="1" dirty="0">
              <a:solidFill>
                <a:schemeClr val="tx2"/>
              </a:solidFill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4489520">
            <a:off x="346748" y="3087447"/>
            <a:ext cx="3530159" cy="417777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9"/>
          <a:stretch>
            <a:fillRect/>
          </a:stretch>
        </p:blipFill>
        <p:spPr>
          <a:xfrm flipH="1">
            <a:off x="7788936" y="-122339"/>
            <a:ext cx="4207484" cy="3115750"/>
          </a:xfrm>
          <a:custGeom>
            <a:avLst/>
            <a:gdLst>
              <a:gd name="connsiteX0" fmla="*/ 4207484 w 4207484"/>
              <a:gd name="connsiteY0" fmla="*/ 0 h 3115750"/>
              <a:gd name="connsiteX1" fmla="*/ 0 w 4207484"/>
              <a:gd name="connsiteY1" fmla="*/ 0 h 3115750"/>
              <a:gd name="connsiteX2" fmla="*/ 0 w 4207484"/>
              <a:gd name="connsiteY2" fmla="*/ 3115750 h 3115750"/>
              <a:gd name="connsiteX3" fmla="*/ 4207484 w 4207484"/>
              <a:gd name="connsiteY3" fmla="*/ 3115750 h 311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7484" h="3115750">
                <a:moveTo>
                  <a:pt x="4207484" y="0"/>
                </a:moveTo>
                <a:lnTo>
                  <a:pt x="0" y="0"/>
                </a:lnTo>
                <a:lnTo>
                  <a:pt x="0" y="3115750"/>
                </a:lnTo>
                <a:lnTo>
                  <a:pt x="4207484" y="3115750"/>
                </a:lnTo>
                <a:close/>
              </a:path>
            </a:pathLst>
          </a:custGeom>
        </p:spPr>
      </p:pic>
      <p:sp>
        <p:nvSpPr>
          <p:cNvPr id="6" name="文本框 5"/>
          <p:cNvSpPr txBox="1"/>
          <p:nvPr>
            <p:custDataLst>
              <p:tags r:id="rId5"/>
            </p:custDataLst>
          </p:nvPr>
        </p:nvSpPr>
        <p:spPr>
          <a:xfrm>
            <a:off x="666115" y="705485"/>
            <a:ext cx="10390505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ts val="2580"/>
              </a:lnSpc>
            </a:pPr>
            <a:endParaRPr lang="en-US" altLang="zh-CN" sz="2400" b="1" dirty="0">
              <a:solidFill>
                <a:schemeClr val="tx2"/>
              </a:solidFill>
              <a:sym typeface="+mn-ea"/>
            </a:endParaRPr>
          </a:p>
          <a:p>
            <a:pPr algn="l" fontAlgn="auto">
              <a:lnSpc>
                <a:spcPts val="258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Duration of Study: </a:t>
            </a: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o</a:t>
            </a: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ne semester, one year or Multi-year Degree programs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algn="l" fontAlgn="auto">
              <a:lnSpc>
                <a:spcPts val="2580"/>
              </a:lnSpc>
            </a:pP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 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fontAlgn="auto">
              <a:lnSpc>
                <a:spcPts val="2580"/>
              </a:lnSpc>
            </a:pPr>
            <a:endParaRPr lang="en-US" altLang="zh-CN" sz="2400" dirty="0">
              <a:solidFill>
                <a:schemeClr val="tx2"/>
              </a:solidFill>
            </a:endParaRPr>
          </a:p>
          <a:p>
            <a:pPr fontAlgn="auto">
              <a:lnSpc>
                <a:spcPts val="258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Benificiary: </a:t>
            </a: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students, teachers and scholars who wants to study and conduct research in 289 </a:t>
            </a: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designated </a:t>
            </a: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Chinese universities. 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fontAlgn="auto">
              <a:lnSpc>
                <a:spcPts val="2580"/>
              </a:lnSpc>
            </a:pPr>
            <a:endParaRPr lang="en-US" altLang="zh-CN" sz="2400" dirty="0">
              <a:solidFill>
                <a:schemeClr val="tx2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chemeClr val="tx2"/>
                </a:solidFill>
                <a:sym typeface="+mn-ea"/>
              </a:rPr>
              <a:t>Majors: </a:t>
            </a:r>
            <a:r>
              <a:rPr lang="en-US" altLang="zh-CN" sz="2400" dirty="0">
                <a:solidFill>
                  <a:schemeClr val="tx2"/>
                </a:solidFill>
                <a:sym typeface="+mn-ea"/>
              </a:rPr>
              <a:t> 289 designated Chinese universities offer a wide variety of academic programs in science, engineering, agriculture, medicine, economics, legal studies, management, education, history, literature, philosophy, and fine arts for scholarship recipients at all levels. 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dirty="0">
              <a:solidFill>
                <a:schemeClr val="tx2"/>
              </a:solidFill>
            </a:endParaRPr>
          </a:p>
          <a:p>
            <a:pPr fontAlgn="auto">
              <a:lnSpc>
                <a:spcPts val="2580"/>
              </a:lnSpc>
            </a:pPr>
            <a:endParaRPr lang="en-US" altLang="zh-CN" sz="2400" dirty="0">
              <a:solidFill>
                <a:schemeClr val="tx2"/>
              </a:solidFill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 rot="4489520">
            <a:off x="346748" y="3087447"/>
            <a:ext cx="3530159" cy="4177778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666115" y="705485"/>
            <a:ext cx="1039050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chemeClr val="tx2"/>
                </a:solidFill>
              </a:rPr>
              <a:t>Language:</a:t>
            </a:r>
            <a:r>
              <a:rPr lang="en-US" altLang="zh-CN" sz="2400" dirty="0">
                <a:solidFill>
                  <a:schemeClr val="tx2"/>
                </a:solidFill>
              </a:rPr>
              <a:t>Undergraduate scholarship recipients must register for Chinese-taught credit courses. They are required to take one-year preparatory courses and to pass the required test before moving on to their major studies. Graduate and non-degree scholarship students can register for either the Chinese-taught program or the English-taught program.</a:t>
            </a:r>
            <a:endParaRPr lang="en-US" altLang="zh-CN" sz="24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solidFill>
                <a:schemeClr val="tx2"/>
              </a:solidFill>
            </a:endParaRPr>
          </a:p>
        </p:txBody>
      </p:sp>
      <p:sp>
        <p:nvSpPr>
          <p:cNvPr id="2" name="右箭头 1"/>
          <p:cNvSpPr/>
          <p:nvPr/>
        </p:nvSpPr>
        <p:spPr>
          <a:xfrm>
            <a:off x="770255" y="4686935"/>
            <a:ext cx="97917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4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715645" y="1654175"/>
            <a:ext cx="10293350" cy="29997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tx2"/>
                </a:solidFill>
                <a:sym typeface="+mn-ea"/>
              </a:rPr>
              <a:t>How to apply: </a:t>
            </a:r>
            <a:endParaRPr lang="en-US" altLang="zh-CN" b="1" dirty="0">
              <a:solidFill>
                <a:schemeClr val="tx2"/>
              </a:solidFill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chemeClr val="tx2"/>
                </a:solidFill>
                <a:sym typeface="+mn-ea"/>
              </a:rPr>
              <a:t>contact Education Office of Chinese Office or login </a:t>
            </a:r>
            <a:r>
              <a:rPr lang="zh-CN" altLang="en-US">
                <a:sym typeface="+mn-ea"/>
              </a:rPr>
              <a:t>www.campuschina.org </a:t>
            </a:r>
            <a:r>
              <a:rPr lang="en-US" altLang="zh-CN">
                <a:sym typeface="+mn-ea"/>
              </a:rPr>
              <a:t>(possible change of deadline) </a:t>
            </a:r>
            <a:endParaRPr lang="en-US" altLang="zh-CN" b="1" dirty="0">
              <a:solidFill>
                <a:schemeClr val="tx2"/>
              </a:solidFill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chemeClr val="tx2"/>
                </a:solidFill>
                <a:sym typeface="+mn-ea"/>
              </a:rPr>
              <a:t>Panel Review</a:t>
            </a:r>
            <a:endParaRPr lang="en-US" altLang="zh-CN" dirty="0">
              <a:solidFill>
                <a:schemeClr val="tx2"/>
              </a:solidFill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>
                <a:solidFill>
                  <a:schemeClr val="tx2"/>
                </a:solidFill>
                <a:sym typeface="+mn-ea"/>
              </a:rPr>
              <a:t>Recommend to China Scholarship Council (CSC) </a:t>
            </a:r>
            <a:endParaRPr lang="en-US" altLang="zh-CN" dirty="0">
              <a:solidFill>
                <a:schemeClr val="tx2"/>
              </a:solidFill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altLang="zh-CN"/>
              <a:t>Chinese Universites</a:t>
            </a:r>
            <a:endParaRPr lang="en-US" altLang="zh-CN"/>
          </a:p>
          <a:p>
            <a:pPr algn="l">
              <a:lnSpc>
                <a:spcPct val="150000"/>
              </a:lnSpc>
            </a:pP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16200000">
            <a:off x="5137785" y="-1019175"/>
            <a:ext cx="1292860" cy="8694420"/>
          </a:xfrm>
        </p:spPr>
        <p:txBody>
          <a:bodyPr>
            <a:normAutofit/>
          </a:bodyPr>
          <a:p>
            <a:r>
              <a:rPr lang="zh-CN" altLang="en-US"/>
              <a:t>www.campuschina.org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>
            <p:custDataLst>
              <p:tags r:id="rId1"/>
            </p:custDataLst>
          </p:nvPr>
        </p:nvCxnSpPr>
        <p:spPr>
          <a:xfrm>
            <a:off x="493395" y="3293110"/>
            <a:ext cx="11321413" cy="63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493394" y="1473200"/>
            <a:ext cx="11321415" cy="17032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0000"/>
          </a:bodyPr>
          <a:lstStyle>
            <a:defPPr>
              <a:defRPr lang="zh-CN"/>
            </a:defPPr>
            <a:lvl1pPr lvl="0">
              <a:lnSpc>
                <a:spcPct val="90000"/>
              </a:lnSpc>
              <a:spcBef>
                <a:spcPct val="0"/>
              </a:spcBef>
              <a:buNone/>
              <a:defRPr sz="4800">
                <a:solidFill>
                  <a:srgbClr val="00B0F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chemeClr val="tx2"/>
                </a:solidFill>
                <a:sym typeface="+mn-ea"/>
              </a:rPr>
              <a:t>   </a:t>
            </a:r>
            <a:r>
              <a:rPr lang="zh-CN" altLang="en-US">
                <a:solidFill>
                  <a:schemeClr val="tx2"/>
                </a:solidFill>
                <a:cs typeface="+mj-lt"/>
                <a:sym typeface="+mn-lt"/>
              </a:rPr>
              <a:t>American Short-term Study Initiative in China</a:t>
            </a:r>
            <a:r>
              <a:rPr lang="zh-CN" altLang="en-US">
                <a:solidFill>
                  <a:schemeClr val="tx2"/>
                </a:solidFill>
                <a:sym typeface="+mn-lt"/>
              </a:rPr>
              <a:t> 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776605" y="3299460"/>
            <a:ext cx="11321415" cy="2059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sz="3600" b="0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bg1">
                    <a:lumMod val="85000"/>
                  </a:schemeClr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/>
            <a:r>
              <a:rPr lang="zh-CN" altLang="en-US" sz="4800">
                <a:solidFill>
                  <a:schemeClr val="tx2"/>
                </a:solidFill>
                <a:sym typeface="+mn-lt"/>
              </a:rPr>
              <a:t>(temporarily as ASSIC)</a:t>
            </a:r>
            <a:endParaRPr lang="zh-CN" altLang="en-US" sz="4800">
              <a:solidFill>
                <a:schemeClr val="tx2"/>
              </a:solidFill>
              <a:sym typeface="+mn-lt"/>
            </a:endParaRPr>
          </a:p>
          <a:p>
            <a:pPr algn="ctr"/>
            <a:endParaRPr lang="zh-CN" altLang="en-US" sz="4800" dirty="0">
              <a:latin typeface="+mn-lt"/>
              <a:ea typeface="+mn-ea"/>
            </a:endParaRPr>
          </a:p>
        </p:txBody>
      </p:sp>
      <p:pic>
        <p:nvPicPr>
          <p:cNvPr id="14" name="图片 1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9"/>
          <a:stretch>
            <a:fillRect/>
          </a:stretch>
        </p:blipFill>
        <p:spPr>
          <a:xfrm flipH="1">
            <a:off x="7984516" y="7836"/>
            <a:ext cx="4207484" cy="3115750"/>
          </a:xfrm>
          <a:custGeom>
            <a:avLst/>
            <a:gdLst>
              <a:gd name="connsiteX0" fmla="*/ 4207484 w 4207484"/>
              <a:gd name="connsiteY0" fmla="*/ 0 h 3115750"/>
              <a:gd name="connsiteX1" fmla="*/ 0 w 4207484"/>
              <a:gd name="connsiteY1" fmla="*/ 0 h 3115750"/>
              <a:gd name="connsiteX2" fmla="*/ 0 w 4207484"/>
              <a:gd name="connsiteY2" fmla="*/ 3115750 h 3115750"/>
              <a:gd name="connsiteX3" fmla="*/ 4207484 w 4207484"/>
              <a:gd name="connsiteY3" fmla="*/ 3115750 h 311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7484" h="3115750">
                <a:moveTo>
                  <a:pt x="4207484" y="0"/>
                </a:moveTo>
                <a:lnTo>
                  <a:pt x="0" y="0"/>
                </a:lnTo>
                <a:lnTo>
                  <a:pt x="0" y="3115750"/>
                </a:lnTo>
                <a:lnTo>
                  <a:pt x="4207484" y="3115750"/>
                </a:lnTo>
                <a:close/>
              </a:path>
            </a:pathLst>
          </a:custGeom>
        </p:spPr>
      </p:pic>
    </p:spTree>
    <p:custDataLst>
      <p:tags r:id="rId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9055"/>
</p:tagLst>
</file>

<file path=ppt/tags/tag10.xml><?xml version="1.0" encoding="utf-8"?>
<p:tagLst xmlns:p="http://schemas.openxmlformats.org/presentationml/2006/main">
  <p:tag name="KSO_WM_TEMPLATE_CATEGORY" val="custom"/>
  <p:tag name="KSO_WM_TEMPLATE_INDEX" val="20189055"/>
  <p:tag name="KSO_WM_TAG_VERSION" val="1.0"/>
  <p:tag name="KSO_WM_BEAUTIFY_FLAG" val="#wm#"/>
  <p:tag name="KSO_WM_UNIT_PRESET_TEXT_LEN" val="30"/>
  <p:tag name="KSO_WM_UNIT_PRESET_TEXT_INDEX" val="2"/>
  <p:tag name="KSO_WM_UNIT_CLEAR" val="0"/>
  <p:tag name="KSO_WM_UNIT_COMPATIBLE" val="0"/>
  <p:tag name="KSO_WM_UNIT_HIGHLIGHT" val="0"/>
  <p:tag name="KSO_WM_UNIT_VALUE" val="72"/>
  <p:tag name="KSO_WM_UNIT_LAYERLEVEL" val="1"/>
  <p:tag name="KSO_WM_UNIT_INDEX" val="1"/>
  <p:tag name="KSO_WM_UNIT_TYPE" val="f"/>
  <p:tag name="KSO_WM_UNIT_ID" val="custom20189055_11*f*1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4"/>
  <p:tag name="KSO_WM_TEMPLATE_CATEGORY" val="custom"/>
  <p:tag name="KSO_WM_TEMPLATE_INDEX" val="20189055"/>
  <p:tag name="KSO_WM_UNIT_INDEX" val="4"/>
</p:tagLst>
</file>

<file path=ppt/tags/tag12.xml><?xml version="1.0" encoding="utf-8"?>
<p:tagLst xmlns:p="http://schemas.openxmlformats.org/presentationml/2006/main">
  <p:tag name="KSO_WM_SLIDE_LAYOUT_CNT" val="1_1"/>
  <p:tag name="KSO_WM_SLIDE_LAYOUT" val="a_f"/>
  <p:tag name="KSO_WM_SLIDE_SIZE" val="891*84"/>
  <p:tag name="KSO_WM_SLIDE_POSITION" val="38*269"/>
  <p:tag name="KSO_WM_BEAUTIFY_FLAG" val="#wm#"/>
  <p:tag name="KSO_WM_SLIDE_TYPE" val="text"/>
  <p:tag name="KSO_WM_SLIDE_ITEM_CNT" val="1"/>
  <p:tag name="KSO_WM_TAG_VERSION" val="1.0"/>
  <p:tag name="KSO_WM_SLIDE_SUBTYPE" val="pureTxt"/>
  <p:tag name="KSO_WM_COMBINE_RELATE_SLIDE_ID" val="background20185116_11"/>
  <p:tag name="KSO_WM_TEMPLATE_CATEGORY" val="custom"/>
  <p:tag name="KSO_WM_TEMPLATE_INDEX" val="20189055"/>
  <p:tag name="KSO_WM_SLIDE_ID" val="custom20189055_11"/>
  <p:tag name="KSO_WM_SLIDE_INDEX" val="11"/>
  <p:tag name="KSO_WM_TEMPLATE_SUBCATEGORY" val="combine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0"/>
  <p:tag name="KSO_WM_TEMPLATE_CATEGORY" val="custom"/>
  <p:tag name="KSO_WM_TEMPLATE_INDEX" val="20189055"/>
  <p:tag name="KSO_WM_UNIT_INDEX" val="0"/>
</p:tagLst>
</file>

<file path=ppt/tags/tag14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182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f*1"/>
  <p:tag name="KSO_WM_UNIT_PRESET_TEXT" val="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 单击此处输入文本内容，单击此处输入文本内容， 单击此处输入文本内容， 单击此处输入文本内容，单击此处输入文本内容"/>
</p:tagLst>
</file>

<file path=ppt/tags/tag15.xml><?xml version="1.0" encoding="utf-8"?>
<p:tagLst xmlns:p="http://schemas.openxmlformats.org/presentationml/2006/main">
  <p:tag name="KSO_WM_TEMPLATE_CATEGORY" val="custom"/>
  <p:tag name="KSO_WM_TEMPLATE_INDEX" val="20189055"/>
  <p:tag name="KSO_WM_TAG_VERSION" val="1.0"/>
  <p:tag name="KSO_WM_SLIDE_ITEM_CNT" val="1"/>
  <p:tag name="KSO_WM_SLIDE_LAYOUT" val="a_f"/>
  <p:tag name="KSO_WM_SLIDE_LAYOUT_CNT" val="1_1"/>
  <p:tag name="KSO_WM_SLIDE_TYPE" val="text"/>
  <p:tag name="KSO_WM_SLIDE_SUBTYPE" val="pureTxt"/>
  <p:tag name="KSO_WM_BEAUTIFY_FLAG" val="#wm#"/>
  <p:tag name="KSO_WM_SLIDE_POSITION" val="119*162"/>
  <p:tag name="KSO_WM_SLIDE_SIZE" val="438*210"/>
  <p:tag name="KSO_WM_COMBINE_RELATE_SLIDE_ID" val="background20185116_9"/>
  <p:tag name="KSO_WM_SLIDE_ID" val="custom20189055_9"/>
  <p:tag name="KSO_WM_SLIDE_INDEX" val="9"/>
  <p:tag name="KSO_WM_TEMPLATE_SUBCATEGORY" val="combine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0"/>
  <p:tag name="KSO_WM_TEMPLATE_CATEGORY" val="custom"/>
  <p:tag name="KSO_WM_TEMPLATE_INDEX" val="20189055"/>
  <p:tag name="KSO_WM_UNIT_INDEX" val="0"/>
</p:tagLst>
</file>

<file path=ppt/tags/tag17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4"/>
  <p:tag name="KSO_WM_TEMPLATE_CATEGORY" val="custom"/>
  <p:tag name="KSO_WM_TEMPLATE_INDEX" val="20189055"/>
  <p:tag name="KSO_WM_UNIT_INDEX" val="4"/>
</p:tagLst>
</file>

<file path=ppt/tags/tag18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182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f*1"/>
  <p:tag name="KSO_WM_UNIT_PRESET_TEXT" val="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 单击此处输入文本内容，单击此处输入文本内容， 单击此处输入文本内容， 单击此处输入文本内容，单击此处输入文本内容"/>
</p:tagLst>
</file>

<file path=ppt/tags/tag19.xml><?xml version="1.0" encoding="utf-8"?>
<p:tagLst xmlns:p="http://schemas.openxmlformats.org/presentationml/2006/main">
  <p:tag name="KSO_WM_TEMPLATE_CATEGORY" val="custom"/>
  <p:tag name="KSO_WM_TEMPLATE_INDEX" val="20189055"/>
  <p:tag name="KSO_WM_TAG_VERSION" val="1.0"/>
  <p:tag name="KSO_WM_SLIDE_ITEM_CNT" val="1"/>
  <p:tag name="KSO_WM_SLIDE_LAYOUT" val="a_f"/>
  <p:tag name="KSO_WM_SLIDE_LAYOUT_CNT" val="1_1"/>
  <p:tag name="KSO_WM_SLIDE_TYPE" val="text"/>
  <p:tag name="KSO_WM_SLIDE_SUBTYPE" val="pureTxt"/>
  <p:tag name="KSO_WM_BEAUTIFY_FLAG" val="#wm#"/>
  <p:tag name="KSO_WM_SLIDE_POSITION" val="119*162"/>
  <p:tag name="KSO_WM_SLIDE_SIZE" val="438*210"/>
  <p:tag name="KSO_WM_COMBINE_RELATE_SLIDE_ID" val="background20185116_9"/>
  <p:tag name="KSO_WM_SLIDE_ID" val="custom20189055_9"/>
  <p:tag name="KSO_WM_SLIDE_INDEX" val="9"/>
  <p:tag name="KSO_WM_TEMPLATE_SUBCATEGORY" val="combine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9055"/>
</p:tagLst>
</file>

<file path=ppt/tags/tag2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0"/>
  <p:tag name="KSO_WM_TEMPLATE_CATEGORY" val="custom"/>
  <p:tag name="KSO_WM_TEMPLATE_INDEX" val="20189055"/>
  <p:tag name="KSO_WM_UNIT_INDEX" val="0"/>
</p:tagLst>
</file>

<file path=ppt/tags/tag21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182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f*1"/>
  <p:tag name="KSO_WM_UNIT_PRESET_TEXT" val="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 单击此处输入文本内容，单击此处输入文本内容， 单击此处输入文本内容， 单击此处输入文本内容，单击此处输入文本内容"/>
</p:tagLst>
</file>

<file path=ppt/tags/tag22.xml><?xml version="1.0" encoding="utf-8"?>
<p:tagLst xmlns:p="http://schemas.openxmlformats.org/presentationml/2006/main">
  <p:tag name="KSO_WM_TEMPLATE_CATEGORY" val="custom"/>
  <p:tag name="KSO_WM_TEMPLATE_INDEX" val="20189055"/>
  <p:tag name="KSO_WM_TAG_VERSION" val="1.0"/>
  <p:tag name="KSO_WM_SLIDE_ITEM_CNT" val="1"/>
  <p:tag name="KSO_WM_SLIDE_LAYOUT" val="a_f"/>
  <p:tag name="KSO_WM_SLIDE_LAYOUT_CNT" val="1_1"/>
  <p:tag name="KSO_WM_SLIDE_TYPE" val="text"/>
  <p:tag name="KSO_WM_SLIDE_SUBTYPE" val="pureTxt"/>
  <p:tag name="KSO_WM_BEAUTIFY_FLAG" val="#wm#"/>
  <p:tag name="KSO_WM_SLIDE_POSITION" val="119*162"/>
  <p:tag name="KSO_WM_SLIDE_SIZE" val="438*210"/>
  <p:tag name="KSO_WM_COMBINE_RELATE_SLIDE_ID" val="background20185116_9"/>
  <p:tag name="KSO_WM_SLIDE_ID" val="custom20189055_9"/>
  <p:tag name="KSO_WM_SLIDE_INDEX" val="9"/>
  <p:tag name="KSO_WM_TEMPLATE_SUBCATEGORY" val="combine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189055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189055"/>
</p:tagLst>
</file>

<file path=ppt/tags/tag2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11*i*0"/>
  <p:tag name="KSO_WM_TEMPLATE_CATEGORY" val="custom"/>
  <p:tag name="KSO_WM_TEMPLATE_INDEX" val="20189055"/>
  <p:tag name="KSO_WM_UNIT_INDEX" val="0"/>
</p:tagLst>
</file>

<file path=ppt/tags/tag26.xml><?xml version="1.0" encoding="utf-8"?>
<p:tagLst xmlns:p="http://schemas.openxmlformats.org/presentationml/2006/main">
  <p:tag name="KSO_WM_TEMPLATE_CATEGORY" val="custom"/>
  <p:tag name="KSO_WM_TEMPLATE_INDEX" val="20189055"/>
  <p:tag name="KSO_WM_TAG_VERSION" val="1.0"/>
  <p:tag name="KSO_WM_BEAUTIFY_FLAG" val="#wm#"/>
  <p:tag name="KSO_WM_UNIT_PRESET_TEXT_LEN" val="9"/>
  <p:tag name="KSO_WM_UNIT_PRESET_TEXT_INDEX" val="0"/>
  <p:tag name="KSO_WM_UNIT_CLEAR" val="0"/>
  <p:tag name="KSO_WM_UNIT_COMPATIBLE" val="0"/>
  <p:tag name="KSO_WM_UNIT_HIGHLIGHT" val="0"/>
  <p:tag name="KSO_WM_UNIT_ISCONTENTSTITLE" val="0"/>
  <p:tag name="KSO_WM_UNIT_VALUE" val="38"/>
  <p:tag name="KSO_WM_UNIT_LAYERLEVEL" val="1"/>
  <p:tag name="KSO_WM_UNIT_INDEX" val="1"/>
  <p:tag name="KSO_WM_UNIT_TYPE" val="a"/>
  <p:tag name="KSO_WM_UNIT_ID" val="custom20189055_11*a*1"/>
</p:tagLst>
</file>

<file path=ppt/tags/tag27.xml><?xml version="1.0" encoding="utf-8"?>
<p:tagLst xmlns:p="http://schemas.openxmlformats.org/presentationml/2006/main">
  <p:tag name="KSO_WM_TEMPLATE_CATEGORY" val="custom"/>
  <p:tag name="KSO_WM_TEMPLATE_INDEX" val="20189055"/>
  <p:tag name="KSO_WM_TAG_VERSION" val="1.0"/>
  <p:tag name="KSO_WM_BEAUTIFY_FLAG" val="#wm#"/>
  <p:tag name="KSO_WM_UNIT_PRESET_TEXT_LEN" val="30"/>
  <p:tag name="KSO_WM_UNIT_PRESET_TEXT_INDEX" val="2"/>
  <p:tag name="KSO_WM_UNIT_CLEAR" val="0"/>
  <p:tag name="KSO_WM_UNIT_COMPATIBLE" val="0"/>
  <p:tag name="KSO_WM_UNIT_HIGHLIGHT" val="0"/>
  <p:tag name="KSO_WM_UNIT_VALUE" val="72"/>
  <p:tag name="KSO_WM_UNIT_LAYERLEVEL" val="1"/>
  <p:tag name="KSO_WM_UNIT_INDEX" val="1"/>
  <p:tag name="KSO_WM_UNIT_TYPE" val="f"/>
  <p:tag name="KSO_WM_UNIT_ID" val="custom20189055_11*f*1"/>
</p:tagLst>
</file>

<file path=ppt/tags/tag2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4"/>
  <p:tag name="KSO_WM_TEMPLATE_CATEGORY" val="custom"/>
  <p:tag name="KSO_WM_TEMPLATE_INDEX" val="20189055"/>
  <p:tag name="KSO_WM_UNIT_INDEX" val="4"/>
</p:tagLst>
</file>

<file path=ppt/tags/tag29.xml><?xml version="1.0" encoding="utf-8"?>
<p:tagLst xmlns:p="http://schemas.openxmlformats.org/presentationml/2006/main">
  <p:tag name="KSO_WM_SLIDE_LAYOUT_CNT" val="1_1"/>
  <p:tag name="KSO_WM_SLIDE_LAYOUT" val="a_f"/>
  <p:tag name="KSO_WM_SLIDE_SIZE" val="891*84"/>
  <p:tag name="KSO_WM_SLIDE_POSITION" val="38*269"/>
  <p:tag name="KSO_WM_BEAUTIFY_FLAG" val="#wm#"/>
  <p:tag name="KSO_WM_SLIDE_TYPE" val="text"/>
  <p:tag name="KSO_WM_SLIDE_ITEM_CNT" val="1"/>
  <p:tag name="KSO_WM_TAG_VERSION" val="1.0"/>
  <p:tag name="KSO_WM_SLIDE_SUBTYPE" val="pureTxt"/>
  <p:tag name="KSO_WM_COMBINE_RELATE_SLIDE_ID" val="background20185116_11"/>
  <p:tag name="KSO_WM_TEMPLATE_CATEGORY" val="custom"/>
  <p:tag name="KSO_WM_TEMPLATE_INDEX" val="20189055"/>
  <p:tag name="KSO_WM_SLIDE_ID" val="custom20189055_11"/>
  <p:tag name="KSO_WM_SLIDE_INDEX" val="11"/>
  <p:tag name="KSO_WM_TEMPLATE_SUBCATEGORY" val="combine"/>
</p:tagLst>
</file>

<file path=ppt/tags/tag3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AG_VERSION" val="1.0"/>
  <p:tag name="KSO_WM_BEAUTIFY_FLAG" val="#wm#"/>
  <p:tag name="KSO_WM_COMBINE_RELATE_SLIDE_ID" val="background20185116_1"/>
  <p:tag name="KSO_WM_TEMPLATE_CATEGORY" val="custom"/>
  <p:tag name="KSO_WM_TEMPLATE_INDEX" val="20189055"/>
  <p:tag name="KSO_WM_TEMPLATE_SUBCATEGORY" val="combine"/>
  <p:tag name="KSO_WM_TEMPLATE_THUMBS_INDEX" val="1、5、6、7、8、9、10、13、14"/>
</p:tagLst>
</file>

<file path=ppt/tags/tag3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0"/>
  <p:tag name="KSO_WM_TEMPLATE_CATEGORY" val="custom"/>
  <p:tag name="KSO_WM_TEMPLATE_INDEX" val="20189055"/>
  <p:tag name="KSO_WM_UNIT_INDEX" val="0"/>
</p:tagLst>
</file>

<file path=ppt/tags/tag31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182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f*1"/>
  <p:tag name="KSO_WM_UNIT_PRESET_TEXT" val="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 单击此处输入文本内容，单击此处输入文本内容， 单击此处输入文本内容， 单击此处输入文本内容，单击此处输入文本内容"/>
</p:tagLst>
</file>

<file path=ppt/tags/tag32.xml><?xml version="1.0" encoding="utf-8"?>
<p:tagLst xmlns:p="http://schemas.openxmlformats.org/presentationml/2006/main">
  <p:tag name="KSO_WM_TAG_VERSION" val="1.0"/>
  <p:tag name="KSO_WM_SLIDE_ITEM_CNT" val="1"/>
  <p:tag name="KSO_WM_SLIDE_LAYOUT" val="a_f"/>
  <p:tag name="KSO_WM_SLIDE_LAYOUT_CNT" val="1_1"/>
  <p:tag name="KSO_WM_SLIDE_TYPE" val="text"/>
  <p:tag name="KSO_WM_SLIDE_SUBTYPE" val="pureTxt"/>
  <p:tag name="KSO_WM_BEAUTIFY_FLAG" val="#wm#"/>
  <p:tag name="KSO_WM_SLIDE_POSITION" val="119*162"/>
  <p:tag name="KSO_WM_SLIDE_SIZE" val="438*210"/>
  <p:tag name="KSO_WM_COMBINE_RELATE_SLIDE_ID" val="background20185116_9"/>
  <p:tag name="KSO_WM_TEMPLATE_CATEGORY" val="custom"/>
  <p:tag name="KSO_WM_TEMPLATE_INDEX" val="20189055"/>
  <p:tag name="KSO_WM_SLIDE_ID" val="custom20189055_9"/>
  <p:tag name="KSO_WM_SLIDE_INDEX" val="9"/>
  <p:tag name="KSO_WM_TEMPLATE_SUBCATEGORY" val="combine"/>
</p:tagLst>
</file>

<file path=ppt/tags/tag3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0"/>
  <p:tag name="KSO_WM_TEMPLATE_CATEGORY" val="custom"/>
  <p:tag name="KSO_WM_TEMPLATE_INDEX" val="20189055"/>
  <p:tag name="KSO_WM_UNIT_INDEX" val="0"/>
</p:tagLst>
</file>

<file path=ppt/tags/tag34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182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f*1"/>
  <p:tag name="KSO_WM_UNIT_PRESET_TEXT" val="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 单击此处输入文本内容，单击此处输入文本内容， 单击此处输入文本内容， 单击此处输入文本内容，单击此处输入文本内容"/>
</p:tagLst>
</file>

<file path=ppt/tags/tag35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a*1"/>
  <p:tag name="KSO_WM_UNIT_PRESET_TEXT" val="输入标题"/>
</p:tagLst>
</file>

<file path=ppt/tags/tag36.xml><?xml version="1.0" encoding="utf-8"?>
<p:tagLst xmlns:p="http://schemas.openxmlformats.org/presentationml/2006/main">
  <p:tag name="KSO_WM_TAG_VERSION" val="1.0"/>
  <p:tag name="KSO_WM_SLIDE_ITEM_CNT" val="1"/>
  <p:tag name="KSO_WM_SLIDE_LAYOUT" val="a_f"/>
  <p:tag name="KSO_WM_SLIDE_LAYOUT_CNT" val="1_1"/>
  <p:tag name="KSO_WM_SLIDE_TYPE" val="text"/>
  <p:tag name="KSO_WM_SLIDE_SUBTYPE" val="pureTxt"/>
  <p:tag name="KSO_WM_BEAUTIFY_FLAG" val="#wm#"/>
  <p:tag name="KSO_WM_SLIDE_POSITION" val="119*162"/>
  <p:tag name="KSO_WM_SLIDE_SIZE" val="438*210"/>
  <p:tag name="KSO_WM_COMBINE_RELATE_SLIDE_ID" val="background20185116_9"/>
  <p:tag name="KSO_WM_TEMPLATE_CATEGORY" val="custom"/>
  <p:tag name="KSO_WM_TEMPLATE_INDEX" val="20189055"/>
  <p:tag name="KSO_WM_SLIDE_ID" val="custom20189055_9"/>
  <p:tag name="KSO_WM_SLIDE_INDEX" val="9"/>
  <p:tag name="KSO_WM_TEMPLATE_SUBCATEGORY" val="combine"/>
</p:tagLst>
</file>

<file path=ppt/tags/tag37.xml><?xml version="1.0" encoding="utf-8"?>
<p:tagLst xmlns:p="http://schemas.openxmlformats.org/presentationml/2006/main">
  <p:tag name="KSO_WM_SLIDE_SIZE" val="828*342"/>
  <p:tag name="KSO_WM_SLIDE_POSITION" val="66*143"/>
  <p:tag name="KSO_WM_SLIDE_LAYOUT_CNT" val="1_1"/>
  <p:tag name="KSO_WM_SLIDE_LAYOUT" val="a_f"/>
  <p:tag name="KSO_WM_BEAUTIFY_FLAG" val="#wm#"/>
  <p:tag name="KSO_WM_SLIDE_TYPE" val="text"/>
  <p:tag name="KSO_WM_SLIDE_ITEM_CNT" val="1"/>
  <p:tag name="KSO_WM_TAG_VERSION" val="1.0"/>
  <p:tag name="KSO_WM_SLIDE_SUBTYPE" val="pureTxt"/>
  <p:tag name="KSO_WM_COMBINE_RELATE_SLIDE_ID" val="background20185116_2"/>
  <p:tag name="KSO_WM_TEMPLATE_CATEGORY" val="custom"/>
  <p:tag name="KSO_WM_TEMPLATE_INDEX" val="20189055"/>
  <p:tag name="KSO_WM_SLIDE_ID" val="custom20189055_2"/>
  <p:tag name="KSO_WM_SLIDE_INDEX" val="2"/>
  <p:tag name="KSO_WM_TEMPLATE_SUBCATEGORY" val="combine"/>
</p:tagLst>
</file>

<file path=ppt/tags/tag38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14*a*1"/>
  <p:tag name="KSO_WM_UNIT_PRESET_TEXT" val="谢谢欣赏"/>
</p:tagLst>
</file>

<file path=ppt/tags/tag39.xml><?xml version="1.0" encoding="utf-8"?>
<p:tagLst xmlns:p="http://schemas.openxmlformats.org/presentationml/2006/main">
  <p:tag name="KSO_WM_TAG_VERSION" val="1.0"/>
  <p:tag name="KSO_WM_SLIDE_ITEM_CNT" val="1"/>
  <p:tag name="KSO_WM_SLIDE_LAYOUT" val="a"/>
  <p:tag name="KSO_WM_SLIDE_LAYOUT_CNT" val="1"/>
  <p:tag name="KSO_WM_SLIDE_TYPE" val="endPage"/>
  <p:tag name="KSO_WM_SLIDE_SUBTYPE" val="pureTxt"/>
  <p:tag name="KSO_WM_BEAUTIFY_FLAG" val="#wm#"/>
  <p:tag name="KSO_WM_COMBINE_RELATE_SLIDE_ID" val="background20185116_14"/>
  <p:tag name="KSO_WM_TEMPLATE_CATEGORY" val="custom"/>
  <p:tag name="KSO_WM_TEMPLATE_INDEX" val="20189055"/>
  <p:tag name="KSO_WM_SLIDE_ID" val="custom20189055_14"/>
  <p:tag name="KSO_WM_SLIDE_INDEX" val="14"/>
  <p:tag name="KSO_WM_TEMPLATE_SUBCATEGORY" val="combine"/>
</p:tagLst>
</file>

<file path=ppt/tags/tag4.xml><?xml version="1.0" encoding="utf-8"?>
<p:tagLst xmlns:p="http://schemas.openxmlformats.org/presentationml/2006/main">
  <p:tag name="KSO_WM_TEMPLATE_CATEGORY" val="custom"/>
  <p:tag name="KSO_WM_TEMPLATE_INDEX" val="20189055"/>
</p:tagLst>
</file>

<file path=ppt/tags/tag40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3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14*a*1"/>
  <p:tag name="KSO_WM_UNIT_PRESET_TEXT" val="谢谢欣赏"/>
</p:tagLst>
</file>

<file path=ppt/tags/tag41.xml><?xml version="1.0" encoding="utf-8"?>
<p:tagLst xmlns:p="http://schemas.openxmlformats.org/presentationml/2006/main">
  <p:tag name="KSO_WM_TAG_VERSION" val="1.0"/>
  <p:tag name="KSO_WM_SLIDE_ITEM_CNT" val="1"/>
  <p:tag name="KSO_WM_SLIDE_LAYOUT" val="a"/>
  <p:tag name="KSO_WM_SLIDE_LAYOUT_CNT" val="1"/>
  <p:tag name="KSO_WM_SLIDE_TYPE" val="endPage"/>
  <p:tag name="KSO_WM_SLIDE_SUBTYPE" val="pureTxt"/>
  <p:tag name="KSO_WM_BEAUTIFY_FLAG" val="#wm#"/>
  <p:tag name="KSO_WM_COMBINE_RELATE_SLIDE_ID" val="background20185116_14"/>
  <p:tag name="KSO_WM_TEMPLATE_CATEGORY" val="custom"/>
  <p:tag name="KSO_WM_TEMPLATE_INDEX" val="20189055"/>
  <p:tag name="KSO_WM_SLIDE_ID" val="custom20189055_14"/>
  <p:tag name="KSO_WM_SLIDE_INDEX" val="14"/>
  <p:tag name="KSO_WM_TEMPLATE_SUBCATEGORY" val="combine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9*i*0"/>
  <p:tag name="KSO_WM_TEMPLATE_CATEGORY" val="custom"/>
  <p:tag name="KSO_WM_TEMPLATE_INDEX" val="20189055"/>
  <p:tag name="KSO_WM_UNIT_INDEX" val="0"/>
</p:tagLst>
</file>

<file path=ppt/tags/tag6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182"/>
  <p:tag name="KSO_WM_UNIT_HIGHLIGHT" val="0"/>
  <p:tag name="KSO_WM_UNIT_COMPATIBLE" val="0"/>
  <p:tag name="KSO_WM_UNIT_CLEAR" val="0"/>
  <p:tag name="KSO_WM_BEAUTIFY_FLAG" val="#wm#"/>
  <p:tag name="KSO_WM_TAG_VERSION" val="1.0"/>
  <p:tag name="KSO_WM_UNIT_ID" val="custom20189055_9*f*1"/>
  <p:tag name="KSO_WM_UNIT_PRESET_TEXT" val="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单击此处输入文本内容， 单击此处输入文本内容，单击此处输入文本内容， 单击此处输入文本内容， 单击此处输入文本内容，单击此处输入文本内容"/>
</p:tagLst>
</file>

<file path=ppt/tags/tag7.xml><?xml version="1.0" encoding="utf-8"?>
<p:tagLst xmlns:p="http://schemas.openxmlformats.org/presentationml/2006/main">
  <p:tag name="KSO_WM_TAG_VERSION" val="1.0"/>
  <p:tag name="KSO_WM_SLIDE_ITEM_CNT" val="1"/>
  <p:tag name="KSO_WM_SLIDE_LAYOUT" val="a_f"/>
  <p:tag name="KSO_WM_SLIDE_LAYOUT_CNT" val="1_1"/>
  <p:tag name="KSO_WM_SLIDE_TYPE" val="text"/>
  <p:tag name="KSO_WM_SLIDE_SUBTYPE" val="pureTxt"/>
  <p:tag name="KSO_WM_BEAUTIFY_FLAG" val="#wm#"/>
  <p:tag name="KSO_WM_SLIDE_POSITION" val="119*162"/>
  <p:tag name="KSO_WM_SLIDE_SIZE" val="438*210"/>
  <p:tag name="KSO_WM_COMBINE_RELATE_SLIDE_ID" val="background20185116_9"/>
  <p:tag name="KSO_WM_TEMPLATE_CATEGORY" val="custom"/>
  <p:tag name="KSO_WM_TEMPLATE_INDEX" val="20189055"/>
  <p:tag name="KSO_WM_SLIDE_ID" val="custom20189055_9"/>
  <p:tag name="KSO_WM_SLIDE_INDEX" val="9"/>
  <p:tag name="KSO_WM_TEMPLATE_SUBCATEGORY" val="combine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11*i*0"/>
  <p:tag name="KSO_WM_TEMPLATE_CATEGORY" val="custom"/>
  <p:tag name="KSO_WM_TEMPLATE_INDEX" val="20189055"/>
  <p:tag name="KSO_WM_UNIT_INDEX" val="0"/>
</p:tagLst>
</file>

<file path=ppt/tags/tag9.xml><?xml version="1.0" encoding="utf-8"?>
<p:tagLst xmlns:p="http://schemas.openxmlformats.org/presentationml/2006/main">
  <p:tag name="KSO_WM_TEMPLATE_CATEGORY" val="custom"/>
  <p:tag name="KSO_WM_TEMPLATE_INDEX" val="20189055"/>
  <p:tag name="KSO_WM_TAG_VERSION" val="1.0"/>
  <p:tag name="KSO_WM_BEAUTIFY_FLAG" val="#wm#"/>
  <p:tag name="KSO_WM_UNIT_PRESET_TEXT_LEN" val="9"/>
  <p:tag name="KSO_WM_UNIT_PRESET_TEXT_INDEX" val="0"/>
  <p:tag name="KSO_WM_UNIT_CLEAR" val="0"/>
  <p:tag name="KSO_WM_UNIT_COMPATIBLE" val="0"/>
  <p:tag name="KSO_WM_UNIT_HIGHLIGHT" val="0"/>
  <p:tag name="KSO_WM_UNIT_ISCONTENTSTITLE" val="0"/>
  <p:tag name="KSO_WM_UNIT_VALUE" val="38"/>
  <p:tag name="KSO_WM_UNIT_LAYERLEVEL" val="1"/>
  <p:tag name="KSO_WM_UNIT_INDEX" val="1"/>
  <p:tag name="KSO_WM_UNIT_TYPE" val="a"/>
  <p:tag name="KSO_WM_UNIT_ID" val="custom20189055_11*a*1"/>
</p:tagLst>
</file>

<file path=ppt/theme/theme1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54402C"/>
      </a:dk2>
      <a:lt2>
        <a:srgbClr val="E7E6E6"/>
      </a:lt2>
      <a:accent1>
        <a:srgbClr val="54402C"/>
      </a:accent1>
      <a:accent2>
        <a:srgbClr val="F8E7C6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楷体"/>
        <a:cs typeface=""/>
      </a:majorFont>
      <a:minorFont>
        <a:latin typeface="Arial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54402C"/>
    </a:dk2>
    <a:lt2>
      <a:srgbClr val="E7E6E6"/>
    </a:lt2>
    <a:accent1>
      <a:srgbClr val="54402C"/>
    </a:accent1>
    <a:accent2>
      <a:srgbClr val="F8E7C6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3030</Words>
  <Application>WPS 演示</Application>
  <PresentationFormat>宽屏</PresentationFormat>
  <Paragraphs>122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微软雅黑</vt:lpstr>
      <vt:lpstr>Times New Roman</vt:lpstr>
      <vt:lpstr>Arial Unicode MS</vt:lpstr>
      <vt:lpstr>楷体</vt:lpstr>
      <vt:lpstr>Microsoft YaHei UI</vt:lpstr>
      <vt:lpstr>Arial Black</vt:lpstr>
      <vt:lpstr>Office 主题</vt:lpstr>
      <vt:lpstr>Study in China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www.campuschina.org</vt:lpstr>
      <vt:lpstr>PowerPoint 演示文稿</vt:lpstr>
      <vt:lpstr>PowerPoint 演示文稿</vt:lpstr>
      <vt:lpstr>PowerPoint 演示文稿</vt:lpstr>
      <vt:lpstr>PowerPoint 演示文稿</vt:lpstr>
      <vt:lpstr> yangcancan @sino-education.org  202-243-1165</vt:lpstr>
      <vt:lpstr>Thank You！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in China</dc:title>
  <dc:creator>Li Chen</dc:creator>
  <cp:lastModifiedBy>溜之大吉</cp:lastModifiedBy>
  <cp:revision>19</cp:revision>
  <dcterms:created xsi:type="dcterms:W3CDTF">2018-09-16T21:04:00Z</dcterms:created>
  <dcterms:modified xsi:type="dcterms:W3CDTF">2019-11-09T00:02:24Z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