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"/>
  </p:notesMasterIdLst>
  <p:sldIdLst>
    <p:sldId id="256" r:id="rId2"/>
  </p:sldIdLst>
  <p:sldSz cx="30248225" cy="42483088"/>
  <p:notesSz cx="7559675" cy="10691813"/>
  <p:defaultTextStyle>
    <a:defPPr>
      <a:defRPr lang="en-GB"/>
    </a:defPPr>
    <a:lvl1pPr algn="l" defTabSz="632517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Droid Sans Fallback" charset="0"/>
      </a:defRPr>
    </a:lvl1pPr>
    <a:lvl2pPr marL="1045999" indent="-402307" algn="l" defTabSz="632517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Droid Sans Fallback" charset="0"/>
      </a:defRPr>
    </a:lvl2pPr>
    <a:lvl3pPr marL="1609230" indent="-321846" algn="l" defTabSz="632517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Droid Sans Fallback" charset="0"/>
      </a:defRPr>
    </a:lvl3pPr>
    <a:lvl4pPr marL="2252922" indent="-321846" algn="l" defTabSz="632517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Droid Sans Fallback" charset="0"/>
      </a:defRPr>
    </a:lvl4pPr>
    <a:lvl5pPr marL="2896613" indent="-321846" algn="l" defTabSz="632517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Droid Sans Fallback" charset="0"/>
      </a:defRPr>
    </a:lvl5pPr>
    <a:lvl6pPr marL="3218459" algn="l" defTabSz="643692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Droid Sans Fallback" charset="0"/>
      </a:defRPr>
    </a:lvl6pPr>
    <a:lvl7pPr marL="3862151" algn="l" defTabSz="643692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Droid Sans Fallback" charset="0"/>
      </a:defRPr>
    </a:lvl7pPr>
    <a:lvl8pPr marL="4505843" algn="l" defTabSz="643692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Droid Sans Fallback" charset="0"/>
      </a:defRPr>
    </a:lvl8pPr>
    <a:lvl9pPr marL="5149535" algn="l" defTabSz="643692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Droid Sans Fallback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031">
          <p15:clr>
            <a:srgbClr val="A4A3A4"/>
          </p15:clr>
        </p15:guide>
        <p15:guide id="2" pos="407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71AAB9"/>
    <a:srgbClr val="5F9BAB"/>
    <a:srgbClr val="6699CC"/>
    <a:srgbClr val="FFF3D0"/>
    <a:srgbClr val="E88748"/>
    <a:srgbClr val="EE7E47"/>
    <a:srgbClr val="4C4C4C"/>
    <a:srgbClr val="ED9B0A"/>
    <a:srgbClr val="EC9B0A"/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342" autoAdjust="0"/>
  </p:normalViewPr>
  <p:slideViewPr>
    <p:cSldViewPr>
      <p:cViewPr>
        <p:scale>
          <a:sx n="17" d="100"/>
          <a:sy n="17" d="100"/>
        </p:scale>
        <p:origin x="1592" y="-1704"/>
      </p:cViewPr>
      <p:guideLst>
        <p:guide orient="horz" pos="3031"/>
        <p:guide pos="4074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2351088" y="812800"/>
            <a:ext cx="2854325" cy="400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 noProof="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Verdana" charset="0"/>
                <a:cs typeface="Verdana" charset="0"/>
              </a:defRPr>
            </a:lvl1pPr>
          </a:lstStyle>
          <a:p>
            <a:pPr>
              <a:defRPr/>
            </a:pPr>
            <a:endParaRPr lang="pl-PL" alt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Verdana" charset="0"/>
                <a:cs typeface="Verdana" charset="0"/>
              </a:defRPr>
            </a:lvl1pPr>
          </a:lstStyle>
          <a:p>
            <a:pPr>
              <a:defRPr/>
            </a:pPr>
            <a:endParaRPr lang="pl-PL" alt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Verdana" charset="0"/>
                <a:cs typeface="Verdana" charset="0"/>
              </a:defRPr>
            </a:lvl1pPr>
          </a:lstStyle>
          <a:p>
            <a:pPr>
              <a:defRPr/>
            </a:pPr>
            <a:endParaRPr lang="pl-PL" alt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400">
                <a:solidFill>
                  <a:srgbClr val="000000"/>
                </a:solidFill>
                <a:latin typeface="Times New Roman" charset="0"/>
                <a:cs typeface="Verdana" charset="0"/>
              </a:defRPr>
            </a:lvl1pPr>
          </a:lstStyle>
          <a:p>
            <a:fld id="{A331E972-64D6-0543-902C-10084B3ABC3A}" type="slidenum">
              <a:rPr lang="pl-PL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146038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632517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700" kern="1200">
        <a:solidFill>
          <a:srgbClr val="000000"/>
        </a:solidFill>
        <a:latin typeface="Times New Roman" pitchFamily="16" charset="0"/>
        <a:ea typeface="ＭＳ Ｐゴシック" charset="0"/>
        <a:cs typeface="+mn-cs"/>
      </a:defRPr>
    </a:lvl1pPr>
    <a:lvl2pPr marL="1045999" indent="-402307" algn="l" defTabSz="632517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700" kern="1200">
        <a:solidFill>
          <a:srgbClr val="000000"/>
        </a:solidFill>
        <a:latin typeface="Times New Roman" pitchFamily="16" charset="0"/>
        <a:ea typeface="ＭＳ Ｐゴシック" charset="0"/>
        <a:cs typeface="+mn-cs"/>
      </a:defRPr>
    </a:lvl2pPr>
    <a:lvl3pPr marL="1609230" indent="-321846" algn="l" defTabSz="632517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700" kern="1200">
        <a:solidFill>
          <a:srgbClr val="000000"/>
        </a:solidFill>
        <a:latin typeface="Times New Roman" pitchFamily="16" charset="0"/>
        <a:ea typeface="ＭＳ Ｐゴシック" charset="0"/>
        <a:cs typeface="+mn-cs"/>
      </a:defRPr>
    </a:lvl3pPr>
    <a:lvl4pPr marL="2252922" indent="-321846" algn="l" defTabSz="632517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700" kern="1200">
        <a:solidFill>
          <a:srgbClr val="000000"/>
        </a:solidFill>
        <a:latin typeface="Times New Roman" pitchFamily="16" charset="0"/>
        <a:ea typeface="ＭＳ Ｐゴシック" charset="0"/>
        <a:cs typeface="+mn-cs"/>
      </a:defRPr>
    </a:lvl4pPr>
    <a:lvl5pPr marL="2896613" indent="-321846" algn="l" defTabSz="632517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700" kern="1200">
        <a:solidFill>
          <a:srgbClr val="000000"/>
        </a:solidFill>
        <a:latin typeface="Times New Roman" pitchFamily="16" charset="0"/>
        <a:ea typeface="ＭＳ Ｐゴシック" charset="0"/>
        <a:cs typeface="+mn-cs"/>
      </a:defRPr>
    </a:lvl5pPr>
    <a:lvl6pPr marL="3218459" algn="l" defTabSz="1287384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3862151" algn="l" defTabSz="1287384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4505843" algn="l" defTabSz="1287384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5149535" algn="l" defTabSz="1287384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xmlns="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EC489830-E0D1-0944-AD5D-C41F24304F5D}" type="slidenum">
              <a:rPr lang="pl-PL" sz="1400"/>
              <a:pPr/>
              <a:t>1</a:t>
            </a:fld>
            <a:endParaRPr lang="pl-PL" sz="1400"/>
          </a:p>
        </p:txBody>
      </p:sp>
      <p:sp>
        <p:nvSpPr>
          <p:cNvPr id="409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352675" y="812800"/>
            <a:ext cx="2852738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10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xmlns="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2268056" y="13196466"/>
            <a:ext cx="25712114" cy="9106542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4538358" y="24073974"/>
            <a:ext cx="21173757" cy="10857457"/>
          </a:xfrm>
        </p:spPr>
        <p:txBody>
          <a:bodyPr/>
          <a:lstStyle>
            <a:lvl1pPr marL="0" indent="0" algn="ctr">
              <a:buNone/>
              <a:defRPr/>
            </a:lvl1pPr>
            <a:lvl2pPr marL="643692" indent="0" algn="ctr">
              <a:buNone/>
              <a:defRPr/>
            </a:lvl2pPr>
            <a:lvl3pPr marL="1287384" indent="0" algn="ctr">
              <a:buNone/>
              <a:defRPr/>
            </a:lvl3pPr>
            <a:lvl4pPr marL="1931076" indent="0" algn="ctr">
              <a:buNone/>
              <a:defRPr/>
            </a:lvl4pPr>
            <a:lvl5pPr marL="2574768" indent="0" algn="ctr">
              <a:buNone/>
              <a:defRPr/>
            </a:lvl5pPr>
            <a:lvl6pPr marL="3218459" indent="0" algn="ctr">
              <a:buNone/>
              <a:defRPr/>
            </a:lvl6pPr>
            <a:lvl7pPr marL="3862151" indent="0" algn="ctr">
              <a:buNone/>
              <a:defRPr/>
            </a:lvl7pPr>
            <a:lvl8pPr marL="4505843" indent="0" algn="ctr">
              <a:buNone/>
              <a:defRPr/>
            </a:lvl8pPr>
            <a:lvl9pPr marL="5149535" indent="0" algn="ctr">
              <a:buNone/>
              <a:defRPr/>
            </a:lvl9pPr>
          </a:lstStyle>
          <a:p>
            <a:r>
              <a:rPr lang="hu-HU" smtClean="0"/>
              <a:t>Alcím mintájának szerkesztése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5EF0E0-C8F5-3F47-A80E-DAB5064276C4}" type="slidenum">
              <a:rPr lang="pl-PL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478057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472FBE-0CBF-4240-939A-4727CCED1EA9}" type="slidenum">
              <a:rPr lang="pl-PL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463249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21701474" y="2158572"/>
            <a:ext cx="6575115" cy="32102342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1971637" y="2158572"/>
            <a:ext cx="19514259" cy="32102342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248478-760C-9548-9012-26EA7091C1E3}" type="slidenum">
              <a:rPr lang="pl-PL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280391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D0E3F1-A829-C947-A2D9-72CD1E2C365F}" type="slidenum">
              <a:rPr lang="pl-PL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211418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389319" y="27299578"/>
            <a:ext cx="25712114" cy="8438254"/>
          </a:xfrm>
        </p:spPr>
        <p:txBody>
          <a:bodyPr anchor="t"/>
          <a:lstStyle>
            <a:lvl1pPr algn="l">
              <a:defRPr sz="5600" b="1" cap="all"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2389319" y="18005915"/>
            <a:ext cx="25712114" cy="9293663"/>
          </a:xfrm>
        </p:spPr>
        <p:txBody>
          <a:bodyPr anchor="b"/>
          <a:lstStyle>
            <a:lvl1pPr marL="0" indent="0">
              <a:buNone/>
              <a:defRPr sz="2800"/>
            </a:lvl1pPr>
            <a:lvl2pPr marL="643692" indent="0">
              <a:buNone/>
              <a:defRPr sz="2500"/>
            </a:lvl2pPr>
            <a:lvl3pPr marL="1287384" indent="0">
              <a:buNone/>
              <a:defRPr sz="2300"/>
            </a:lvl3pPr>
            <a:lvl4pPr marL="1931076" indent="0">
              <a:buNone/>
              <a:defRPr sz="2000"/>
            </a:lvl4pPr>
            <a:lvl5pPr marL="2574768" indent="0">
              <a:buNone/>
              <a:defRPr sz="2000"/>
            </a:lvl5pPr>
            <a:lvl6pPr marL="3218459" indent="0">
              <a:buNone/>
              <a:defRPr sz="2000"/>
            </a:lvl6pPr>
            <a:lvl7pPr marL="3862151" indent="0">
              <a:buNone/>
              <a:defRPr sz="2000"/>
            </a:lvl7pPr>
            <a:lvl8pPr marL="4505843" indent="0">
              <a:buNone/>
              <a:defRPr sz="2000"/>
            </a:lvl8pPr>
            <a:lvl9pPr marL="5149535" indent="0">
              <a:buNone/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4AA57D-3540-E443-BA03-39A25CBD2EAD}" type="slidenum">
              <a:rPr lang="pl-PL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298621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1971636" y="10209219"/>
            <a:ext cx="13044688" cy="24051695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15231903" y="10209219"/>
            <a:ext cx="13044687" cy="24051695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214811-92D1-2543-92F0-5429322D040F}" type="slidenum">
              <a:rPr lang="pl-PL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94261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13535" y="1701908"/>
            <a:ext cx="27223403" cy="7079401"/>
          </a:xfr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513535" y="9509743"/>
            <a:ext cx="13363563" cy="3962949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43692" indent="0">
              <a:buNone/>
              <a:defRPr sz="2800" b="1"/>
            </a:lvl2pPr>
            <a:lvl3pPr marL="1287384" indent="0">
              <a:buNone/>
              <a:defRPr sz="2500" b="1"/>
            </a:lvl3pPr>
            <a:lvl4pPr marL="1931076" indent="0">
              <a:buNone/>
              <a:defRPr sz="2300" b="1"/>
            </a:lvl4pPr>
            <a:lvl5pPr marL="2574768" indent="0">
              <a:buNone/>
              <a:defRPr sz="2300" b="1"/>
            </a:lvl5pPr>
            <a:lvl6pPr marL="3218459" indent="0">
              <a:buNone/>
              <a:defRPr sz="2300" b="1"/>
            </a:lvl6pPr>
            <a:lvl7pPr marL="3862151" indent="0">
              <a:buNone/>
              <a:defRPr sz="2300" b="1"/>
            </a:lvl7pPr>
            <a:lvl8pPr marL="4505843" indent="0">
              <a:buNone/>
              <a:defRPr sz="2300" b="1"/>
            </a:lvl8pPr>
            <a:lvl9pPr marL="5149535" indent="0">
              <a:buNone/>
              <a:defRPr sz="23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1513535" y="13472692"/>
            <a:ext cx="13363563" cy="24477173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5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15366639" y="9509743"/>
            <a:ext cx="13370299" cy="3962949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43692" indent="0">
              <a:buNone/>
              <a:defRPr sz="2800" b="1"/>
            </a:lvl2pPr>
            <a:lvl3pPr marL="1287384" indent="0">
              <a:buNone/>
              <a:defRPr sz="2500" b="1"/>
            </a:lvl3pPr>
            <a:lvl4pPr marL="1931076" indent="0">
              <a:buNone/>
              <a:defRPr sz="2300" b="1"/>
            </a:lvl4pPr>
            <a:lvl5pPr marL="2574768" indent="0">
              <a:buNone/>
              <a:defRPr sz="2300" b="1"/>
            </a:lvl5pPr>
            <a:lvl6pPr marL="3218459" indent="0">
              <a:buNone/>
              <a:defRPr sz="2300" b="1"/>
            </a:lvl6pPr>
            <a:lvl7pPr marL="3862151" indent="0">
              <a:buNone/>
              <a:defRPr sz="2300" b="1"/>
            </a:lvl7pPr>
            <a:lvl8pPr marL="4505843" indent="0">
              <a:buNone/>
              <a:defRPr sz="2300" b="1"/>
            </a:lvl8pPr>
            <a:lvl9pPr marL="5149535" indent="0">
              <a:buNone/>
              <a:defRPr sz="23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15366639" y="13472692"/>
            <a:ext cx="13370299" cy="24477173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5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931DB3-7C10-1B44-97E2-87244DA1051E}" type="slidenum">
              <a:rPr lang="pl-PL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249899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8019E3-B974-5B4A-986C-3D21DA79D715}" type="slidenum">
              <a:rPr lang="pl-PL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856240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DD6278-316F-074E-8C6C-43837196412A}" type="slidenum">
              <a:rPr lang="pl-PL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136134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13535" y="1690770"/>
            <a:ext cx="9950252" cy="7199693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1825328" y="1690771"/>
            <a:ext cx="16911610" cy="36259095"/>
          </a:xfrm>
        </p:spPr>
        <p:txBody>
          <a:bodyPr/>
          <a:lstStyle>
            <a:lvl1pPr>
              <a:defRPr sz="4500"/>
            </a:lvl1pPr>
            <a:lvl2pPr>
              <a:defRPr sz="3900"/>
            </a:lvl2pPr>
            <a:lvl3pPr>
              <a:defRPr sz="34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513535" y="8890464"/>
            <a:ext cx="9950252" cy="29059402"/>
          </a:xfrm>
        </p:spPr>
        <p:txBody>
          <a:bodyPr/>
          <a:lstStyle>
            <a:lvl1pPr marL="0" indent="0">
              <a:buNone/>
              <a:defRPr sz="2000"/>
            </a:lvl1pPr>
            <a:lvl2pPr marL="643692" indent="0">
              <a:buNone/>
              <a:defRPr sz="1700"/>
            </a:lvl2pPr>
            <a:lvl3pPr marL="1287384" indent="0">
              <a:buNone/>
              <a:defRPr sz="1400"/>
            </a:lvl3pPr>
            <a:lvl4pPr marL="1931076" indent="0">
              <a:buNone/>
              <a:defRPr sz="1300"/>
            </a:lvl4pPr>
            <a:lvl5pPr marL="2574768" indent="0">
              <a:buNone/>
              <a:defRPr sz="1300"/>
            </a:lvl5pPr>
            <a:lvl6pPr marL="3218459" indent="0">
              <a:buNone/>
              <a:defRPr sz="1300"/>
            </a:lvl6pPr>
            <a:lvl7pPr marL="3862151" indent="0">
              <a:buNone/>
              <a:defRPr sz="1300"/>
            </a:lvl7pPr>
            <a:lvl8pPr marL="4505843" indent="0">
              <a:buNone/>
              <a:defRPr sz="1300"/>
            </a:lvl8pPr>
            <a:lvl9pPr marL="5149535" indent="0">
              <a:buNone/>
              <a:defRPr sz="13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58DC46-A14C-284C-88EE-BC9A4146AEF9}" type="slidenum">
              <a:rPr lang="pl-PL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621406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928383" y="29738830"/>
            <a:ext cx="18148935" cy="3510741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928383" y="3795878"/>
            <a:ext cx="18148935" cy="25490744"/>
          </a:xfrm>
        </p:spPr>
        <p:txBody>
          <a:bodyPr/>
          <a:lstStyle>
            <a:lvl1pPr marL="0" indent="0">
              <a:buNone/>
              <a:defRPr sz="4500"/>
            </a:lvl1pPr>
            <a:lvl2pPr marL="643692" indent="0">
              <a:buNone/>
              <a:defRPr sz="3900"/>
            </a:lvl2pPr>
            <a:lvl3pPr marL="1287384" indent="0">
              <a:buNone/>
              <a:defRPr sz="3400"/>
            </a:lvl3pPr>
            <a:lvl4pPr marL="1931076" indent="0">
              <a:buNone/>
              <a:defRPr sz="2800"/>
            </a:lvl4pPr>
            <a:lvl5pPr marL="2574768" indent="0">
              <a:buNone/>
              <a:defRPr sz="2800"/>
            </a:lvl5pPr>
            <a:lvl6pPr marL="3218459" indent="0">
              <a:buNone/>
              <a:defRPr sz="2800"/>
            </a:lvl6pPr>
            <a:lvl7pPr marL="3862151" indent="0">
              <a:buNone/>
              <a:defRPr sz="2800"/>
            </a:lvl7pPr>
            <a:lvl8pPr marL="4505843" indent="0">
              <a:buNone/>
              <a:defRPr sz="2800"/>
            </a:lvl8pPr>
            <a:lvl9pPr marL="5149535" indent="0">
              <a:buNone/>
              <a:defRPr sz="28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5928383" y="33249571"/>
            <a:ext cx="18148935" cy="4985431"/>
          </a:xfrm>
        </p:spPr>
        <p:txBody>
          <a:bodyPr/>
          <a:lstStyle>
            <a:lvl1pPr marL="0" indent="0">
              <a:buNone/>
              <a:defRPr sz="2000"/>
            </a:lvl1pPr>
            <a:lvl2pPr marL="643692" indent="0">
              <a:buNone/>
              <a:defRPr sz="1700"/>
            </a:lvl2pPr>
            <a:lvl3pPr marL="1287384" indent="0">
              <a:buNone/>
              <a:defRPr sz="1400"/>
            </a:lvl3pPr>
            <a:lvl4pPr marL="1931076" indent="0">
              <a:buNone/>
              <a:defRPr sz="1300"/>
            </a:lvl4pPr>
            <a:lvl5pPr marL="2574768" indent="0">
              <a:buNone/>
              <a:defRPr sz="1300"/>
            </a:lvl5pPr>
            <a:lvl6pPr marL="3218459" indent="0">
              <a:buNone/>
              <a:defRPr sz="1300"/>
            </a:lvl6pPr>
            <a:lvl7pPr marL="3862151" indent="0">
              <a:buNone/>
              <a:defRPr sz="1300"/>
            </a:lvl7pPr>
            <a:lvl8pPr marL="4505843" indent="0">
              <a:buNone/>
              <a:defRPr sz="1300"/>
            </a:lvl8pPr>
            <a:lvl9pPr marL="5149535" indent="0">
              <a:buNone/>
              <a:defRPr sz="13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744B38F-53DB-3D43-965A-1F503468F421}" type="slidenum">
              <a:rPr lang="pl-PL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48077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971637" y="2158572"/>
            <a:ext cx="26304952" cy="6921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Kliknij, aby edytować format tekstu tytułu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71637" y="10209219"/>
            <a:ext cx="26304952" cy="24051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133047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Kliknij, aby edytować format tekstu konspektu</a:t>
            </a:r>
          </a:p>
          <a:p>
            <a:pPr lvl="1"/>
            <a:r>
              <a:rPr lang="en-GB"/>
              <a:t>Drugi poziom konspektu</a:t>
            </a:r>
          </a:p>
          <a:p>
            <a:pPr lvl="2"/>
            <a:r>
              <a:rPr lang="en-GB"/>
              <a:t>Trzeci poziom konspektu</a:t>
            </a:r>
          </a:p>
          <a:p>
            <a:pPr lvl="3"/>
            <a:r>
              <a:rPr lang="en-GB"/>
              <a:t>Czwarty poziom konspektu</a:t>
            </a:r>
          </a:p>
          <a:p>
            <a:pPr lvl="4"/>
            <a:r>
              <a:rPr lang="en-GB"/>
              <a:t>Piąty poziom konspektu</a:t>
            </a:r>
          </a:p>
          <a:p>
            <a:pPr lvl="4"/>
            <a:r>
              <a:rPr lang="en-GB"/>
              <a:t>Szósty poziom konspektu</a:t>
            </a:r>
          </a:p>
          <a:p>
            <a:pPr lvl="4"/>
            <a:r>
              <a:rPr lang="en-GB"/>
              <a:t>Siódmy poziom konspektu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1971637" y="38286237"/>
            <a:ext cx="6806413" cy="2858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632517" algn="l"/>
                <a:tab pos="1265033" algn="l"/>
                <a:tab pos="1897551" algn="l"/>
                <a:tab pos="2530067" algn="l"/>
                <a:tab pos="3162584" algn="l"/>
                <a:tab pos="3795100" algn="l"/>
                <a:tab pos="4427617" algn="l"/>
                <a:tab pos="5060133" algn="l"/>
                <a:tab pos="5692651" algn="l"/>
                <a:tab pos="6325167" algn="l"/>
              </a:tabLst>
              <a:defRPr sz="2000">
                <a:solidFill>
                  <a:srgbClr val="000000"/>
                </a:solidFill>
                <a:latin typeface="Times New Roman" pitchFamily="16" charset="0"/>
                <a:ea typeface="Verdana" charset="0"/>
                <a:cs typeface="Verdana" charset="0"/>
              </a:defRPr>
            </a:lvl1pPr>
          </a:lstStyle>
          <a:p>
            <a:pPr>
              <a:defRPr/>
            </a:pPr>
            <a:endParaRPr lang="pl-PL" alt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10504914" y="38286237"/>
            <a:ext cx="9263099" cy="2858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632517" algn="l"/>
                <a:tab pos="1265033" algn="l"/>
                <a:tab pos="1897551" algn="l"/>
                <a:tab pos="2530067" algn="l"/>
                <a:tab pos="3162584" algn="l"/>
                <a:tab pos="3795100" algn="l"/>
                <a:tab pos="4427617" algn="l"/>
                <a:tab pos="5060133" algn="l"/>
                <a:tab pos="5692651" algn="l"/>
                <a:tab pos="6325167" algn="l"/>
                <a:tab pos="6957684" algn="l"/>
                <a:tab pos="7590200" algn="l"/>
                <a:tab pos="8222717" algn="l"/>
                <a:tab pos="8855233" algn="l"/>
              </a:tabLst>
              <a:defRPr sz="2000">
                <a:solidFill>
                  <a:srgbClr val="000000"/>
                </a:solidFill>
                <a:latin typeface="Times New Roman" pitchFamily="16" charset="0"/>
                <a:ea typeface="Verdana" charset="0"/>
                <a:cs typeface="Verdana" charset="0"/>
              </a:defRPr>
            </a:lvl1pPr>
          </a:lstStyle>
          <a:p>
            <a:pPr>
              <a:defRPr/>
            </a:pPr>
            <a:endParaRPr lang="pl-PL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21467932" y="38286237"/>
            <a:ext cx="6806413" cy="2858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632517" algn="l"/>
                <a:tab pos="1265033" algn="l"/>
                <a:tab pos="1897551" algn="l"/>
                <a:tab pos="2530067" algn="l"/>
                <a:tab pos="3162584" algn="l"/>
                <a:tab pos="3795100" algn="l"/>
                <a:tab pos="4427617" algn="l"/>
                <a:tab pos="5060133" algn="l"/>
                <a:tab pos="5692651" algn="l"/>
                <a:tab pos="6325167" algn="l"/>
              </a:tabLst>
              <a:defRPr sz="2000">
                <a:solidFill>
                  <a:srgbClr val="000000"/>
                </a:solidFill>
                <a:latin typeface="Times New Roman" charset="0"/>
                <a:cs typeface="Verdana" charset="0"/>
              </a:defRPr>
            </a:lvl1pPr>
          </a:lstStyle>
          <a:p>
            <a:fld id="{46D589B6-DA8A-9D4E-8F59-15BAD7F49905}" type="slidenum">
              <a:rPr lang="pl-PL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632517" rtl="0" eaLnBrk="0" fontAlgn="base" hangingPunct="0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200">
          <a:solidFill>
            <a:srgbClr val="000000"/>
          </a:solidFill>
          <a:latin typeface="+mj-lt"/>
          <a:ea typeface="ＭＳ Ｐゴシック" charset="0"/>
          <a:cs typeface="+mj-cs"/>
        </a:defRPr>
      </a:lvl1pPr>
      <a:lvl2pPr algn="ctr" defTabSz="632517" rtl="0" eaLnBrk="0" fontAlgn="base" hangingPunct="0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200">
          <a:solidFill>
            <a:srgbClr val="000000"/>
          </a:solidFill>
          <a:latin typeface="Arial" charset="0"/>
          <a:ea typeface="ＭＳ Ｐゴシック" charset="0"/>
          <a:cs typeface="Droid Sans Fallback" charset="0"/>
        </a:defRPr>
      </a:lvl2pPr>
      <a:lvl3pPr algn="ctr" defTabSz="632517" rtl="0" eaLnBrk="0" fontAlgn="base" hangingPunct="0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200">
          <a:solidFill>
            <a:srgbClr val="000000"/>
          </a:solidFill>
          <a:latin typeface="Arial" charset="0"/>
          <a:ea typeface="ＭＳ Ｐゴシック" charset="0"/>
          <a:cs typeface="Droid Sans Fallback" charset="0"/>
        </a:defRPr>
      </a:lvl3pPr>
      <a:lvl4pPr algn="ctr" defTabSz="632517" rtl="0" eaLnBrk="0" fontAlgn="base" hangingPunct="0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200">
          <a:solidFill>
            <a:srgbClr val="000000"/>
          </a:solidFill>
          <a:latin typeface="Arial" charset="0"/>
          <a:ea typeface="ＭＳ Ｐゴシック" charset="0"/>
          <a:cs typeface="Droid Sans Fallback" charset="0"/>
        </a:defRPr>
      </a:lvl4pPr>
      <a:lvl5pPr algn="ctr" defTabSz="632517" rtl="0" eaLnBrk="0" fontAlgn="base" hangingPunct="0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200">
          <a:solidFill>
            <a:srgbClr val="000000"/>
          </a:solidFill>
          <a:latin typeface="Arial" charset="0"/>
          <a:ea typeface="ＭＳ Ｐゴシック" charset="0"/>
          <a:cs typeface="Droid Sans Fallback" charset="0"/>
        </a:defRPr>
      </a:lvl5pPr>
      <a:lvl6pPr marL="3540305" indent="-321846" algn="ctr" defTabSz="632517" rtl="0" fontAlgn="base" hangingPunct="0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200">
          <a:solidFill>
            <a:srgbClr val="000000"/>
          </a:solidFill>
          <a:latin typeface="Arial" charset="0"/>
          <a:ea typeface="Droid Sans Fallback" charset="0"/>
          <a:cs typeface="Droid Sans Fallback" charset="0"/>
        </a:defRPr>
      </a:lvl6pPr>
      <a:lvl7pPr marL="4183997" indent="-321846" algn="ctr" defTabSz="632517" rtl="0" fontAlgn="base" hangingPunct="0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200">
          <a:solidFill>
            <a:srgbClr val="000000"/>
          </a:solidFill>
          <a:latin typeface="Arial" charset="0"/>
          <a:ea typeface="Droid Sans Fallback" charset="0"/>
          <a:cs typeface="Droid Sans Fallback" charset="0"/>
        </a:defRPr>
      </a:lvl7pPr>
      <a:lvl8pPr marL="4827689" indent="-321846" algn="ctr" defTabSz="632517" rtl="0" fontAlgn="base" hangingPunct="0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200">
          <a:solidFill>
            <a:srgbClr val="000000"/>
          </a:solidFill>
          <a:latin typeface="Arial" charset="0"/>
          <a:ea typeface="Droid Sans Fallback" charset="0"/>
          <a:cs typeface="Droid Sans Fallback" charset="0"/>
        </a:defRPr>
      </a:lvl8pPr>
      <a:lvl9pPr marL="5471381" indent="-321846" algn="ctr" defTabSz="632517" rtl="0" fontAlgn="base" hangingPunct="0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200">
          <a:solidFill>
            <a:srgbClr val="000000"/>
          </a:solidFill>
          <a:latin typeface="Arial" charset="0"/>
          <a:ea typeface="Droid Sans Fallback" charset="0"/>
          <a:cs typeface="Droid Sans Fallback" charset="0"/>
        </a:defRPr>
      </a:lvl9pPr>
    </p:titleStyle>
    <p:bodyStyle>
      <a:lvl1pPr marL="482769" indent="-482769" algn="l" defTabSz="632517" rtl="0" eaLnBrk="0" fontAlgn="base" hangingPunct="0">
        <a:lnSpc>
          <a:spcPct val="94000"/>
        </a:lnSpc>
        <a:spcBef>
          <a:spcPct val="0"/>
        </a:spcBef>
        <a:spcAft>
          <a:spcPts val="7797"/>
        </a:spcAft>
        <a:buClr>
          <a:srgbClr val="000000"/>
        </a:buClr>
        <a:buSzPct val="100000"/>
        <a:buFont typeface="Times New Roman" charset="0"/>
        <a:defRPr sz="17600">
          <a:solidFill>
            <a:srgbClr val="000000"/>
          </a:solidFill>
          <a:latin typeface="+mn-lt"/>
          <a:ea typeface="ＭＳ Ｐゴシック" charset="0"/>
          <a:cs typeface="+mn-cs"/>
        </a:defRPr>
      </a:lvl1pPr>
      <a:lvl2pPr marL="1045999" indent="-402307" algn="l" defTabSz="632517" rtl="0" eaLnBrk="0" fontAlgn="base" hangingPunct="0">
        <a:lnSpc>
          <a:spcPct val="94000"/>
        </a:lnSpc>
        <a:spcBef>
          <a:spcPct val="0"/>
        </a:spcBef>
        <a:spcAft>
          <a:spcPts val="6248"/>
        </a:spcAft>
        <a:buClr>
          <a:srgbClr val="000000"/>
        </a:buClr>
        <a:buSzPct val="100000"/>
        <a:buFont typeface="Times New Roman" charset="0"/>
        <a:defRPr sz="15300">
          <a:solidFill>
            <a:srgbClr val="000000"/>
          </a:solidFill>
          <a:latin typeface="+mn-lt"/>
          <a:ea typeface="+mn-ea"/>
          <a:cs typeface="+mn-cs"/>
        </a:defRPr>
      </a:lvl2pPr>
      <a:lvl3pPr marL="1609230" indent="-321846" algn="l" defTabSz="632517" rtl="0" eaLnBrk="0" fontAlgn="base" hangingPunct="0">
        <a:lnSpc>
          <a:spcPct val="94000"/>
        </a:lnSpc>
        <a:spcBef>
          <a:spcPct val="0"/>
        </a:spcBef>
        <a:spcAft>
          <a:spcPts val="4681"/>
        </a:spcAft>
        <a:buClr>
          <a:srgbClr val="000000"/>
        </a:buClr>
        <a:buSzPct val="100000"/>
        <a:buFont typeface="Times New Roman" charset="0"/>
        <a:defRPr sz="13200">
          <a:solidFill>
            <a:srgbClr val="000000"/>
          </a:solidFill>
          <a:latin typeface="+mn-lt"/>
          <a:ea typeface="+mn-ea"/>
          <a:cs typeface="+mn-cs"/>
        </a:defRPr>
      </a:lvl3pPr>
      <a:lvl4pPr marL="2252922" indent="-321846" algn="l" defTabSz="632517" rtl="0" eaLnBrk="0" fontAlgn="base" hangingPunct="0">
        <a:lnSpc>
          <a:spcPct val="94000"/>
        </a:lnSpc>
        <a:spcBef>
          <a:spcPct val="0"/>
        </a:spcBef>
        <a:spcAft>
          <a:spcPts val="3116"/>
        </a:spcAft>
        <a:buClr>
          <a:srgbClr val="000000"/>
        </a:buClr>
        <a:buSzPct val="100000"/>
        <a:buFont typeface="Times New Roman" charset="0"/>
        <a:defRPr sz="11000">
          <a:solidFill>
            <a:srgbClr val="000000"/>
          </a:solidFill>
          <a:latin typeface="+mn-lt"/>
          <a:ea typeface="+mn-ea"/>
          <a:cs typeface="+mn-cs"/>
        </a:defRPr>
      </a:lvl4pPr>
      <a:lvl5pPr marL="2896613" indent="-321846" algn="l" defTabSz="632517" rtl="0" eaLnBrk="0" fontAlgn="base" hangingPunct="0">
        <a:lnSpc>
          <a:spcPct val="94000"/>
        </a:lnSpc>
        <a:spcBef>
          <a:spcPct val="0"/>
        </a:spcBef>
        <a:spcAft>
          <a:spcPts val="1567"/>
        </a:spcAft>
        <a:buClr>
          <a:srgbClr val="000000"/>
        </a:buClr>
        <a:buSzPct val="100000"/>
        <a:buFont typeface="Times New Roman" charset="0"/>
        <a:defRPr sz="11000">
          <a:solidFill>
            <a:srgbClr val="000000"/>
          </a:solidFill>
          <a:latin typeface="+mn-lt"/>
          <a:ea typeface="+mn-ea"/>
          <a:cs typeface="+mn-cs"/>
        </a:defRPr>
      </a:lvl5pPr>
      <a:lvl6pPr marL="3540305" indent="-321846" algn="l" defTabSz="632517" rtl="0" fontAlgn="base" hangingPunct="0">
        <a:lnSpc>
          <a:spcPct val="94000"/>
        </a:lnSpc>
        <a:spcBef>
          <a:spcPct val="0"/>
        </a:spcBef>
        <a:spcAft>
          <a:spcPts val="1567"/>
        </a:spcAft>
        <a:buClr>
          <a:srgbClr val="000000"/>
        </a:buClr>
        <a:buSzPct val="100000"/>
        <a:buFont typeface="Times New Roman" pitchFamily="16" charset="0"/>
        <a:defRPr sz="11000">
          <a:solidFill>
            <a:srgbClr val="000000"/>
          </a:solidFill>
          <a:latin typeface="+mn-lt"/>
          <a:ea typeface="+mn-ea"/>
          <a:cs typeface="+mn-cs"/>
        </a:defRPr>
      </a:lvl6pPr>
      <a:lvl7pPr marL="4183997" indent="-321846" algn="l" defTabSz="632517" rtl="0" fontAlgn="base" hangingPunct="0">
        <a:lnSpc>
          <a:spcPct val="94000"/>
        </a:lnSpc>
        <a:spcBef>
          <a:spcPct val="0"/>
        </a:spcBef>
        <a:spcAft>
          <a:spcPts val="1567"/>
        </a:spcAft>
        <a:buClr>
          <a:srgbClr val="000000"/>
        </a:buClr>
        <a:buSzPct val="100000"/>
        <a:buFont typeface="Times New Roman" pitchFamily="16" charset="0"/>
        <a:defRPr sz="11000">
          <a:solidFill>
            <a:srgbClr val="000000"/>
          </a:solidFill>
          <a:latin typeface="+mn-lt"/>
          <a:ea typeface="+mn-ea"/>
          <a:cs typeface="+mn-cs"/>
        </a:defRPr>
      </a:lvl7pPr>
      <a:lvl8pPr marL="4827689" indent="-321846" algn="l" defTabSz="632517" rtl="0" fontAlgn="base" hangingPunct="0">
        <a:lnSpc>
          <a:spcPct val="94000"/>
        </a:lnSpc>
        <a:spcBef>
          <a:spcPct val="0"/>
        </a:spcBef>
        <a:spcAft>
          <a:spcPts val="1567"/>
        </a:spcAft>
        <a:buClr>
          <a:srgbClr val="000000"/>
        </a:buClr>
        <a:buSzPct val="100000"/>
        <a:buFont typeface="Times New Roman" pitchFamily="16" charset="0"/>
        <a:defRPr sz="11000">
          <a:solidFill>
            <a:srgbClr val="000000"/>
          </a:solidFill>
          <a:latin typeface="+mn-lt"/>
          <a:ea typeface="+mn-ea"/>
          <a:cs typeface="+mn-cs"/>
        </a:defRPr>
      </a:lvl8pPr>
      <a:lvl9pPr marL="5471381" indent="-321846" algn="l" defTabSz="632517" rtl="0" fontAlgn="base" hangingPunct="0">
        <a:lnSpc>
          <a:spcPct val="94000"/>
        </a:lnSpc>
        <a:spcBef>
          <a:spcPct val="0"/>
        </a:spcBef>
        <a:spcAft>
          <a:spcPts val="1567"/>
        </a:spcAft>
        <a:buClr>
          <a:srgbClr val="000000"/>
        </a:buClr>
        <a:buSzPct val="100000"/>
        <a:buFont typeface="Times New Roman" pitchFamily="16" charset="0"/>
        <a:defRPr sz="11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87384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43692" algn="l" defTabSz="1287384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287384" algn="l" defTabSz="1287384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931076" algn="l" defTabSz="1287384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74768" algn="l" defTabSz="1287384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218459" algn="l" defTabSz="1287384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862151" algn="l" defTabSz="1287384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505843" algn="l" defTabSz="1287384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5149535" algn="l" defTabSz="1287384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ounded Rectangle 30"/>
          <p:cNvSpPr/>
          <p:nvPr/>
        </p:nvSpPr>
        <p:spPr bwMode="auto">
          <a:xfrm>
            <a:off x="2522712" y="-7501"/>
            <a:ext cx="30891432" cy="5940377"/>
          </a:xfrm>
          <a:prstGeom prst="roundRect">
            <a:avLst>
              <a:gd name="adj" fmla="val 50000"/>
            </a:avLst>
          </a:prstGeom>
          <a:solidFill>
            <a:srgbClr val="71AAB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lIns="128738" tIns="0" rIns="3041064" bIns="0"/>
          <a:lstStyle/>
          <a:p>
            <a:pPr algn="r" eaLnBrk="1">
              <a:lnSpc>
                <a:spcPct val="94000"/>
              </a:lnSpc>
              <a:buClr>
                <a:srgbClr val="000000"/>
              </a:buClr>
              <a:buSzPct val="100000"/>
              <a:defRPr/>
            </a:pPr>
            <a:endParaRPr lang="hu-HU" sz="10100" dirty="0">
              <a:ln>
                <a:solidFill>
                  <a:srgbClr val="000000"/>
                </a:solidFill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Impact"/>
              <a:ea typeface="Droid Sans Fallback" charset="0"/>
              <a:cs typeface="Impact"/>
            </a:endParaRPr>
          </a:p>
        </p:txBody>
      </p:sp>
      <p:sp>
        <p:nvSpPr>
          <p:cNvPr id="3076" name="Rounded Rectangle 34"/>
          <p:cNvSpPr>
            <a:spLocks noChangeArrowheads="1"/>
          </p:cNvSpPr>
          <p:nvPr/>
        </p:nvSpPr>
        <p:spPr bwMode="auto">
          <a:xfrm>
            <a:off x="0" y="38751680"/>
            <a:ext cx="30248225" cy="3793779"/>
          </a:xfrm>
          <a:prstGeom prst="roundRect">
            <a:avLst>
              <a:gd name="adj" fmla="val 0"/>
            </a:avLst>
          </a:prstGeom>
          <a:solidFill>
            <a:srgbClr val="5F9BAB"/>
          </a:solidFill>
          <a:ln>
            <a:noFill/>
          </a:ln>
          <a:effectLst/>
          <a:extLst/>
        </p:spPr>
        <p:txBody>
          <a:bodyPr lIns="128738" tIns="64369" rIns="128738" bIns="64369" numCol="2"/>
          <a:lstStyle/>
          <a:p>
            <a:pPr algn="r" eaLnBrk="1">
              <a:lnSpc>
                <a:spcPct val="94000"/>
              </a:lnSpc>
              <a:buClr>
                <a:srgbClr val="000000"/>
              </a:buClr>
              <a:buSzPct val="100000"/>
            </a:pPr>
            <a:endParaRPr lang="pl-PL" b="1" dirty="0">
              <a:solidFill>
                <a:schemeClr val="accent4">
                  <a:lumMod val="75000"/>
                  <a:lumOff val="25000"/>
                </a:schemeClr>
              </a:solidFill>
            </a:endParaRPr>
          </a:p>
          <a:p>
            <a:pPr marL="321846" indent="-321846" eaLnBrk="1">
              <a:lnSpc>
                <a:spcPct val="94000"/>
              </a:lnSpc>
              <a:buClr>
                <a:srgbClr val="000000"/>
              </a:buClr>
              <a:buSzPct val="100000"/>
              <a:buFont typeface="Times New Roman" charset="0"/>
              <a:buAutoNum type="arabicPeriod"/>
            </a:pPr>
            <a:endParaRPr lang="en-US" sz="1500" dirty="0">
              <a:solidFill>
                <a:schemeClr val="accent4">
                  <a:lumMod val="75000"/>
                  <a:lumOff val="25000"/>
                </a:schemeClr>
              </a:solidFill>
            </a:endParaRPr>
          </a:p>
          <a:p>
            <a:pPr marL="321846" indent="-321846" eaLnBrk="1">
              <a:lnSpc>
                <a:spcPct val="94000"/>
              </a:lnSpc>
              <a:buClr>
                <a:srgbClr val="000000"/>
              </a:buClr>
              <a:buSzPct val="100000"/>
              <a:buFont typeface="Times New Roman" charset="0"/>
              <a:buAutoNum type="arabicPeriod"/>
            </a:pPr>
            <a:endParaRPr lang="en-US" sz="1500" dirty="0">
              <a:solidFill>
                <a:schemeClr val="accent4">
                  <a:lumMod val="75000"/>
                  <a:lumOff val="25000"/>
                </a:schemeClr>
              </a:solidFill>
            </a:endParaRPr>
          </a:p>
          <a:p>
            <a:pPr marL="321846" indent="-321846" eaLnBrk="1">
              <a:lnSpc>
                <a:spcPct val="94000"/>
              </a:lnSpc>
              <a:buClr>
                <a:srgbClr val="000000"/>
              </a:buClr>
              <a:buSzPct val="100000"/>
              <a:buFont typeface="Times New Roman" charset="0"/>
              <a:buAutoNum type="arabicPeriod"/>
            </a:pPr>
            <a:endParaRPr lang="hu-HU" sz="1500" dirty="0">
              <a:solidFill>
                <a:schemeClr val="accent4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162353" y="143200"/>
            <a:ext cx="1983245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6600" b="1" dirty="0" err="1" smtClean="0">
                <a:ln>
                  <a:solidFill>
                    <a:srgbClr val="000000"/>
                  </a:solidFill>
                </a:ln>
                <a:solidFill>
                  <a:schemeClr val="bg1"/>
                </a:solidFill>
                <a:latin typeface="+mj-lt"/>
                <a:cs typeface="Arial Black"/>
              </a:rPr>
              <a:t>Language</a:t>
            </a:r>
            <a:r>
              <a:rPr lang="hu-HU" sz="6600" b="1" dirty="0" smtClean="0">
                <a:ln>
                  <a:solidFill>
                    <a:srgbClr val="000000"/>
                  </a:solidFill>
                </a:ln>
                <a:solidFill>
                  <a:schemeClr val="bg1"/>
                </a:solidFill>
                <a:latin typeface="+mj-lt"/>
                <a:cs typeface="Arial Black"/>
              </a:rPr>
              <a:t> </a:t>
            </a:r>
            <a:r>
              <a:rPr lang="hu-HU" sz="6600" b="1" dirty="0" err="1" smtClean="0">
                <a:ln>
                  <a:solidFill>
                    <a:srgbClr val="000000"/>
                  </a:solidFill>
                </a:ln>
                <a:solidFill>
                  <a:schemeClr val="bg1"/>
                </a:solidFill>
                <a:latin typeface="+mj-lt"/>
                <a:cs typeface="Arial Black"/>
              </a:rPr>
              <a:t>discrimination</a:t>
            </a:r>
            <a:r>
              <a:rPr lang="hu-HU" sz="6600" b="1" dirty="0" smtClean="0">
                <a:ln>
                  <a:solidFill>
                    <a:srgbClr val="000000"/>
                  </a:solidFill>
                </a:ln>
                <a:solidFill>
                  <a:schemeClr val="bg1"/>
                </a:solidFill>
                <a:latin typeface="+mj-lt"/>
                <a:cs typeface="Arial Black"/>
              </a:rPr>
              <a:t> in </a:t>
            </a:r>
            <a:r>
              <a:rPr lang="hu-HU" sz="6600" b="1" dirty="0" err="1" smtClean="0">
                <a:ln>
                  <a:solidFill>
                    <a:srgbClr val="000000"/>
                  </a:solidFill>
                </a:ln>
                <a:solidFill>
                  <a:schemeClr val="bg1"/>
                </a:solidFill>
                <a:latin typeface="+mj-lt"/>
                <a:cs typeface="Arial Black"/>
              </a:rPr>
              <a:t>dogs</a:t>
            </a:r>
            <a:r>
              <a:rPr lang="hu-HU" sz="6600" b="1" dirty="0" smtClean="0">
                <a:ln>
                  <a:solidFill>
                    <a:srgbClr val="000000"/>
                  </a:solidFill>
                </a:ln>
                <a:solidFill>
                  <a:schemeClr val="bg1"/>
                </a:solidFill>
                <a:latin typeface="+mj-lt"/>
                <a:cs typeface="Arial Black"/>
              </a:rPr>
              <a:t> – an </a:t>
            </a:r>
            <a:r>
              <a:rPr lang="hu-HU" sz="6600" b="1" dirty="0" err="1" smtClean="0">
                <a:ln>
                  <a:solidFill>
                    <a:srgbClr val="000000"/>
                  </a:solidFill>
                </a:ln>
                <a:solidFill>
                  <a:schemeClr val="bg1"/>
                </a:solidFill>
                <a:latin typeface="+mj-lt"/>
                <a:cs typeface="Arial Black"/>
              </a:rPr>
              <a:t>fMRI</a:t>
            </a:r>
            <a:r>
              <a:rPr lang="hu-HU" sz="6600" b="1" dirty="0" smtClean="0">
                <a:ln>
                  <a:solidFill>
                    <a:srgbClr val="000000"/>
                  </a:solidFill>
                </a:ln>
                <a:solidFill>
                  <a:schemeClr val="bg1"/>
                </a:solidFill>
                <a:latin typeface="+mj-lt"/>
                <a:cs typeface="Arial Black"/>
              </a:rPr>
              <a:t> </a:t>
            </a:r>
            <a:r>
              <a:rPr lang="hu-HU" sz="6600" b="1" dirty="0" err="1" smtClean="0">
                <a:ln>
                  <a:solidFill>
                    <a:srgbClr val="000000"/>
                  </a:solidFill>
                </a:ln>
                <a:solidFill>
                  <a:schemeClr val="bg1"/>
                </a:solidFill>
                <a:latin typeface="+mj-lt"/>
                <a:cs typeface="Arial Black"/>
              </a:rPr>
              <a:t>study</a:t>
            </a:r>
            <a:r>
              <a:rPr lang="hu-HU" sz="6600" b="1" dirty="0" smtClean="0">
                <a:ln>
                  <a:solidFill>
                    <a:srgbClr val="000000"/>
                  </a:solidFill>
                </a:ln>
                <a:solidFill>
                  <a:schemeClr val="bg1"/>
                </a:solidFill>
                <a:latin typeface="+mj-lt"/>
                <a:cs typeface="Arial Black"/>
              </a:rPr>
              <a:t> </a:t>
            </a:r>
            <a:r>
              <a:rPr lang="hu-HU" sz="6600" b="1" dirty="0" err="1" smtClean="0">
                <a:ln>
                  <a:solidFill>
                    <a:srgbClr val="000000"/>
                  </a:solidFill>
                </a:ln>
                <a:solidFill>
                  <a:schemeClr val="bg1"/>
                </a:solidFill>
                <a:latin typeface="+mj-lt"/>
                <a:cs typeface="Arial Black"/>
              </a:rPr>
              <a:t>on</a:t>
            </a:r>
            <a:r>
              <a:rPr lang="hu-HU" sz="6600" b="1" dirty="0" smtClean="0">
                <a:ln>
                  <a:solidFill>
                    <a:srgbClr val="000000"/>
                  </a:solidFill>
                </a:ln>
                <a:solidFill>
                  <a:schemeClr val="bg1"/>
                </a:solidFill>
                <a:latin typeface="+mj-lt"/>
                <a:cs typeface="Arial Black"/>
              </a:rPr>
              <a:t> </a:t>
            </a:r>
            <a:r>
              <a:rPr lang="hu-HU" sz="6600" b="1" dirty="0" err="1" smtClean="0">
                <a:ln>
                  <a:solidFill>
                    <a:srgbClr val="000000"/>
                  </a:solidFill>
                </a:ln>
                <a:solidFill>
                  <a:schemeClr val="bg1"/>
                </a:solidFill>
                <a:latin typeface="+mj-lt"/>
                <a:cs typeface="Arial Black"/>
              </a:rPr>
              <a:t>the</a:t>
            </a:r>
            <a:r>
              <a:rPr lang="hu-HU" sz="6600" b="1" dirty="0" smtClean="0">
                <a:ln>
                  <a:solidFill>
                    <a:srgbClr val="000000"/>
                  </a:solidFill>
                </a:ln>
                <a:solidFill>
                  <a:schemeClr val="bg1"/>
                </a:solidFill>
                <a:latin typeface="+mj-lt"/>
                <a:cs typeface="Arial Black"/>
              </a:rPr>
              <a:t> </a:t>
            </a:r>
            <a:r>
              <a:rPr lang="hu-HU" sz="6600" b="1" dirty="0" err="1" smtClean="0">
                <a:ln>
                  <a:solidFill>
                    <a:srgbClr val="000000"/>
                  </a:solidFill>
                </a:ln>
                <a:solidFill>
                  <a:schemeClr val="bg1"/>
                </a:solidFill>
                <a:latin typeface="+mj-lt"/>
                <a:cs typeface="Arial Black"/>
              </a:rPr>
              <a:t>effects</a:t>
            </a:r>
            <a:r>
              <a:rPr lang="hu-HU" sz="6600" b="1" dirty="0" smtClean="0">
                <a:ln>
                  <a:solidFill>
                    <a:srgbClr val="000000"/>
                  </a:solidFill>
                </a:ln>
                <a:solidFill>
                  <a:schemeClr val="bg1"/>
                </a:solidFill>
                <a:latin typeface="+mj-lt"/>
                <a:cs typeface="Arial Black"/>
              </a:rPr>
              <a:t> of </a:t>
            </a:r>
            <a:r>
              <a:rPr lang="hu-HU" sz="6600" b="1" dirty="0" err="1" smtClean="0">
                <a:ln>
                  <a:solidFill>
                    <a:srgbClr val="000000"/>
                  </a:solidFill>
                </a:ln>
                <a:solidFill>
                  <a:schemeClr val="bg1"/>
                </a:solidFill>
                <a:latin typeface="+mj-lt"/>
                <a:cs typeface="Arial Black"/>
              </a:rPr>
              <a:t>immersion</a:t>
            </a:r>
            <a:r>
              <a:rPr lang="hu-HU" sz="6600" b="1" dirty="0" smtClean="0">
                <a:ln>
                  <a:solidFill>
                    <a:srgbClr val="000000"/>
                  </a:solidFill>
                </a:ln>
                <a:solidFill>
                  <a:schemeClr val="bg1"/>
                </a:solidFill>
                <a:latin typeface="+mj-lt"/>
                <a:cs typeface="Arial Black"/>
              </a:rPr>
              <a:t> in a </a:t>
            </a:r>
            <a:r>
              <a:rPr lang="hu-HU" sz="6600" b="1" dirty="0" err="1" smtClean="0">
                <a:ln>
                  <a:solidFill>
                    <a:srgbClr val="000000"/>
                  </a:solidFill>
                </a:ln>
                <a:solidFill>
                  <a:schemeClr val="bg1"/>
                </a:solidFill>
                <a:latin typeface="+mj-lt"/>
                <a:cs typeface="Arial Black"/>
              </a:rPr>
              <a:t>new</a:t>
            </a:r>
            <a:r>
              <a:rPr lang="hu-HU" sz="6600" b="1" dirty="0" smtClean="0">
                <a:ln>
                  <a:solidFill>
                    <a:srgbClr val="000000"/>
                  </a:solidFill>
                </a:ln>
                <a:solidFill>
                  <a:schemeClr val="bg1"/>
                </a:solidFill>
                <a:latin typeface="+mj-lt"/>
                <a:cs typeface="Arial Black"/>
              </a:rPr>
              <a:t> </a:t>
            </a:r>
            <a:r>
              <a:rPr lang="hu-HU" sz="6600" b="1" dirty="0" err="1" smtClean="0">
                <a:ln>
                  <a:solidFill>
                    <a:srgbClr val="000000"/>
                  </a:solidFill>
                </a:ln>
                <a:solidFill>
                  <a:schemeClr val="bg1"/>
                </a:solidFill>
                <a:latin typeface="+mj-lt"/>
                <a:cs typeface="Arial Black"/>
              </a:rPr>
              <a:t>language</a:t>
            </a:r>
            <a:endParaRPr lang="en-GB" sz="6600" b="1" dirty="0" smtClean="0">
              <a:ln>
                <a:solidFill>
                  <a:srgbClr val="000000"/>
                </a:solidFill>
              </a:ln>
              <a:solidFill>
                <a:schemeClr val="bg1"/>
              </a:solidFill>
              <a:latin typeface="+mj-lt"/>
              <a:cs typeface="Arial Black"/>
            </a:endParaRPr>
          </a:p>
        </p:txBody>
      </p:sp>
      <p:sp>
        <p:nvSpPr>
          <p:cNvPr id="30" name="Text Box 2"/>
          <p:cNvSpPr txBox="1">
            <a:spLocks noChangeArrowheads="1"/>
          </p:cNvSpPr>
          <p:nvPr/>
        </p:nvSpPr>
        <p:spPr bwMode="auto">
          <a:xfrm>
            <a:off x="6790321" y="2333786"/>
            <a:ext cx="18504259" cy="244827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/>
          <a:lstStyle>
            <a:lvl1pPr marL="431800" indent="-323850"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1pPr>
            <a:lvl2pPr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2pPr>
            <a:lvl3pPr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3pPr>
            <a:lvl4pPr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4pPr>
            <a:lvl5pPr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49263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49263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49263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49263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marL="0" algn="ctr" eaLnBrk="1">
              <a:lnSpc>
                <a:spcPct val="102000"/>
              </a:lnSpc>
              <a:spcAft>
                <a:spcPts val="0"/>
              </a:spcAft>
              <a:buSzPct val="45000"/>
              <a:defRPr/>
            </a:pPr>
            <a:r>
              <a:rPr lang="pl-PL" altLang="en-US" sz="4800" b="1" spc="84" dirty="0" smtClean="0">
                <a:ln w="12700">
                  <a:noFill/>
                </a:ln>
                <a:solidFill>
                  <a:srgbClr val="000000"/>
                </a:solidFill>
                <a:latin typeface="+mj-lt"/>
                <a:cs typeface="Verdana"/>
              </a:rPr>
              <a:t>Marianna Boros</a:t>
            </a:r>
            <a:r>
              <a:rPr lang="pl-PL" altLang="en-US" sz="4800" b="1" spc="84" baseline="30000" dirty="0" smtClean="0">
                <a:ln w="12700">
                  <a:noFill/>
                </a:ln>
                <a:solidFill>
                  <a:srgbClr val="000000"/>
                </a:solidFill>
                <a:latin typeface="+mj-lt"/>
                <a:cs typeface="Verdana"/>
              </a:rPr>
              <a:t>1</a:t>
            </a:r>
            <a:r>
              <a:rPr lang="pl-PL" altLang="en-US" sz="4800" b="1" spc="84" dirty="0" smtClean="0">
                <a:ln w="12700">
                  <a:noFill/>
                </a:ln>
                <a:solidFill>
                  <a:srgbClr val="000000"/>
                </a:solidFill>
                <a:latin typeface="+mj-lt"/>
                <a:cs typeface="Verdana"/>
              </a:rPr>
              <a:t>, Laura Verónica Cuaya</a:t>
            </a:r>
            <a:r>
              <a:rPr lang="pl-PL" altLang="en-US" sz="4800" b="1" spc="84" baseline="30000" dirty="0" smtClean="0">
                <a:ln w="12700">
                  <a:noFill/>
                </a:ln>
                <a:solidFill>
                  <a:srgbClr val="000000"/>
                </a:solidFill>
                <a:latin typeface="+mj-lt"/>
                <a:cs typeface="Verdana"/>
              </a:rPr>
              <a:t>1</a:t>
            </a:r>
            <a:r>
              <a:rPr lang="pl-PL" altLang="en-US" sz="4800" b="1" spc="84" dirty="0" smtClean="0">
                <a:ln w="12700">
                  <a:noFill/>
                </a:ln>
                <a:solidFill>
                  <a:srgbClr val="000000"/>
                </a:solidFill>
                <a:latin typeface="+mj-lt"/>
                <a:cs typeface="Verdana"/>
              </a:rPr>
              <a:t>, Andrea Deme</a:t>
            </a:r>
            <a:r>
              <a:rPr lang="pl-PL" altLang="en-US" sz="4800" b="1" spc="84" baseline="30000" dirty="0" smtClean="0">
                <a:ln w="12700">
                  <a:noFill/>
                </a:ln>
                <a:solidFill>
                  <a:srgbClr val="000000"/>
                </a:solidFill>
                <a:latin typeface="+mj-lt"/>
                <a:cs typeface="Verdana"/>
              </a:rPr>
              <a:t>2</a:t>
            </a:r>
            <a:r>
              <a:rPr lang="pl-PL" altLang="en-US" sz="4800" b="1" spc="84" dirty="0" smtClean="0">
                <a:ln w="12700">
                  <a:noFill/>
                </a:ln>
                <a:solidFill>
                  <a:srgbClr val="000000"/>
                </a:solidFill>
                <a:latin typeface="+mj-lt"/>
                <a:cs typeface="Verdana"/>
              </a:rPr>
              <a:t>,</a:t>
            </a:r>
          </a:p>
          <a:p>
            <a:pPr marL="0" algn="ctr" eaLnBrk="1">
              <a:lnSpc>
                <a:spcPct val="102000"/>
              </a:lnSpc>
              <a:spcAft>
                <a:spcPts val="0"/>
              </a:spcAft>
              <a:buSzPct val="45000"/>
              <a:defRPr/>
            </a:pPr>
            <a:r>
              <a:rPr lang="pl-PL" altLang="en-US" sz="4800" b="1" spc="84" dirty="0" smtClean="0">
                <a:ln w="12700">
                  <a:noFill/>
                </a:ln>
                <a:solidFill>
                  <a:srgbClr val="000000"/>
                </a:solidFill>
                <a:latin typeface="+mj-lt"/>
                <a:cs typeface="Verdana"/>
              </a:rPr>
              <a:t>Raúl Hernández-Perez</a:t>
            </a:r>
            <a:r>
              <a:rPr lang="pl-PL" altLang="en-US" sz="4800" b="1" spc="84" baseline="30000" dirty="0" smtClean="0">
                <a:ln w="12700">
                  <a:noFill/>
                </a:ln>
                <a:solidFill>
                  <a:srgbClr val="000000"/>
                </a:solidFill>
                <a:latin typeface="+mj-lt"/>
                <a:cs typeface="Verdana"/>
              </a:rPr>
              <a:t>1</a:t>
            </a:r>
            <a:r>
              <a:rPr lang="pl-PL" altLang="en-US" sz="4800" b="1" spc="84" dirty="0" smtClean="0">
                <a:ln w="12700">
                  <a:noFill/>
                </a:ln>
                <a:solidFill>
                  <a:srgbClr val="000000"/>
                </a:solidFill>
                <a:latin typeface="+mj-lt"/>
                <a:cs typeface="Verdana"/>
              </a:rPr>
              <a:t>, Attila Andics</a:t>
            </a:r>
            <a:r>
              <a:rPr lang="pl-PL" altLang="en-US" sz="4800" b="1" spc="84" baseline="30000" dirty="0" smtClean="0">
                <a:ln w="12700">
                  <a:noFill/>
                </a:ln>
                <a:solidFill>
                  <a:srgbClr val="000000"/>
                </a:solidFill>
                <a:latin typeface="+mj-lt"/>
                <a:cs typeface="Verdana"/>
              </a:rPr>
              <a:t>1</a:t>
            </a:r>
            <a:endParaRPr lang="pl-PL" altLang="en-US" sz="4800" b="1" spc="84" baseline="30000" dirty="0">
              <a:ln w="12700">
                <a:noFill/>
              </a:ln>
              <a:solidFill>
                <a:srgbClr val="000000"/>
              </a:solidFill>
              <a:latin typeface="+mj-lt"/>
              <a:cs typeface="Verdana"/>
            </a:endParaRPr>
          </a:p>
          <a:p>
            <a:pPr marL="0" algn="ctr" eaLnBrk="1">
              <a:lnSpc>
                <a:spcPct val="102000"/>
              </a:lnSpc>
              <a:spcAft>
                <a:spcPts val="0"/>
              </a:spcAft>
              <a:buSzPct val="45000"/>
              <a:defRPr/>
            </a:pPr>
            <a:r>
              <a:rPr lang="hu-HU" sz="4400" baseline="30000" dirty="0" smtClean="0"/>
              <a:t>1 </a:t>
            </a:r>
            <a:r>
              <a:rPr lang="en-US" sz="4400" dirty="0" smtClean="0"/>
              <a:t>MTA-ELTE </a:t>
            </a:r>
            <a:r>
              <a:rPr lang="en-US" sz="4400" dirty="0"/>
              <a:t>‘</a:t>
            </a:r>
            <a:r>
              <a:rPr lang="en-US" sz="4400" dirty="0" err="1"/>
              <a:t>Lendület</a:t>
            </a:r>
            <a:r>
              <a:rPr lang="en-US" sz="4400" dirty="0"/>
              <a:t>’ Neuroethology of Communication Research Group, </a:t>
            </a:r>
            <a:endParaRPr lang="hu-HU" sz="4400" dirty="0" smtClean="0"/>
          </a:p>
          <a:p>
            <a:pPr marL="0" algn="ctr" eaLnBrk="1">
              <a:lnSpc>
                <a:spcPct val="102000"/>
              </a:lnSpc>
              <a:spcAft>
                <a:spcPts val="0"/>
              </a:spcAft>
              <a:buSzPct val="45000"/>
              <a:defRPr/>
            </a:pPr>
            <a:r>
              <a:rPr lang="hu-HU" sz="4400" baseline="30000" dirty="0" smtClean="0"/>
              <a:t>2 </a:t>
            </a:r>
            <a:r>
              <a:rPr lang="en-US" sz="4400" dirty="0" smtClean="0"/>
              <a:t>MTA-ELTE ‘</a:t>
            </a:r>
            <a:r>
              <a:rPr lang="en-US" sz="4400" dirty="0" err="1" smtClean="0"/>
              <a:t>Lendület</a:t>
            </a:r>
            <a:r>
              <a:rPr lang="en-US" sz="4400" dirty="0" smtClean="0"/>
              <a:t>’</a:t>
            </a:r>
            <a:r>
              <a:rPr lang="en-US" sz="4400" dirty="0"/>
              <a:t> Lingual Articulation Research Group</a:t>
            </a:r>
            <a:endParaRPr lang="pl-PL" altLang="en-US" sz="4400" spc="84" dirty="0">
              <a:ln w="12700">
                <a:noFill/>
              </a:ln>
              <a:solidFill>
                <a:srgbClr val="000000"/>
              </a:solidFill>
              <a:latin typeface="+mj-lt"/>
              <a:cs typeface="Garamond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01" y="712114"/>
            <a:ext cx="6083643" cy="5119718"/>
          </a:xfrm>
          <a:prstGeom prst="rect">
            <a:avLst/>
          </a:prstGeom>
        </p:spPr>
      </p:pic>
      <p:pic>
        <p:nvPicPr>
          <p:cNvPr id="307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834347" y="354103"/>
            <a:ext cx="2326932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95029" y="2939167"/>
            <a:ext cx="2470643" cy="2470643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 bwMode="auto">
          <a:xfrm>
            <a:off x="30270947" y="-438090"/>
            <a:ext cx="3203042" cy="6935409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170265" y="38883504"/>
            <a:ext cx="3114346" cy="720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References</a:t>
            </a:r>
            <a:endParaRPr lang="en-US" sz="40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2489660" y="39477886"/>
            <a:ext cx="18326036" cy="4031873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dirty="0">
                <a:latin typeface="Garamond" panose="02020404030301010803" pitchFamily="18" charset="0"/>
              </a:rPr>
              <a:t>Berwick </a:t>
            </a:r>
            <a:r>
              <a:rPr lang="pl-PL" sz="3200" dirty="0">
                <a:latin typeface="Garamond" panose="02020404030301010803" pitchFamily="18" charset="0"/>
              </a:rPr>
              <a:t>et al., 2012 </a:t>
            </a:r>
            <a:endParaRPr lang="en-US" sz="3200" dirty="0" smtClean="0">
              <a:latin typeface="Garamond" panose="02020404030301010803" pitchFamily="18" charset="0"/>
              <a:cs typeface="Garamond"/>
            </a:endParaRPr>
          </a:p>
          <a:p>
            <a:pPr marL="514350" indent="-514350">
              <a:buFont typeface="+mj-lt"/>
              <a:buAutoNum type="arabicPeriod"/>
            </a:pPr>
            <a:r>
              <a:rPr lang="pl-PL" sz="3200" dirty="0">
                <a:latin typeface="Garamond" panose="02020404030301010803" pitchFamily="18" charset="0"/>
              </a:rPr>
              <a:t>Kuhl, </a:t>
            </a:r>
            <a:r>
              <a:rPr lang="pl-PL" sz="3200" dirty="0" smtClean="0">
                <a:latin typeface="Garamond" panose="02020404030301010803" pitchFamily="18" charset="0"/>
              </a:rPr>
              <a:t>2003</a:t>
            </a:r>
          </a:p>
          <a:p>
            <a:pPr marL="514350" indent="-514350">
              <a:buFont typeface="+mj-lt"/>
              <a:buAutoNum type="arabicPeriod"/>
            </a:pPr>
            <a:r>
              <a:rPr lang="pl-PL" sz="3200" dirty="0">
                <a:latin typeface="Garamond" panose="02020404030301010803" pitchFamily="18" charset="0"/>
                <a:cs typeface="Garamond"/>
              </a:rPr>
              <a:t>Saffran et al., 1996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>
                <a:latin typeface="Garamond" panose="02020404030301010803" pitchFamily="18" charset="0"/>
              </a:rPr>
              <a:t>Savage-</a:t>
            </a:r>
            <a:r>
              <a:rPr lang="en-US" sz="3200" dirty="0" err="1" smtClean="0">
                <a:latin typeface="Garamond" panose="02020404030301010803" pitchFamily="18" charset="0"/>
              </a:rPr>
              <a:t>Rumbaugh</a:t>
            </a:r>
            <a:r>
              <a:rPr lang="en-US" sz="3200" dirty="0">
                <a:latin typeface="Garamond" panose="02020404030301010803" pitchFamily="18" charset="0"/>
              </a:rPr>
              <a:t>, </a:t>
            </a:r>
            <a:r>
              <a:rPr lang="en-US" sz="3200" dirty="0" err="1">
                <a:latin typeface="Garamond" panose="02020404030301010803" pitchFamily="18" charset="0"/>
              </a:rPr>
              <a:t>Rumbaugh</a:t>
            </a:r>
            <a:r>
              <a:rPr lang="en-US" sz="3200" dirty="0">
                <a:latin typeface="Garamond" panose="02020404030301010803" pitchFamily="18" charset="0"/>
              </a:rPr>
              <a:t> and </a:t>
            </a:r>
            <a:r>
              <a:rPr lang="en-US" sz="3200" dirty="0" err="1">
                <a:latin typeface="Garamond" panose="02020404030301010803" pitchFamily="18" charset="0"/>
              </a:rPr>
              <a:t>Boysen</a:t>
            </a:r>
            <a:r>
              <a:rPr lang="en-US" sz="3200" dirty="0">
                <a:latin typeface="Garamond" panose="02020404030301010803" pitchFamily="18" charset="0"/>
              </a:rPr>
              <a:t>, </a:t>
            </a:r>
            <a:r>
              <a:rPr lang="en-US" sz="3200" dirty="0" smtClean="0">
                <a:latin typeface="Garamond" panose="02020404030301010803" pitchFamily="18" charset="0"/>
              </a:rPr>
              <a:t>1980</a:t>
            </a:r>
            <a:endParaRPr lang="hu-HU" sz="3200" dirty="0" smtClean="0">
              <a:latin typeface="Garamond" panose="02020404030301010803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hu-HU" sz="3200" dirty="0" err="1" smtClean="0">
                <a:latin typeface="Garamond" panose="02020404030301010803" pitchFamily="18" charset="0"/>
              </a:rPr>
              <a:t>Ramus</a:t>
            </a:r>
            <a:r>
              <a:rPr lang="hu-HU" sz="3200" dirty="0" smtClean="0">
                <a:latin typeface="Garamond" panose="02020404030301010803" pitchFamily="18" charset="0"/>
              </a:rPr>
              <a:t> et </a:t>
            </a:r>
            <a:r>
              <a:rPr lang="hu-HU" sz="3200" dirty="0" err="1" smtClean="0">
                <a:latin typeface="Garamond" panose="02020404030301010803" pitchFamily="18" charset="0"/>
              </a:rPr>
              <a:t>al</a:t>
            </a:r>
            <a:r>
              <a:rPr lang="hu-HU" sz="3200" dirty="0" smtClean="0">
                <a:latin typeface="Garamond" panose="02020404030301010803" pitchFamily="18" charset="0"/>
              </a:rPr>
              <a:t>, 2001</a:t>
            </a:r>
            <a:endParaRPr lang="hu-HU" sz="3200" dirty="0">
              <a:latin typeface="Garamond" panose="02020404030301010803" pitchFamily="18" charset="0"/>
            </a:endParaRPr>
          </a:p>
          <a:p>
            <a:pPr marL="514350" indent="-514350">
              <a:buFont typeface="+mj-lt"/>
              <a:buAutoNum type="arabicPeriod"/>
            </a:pPr>
            <a:endParaRPr lang="hu-HU" sz="3200" dirty="0" smtClean="0">
              <a:latin typeface="Garamond" panose="02020404030301010803" pitchFamily="18" charset="0"/>
            </a:endParaRPr>
          </a:p>
          <a:p>
            <a:pPr marL="514350" indent="-514350">
              <a:buFont typeface="+mj-lt"/>
              <a:buAutoNum type="arabicPeriod"/>
            </a:pPr>
            <a:endParaRPr lang="hu-HU" sz="3200" dirty="0" smtClean="0">
              <a:latin typeface="Garamond" panose="02020404030301010803" pitchFamily="18" charset="0"/>
            </a:endParaRPr>
          </a:p>
          <a:p>
            <a:pPr marL="514350" indent="-514350">
              <a:buFont typeface="+mj-lt"/>
              <a:buAutoNum type="arabicPeriod"/>
            </a:pPr>
            <a:endParaRPr lang="hu-HU" sz="3200" dirty="0" smtClean="0">
              <a:latin typeface="Garamond" panose="02020404030301010803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hu-HU" sz="3200" dirty="0" err="1" smtClean="0">
                <a:latin typeface="Garamond" panose="02020404030301010803" pitchFamily="18" charset="0"/>
                <a:cs typeface="Garamond"/>
              </a:rPr>
              <a:t>Toro</a:t>
            </a:r>
            <a:r>
              <a:rPr lang="hu-HU" sz="3200" dirty="0" smtClean="0">
                <a:latin typeface="Garamond" panose="02020404030301010803" pitchFamily="18" charset="0"/>
                <a:cs typeface="Garamond"/>
              </a:rPr>
              <a:t> et </a:t>
            </a:r>
            <a:r>
              <a:rPr lang="hu-HU" sz="3200" dirty="0" err="1" smtClean="0">
                <a:latin typeface="Garamond" panose="02020404030301010803" pitchFamily="18" charset="0"/>
                <a:cs typeface="Garamond"/>
              </a:rPr>
              <a:t>al</a:t>
            </a:r>
            <a:r>
              <a:rPr lang="hu-HU" sz="3200" dirty="0" smtClean="0">
                <a:latin typeface="Garamond" panose="02020404030301010803" pitchFamily="18" charset="0"/>
                <a:cs typeface="Garamond"/>
              </a:rPr>
              <a:t>. 2005</a:t>
            </a:r>
          </a:p>
          <a:p>
            <a:pPr marL="514350" indent="-514350">
              <a:buFont typeface="+mj-lt"/>
              <a:buAutoNum type="arabicPeriod"/>
            </a:pPr>
            <a:r>
              <a:rPr lang="pl-PL" sz="3200" dirty="0" smtClean="0">
                <a:latin typeface="Garamond" panose="02020404030301010803" pitchFamily="18" charset="0"/>
              </a:rPr>
              <a:t>Hauser et al., </a:t>
            </a:r>
            <a:r>
              <a:rPr lang="hu-HU" sz="3200" dirty="0" smtClean="0">
                <a:latin typeface="Garamond" panose="02020404030301010803" pitchFamily="18" charset="0"/>
              </a:rPr>
              <a:t>2001</a:t>
            </a:r>
          </a:p>
          <a:p>
            <a:pPr marL="514350" indent="-514350">
              <a:buFont typeface="+mj-lt"/>
              <a:buAutoNum type="arabicPeriod"/>
            </a:pPr>
            <a:r>
              <a:rPr lang="hu-HU" sz="3200" dirty="0" err="1">
                <a:latin typeface="Garamond" panose="02020404030301010803" pitchFamily="18" charset="0"/>
                <a:cs typeface="Garamond"/>
              </a:rPr>
              <a:t>Toro</a:t>
            </a:r>
            <a:r>
              <a:rPr lang="hu-HU" sz="3200" dirty="0">
                <a:latin typeface="Garamond" panose="02020404030301010803" pitchFamily="18" charset="0"/>
                <a:cs typeface="Garamond"/>
              </a:rPr>
              <a:t> et </a:t>
            </a:r>
            <a:r>
              <a:rPr lang="hu-HU" sz="3200" dirty="0" err="1">
                <a:latin typeface="Garamond" panose="02020404030301010803" pitchFamily="18" charset="0"/>
                <a:cs typeface="Garamond"/>
              </a:rPr>
              <a:t>al</a:t>
            </a:r>
            <a:r>
              <a:rPr lang="hu-HU" sz="3200" dirty="0">
                <a:latin typeface="Garamond" panose="02020404030301010803" pitchFamily="18" charset="0"/>
                <a:cs typeface="Garamond"/>
              </a:rPr>
              <a:t>. </a:t>
            </a:r>
            <a:r>
              <a:rPr lang="hu-HU" sz="3200" dirty="0" smtClean="0">
                <a:latin typeface="Garamond" panose="02020404030301010803" pitchFamily="18" charset="0"/>
                <a:cs typeface="Garamond"/>
              </a:rPr>
              <a:t>2003</a:t>
            </a:r>
            <a:endParaRPr lang="hu-HU" sz="3200" dirty="0">
              <a:latin typeface="Garamond" panose="02020404030301010803" pitchFamily="18" charset="0"/>
              <a:cs typeface="Garamond"/>
            </a:endParaRPr>
          </a:p>
          <a:p>
            <a:pPr marL="514350" indent="-514350">
              <a:buFont typeface="+mj-lt"/>
              <a:buAutoNum type="arabicPeriod"/>
            </a:pPr>
            <a:r>
              <a:rPr lang="hu-HU" sz="3200" dirty="0" smtClean="0">
                <a:latin typeface="Garamond" panose="02020404030301010803" pitchFamily="18" charset="0"/>
              </a:rPr>
              <a:t>Andics et </a:t>
            </a:r>
            <a:r>
              <a:rPr lang="hu-HU" sz="3200" dirty="0" err="1" smtClean="0">
                <a:latin typeface="Garamond" panose="02020404030301010803" pitchFamily="18" charset="0"/>
              </a:rPr>
              <a:t>al</a:t>
            </a:r>
            <a:r>
              <a:rPr lang="hu-HU" sz="3200" dirty="0" smtClean="0">
                <a:latin typeface="Garamond" panose="02020404030301010803" pitchFamily="18" charset="0"/>
              </a:rPr>
              <a:t> 2014</a:t>
            </a:r>
          </a:p>
          <a:p>
            <a:pPr marL="514350" indent="-514350">
              <a:buFont typeface="+mj-lt"/>
              <a:buAutoNum type="arabicPeriod"/>
            </a:pPr>
            <a:r>
              <a:rPr lang="hu-HU" sz="3200" dirty="0" smtClean="0">
                <a:latin typeface="Garamond" panose="02020404030301010803" pitchFamily="18" charset="0"/>
              </a:rPr>
              <a:t>Andics et </a:t>
            </a:r>
            <a:r>
              <a:rPr lang="hu-HU" sz="3200" dirty="0" err="1" smtClean="0">
                <a:latin typeface="Garamond" panose="02020404030301010803" pitchFamily="18" charset="0"/>
              </a:rPr>
              <a:t>al</a:t>
            </a:r>
            <a:r>
              <a:rPr lang="hu-HU" sz="3200" dirty="0" smtClean="0">
                <a:latin typeface="Garamond" panose="02020404030301010803" pitchFamily="18" charset="0"/>
              </a:rPr>
              <a:t>., 2016</a:t>
            </a:r>
            <a:endParaRPr lang="en-US" sz="3200" dirty="0">
              <a:latin typeface="Garamond"/>
              <a:cs typeface="Garamond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2099776" y="6407896"/>
            <a:ext cx="604867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>
                <a:latin typeface="Franklin Gothic Medium"/>
                <a:cs typeface="Franklin Gothic Medium"/>
              </a:rPr>
              <a:t>Introduction</a:t>
            </a:r>
            <a:endParaRPr lang="en-US" sz="8800" dirty="0">
              <a:latin typeface="Franklin Gothic Medium"/>
              <a:cs typeface="Franklin Gothic Medium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3259074" y="16272992"/>
            <a:ext cx="403244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>
                <a:latin typeface="Franklin Gothic Medium"/>
                <a:cs typeface="Franklin Gothic Medium"/>
              </a:rPr>
              <a:t>Method</a:t>
            </a:r>
            <a:endParaRPr lang="en-US" sz="8800" dirty="0">
              <a:latin typeface="Franklin Gothic Medium"/>
              <a:cs typeface="Franklin Gothic Medium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830524" y="17767397"/>
            <a:ext cx="14365596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u="sng" dirty="0" smtClean="0">
                <a:latin typeface="Garamond" panose="02020404030301010803" pitchFamily="18" charset="0"/>
              </a:rPr>
              <a:t>Subjects</a:t>
            </a:r>
            <a:r>
              <a:rPr lang="en-GB" sz="4800" dirty="0" smtClean="0">
                <a:latin typeface="Garamond" panose="02020404030301010803" pitchFamily="18" charset="0"/>
              </a:rPr>
              <a:t> N = 2 Mexican dogs recently moved to Hungary</a:t>
            </a:r>
          </a:p>
          <a:p>
            <a:r>
              <a:rPr lang="en-GB" sz="4800" u="sng" dirty="0" smtClean="0">
                <a:latin typeface="Garamond" panose="02020404030301010803" pitchFamily="18" charset="0"/>
              </a:rPr>
              <a:t>Design</a:t>
            </a:r>
            <a:r>
              <a:rPr lang="en-GB" sz="4800" dirty="0" smtClean="0">
                <a:latin typeface="Garamond" panose="02020404030301010803" pitchFamily="18" charset="0"/>
              </a:rPr>
              <a:t> Longitudinal fMRI study on language immersion:</a:t>
            </a:r>
          </a:p>
          <a:p>
            <a:r>
              <a:rPr lang="en-GB" sz="4800" dirty="0" smtClean="0">
                <a:latin typeface="Garamond" panose="02020404030301010803" pitchFamily="18" charset="0"/>
              </a:rPr>
              <a:t>Scanning every 1,5 moths (first scanning within the first month of their arrival)</a:t>
            </a:r>
          </a:p>
          <a:p>
            <a:r>
              <a:rPr lang="en-GB" sz="4800" dirty="0" smtClean="0">
                <a:latin typeface="Garamond" panose="02020404030301010803" pitchFamily="18" charset="0"/>
              </a:rPr>
              <a:t>Segmental experiment: </a:t>
            </a:r>
            <a:r>
              <a:rPr lang="en-GB" sz="4800" dirty="0" err="1" smtClean="0">
                <a:latin typeface="Garamond" panose="02020404030301010803" pitchFamily="18" charset="0"/>
              </a:rPr>
              <a:t>pseudowords</a:t>
            </a:r>
            <a:r>
              <a:rPr lang="pl-PL" sz="4800" dirty="0" smtClean="0">
                <a:latin typeface="Garamond" panose="02020404030301010803" pitchFamily="18" charset="0"/>
              </a:rPr>
              <a:t> </a:t>
            </a:r>
            <a:r>
              <a:rPr lang="hu-HU" sz="4800" dirty="0" smtClean="0">
                <a:latin typeface="Garamond" panose="02020404030301010803" pitchFamily="18" charset="0"/>
              </a:rPr>
              <a:t>(</a:t>
            </a:r>
            <a:r>
              <a:rPr lang="hu-HU" sz="4800" dirty="0" err="1" smtClean="0">
                <a:latin typeface="Garamond" panose="02020404030301010803" pitchFamily="18" charset="0"/>
              </a:rPr>
              <a:t>not</a:t>
            </a:r>
            <a:r>
              <a:rPr lang="hu-HU" sz="4800" dirty="0" smtClean="0">
                <a:latin typeface="Garamond" panose="02020404030301010803" pitchFamily="18" charset="0"/>
              </a:rPr>
              <a:t> </a:t>
            </a:r>
            <a:r>
              <a:rPr lang="hu-HU" sz="4800" dirty="0" err="1" smtClean="0">
                <a:latin typeface="Garamond" panose="02020404030301010803" pitchFamily="18" charset="0"/>
              </a:rPr>
              <a:t>presented</a:t>
            </a:r>
            <a:r>
              <a:rPr lang="hu-HU" sz="4800" dirty="0" smtClean="0">
                <a:latin typeface="Garamond" panose="02020404030301010803" pitchFamily="18" charset="0"/>
              </a:rPr>
              <a:t> here)</a:t>
            </a:r>
            <a:endParaRPr lang="en-GB" sz="4800" dirty="0" smtClean="0">
              <a:latin typeface="Garamond" panose="02020404030301010803" pitchFamily="18" charset="0"/>
            </a:endParaRPr>
          </a:p>
          <a:p>
            <a:r>
              <a:rPr lang="en-GB" sz="4800" b="1" dirty="0" err="1" smtClean="0">
                <a:latin typeface="Garamond" panose="02020404030301010803" pitchFamily="18" charset="0"/>
              </a:rPr>
              <a:t>Suprasegmental</a:t>
            </a:r>
            <a:r>
              <a:rPr lang="en-GB" sz="4800" b="1" dirty="0" smtClean="0">
                <a:latin typeface="Garamond" panose="02020404030301010803" pitchFamily="18" charset="0"/>
              </a:rPr>
              <a:t> experiment</a:t>
            </a:r>
            <a:r>
              <a:rPr lang="hu-HU" sz="4800" dirty="0" smtClean="0">
                <a:latin typeface="Garamond" panose="02020404030301010803" pitchFamily="18" charset="0"/>
              </a:rPr>
              <a:t>: </a:t>
            </a:r>
            <a:r>
              <a:rPr lang="en-US" sz="4800" dirty="0">
                <a:latin typeface="Garamond" panose="02020404030301010803" pitchFamily="18" charset="0"/>
              </a:rPr>
              <a:t>excerpt from the Little Prince </a:t>
            </a:r>
            <a:endParaRPr lang="en-GB" sz="4800" dirty="0" smtClean="0">
              <a:latin typeface="Garamond" panose="02020404030301010803" pitchFamily="18" charset="0"/>
            </a:endParaRPr>
          </a:p>
          <a:p>
            <a:endParaRPr lang="hu-HU" sz="4800" dirty="0">
              <a:latin typeface="Garamond" panose="02020404030301010803" pitchFamily="18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3179896" y="22611228"/>
            <a:ext cx="403244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>
                <a:latin typeface="Franklin Gothic Medium"/>
                <a:cs typeface="Franklin Gothic Medium"/>
              </a:rPr>
              <a:t>Results</a:t>
            </a:r>
            <a:endParaRPr lang="en-US" sz="8800" dirty="0">
              <a:latin typeface="Franklin Gothic Medium"/>
              <a:cs typeface="Franklin Gothic Medium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21566224" y="38874793"/>
            <a:ext cx="52250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Acknowledgements</a:t>
            </a:r>
            <a:endParaRPr lang="en-US" sz="4000" b="1" dirty="0"/>
          </a:p>
        </p:txBody>
      </p:sp>
      <p:sp>
        <p:nvSpPr>
          <p:cNvPr id="56" name="TextBox 55"/>
          <p:cNvSpPr txBox="1"/>
          <p:nvPr/>
        </p:nvSpPr>
        <p:spPr>
          <a:xfrm>
            <a:off x="17739367" y="39893662"/>
            <a:ext cx="12739129" cy="1754326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ctr"/>
            <a:r>
              <a:rPr lang="hu-HU" sz="3600" dirty="0" err="1" smtClean="0">
                <a:latin typeface="Garamond"/>
                <a:cs typeface="Garamond"/>
              </a:rPr>
              <a:t>Funded</a:t>
            </a:r>
            <a:r>
              <a:rPr lang="hu-HU" sz="3600" dirty="0" smtClean="0">
                <a:latin typeface="Garamond"/>
                <a:cs typeface="Garamond"/>
              </a:rPr>
              <a:t> </a:t>
            </a:r>
            <a:r>
              <a:rPr lang="hu-HU" sz="3600" dirty="0" err="1" smtClean="0">
                <a:latin typeface="Garamond"/>
                <a:cs typeface="Garamond"/>
              </a:rPr>
              <a:t>by</a:t>
            </a:r>
            <a:r>
              <a:rPr lang="hu-HU" sz="3600" dirty="0" smtClean="0">
                <a:latin typeface="Garamond"/>
                <a:cs typeface="Garamond"/>
              </a:rPr>
              <a:t> </a:t>
            </a:r>
            <a:r>
              <a:rPr lang="hu-HU" sz="3600" dirty="0" err="1" smtClean="0">
                <a:latin typeface="Garamond"/>
                <a:cs typeface="Garamond"/>
              </a:rPr>
              <a:t>the</a:t>
            </a:r>
            <a:r>
              <a:rPr lang="hu-HU" sz="3600" dirty="0" smtClean="0">
                <a:latin typeface="Garamond"/>
                <a:cs typeface="Garamond"/>
              </a:rPr>
              <a:t> </a:t>
            </a:r>
            <a:r>
              <a:rPr lang="hu-HU" sz="3600" dirty="0" err="1" smtClean="0">
                <a:latin typeface="Garamond"/>
                <a:cs typeface="Garamond"/>
              </a:rPr>
              <a:t>Hungarian</a:t>
            </a:r>
            <a:r>
              <a:rPr lang="hu-HU" sz="3600" dirty="0" smtClean="0">
                <a:latin typeface="Garamond"/>
                <a:cs typeface="Garamond"/>
              </a:rPr>
              <a:t> National </a:t>
            </a:r>
            <a:r>
              <a:rPr lang="hu-HU" sz="3600" dirty="0" err="1" smtClean="0">
                <a:latin typeface="Garamond"/>
                <a:cs typeface="Garamond"/>
              </a:rPr>
              <a:t>Academy</a:t>
            </a:r>
            <a:r>
              <a:rPr lang="hu-HU" sz="3600" dirty="0" smtClean="0">
                <a:latin typeface="Garamond"/>
                <a:cs typeface="Garamond"/>
              </a:rPr>
              <a:t> of Science </a:t>
            </a:r>
          </a:p>
          <a:p>
            <a:pPr algn="ctr"/>
            <a:r>
              <a:rPr lang="hu-HU" sz="3600" dirty="0" smtClean="0">
                <a:latin typeface="Garamond"/>
                <a:cs typeface="Garamond"/>
              </a:rPr>
              <a:t>Lendület </a:t>
            </a:r>
            <a:r>
              <a:rPr lang="hu-HU" sz="3600" dirty="0" err="1" smtClean="0">
                <a:latin typeface="Garamond"/>
                <a:cs typeface="Garamond"/>
              </a:rPr>
              <a:t>grant</a:t>
            </a:r>
            <a:r>
              <a:rPr lang="hu-HU" sz="3600" dirty="0">
                <a:latin typeface="Garamond"/>
                <a:cs typeface="Garamond"/>
              </a:rPr>
              <a:t> no LP2017 - 13/2017 </a:t>
            </a:r>
            <a:endParaRPr lang="hu-HU" sz="3600" dirty="0" smtClean="0">
              <a:latin typeface="Garamond"/>
              <a:cs typeface="Garamond"/>
            </a:endParaRPr>
          </a:p>
          <a:p>
            <a:pPr algn="ctr"/>
            <a:r>
              <a:rPr lang="hu-HU" sz="3600" dirty="0" err="1" smtClean="0">
                <a:latin typeface="Garamond"/>
                <a:cs typeface="Garamond"/>
              </a:rPr>
              <a:t>awarded</a:t>
            </a:r>
            <a:r>
              <a:rPr lang="hu-HU" sz="3600" dirty="0" smtClean="0">
                <a:latin typeface="Garamond"/>
                <a:cs typeface="Garamond"/>
              </a:rPr>
              <a:t> </a:t>
            </a:r>
            <a:r>
              <a:rPr lang="hu-HU" sz="3600" dirty="0" err="1" smtClean="0">
                <a:latin typeface="Garamond"/>
                <a:cs typeface="Garamond"/>
              </a:rPr>
              <a:t>to</a:t>
            </a:r>
            <a:r>
              <a:rPr lang="hu-HU" sz="3600" dirty="0" smtClean="0">
                <a:latin typeface="Garamond"/>
                <a:cs typeface="Garamond"/>
              </a:rPr>
              <a:t> Attila Andics</a:t>
            </a:r>
            <a:r>
              <a:rPr lang="hu-HU" sz="3600" dirty="0" smtClean="0">
                <a:latin typeface="Garamond"/>
                <a:cs typeface="Garamond"/>
              </a:rPr>
              <a:t> </a:t>
            </a:r>
            <a:endParaRPr lang="en-US" sz="3600" dirty="0" smtClean="0">
              <a:latin typeface="Garamond"/>
              <a:cs typeface="Garamond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0954164" y="5290377"/>
            <a:ext cx="65583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dirty="0" smtClean="0">
                <a:latin typeface="+mj-lt"/>
                <a:cs typeface="Franklin Gothic Medium"/>
              </a:rPr>
              <a:t>marianna.cs.boros@gmail.com</a:t>
            </a:r>
            <a:endParaRPr lang="en-US" sz="3600" dirty="0">
              <a:latin typeface="+mj-lt"/>
              <a:cs typeface="Franklin Gothic Medium"/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1226567" y="7986800"/>
            <a:ext cx="13969553" cy="104336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402307" algn="just"/>
            <a:r>
              <a:rPr lang="pl-PL" sz="4800" dirty="0">
                <a:latin typeface="Garamond" panose="02020404030301010803" pitchFamily="18" charset="0"/>
              </a:rPr>
              <a:t>H</a:t>
            </a:r>
            <a:r>
              <a:rPr lang="pl-PL" sz="4800" dirty="0" smtClean="0">
                <a:latin typeface="Garamond" panose="02020404030301010803" pitchFamily="18" charset="0"/>
              </a:rPr>
              <a:t>uman </a:t>
            </a:r>
            <a:r>
              <a:rPr lang="pl-PL" sz="4800" dirty="0">
                <a:latin typeface="Garamond" panose="02020404030301010803" pitchFamily="18" charset="0"/>
              </a:rPr>
              <a:t>infants are learning </a:t>
            </a:r>
            <a:r>
              <a:rPr lang="en-US" sz="4800" dirty="0">
                <a:latin typeface="Garamond" panose="02020404030301010803" pitchFamily="18" charset="0"/>
              </a:rPr>
              <a:t>one</a:t>
            </a:r>
            <a:r>
              <a:rPr lang="pl-PL" sz="4800" dirty="0">
                <a:latin typeface="Garamond" panose="02020404030301010803" pitchFamily="18" charset="0"/>
              </a:rPr>
              <a:t> word</a:t>
            </a:r>
            <a:r>
              <a:rPr lang="en-US" sz="4800" dirty="0">
                <a:latin typeface="Garamond" panose="02020404030301010803" pitchFamily="18" charset="0"/>
              </a:rPr>
              <a:t> per waking hour at the peak</a:t>
            </a:r>
            <a:r>
              <a:rPr lang="pl-PL" sz="4800" dirty="0">
                <a:latin typeface="Garamond" panose="02020404030301010803" pitchFamily="18" charset="0"/>
              </a:rPr>
              <a:t> </a:t>
            </a:r>
            <a:r>
              <a:rPr lang="en-US" sz="4800" dirty="0">
                <a:latin typeface="Garamond" panose="02020404030301010803" pitchFamily="18" charset="0"/>
              </a:rPr>
              <a:t>period of language </a:t>
            </a:r>
            <a:r>
              <a:rPr lang="en-US" sz="4800" dirty="0" smtClean="0">
                <a:latin typeface="Garamond" panose="02020404030301010803" pitchFamily="18" charset="0"/>
              </a:rPr>
              <a:t>acquisition</a:t>
            </a:r>
            <a:r>
              <a:rPr lang="pl-PL" sz="4800" baseline="30000" dirty="0" smtClean="0">
                <a:latin typeface="Garamond" panose="02020404030301010803" pitchFamily="18" charset="0"/>
              </a:rPr>
              <a:t>1</a:t>
            </a:r>
            <a:r>
              <a:rPr lang="hu-HU" sz="4800" dirty="0" smtClean="0">
                <a:latin typeface="Garamond" panose="02020404030301010803" pitchFamily="18" charset="0"/>
              </a:rPr>
              <a:t>. D</a:t>
            </a:r>
            <a:r>
              <a:rPr lang="pl-PL" sz="4800" dirty="0" smtClean="0">
                <a:latin typeface="Garamond" panose="02020404030301010803" pitchFamily="18" charset="0"/>
              </a:rPr>
              <a:t>oing </a:t>
            </a:r>
            <a:r>
              <a:rPr lang="pl-PL" sz="4800" dirty="0">
                <a:latin typeface="Garamond" panose="02020404030301010803" pitchFamily="18" charset="0"/>
              </a:rPr>
              <a:t>that </a:t>
            </a:r>
            <a:r>
              <a:rPr lang="en-US" sz="4800" b="1" dirty="0" smtClean="0">
                <a:latin typeface="Garamond" panose="02020404030301010803" pitchFamily="18" charset="0"/>
              </a:rPr>
              <a:t>effortlessly</a:t>
            </a:r>
            <a:r>
              <a:rPr lang="pl-PL" sz="4800" dirty="0" smtClean="0">
                <a:latin typeface="Garamond" panose="02020404030301010803" pitchFamily="18" charset="0"/>
              </a:rPr>
              <a:t> is enabling </a:t>
            </a:r>
            <a:r>
              <a:rPr lang="pl-PL" sz="4800" dirty="0">
                <a:latin typeface="Garamond" panose="02020404030301010803" pitchFamily="18" charset="0"/>
              </a:rPr>
              <a:t>them to get </a:t>
            </a:r>
            <a:r>
              <a:rPr lang="en-US" sz="4800" dirty="0">
                <a:latin typeface="Garamond" panose="02020404030301010803" pitchFamily="18" charset="0"/>
              </a:rPr>
              <a:t>from babbling at 6 months of age</a:t>
            </a:r>
            <a:r>
              <a:rPr lang="pl-PL" sz="4800" dirty="0">
                <a:latin typeface="Garamond" panose="02020404030301010803" pitchFamily="18" charset="0"/>
              </a:rPr>
              <a:t> </a:t>
            </a:r>
            <a:r>
              <a:rPr lang="en-US" sz="4800" dirty="0">
                <a:latin typeface="Garamond" panose="02020404030301010803" pitchFamily="18" charset="0"/>
              </a:rPr>
              <a:t>to full sentences by the age of 3 </a:t>
            </a:r>
            <a:r>
              <a:rPr lang="en-US" sz="4800" dirty="0" smtClean="0">
                <a:latin typeface="Garamond" panose="02020404030301010803" pitchFamily="18" charset="0"/>
              </a:rPr>
              <a:t>years</a:t>
            </a:r>
            <a:r>
              <a:rPr lang="pl-PL" sz="4800" baseline="30000" dirty="0" smtClean="0">
                <a:latin typeface="Garamond" panose="02020404030301010803" pitchFamily="18" charset="0"/>
              </a:rPr>
              <a:t>2</a:t>
            </a:r>
            <a:r>
              <a:rPr lang="pl-PL" sz="4800" dirty="0" smtClean="0">
                <a:latin typeface="Garamond" panose="02020404030301010803" pitchFamily="18" charset="0"/>
              </a:rPr>
              <a:t>. They</a:t>
            </a:r>
            <a:r>
              <a:rPr lang="en-GB" sz="4800" dirty="0" smtClean="0">
                <a:latin typeface="Garamond" panose="02020404030301010803" pitchFamily="18" charset="0"/>
              </a:rPr>
              <a:t> </a:t>
            </a:r>
            <a:r>
              <a:rPr lang="en-GB" sz="4800" dirty="0">
                <a:latin typeface="Garamond" panose="02020404030301010803" pitchFamily="18" charset="0"/>
              </a:rPr>
              <a:t>are tuned to spoken language from </a:t>
            </a:r>
            <a:r>
              <a:rPr lang="en-GB" sz="4800" dirty="0" smtClean="0">
                <a:latin typeface="Garamond" panose="02020404030301010803" pitchFamily="18" charset="0"/>
              </a:rPr>
              <a:t>birth </a:t>
            </a:r>
            <a:r>
              <a:rPr lang="en-GB" sz="4800" dirty="0">
                <a:latin typeface="Garamond" panose="02020404030301010803" pitchFamily="18" charset="0"/>
              </a:rPr>
              <a:t>and use </a:t>
            </a:r>
            <a:r>
              <a:rPr lang="en-GB" sz="4800" b="1" dirty="0">
                <a:latin typeface="Garamond" panose="02020404030301010803" pitchFamily="18" charset="0"/>
              </a:rPr>
              <a:t>computational strategies </a:t>
            </a:r>
            <a:r>
              <a:rPr lang="en-GB" sz="4800" dirty="0">
                <a:latin typeface="Garamond" panose="02020404030301010803" pitchFamily="18" charset="0"/>
              </a:rPr>
              <a:t>to detect the statistical and prosodic patterns in language </a:t>
            </a:r>
            <a:r>
              <a:rPr lang="en-GB" sz="4800" dirty="0" smtClean="0">
                <a:latin typeface="Garamond" panose="02020404030301010803" pitchFamily="18" charset="0"/>
              </a:rPr>
              <a:t>input</a:t>
            </a:r>
            <a:r>
              <a:rPr lang="hu-HU" sz="4800" baseline="30000" dirty="0" smtClean="0">
                <a:latin typeface="Garamond" panose="02020404030301010803" pitchFamily="18" charset="0"/>
              </a:rPr>
              <a:t>3</a:t>
            </a:r>
            <a:r>
              <a:rPr lang="en-GB" sz="4800" dirty="0" smtClean="0">
                <a:latin typeface="Garamond" panose="02020404030301010803" pitchFamily="18" charset="0"/>
              </a:rPr>
              <a:t>.</a:t>
            </a:r>
            <a:endParaRPr lang="hu-HU" sz="4800" dirty="0" smtClean="0">
              <a:latin typeface="Garamond" panose="02020404030301010803" pitchFamily="18" charset="0"/>
            </a:endParaRPr>
          </a:p>
          <a:p>
            <a:pPr algn="just"/>
            <a:r>
              <a:rPr lang="pl-PL" sz="4800" dirty="0">
                <a:latin typeface="Garamond" panose="02020404030301010803" pitchFamily="18" charset="0"/>
              </a:rPr>
              <a:t>In contrast </a:t>
            </a:r>
            <a:r>
              <a:rPr lang="pl-PL" sz="4800" dirty="0" smtClean="0">
                <a:latin typeface="Garamond" panose="02020404030301010803" pitchFamily="18" charset="0"/>
              </a:rPr>
              <a:t>there is a limit to language capacity in non-human species in terms of vocabulary, </a:t>
            </a:r>
            <a:r>
              <a:rPr lang="en-US" sz="4800" dirty="0" smtClean="0">
                <a:latin typeface="Garamond" panose="02020404030301010803" pitchFamily="18" charset="0"/>
              </a:rPr>
              <a:t>achieving </a:t>
            </a:r>
            <a:r>
              <a:rPr lang="en-US" sz="4800" dirty="0">
                <a:latin typeface="Garamond" panose="02020404030301010803" pitchFamily="18" charset="0"/>
              </a:rPr>
              <a:t>symbolic communication </a:t>
            </a:r>
            <a:r>
              <a:rPr lang="en-US" sz="4800" dirty="0" smtClean="0">
                <a:latin typeface="Garamond" panose="02020404030301010803" pitchFamily="18" charset="0"/>
              </a:rPr>
              <a:t>ability</a:t>
            </a:r>
            <a:r>
              <a:rPr lang="hu-HU" sz="4800" dirty="0">
                <a:latin typeface="Garamond" panose="02020404030301010803" pitchFamily="18" charset="0"/>
              </a:rPr>
              <a:t> </a:t>
            </a:r>
            <a:r>
              <a:rPr lang="hu-HU" sz="4800" dirty="0" smtClean="0">
                <a:latin typeface="Garamond" panose="02020404030301010803" pitchFamily="18" charset="0"/>
              </a:rPr>
              <a:t>and </a:t>
            </a:r>
            <a:r>
              <a:rPr lang="en-US" sz="4800" dirty="0" smtClean="0">
                <a:latin typeface="Garamond" panose="02020404030301010803" pitchFamily="18" charset="0"/>
              </a:rPr>
              <a:t>reciprocal </a:t>
            </a:r>
            <a:r>
              <a:rPr lang="en-US" sz="4800" dirty="0">
                <a:latin typeface="Garamond" panose="02020404030301010803" pitchFamily="18" charset="0"/>
              </a:rPr>
              <a:t>receptive </a:t>
            </a:r>
            <a:r>
              <a:rPr lang="en-US" sz="4800" dirty="0" smtClean="0">
                <a:latin typeface="Garamond" panose="02020404030301010803" pitchFamily="18" charset="0"/>
              </a:rPr>
              <a:t>behaviors</a:t>
            </a:r>
            <a:r>
              <a:rPr lang="hu-HU" sz="4800" baseline="30000" dirty="0" smtClean="0">
                <a:latin typeface="Garamond" panose="02020404030301010803" pitchFamily="18" charset="0"/>
              </a:rPr>
              <a:t>4</a:t>
            </a:r>
            <a:r>
              <a:rPr lang="pl-PL" sz="4800" dirty="0" smtClean="0">
                <a:latin typeface="Garamond" panose="02020404030301010803" pitchFamily="18" charset="0"/>
              </a:rPr>
              <a:t>.</a:t>
            </a:r>
            <a:endParaRPr lang="hu-HU" sz="4800" baseline="30000" dirty="0">
              <a:latin typeface="Garamond" panose="02020404030301010803" pitchFamily="18" charset="0"/>
            </a:endParaRPr>
          </a:p>
          <a:p>
            <a:pPr indent="-402307" algn="just"/>
            <a:endParaRPr lang="en-GB" sz="4800" dirty="0">
              <a:latin typeface="Garamond" panose="02020404030301010803" pitchFamily="18" charset="0"/>
            </a:endParaRPr>
          </a:p>
          <a:p>
            <a:pPr indent="-402307" algn="just"/>
            <a:endParaRPr lang="pl-PL" sz="4800" dirty="0" smtClean="0">
              <a:latin typeface="Garamond" panose="02020404030301010803" pitchFamily="18" charset="0"/>
            </a:endParaRPr>
          </a:p>
          <a:p>
            <a:pPr indent="-402307" algn="just"/>
            <a:endParaRPr lang="pl-PL" sz="4800" dirty="0">
              <a:latin typeface="Garamond" panose="02020404030301010803" pitchFamily="18" charset="0"/>
            </a:endParaRPr>
          </a:p>
          <a:p>
            <a:pPr lvl="1" algn="just">
              <a:buFont typeface="Arial" panose="020B0604020202020204" pitchFamily="34" charset="0"/>
              <a:buChar char="•"/>
            </a:pPr>
            <a:endParaRPr lang="pl-PL" sz="4800" dirty="0" smtClean="0">
              <a:latin typeface="Garamond" panose="02020404030301010803" pitchFamily="18" charset="0"/>
            </a:endParaRPr>
          </a:p>
        </p:txBody>
      </p:sp>
      <p:sp>
        <p:nvSpPr>
          <p:cNvPr id="26" name="Szövegdoboz 25"/>
          <p:cNvSpPr txBox="1"/>
          <p:nvPr/>
        </p:nvSpPr>
        <p:spPr>
          <a:xfrm>
            <a:off x="15623980" y="7992072"/>
            <a:ext cx="13685913" cy="8217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4800" dirty="0" err="1" smtClean="0">
                <a:latin typeface="Garamond" panose="02020404030301010803" pitchFamily="18" charset="0"/>
              </a:rPr>
              <a:t>However</a:t>
            </a:r>
            <a:r>
              <a:rPr lang="hu-HU" sz="4800" dirty="0" smtClean="0">
                <a:latin typeface="Garamond" panose="02020404030301010803" pitchFamily="18" charset="0"/>
              </a:rPr>
              <a:t> </a:t>
            </a:r>
            <a:r>
              <a:rPr lang="hu-HU" sz="4800" dirty="0" err="1" smtClean="0">
                <a:latin typeface="Garamond" panose="02020404030301010803" pitchFamily="18" charset="0"/>
              </a:rPr>
              <a:t>similarly</a:t>
            </a:r>
            <a:r>
              <a:rPr lang="hu-HU" sz="4800" dirty="0" smtClean="0">
                <a:latin typeface="Garamond" panose="02020404030301010803" pitchFamily="18" charset="0"/>
              </a:rPr>
              <a:t> </a:t>
            </a:r>
            <a:r>
              <a:rPr lang="hu-HU" sz="4800" dirty="0" err="1" smtClean="0">
                <a:latin typeface="Garamond" panose="02020404030301010803" pitchFamily="18" charset="0"/>
              </a:rPr>
              <a:t>to</a:t>
            </a:r>
            <a:r>
              <a:rPr lang="hu-HU" sz="4800" dirty="0" smtClean="0">
                <a:latin typeface="Garamond" panose="02020404030301010803" pitchFamily="18" charset="0"/>
              </a:rPr>
              <a:t> </a:t>
            </a:r>
            <a:r>
              <a:rPr lang="hu-HU" sz="4800" dirty="0" err="1" smtClean="0">
                <a:latin typeface="Garamond" panose="02020404030301010803" pitchFamily="18" charset="0"/>
              </a:rPr>
              <a:t>infants</a:t>
            </a:r>
            <a:r>
              <a:rPr lang="hu-HU" sz="4800" dirty="0" smtClean="0">
                <a:latin typeface="Garamond" panose="02020404030301010803" pitchFamily="18" charset="0"/>
              </a:rPr>
              <a:t> </a:t>
            </a:r>
            <a:r>
              <a:rPr lang="hu-HU" sz="4800" dirty="0" err="1" smtClean="0">
                <a:latin typeface="Garamond" panose="02020404030301010803" pitchFamily="18" charset="0"/>
              </a:rPr>
              <a:t>there</a:t>
            </a:r>
            <a:r>
              <a:rPr lang="hu-HU" sz="4800" dirty="0" smtClean="0">
                <a:latin typeface="Garamond" panose="02020404030301010803" pitchFamily="18" charset="0"/>
              </a:rPr>
              <a:t> is </a:t>
            </a:r>
            <a:r>
              <a:rPr lang="hu-HU" sz="4800" dirty="0" err="1" smtClean="0">
                <a:latin typeface="Garamond" panose="02020404030301010803" pitchFamily="18" charset="0"/>
              </a:rPr>
              <a:t>evidence</a:t>
            </a:r>
            <a:r>
              <a:rPr lang="hu-HU" sz="4800" dirty="0" smtClean="0">
                <a:latin typeface="Garamond" panose="02020404030301010803" pitchFamily="18" charset="0"/>
              </a:rPr>
              <a:t> </a:t>
            </a:r>
            <a:r>
              <a:rPr lang="hu-HU" sz="4800" dirty="0" err="1" smtClean="0">
                <a:latin typeface="Garamond" panose="02020404030301010803" pitchFamily="18" charset="0"/>
              </a:rPr>
              <a:t>for</a:t>
            </a:r>
            <a:r>
              <a:rPr lang="en-GB" sz="4800" dirty="0" smtClean="0">
                <a:latin typeface="Garamond" panose="02020404030301010803" pitchFamily="18" charset="0"/>
              </a:rPr>
              <a:t>:</a:t>
            </a:r>
          </a:p>
          <a:p>
            <a:pPr marL="685800" indent="-685800" algn="just">
              <a:buFont typeface="Arial" panose="020B0604020202020204" pitchFamily="34" charset="0"/>
              <a:buChar char="•"/>
            </a:pPr>
            <a:r>
              <a:rPr lang="en-GB" sz="4800" dirty="0" smtClean="0">
                <a:latin typeface="Garamond" panose="02020404030301010803" pitchFamily="18" charset="0"/>
              </a:rPr>
              <a:t>language discrimination by cotton-up tamarins</a:t>
            </a:r>
            <a:r>
              <a:rPr lang="hu-HU" sz="4800" baseline="30000" dirty="0" smtClean="0">
                <a:latin typeface="Garamond" panose="02020404030301010803" pitchFamily="18" charset="0"/>
              </a:rPr>
              <a:t>5</a:t>
            </a:r>
            <a:r>
              <a:rPr lang="hu-HU" sz="4800" dirty="0" smtClean="0">
                <a:latin typeface="Garamond" panose="02020404030301010803" pitchFamily="18" charset="0"/>
              </a:rPr>
              <a:t> and </a:t>
            </a:r>
            <a:r>
              <a:rPr lang="en-GB" sz="4800" dirty="0" smtClean="0">
                <a:latin typeface="Garamond" panose="02020404030301010803" pitchFamily="18" charset="0"/>
              </a:rPr>
              <a:t>rats</a:t>
            </a:r>
            <a:r>
              <a:rPr lang="hu-HU" sz="4800" baseline="30000" dirty="0" smtClean="0">
                <a:latin typeface="Garamond" panose="02020404030301010803" pitchFamily="18" charset="0"/>
              </a:rPr>
              <a:t>6</a:t>
            </a:r>
            <a:r>
              <a:rPr lang="en-GB" sz="4800" dirty="0" smtClean="0">
                <a:latin typeface="Garamond" panose="02020404030301010803" pitchFamily="18" charset="0"/>
              </a:rPr>
              <a:t>;</a:t>
            </a:r>
          </a:p>
          <a:p>
            <a:pPr marL="685800" indent="-685800" algn="just">
              <a:buFont typeface="Arial" panose="020B0604020202020204" pitchFamily="34" charset="0"/>
              <a:buChar char="•"/>
            </a:pPr>
            <a:r>
              <a:rPr lang="en-GB" sz="4800" dirty="0" smtClean="0">
                <a:latin typeface="Garamond" panose="02020404030301010803" pitchFamily="18" charset="0"/>
              </a:rPr>
              <a:t>sensitivity to </a:t>
            </a:r>
            <a:r>
              <a:rPr lang="en-GB" sz="4800" dirty="0" err="1" smtClean="0">
                <a:latin typeface="Garamond" panose="02020404030301010803" pitchFamily="18" charset="0"/>
              </a:rPr>
              <a:t>tra</a:t>
            </a:r>
            <a:r>
              <a:rPr lang="hu-HU" sz="4800" dirty="0" smtClean="0">
                <a:latin typeface="Garamond" panose="02020404030301010803" pitchFamily="18" charset="0"/>
              </a:rPr>
              <a:t>n</a:t>
            </a:r>
            <a:r>
              <a:rPr lang="en-GB" sz="4800" dirty="0" err="1" smtClean="0">
                <a:latin typeface="Garamond" panose="02020404030301010803" pitchFamily="18" charset="0"/>
              </a:rPr>
              <a:t>sitional</a:t>
            </a:r>
            <a:r>
              <a:rPr lang="en-GB" sz="4800" dirty="0" smtClean="0">
                <a:latin typeface="Garamond" panose="02020404030301010803" pitchFamily="18" charset="0"/>
              </a:rPr>
              <a:t> probabilities in cotton-up tamarins</a:t>
            </a:r>
            <a:r>
              <a:rPr lang="hu-HU" sz="4800" baseline="30000" dirty="0" smtClean="0">
                <a:latin typeface="Garamond" panose="02020404030301010803" pitchFamily="18" charset="0"/>
              </a:rPr>
              <a:t>7</a:t>
            </a:r>
            <a:r>
              <a:rPr lang="hu-HU" sz="4800" dirty="0" smtClean="0">
                <a:latin typeface="Garamond" panose="02020404030301010803" pitchFamily="18" charset="0"/>
              </a:rPr>
              <a:t> and</a:t>
            </a:r>
            <a:r>
              <a:rPr lang="en-GB" sz="4800" dirty="0" smtClean="0">
                <a:latin typeface="Garamond" panose="02020404030301010803" pitchFamily="18" charset="0"/>
              </a:rPr>
              <a:t> rats</a:t>
            </a:r>
            <a:r>
              <a:rPr lang="hu-HU" sz="4800" baseline="30000" dirty="0" smtClean="0">
                <a:latin typeface="Garamond" panose="02020404030301010803" pitchFamily="18" charset="0"/>
              </a:rPr>
              <a:t>8</a:t>
            </a:r>
            <a:r>
              <a:rPr lang="en-GB" sz="4800" dirty="0" smtClean="0">
                <a:latin typeface="Garamond" panose="02020404030301010803" pitchFamily="18" charset="0"/>
              </a:rPr>
              <a:t>.</a:t>
            </a:r>
          </a:p>
          <a:p>
            <a:pPr algn="just"/>
            <a:r>
              <a:rPr lang="pl-PL" sz="4800" dirty="0" smtClean="0">
                <a:latin typeface="Garamond" panose="02020404030301010803" pitchFamily="18" charset="0"/>
              </a:rPr>
              <a:t>Dogs live in the </a:t>
            </a:r>
            <a:r>
              <a:rPr lang="pl-PL" sz="4800" b="1" dirty="0" smtClean="0">
                <a:latin typeface="Garamond" panose="02020404030301010803" pitchFamily="18" charset="0"/>
              </a:rPr>
              <a:t>same language environment</a:t>
            </a:r>
            <a:r>
              <a:rPr lang="pl-PL" sz="4800" dirty="0" smtClean="0">
                <a:latin typeface="Garamond" panose="02020404030301010803" pitchFamily="18" charset="0"/>
              </a:rPr>
              <a:t> as humans, they attend to spoken words and process them similarly to humans</a:t>
            </a:r>
            <a:r>
              <a:rPr lang="pl-PL" sz="4800" baseline="30000" dirty="0" smtClean="0">
                <a:latin typeface="Garamond" panose="02020404030301010803" pitchFamily="18" charset="0"/>
              </a:rPr>
              <a:t>9,10</a:t>
            </a:r>
            <a:r>
              <a:rPr lang="pl-PL" sz="4800" dirty="0" smtClean="0">
                <a:latin typeface="Garamond" panose="02020404030301010803" pitchFamily="18" charset="0"/>
              </a:rPr>
              <a:t>. Consequetly the aim of the present study is to investigate if a neural attunement to the surrounding language can be observed in dogs, similarly to humans.</a:t>
            </a:r>
          </a:p>
        </p:txBody>
      </p:sp>
      <p:sp>
        <p:nvSpPr>
          <p:cNvPr id="29" name="TextBox 46"/>
          <p:cNvSpPr txBox="1"/>
          <p:nvPr/>
        </p:nvSpPr>
        <p:spPr>
          <a:xfrm>
            <a:off x="15623980" y="17744688"/>
            <a:ext cx="1436559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800" u="sng" dirty="0" err="1" smtClean="0">
                <a:latin typeface="Garamond" panose="02020404030301010803" pitchFamily="18" charset="0"/>
              </a:rPr>
              <a:t>Stimuli</a:t>
            </a:r>
            <a:r>
              <a:rPr lang="hu-HU" sz="4800" dirty="0" smtClean="0">
                <a:latin typeface="Garamond" panose="02020404030301010803" pitchFamily="18" charset="0"/>
              </a:rPr>
              <a:t> 3 </a:t>
            </a:r>
            <a:r>
              <a:rPr lang="en-US" sz="4800" dirty="0" smtClean="0">
                <a:latin typeface="Garamond" panose="02020404030301010803" pitchFamily="18" charset="0"/>
              </a:rPr>
              <a:t>languages </a:t>
            </a:r>
            <a:r>
              <a:rPr lang="en-US" sz="4800" dirty="0">
                <a:latin typeface="Garamond" panose="02020404030301010803" pitchFamily="18" charset="0"/>
              </a:rPr>
              <a:t>with different phonetic structures and </a:t>
            </a:r>
            <a:r>
              <a:rPr lang="en-US" sz="4800" dirty="0" smtClean="0">
                <a:latin typeface="Garamond" panose="02020404030301010803" pitchFamily="18" charset="0"/>
              </a:rPr>
              <a:t>intonations</a:t>
            </a:r>
            <a:r>
              <a:rPr lang="hu-HU" sz="4800" dirty="0" smtClean="0">
                <a:latin typeface="Garamond" panose="02020404030301010803" pitchFamily="18" charset="0"/>
              </a:rPr>
              <a:t>:</a:t>
            </a:r>
            <a:endParaRPr lang="hu-HU" sz="4800" dirty="0">
              <a:latin typeface="Garamond" panose="02020404030301010803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hu-HU" sz="4800" dirty="0" smtClean="0">
                <a:latin typeface="Garamond" panose="02020404030301010803" pitchFamily="18" charset="0"/>
              </a:rPr>
              <a:t> </a:t>
            </a:r>
            <a:r>
              <a:rPr lang="en-GB" sz="4800" dirty="0" smtClean="0">
                <a:latin typeface="Garamond" panose="02020404030301010803" pitchFamily="18" charset="0"/>
              </a:rPr>
              <a:t>‘</a:t>
            </a:r>
            <a:r>
              <a:rPr lang="hu-HU" sz="4800" dirty="0" err="1" smtClean="0">
                <a:latin typeface="Garamond" panose="02020404030301010803" pitchFamily="18" charset="0"/>
              </a:rPr>
              <a:t>Nat</a:t>
            </a:r>
            <a:r>
              <a:rPr lang="en-US" sz="4800" dirty="0" err="1">
                <a:latin typeface="Garamond" panose="02020404030301010803" pitchFamily="18" charset="0"/>
              </a:rPr>
              <a:t>ive</a:t>
            </a:r>
            <a:r>
              <a:rPr lang="en-US" sz="4800" dirty="0">
                <a:latin typeface="Garamond" panose="02020404030301010803" pitchFamily="18" charset="0"/>
              </a:rPr>
              <a:t> </a:t>
            </a:r>
            <a:r>
              <a:rPr lang="en-US" sz="4800" dirty="0" smtClean="0">
                <a:latin typeface="Garamond" panose="02020404030301010803" pitchFamily="18" charset="0"/>
              </a:rPr>
              <a:t>language’ </a:t>
            </a:r>
            <a:r>
              <a:rPr lang="en-US" sz="4800" dirty="0">
                <a:latin typeface="Garamond" panose="02020404030301010803" pitchFamily="18" charset="0"/>
              </a:rPr>
              <a:t>– Mexican Spanish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sz="4800" dirty="0" smtClean="0">
                <a:latin typeface="Garamond" panose="02020404030301010803" pitchFamily="18" charset="0"/>
              </a:rPr>
              <a:t> </a:t>
            </a:r>
            <a:r>
              <a:rPr lang="en-US" sz="4800" dirty="0" smtClean="0">
                <a:latin typeface="Garamond" panose="02020404030301010803" pitchFamily="18" charset="0"/>
              </a:rPr>
              <a:t>Immersion </a:t>
            </a:r>
            <a:r>
              <a:rPr lang="en-US" sz="4800" dirty="0">
                <a:latin typeface="Garamond" panose="02020404030301010803" pitchFamily="18" charset="0"/>
              </a:rPr>
              <a:t>language – Hungarian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sz="4800" dirty="0" smtClean="0">
                <a:latin typeface="Garamond" panose="02020404030301010803" pitchFamily="18" charset="0"/>
              </a:rPr>
              <a:t> </a:t>
            </a:r>
            <a:r>
              <a:rPr lang="en-US" sz="4800" dirty="0" smtClean="0">
                <a:latin typeface="Garamond" panose="02020404030301010803" pitchFamily="18" charset="0"/>
              </a:rPr>
              <a:t>No </a:t>
            </a:r>
            <a:r>
              <a:rPr lang="en-US" sz="4800" dirty="0">
                <a:latin typeface="Garamond" panose="02020404030301010803" pitchFamily="18" charset="0"/>
              </a:rPr>
              <a:t>contact language – </a:t>
            </a:r>
            <a:r>
              <a:rPr lang="en-US" sz="4800" dirty="0" smtClean="0">
                <a:latin typeface="Garamond" panose="02020404030301010803" pitchFamily="18" charset="0"/>
              </a:rPr>
              <a:t>Polish</a:t>
            </a:r>
            <a:endParaRPr lang="hu-HU" sz="4800" dirty="0" smtClean="0">
              <a:latin typeface="Garamond" panose="02020404030301010803" pitchFamily="18" charset="0"/>
            </a:endParaRPr>
          </a:p>
          <a:p>
            <a:r>
              <a:rPr lang="en-GB" sz="4800" u="sng" dirty="0" err="1" smtClean="0">
                <a:latin typeface="Garamond" panose="02020404030301010803" pitchFamily="18" charset="0"/>
              </a:rPr>
              <a:t>Aquisition</a:t>
            </a:r>
            <a:r>
              <a:rPr lang="en-GB" sz="4800" u="sng" dirty="0" smtClean="0">
                <a:latin typeface="Garamond" panose="02020404030301010803" pitchFamily="18" charset="0"/>
              </a:rPr>
              <a:t> details</a:t>
            </a:r>
            <a:r>
              <a:rPr lang="en-GB" sz="4800" dirty="0" smtClean="0">
                <a:latin typeface="Garamond" panose="02020404030301010803" pitchFamily="18" charset="0"/>
              </a:rPr>
              <a:t> Sparse sampling, 8 channel coil</a:t>
            </a:r>
            <a:endParaRPr lang="en-GB" sz="4800" dirty="0">
              <a:latin typeface="Garamond" panose="02020404030301010803" pitchFamily="18" charset="0"/>
            </a:endParaRPr>
          </a:p>
        </p:txBody>
      </p:sp>
      <p:pic>
        <p:nvPicPr>
          <p:cNvPr id="34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2950" y="31801701"/>
            <a:ext cx="4580187" cy="2977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4119" y="25329233"/>
            <a:ext cx="4569018" cy="277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1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1851" y="25335504"/>
            <a:ext cx="4533370" cy="2772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2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3659" y="25340922"/>
            <a:ext cx="2979391" cy="2772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2951" y="28442752"/>
            <a:ext cx="4555703" cy="2871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18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7251" y="28532602"/>
            <a:ext cx="4557970" cy="278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26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6915" y="28532602"/>
            <a:ext cx="2986136" cy="2781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18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7252" y="31890937"/>
            <a:ext cx="4580186" cy="2802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26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8507" y="31890938"/>
            <a:ext cx="3004543" cy="2798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zövegdoboz 3"/>
          <p:cNvSpPr txBox="1"/>
          <p:nvPr/>
        </p:nvSpPr>
        <p:spPr>
          <a:xfrm>
            <a:off x="983808" y="26311706"/>
            <a:ext cx="21783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800" dirty="0" err="1" smtClean="0">
                <a:latin typeface="Garamond" panose="02020404030301010803" pitchFamily="18" charset="0"/>
              </a:rPr>
              <a:t>Spanish</a:t>
            </a:r>
            <a:endParaRPr lang="hu-HU" sz="4800" dirty="0">
              <a:latin typeface="Garamond" panose="02020404030301010803" pitchFamily="18" charset="0"/>
            </a:endParaRPr>
          </a:p>
        </p:txBody>
      </p:sp>
      <p:sp>
        <p:nvSpPr>
          <p:cNvPr id="44" name="Szövegdoboz 43"/>
          <p:cNvSpPr txBox="1"/>
          <p:nvPr/>
        </p:nvSpPr>
        <p:spPr>
          <a:xfrm>
            <a:off x="974540" y="29507968"/>
            <a:ext cx="27723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800" dirty="0" err="1" smtClean="0">
                <a:latin typeface="Garamond" panose="02020404030301010803" pitchFamily="18" charset="0"/>
              </a:rPr>
              <a:t>Hungarian</a:t>
            </a:r>
            <a:endParaRPr lang="hu-HU" sz="4800" dirty="0">
              <a:latin typeface="Garamond" panose="02020404030301010803" pitchFamily="18" charset="0"/>
            </a:endParaRPr>
          </a:p>
        </p:txBody>
      </p:sp>
      <p:sp>
        <p:nvSpPr>
          <p:cNvPr id="45" name="Szövegdoboz 44"/>
          <p:cNvSpPr txBox="1"/>
          <p:nvPr/>
        </p:nvSpPr>
        <p:spPr>
          <a:xfrm>
            <a:off x="983808" y="32871132"/>
            <a:ext cx="21783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800" dirty="0" err="1" smtClean="0">
                <a:latin typeface="Garamond" panose="02020404030301010803" pitchFamily="18" charset="0"/>
              </a:rPr>
              <a:t>Polish</a:t>
            </a:r>
            <a:endParaRPr lang="hu-HU" sz="4800" dirty="0">
              <a:latin typeface="Garamond" panose="02020404030301010803" pitchFamily="18" charset="0"/>
            </a:endParaRPr>
          </a:p>
        </p:txBody>
      </p:sp>
      <p:pic>
        <p:nvPicPr>
          <p:cNvPr id="50" name="Picture 18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30966" y="28520719"/>
            <a:ext cx="4693362" cy="287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26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40523" y="31796486"/>
            <a:ext cx="3276877" cy="3052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Picture 10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3690" y="31801701"/>
            <a:ext cx="4690961" cy="3049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" name="Szövegdoboz 52"/>
          <p:cNvSpPr txBox="1"/>
          <p:nvPr/>
        </p:nvSpPr>
        <p:spPr>
          <a:xfrm>
            <a:off x="10084567" y="24082955"/>
            <a:ext cx="10508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800" b="1" dirty="0" smtClean="0">
                <a:latin typeface="Garamond" panose="02020404030301010803" pitchFamily="18" charset="0"/>
              </a:rPr>
              <a:t>T1</a:t>
            </a:r>
            <a:endParaRPr lang="hu-HU" sz="4800" b="1" dirty="0">
              <a:latin typeface="Garamond" panose="02020404030301010803" pitchFamily="18" charset="0"/>
            </a:endParaRPr>
          </a:p>
        </p:txBody>
      </p:sp>
      <p:sp>
        <p:nvSpPr>
          <p:cNvPr id="54" name="Szövegdoboz 53"/>
          <p:cNvSpPr txBox="1"/>
          <p:nvPr/>
        </p:nvSpPr>
        <p:spPr>
          <a:xfrm>
            <a:off x="21435625" y="24062776"/>
            <a:ext cx="28083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800" b="1" dirty="0" smtClean="0">
                <a:latin typeface="Garamond" panose="02020404030301010803" pitchFamily="18" charset="0"/>
              </a:rPr>
              <a:t>T3 - T1</a:t>
            </a:r>
            <a:endParaRPr lang="hu-HU" sz="4800" b="1" dirty="0">
              <a:latin typeface="Garamond" panose="02020404030301010803" pitchFamily="18" charset="0"/>
            </a:endParaRPr>
          </a:p>
        </p:txBody>
      </p:sp>
      <p:pic>
        <p:nvPicPr>
          <p:cNvPr id="57" name="Picture 26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73370" y="25329233"/>
            <a:ext cx="2944030" cy="2829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" name="Picture 26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30966" y="25340922"/>
            <a:ext cx="3004659" cy="2812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" name="Rectangle 266"/>
          <p:cNvSpPr>
            <a:spLocks noChangeArrowheads="1"/>
          </p:cNvSpPr>
          <p:nvPr/>
        </p:nvSpPr>
        <p:spPr bwMode="auto">
          <a:xfrm>
            <a:off x="23773370" y="28564716"/>
            <a:ext cx="973565" cy="71265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62" name="Rectangle 277"/>
          <p:cNvSpPr>
            <a:spLocks noChangeArrowheads="1"/>
          </p:cNvSpPr>
          <p:nvPr/>
        </p:nvSpPr>
        <p:spPr bwMode="auto">
          <a:xfrm>
            <a:off x="23779104" y="29576411"/>
            <a:ext cx="973565" cy="71265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64" name="Rectangle 288"/>
          <p:cNvSpPr>
            <a:spLocks noChangeArrowheads="1"/>
          </p:cNvSpPr>
          <p:nvPr/>
        </p:nvSpPr>
        <p:spPr bwMode="auto">
          <a:xfrm>
            <a:off x="23779104" y="30631076"/>
            <a:ext cx="973565" cy="701856"/>
          </a:xfrm>
          <a:prstGeom prst="rect">
            <a:avLst/>
          </a:prstGeom>
          <a:solidFill>
            <a:srgbClr val="00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65" name="Szövegdoboz 64"/>
          <p:cNvSpPr txBox="1"/>
          <p:nvPr/>
        </p:nvSpPr>
        <p:spPr>
          <a:xfrm>
            <a:off x="25159637" y="30571330"/>
            <a:ext cx="21783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800" dirty="0" err="1" smtClean="0">
                <a:latin typeface="Garamond" panose="02020404030301010803" pitchFamily="18" charset="0"/>
              </a:rPr>
              <a:t>Polish</a:t>
            </a:r>
            <a:endParaRPr lang="hu-HU" sz="4800" dirty="0">
              <a:latin typeface="Garamond" panose="02020404030301010803" pitchFamily="18" charset="0"/>
            </a:endParaRPr>
          </a:p>
        </p:txBody>
      </p:sp>
      <p:sp>
        <p:nvSpPr>
          <p:cNvPr id="66" name="Szövegdoboz 65"/>
          <p:cNvSpPr txBox="1"/>
          <p:nvPr/>
        </p:nvSpPr>
        <p:spPr>
          <a:xfrm>
            <a:off x="25127567" y="29541214"/>
            <a:ext cx="27723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800" dirty="0" err="1" smtClean="0">
                <a:latin typeface="Garamond" panose="02020404030301010803" pitchFamily="18" charset="0"/>
              </a:rPr>
              <a:t>Hungarian</a:t>
            </a:r>
            <a:endParaRPr lang="hu-HU" sz="4800" dirty="0">
              <a:latin typeface="Garamond" panose="02020404030301010803" pitchFamily="18" charset="0"/>
            </a:endParaRPr>
          </a:p>
        </p:txBody>
      </p:sp>
      <p:sp>
        <p:nvSpPr>
          <p:cNvPr id="67" name="Szövegdoboz 66"/>
          <p:cNvSpPr txBox="1"/>
          <p:nvPr/>
        </p:nvSpPr>
        <p:spPr>
          <a:xfrm>
            <a:off x="25159637" y="28511098"/>
            <a:ext cx="21783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800" dirty="0" err="1" smtClean="0">
                <a:latin typeface="Garamond" panose="02020404030301010803" pitchFamily="18" charset="0"/>
              </a:rPr>
              <a:t>Spanish</a:t>
            </a:r>
            <a:endParaRPr lang="hu-HU" sz="4800" dirty="0">
              <a:latin typeface="Garamond" panose="02020404030301010803" pitchFamily="18" charset="0"/>
            </a:endParaRPr>
          </a:p>
        </p:txBody>
      </p:sp>
      <p:cxnSp>
        <p:nvCxnSpPr>
          <p:cNvPr id="16" name="Egyenes összekötő 15"/>
          <p:cNvCxnSpPr/>
          <p:nvPr/>
        </p:nvCxnSpPr>
        <p:spPr bwMode="auto">
          <a:xfrm flipH="1" flipV="1">
            <a:off x="18796520" y="27794272"/>
            <a:ext cx="1136775" cy="1713696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9" name="Egyenes összekötő 68"/>
          <p:cNvCxnSpPr/>
          <p:nvPr/>
        </p:nvCxnSpPr>
        <p:spPr bwMode="auto">
          <a:xfrm flipH="1" flipV="1">
            <a:off x="19364907" y="27411199"/>
            <a:ext cx="720789" cy="2249169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2" name="Egyenes összekötő 71"/>
          <p:cNvCxnSpPr/>
          <p:nvPr/>
        </p:nvCxnSpPr>
        <p:spPr bwMode="auto">
          <a:xfrm flipV="1">
            <a:off x="20787552" y="27318554"/>
            <a:ext cx="3317865" cy="2662709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6" name="Egyenes összekötő 75"/>
          <p:cNvCxnSpPr/>
          <p:nvPr/>
        </p:nvCxnSpPr>
        <p:spPr bwMode="auto">
          <a:xfrm flipV="1">
            <a:off x="20580775" y="26817888"/>
            <a:ext cx="3111940" cy="3060654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3" name="TextBox 47"/>
          <p:cNvSpPr txBox="1"/>
          <p:nvPr/>
        </p:nvSpPr>
        <p:spPr>
          <a:xfrm>
            <a:off x="12058071" y="35212636"/>
            <a:ext cx="618501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8800" dirty="0" smtClean="0">
                <a:latin typeface="Franklin Gothic Medium"/>
                <a:cs typeface="Franklin Gothic Medium"/>
              </a:rPr>
              <a:t>Conclusions</a:t>
            </a:r>
            <a:endParaRPr lang="en-US" sz="8800" dirty="0">
              <a:latin typeface="Franklin Gothic Medium"/>
              <a:cs typeface="Franklin Gothic Medium"/>
            </a:endParaRPr>
          </a:p>
        </p:txBody>
      </p:sp>
      <p:sp>
        <p:nvSpPr>
          <p:cNvPr id="86" name="TextBox 46"/>
          <p:cNvSpPr txBox="1"/>
          <p:nvPr/>
        </p:nvSpPr>
        <p:spPr>
          <a:xfrm>
            <a:off x="830524" y="36391952"/>
            <a:ext cx="2817747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hu-HU" sz="4800" dirty="0" err="1" smtClean="0">
                <a:latin typeface="Garamond" panose="02020404030301010803" pitchFamily="18" charset="0"/>
              </a:rPr>
              <a:t>Rigth</a:t>
            </a:r>
            <a:r>
              <a:rPr lang="hu-HU" sz="4800" dirty="0" smtClean="0">
                <a:latin typeface="Garamond" panose="02020404030301010803" pitchFamily="18" charset="0"/>
              </a:rPr>
              <a:t> </a:t>
            </a:r>
            <a:r>
              <a:rPr lang="hu-HU" sz="4800" dirty="0" err="1" smtClean="0">
                <a:latin typeface="Garamond" panose="02020404030301010803" pitchFamily="18" charset="0"/>
              </a:rPr>
              <a:t>hemispheric</a:t>
            </a:r>
            <a:r>
              <a:rPr lang="hu-HU" sz="4800" dirty="0" smtClean="0">
                <a:latin typeface="Garamond" panose="02020404030301010803" pitchFamily="18" charset="0"/>
              </a:rPr>
              <a:t> </a:t>
            </a:r>
            <a:r>
              <a:rPr lang="hu-HU" sz="4800" dirty="0" err="1" smtClean="0">
                <a:latin typeface="Garamond" panose="02020404030301010803" pitchFamily="18" charset="0"/>
              </a:rPr>
              <a:t>activation</a:t>
            </a:r>
            <a:r>
              <a:rPr lang="hu-HU" sz="4800" dirty="0" smtClean="0">
                <a:latin typeface="Garamond" panose="02020404030301010803" pitchFamily="18" charset="0"/>
              </a:rPr>
              <a:t> </a:t>
            </a:r>
            <a:r>
              <a:rPr lang="hu-HU" sz="4800" dirty="0" err="1" smtClean="0">
                <a:latin typeface="Garamond" panose="02020404030301010803" pitchFamily="18" charset="0"/>
              </a:rPr>
              <a:t>for</a:t>
            </a:r>
            <a:r>
              <a:rPr lang="hu-HU" sz="4800" dirty="0" smtClean="0">
                <a:latin typeface="Garamond" panose="02020404030301010803" pitchFamily="18" charset="0"/>
              </a:rPr>
              <a:t> human </a:t>
            </a:r>
            <a:r>
              <a:rPr lang="hu-HU" sz="4800" dirty="0" err="1" smtClean="0">
                <a:latin typeface="Garamond" panose="02020404030301010803" pitchFamily="18" charset="0"/>
              </a:rPr>
              <a:t>language</a:t>
            </a:r>
            <a:r>
              <a:rPr lang="hu-HU" sz="4800" dirty="0" smtClean="0">
                <a:latin typeface="Garamond" panose="02020404030301010803" pitchFamily="18" charset="0"/>
              </a:rPr>
              <a:t> (</a:t>
            </a:r>
            <a:r>
              <a:rPr lang="hu-HU" sz="4800" dirty="0" err="1" smtClean="0">
                <a:latin typeface="Garamond" panose="02020404030301010803" pitchFamily="18" charset="0"/>
              </a:rPr>
              <a:t>see</a:t>
            </a:r>
            <a:r>
              <a:rPr lang="hu-HU" sz="4800" dirty="0" smtClean="0">
                <a:latin typeface="Garamond" panose="02020404030301010803" pitchFamily="18" charset="0"/>
              </a:rPr>
              <a:t> Andics et </a:t>
            </a:r>
            <a:r>
              <a:rPr lang="hu-HU" sz="4800" dirty="0" err="1" smtClean="0">
                <a:latin typeface="Garamond" panose="02020404030301010803" pitchFamily="18" charset="0"/>
              </a:rPr>
              <a:t>al</a:t>
            </a:r>
            <a:r>
              <a:rPr lang="hu-HU" sz="4800" dirty="0" smtClean="0">
                <a:latin typeface="Garamond" panose="02020404030301010803" pitchFamily="18" charset="0"/>
              </a:rPr>
              <a:t>, 2016)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hu-HU" sz="4800" dirty="0" smtClean="0">
                <a:latin typeface="Garamond" panose="02020404030301010803" pitchFamily="18" charset="0"/>
              </a:rPr>
              <a:t>More </a:t>
            </a:r>
            <a:r>
              <a:rPr lang="hu-HU" sz="4800" dirty="0" err="1" smtClean="0">
                <a:latin typeface="Garamond" panose="02020404030301010803" pitchFamily="18" charset="0"/>
              </a:rPr>
              <a:t>extended</a:t>
            </a:r>
            <a:r>
              <a:rPr lang="hu-HU" sz="4800" dirty="0" smtClean="0">
                <a:latin typeface="Garamond" panose="02020404030301010803" pitchFamily="18" charset="0"/>
              </a:rPr>
              <a:t> </a:t>
            </a:r>
            <a:r>
              <a:rPr lang="hu-HU" sz="4800" dirty="0" err="1" smtClean="0">
                <a:latin typeface="Garamond" panose="02020404030301010803" pitchFamily="18" charset="0"/>
              </a:rPr>
              <a:t>activations</a:t>
            </a:r>
            <a:r>
              <a:rPr lang="hu-HU" sz="4800" dirty="0" smtClean="0">
                <a:latin typeface="Garamond" panose="02020404030301010803" pitchFamily="18" charset="0"/>
              </a:rPr>
              <a:t> </a:t>
            </a:r>
            <a:r>
              <a:rPr lang="hu-HU" sz="4800" dirty="0" err="1" smtClean="0">
                <a:latin typeface="Garamond" panose="02020404030301010803" pitchFamily="18" charset="0"/>
              </a:rPr>
              <a:t>for</a:t>
            </a:r>
            <a:r>
              <a:rPr lang="hu-HU" sz="4800" dirty="0" smtClean="0">
                <a:latin typeface="Garamond" panose="02020404030301010803" pitchFamily="18" charset="0"/>
              </a:rPr>
              <a:t> </a:t>
            </a:r>
            <a:r>
              <a:rPr lang="hu-HU" sz="4800" dirty="0" err="1" smtClean="0">
                <a:latin typeface="Garamond" panose="02020404030301010803" pitchFamily="18" charset="0"/>
              </a:rPr>
              <a:t>the</a:t>
            </a:r>
            <a:r>
              <a:rPr lang="hu-HU" sz="4800" dirty="0" smtClean="0">
                <a:latin typeface="Garamond" panose="02020404030301010803" pitchFamily="18" charset="0"/>
              </a:rPr>
              <a:t> </a:t>
            </a:r>
            <a:r>
              <a:rPr lang="hu-HU" sz="4800" dirty="0" err="1" smtClean="0">
                <a:latin typeface="Garamond" panose="02020404030301010803" pitchFamily="18" charset="0"/>
              </a:rPr>
              <a:t>novel</a:t>
            </a:r>
            <a:r>
              <a:rPr lang="hu-HU" sz="4800" dirty="0" smtClean="0">
                <a:latin typeface="Garamond" panose="02020404030301010803" pitchFamily="18" charset="0"/>
              </a:rPr>
              <a:t> </a:t>
            </a:r>
            <a:r>
              <a:rPr lang="hu-HU" sz="4800" dirty="0" err="1" smtClean="0">
                <a:latin typeface="Garamond" panose="02020404030301010803" pitchFamily="18" charset="0"/>
              </a:rPr>
              <a:t>but</a:t>
            </a:r>
            <a:r>
              <a:rPr lang="hu-HU" sz="4800" dirty="0" smtClean="0">
                <a:latin typeface="Garamond" panose="02020404030301010803" pitchFamily="18" charset="0"/>
              </a:rPr>
              <a:t> </a:t>
            </a:r>
            <a:r>
              <a:rPr lang="hu-HU" sz="4800" dirty="0" err="1" smtClean="0">
                <a:latin typeface="Garamond" panose="02020404030301010803" pitchFamily="18" charset="0"/>
              </a:rPr>
              <a:t>not</a:t>
            </a:r>
            <a:r>
              <a:rPr lang="hu-HU" sz="4800" dirty="0" smtClean="0">
                <a:latin typeface="Garamond" panose="02020404030301010803" pitchFamily="18" charset="0"/>
              </a:rPr>
              <a:t> </a:t>
            </a:r>
            <a:r>
              <a:rPr lang="hu-HU" sz="4800" dirty="0" err="1" smtClean="0">
                <a:latin typeface="Garamond" panose="02020404030301010803" pitchFamily="18" charset="0"/>
              </a:rPr>
              <a:t>for</a:t>
            </a:r>
            <a:r>
              <a:rPr lang="hu-HU" sz="4800" dirty="0" smtClean="0">
                <a:latin typeface="Garamond" panose="02020404030301010803" pitchFamily="18" charset="0"/>
              </a:rPr>
              <a:t> </a:t>
            </a:r>
            <a:r>
              <a:rPr lang="hu-HU" sz="4800" dirty="0" err="1" smtClean="0">
                <a:latin typeface="Garamond" panose="02020404030301010803" pitchFamily="18" charset="0"/>
              </a:rPr>
              <a:t>the</a:t>
            </a:r>
            <a:r>
              <a:rPr lang="hu-HU" sz="4800" dirty="0" smtClean="0">
                <a:latin typeface="Garamond" panose="02020404030301010803" pitchFamily="18" charset="0"/>
              </a:rPr>
              <a:t> </a:t>
            </a:r>
            <a:r>
              <a:rPr lang="hu-HU" sz="4800" dirty="0" err="1" smtClean="0">
                <a:latin typeface="Garamond" panose="02020404030301010803" pitchFamily="18" charset="0"/>
              </a:rPr>
              <a:t>unknown</a:t>
            </a:r>
            <a:r>
              <a:rPr lang="hu-HU" sz="4800" dirty="0" smtClean="0">
                <a:latin typeface="Garamond" panose="02020404030301010803" pitchFamily="18" charset="0"/>
              </a:rPr>
              <a:t> </a:t>
            </a:r>
            <a:r>
              <a:rPr lang="hu-HU" sz="4800" dirty="0" err="1" smtClean="0">
                <a:latin typeface="Garamond" panose="02020404030301010803" pitchFamily="18" charset="0"/>
              </a:rPr>
              <a:t>language</a:t>
            </a:r>
            <a:r>
              <a:rPr lang="hu-HU" sz="4800" dirty="0" smtClean="0">
                <a:latin typeface="Garamond" panose="02020404030301010803" pitchFamily="18" charset="0"/>
              </a:rPr>
              <a:t> – </a:t>
            </a:r>
            <a:r>
              <a:rPr lang="hu-HU" sz="4800" dirty="0" err="1" smtClean="0">
                <a:latin typeface="Garamond" panose="02020404030301010803" pitchFamily="18" charset="0"/>
              </a:rPr>
              <a:t>learning</a:t>
            </a:r>
            <a:r>
              <a:rPr lang="hu-HU" sz="4800" dirty="0" smtClean="0">
                <a:latin typeface="Garamond" panose="02020404030301010803" pitchFamily="18" charset="0"/>
              </a:rPr>
              <a:t>?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hu-HU" sz="4800" dirty="0" err="1" smtClean="0">
                <a:latin typeface="Garamond" panose="02020404030301010803" pitchFamily="18" charset="0"/>
              </a:rPr>
              <a:t>Traces</a:t>
            </a:r>
            <a:r>
              <a:rPr lang="hu-HU" sz="4800" dirty="0" smtClean="0">
                <a:latin typeface="Garamond" panose="02020404030301010803" pitchFamily="18" charset="0"/>
              </a:rPr>
              <a:t> of </a:t>
            </a:r>
            <a:r>
              <a:rPr lang="hu-HU" sz="4800" dirty="0" err="1" smtClean="0">
                <a:latin typeface="Garamond" panose="02020404030301010803" pitchFamily="18" charset="0"/>
              </a:rPr>
              <a:t>neural</a:t>
            </a:r>
            <a:r>
              <a:rPr lang="hu-HU" sz="4800" dirty="0" smtClean="0">
                <a:latin typeface="Garamond" panose="02020404030301010803" pitchFamily="18" charset="0"/>
              </a:rPr>
              <a:t> </a:t>
            </a:r>
            <a:r>
              <a:rPr lang="hu-HU" sz="4800" dirty="0" err="1" smtClean="0">
                <a:latin typeface="Garamond" panose="02020404030301010803" pitchFamily="18" charset="0"/>
              </a:rPr>
              <a:t>specialization</a:t>
            </a:r>
            <a:r>
              <a:rPr lang="hu-HU" sz="4800" dirty="0" smtClean="0">
                <a:latin typeface="Garamond" panose="02020404030301010803" pitchFamily="18" charset="0"/>
              </a:rPr>
              <a:t> </a:t>
            </a:r>
            <a:r>
              <a:rPr lang="hu-HU" sz="4800" dirty="0" err="1" smtClean="0">
                <a:latin typeface="Garamond" panose="02020404030301010803" pitchFamily="18" charset="0"/>
              </a:rPr>
              <a:t>for</a:t>
            </a:r>
            <a:r>
              <a:rPr lang="hu-HU" sz="4800" dirty="0" smtClean="0">
                <a:latin typeface="Garamond" panose="02020404030301010803" pitchFamily="18" charset="0"/>
              </a:rPr>
              <a:t> </a:t>
            </a:r>
            <a:r>
              <a:rPr lang="hu-HU" sz="4800" dirty="0" err="1" smtClean="0">
                <a:latin typeface="Garamond" panose="02020404030301010803" pitchFamily="18" charset="0"/>
              </a:rPr>
              <a:t>the</a:t>
            </a:r>
            <a:r>
              <a:rPr lang="hu-HU" sz="4800" dirty="0" smtClean="0">
                <a:latin typeface="Garamond" panose="02020404030301010803" pitchFamily="18" charset="0"/>
              </a:rPr>
              <a:t> </a:t>
            </a:r>
            <a:r>
              <a:rPr lang="hu-HU" sz="4800" dirty="0" err="1" smtClean="0">
                <a:latin typeface="Garamond" panose="02020404030301010803" pitchFamily="18" charset="0"/>
              </a:rPr>
              <a:t>familiarity</a:t>
            </a:r>
            <a:r>
              <a:rPr lang="hu-HU" sz="4800" dirty="0" smtClean="0">
                <a:latin typeface="Garamond" panose="02020404030301010803" pitchFamily="18" charset="0"/>
              </a:rPr>
              <a:t> </a:t>
            </a:r>
            <a:r>
              <a:rPr lang="hu-HU" sz="4800" dirty="0" err="1" smtClean="0">
                <a:latin typeface="Garamond" panose="02020404030301010803" pitchFamily="18" charset="0"/>
              </a:rPr>
              <a:t>effect</a:t>
            </a:r>
            <a:endParaRPr lang="hu-HU" sz="4800" dirty="0" smtClean="0">
              <a:latin typeface="Garamond" panose="02020404030301010803" pitchFamily="18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GB" sz="4800" dirty="0" smtClean="0">
              <a:latin typeface="Garamond" panose="02020404030301010803" pitchFamily="18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endParaRPr lang="hu-HU" sz="4800" dirty="0">
              <a:latin typeface="Garamond" panose="02020404030301010803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éma">
  <a:themeElements>
    <a:clrScheme name="Office-tém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-téma">
      <a:majorFont>
        <a:latin typeface="Arial"/>
        <a:ea typeface="Droid Sans Fallback"/>
        <a:cs typeface="Droid Sans Fallback"/>
      </a:majorFont>
      <a:minorFont>
        <a:latin typeface="Arial"/>
        <a:ea typeface="Droid Sans Fallback"/>
        <a:cs typeface="Droid Sans Fallback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4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4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lnDef>
  </a:objectDefaults>
  <a:extraClrSchemeLst>
    <a:extraClrScheme>
      <a:clrScheme name="Office-tém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éma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téma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éma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ém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ém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ém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10735</TotalTime>
  <Words>437</Words>
  <Application>Microsoft Office PowerPoint</Application>
  <PresentationFormat>Egyéni</PresentationFormat>
  <Paragraphs>60</Paragraphs>
  <Slides>1</Slides>
  <Notes>1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9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</vt:i4>
      </vt:variant>
    </vt:vector>
  </HeadingPairs>
  <TitlesOfParts>
    <vt:vector size="11" baseType="lpstr">
      <vt:lpstr>MS PGothic</vt:lpstr>
      <vt:lpstr>Arial</vt:lpstr>
      <vt:lpstr>Arial Black</vt:lpstr>
      <vt:lpstr>Droid Sans Fallback</vt:lpstr>
      <vt:lpstr>Franklin Gothic Medium</vt:lpstr>
      <vt:lpstr>Garamond</vt:lpstr>
      <vt:lpstr>Impact</vt:lpstr>
      <vt:lpstr>Times New Roman</vt:lpstr>
      <vt:lpstr>Verdana</vt:lpstr>
      <vt:lpstr>Office-téma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subject/>
  <dc:creator>Sara</dc:creator>
  <cp:keywords/>
  <dc:description/>
  <cp:lastModifiedBy>Marianna</cp:lastModifiedBy>
  <cp:revision>176</cp:revision>
  <cp:lastPrinted>2017-09-17T23:09:52Z</cp:lastPrinted>
  <dcterms:created xsi:type="dcterms:W3CDTF">2015-11-17T21:07:22Z</dcterms:created>
  <dcterms:modified xsi:type="dcterms:W3CDTF">2018-09-29T09:00:40Z</dcterms:modified>
</cp:coreProperties>
</file>