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8AA2F-F19C-4D40-A913-1AEEC5B21BA6}" type="datetimeFigureOut">
              <a:rPr lang="en-US" smtClean="0"/>
              <a:pPr/>
              <a:t>3/30/2010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3006D-3872-4C12-9986-B390617A6F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image" Target="../media/image7.jpeg"/><Relationship Id="rId10" Type="http://schemas.openxmlformats.org/officeDocument/2006/relationships/image" Target="../media/image13.jpeg"/><Relationship Id="rId4" Type="http://schemas.openxmlformats.org/officeDocument/2006/relationships/image" Target="../media/image5.jpeg"/><Relationship Id="rId9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26" Type="http://schemas.openxmlformats.org/officeDocument/2006/relationships/image" Target="../media/image39.png"/><Relationship Id="rId3" Type="http://schemas.openxmlformats.org/officeDocument/2006/relationships/image" Target="../media/image16.png"/><Relationship Id="rId21" Type="http://schemas.openxmlformats.org/officeDocument/2006/relationships/image" Target="../media/image34.jpeg"/><Relationship Id="rId7" Type="http://schemas.openxmlformats.org/officeDocument/2006/relationships/image" Target="../media/image20.jpe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5" Type="http://schemas.openxmlformats.org/officeDocument/2006/relationships/image" Target="../media/image38.png"/><Relationship Id="rId2" Type="http://schemas.openxmlformats.org/officeDocument/2006/relationships/image" Target="../media/image13.jpeg"/><Relationship Id="rId16" Type="http://schemas.openxmlformats.org/officeDocument/2006/relationships/image" Target="../media/image29.png"/><Relationship Id="rId20" Type="http://schemas.openxmlformats.org/officeDocument/2006/relationships/image" Target="../media/image3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24" Type="http://schemas.openxmlformats.org/officeDocument/2006/relationships/image" Target="../media/image37.jpe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23" Type="http://schemas.openxmlformats.org/officeDocument/2006/relationships/image" Target="../media/image36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jpeg"/><Relationship Id="rId9" Type="http://schemas.openxmlformats.org/officeDocument/2006/relationships/image" Target="../media/image22.png"/><Relationship Id="rId14" Type="http://schemas.openxmlformats.org/officeDocument/2006/relationships/image" Target="../media/image27.png"/><Relationship Id="rId22" Type="http://schemas.openxmlformats.org/officeDocument/2006/relationships/image" Target="../media/image35.jpeg"/><Relationship Id="rId27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90800"/>
            <a:ext cx="8458200" cy="147002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Strengthening Authentication to Adapt to Changing Circumstances</a:t>
            </a:r>
            <a:r>
              <a:rPr lang="en-US" sz="36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®</a:t>
            </a:r>
            <a:endParaRPr lang="en-US" sz="3600" b="1" baseline="30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5720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en-US" sz="2000" b="1" dirty="0" smtClean="0">
                <a:solidFill>
                  <a:schemeClr val="accent1"/>
                </a:solidFill>
                <a:latin typeface="Trebuchet MS" pitchFamily="34" charset="0"/>
              </a:rPr>
              <a:t>Presented By Stephanie </a:t>
            </a:r>
            <a:r>
              <a:rPr lang="en-US" sz="2000" b="1" dirty="0" smtClean="0">
                <a:solidFill>
                  <a:schemeClr val="accent1"/>
                </a:solidFill>
                <a:latin typeface="Trebuchet MS" pitchFamily="34" charset="0"/>
              </a:rPr>
              <a:t>Urquhart</a:t>
            </a:r>
          </a:p>
          <a:p>
            <a:pPr algn="r"/>
            <a:r>
              <a:rPr lang="en-US" sz="1800" b="1" dirty="0" smtClean="0">
                <a:solidFill>
                  <a:schemeClr val="accent1"/>
                </a:solidFill>
                <a:latin typeface="Trebuchet MS" pitchFamily="34" charset="0"/>
              </a:rPr>
              <a:t>Internal Sales Assistant, PistolStar Inc.</a:t>
            </a:r>
            <a:endParaRPr lang="en-US" sz="1800" b="1" dirty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5" name="Picture 4" descr="PortalGuard Top Banner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51281"/>
          </a:xfrm>
          <a:prstGeom prst="rect">
            <a:avLst/>
          </a:prstGeom>
        </p:spPr>
      </p:pic>
      <p:pic>
        <p:nvPicPr>
          <p:cNvPr id="6" name="Picture 5" descr="password-securit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95400"/>
            <a:ext cx="9144000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What is PortalGuard?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PortalGuard is an authentication and security solution that allows end-users to securely authenticate and manage their portal login credentials directly from a Web browser, while providing administrators with functionality to meet or exceed their security objectives.</a:t>
            </a:r>
          </a:p>
          <a:p>
            <a:endParaRPr lang="en-US" sz="2000" dirty="0">
              <a:solidFill>
                <a:srgbClr val="0070C0"/>
              </a:solidFill>
              <a:latin typeface="Trebuchet MS" pitchFamily="34" charset="0"/>
            </a:endParaRPr>
          </a:p>
          <a:p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PortalGuard supports multiple platforms and portals including </a:t>
            </a:r>
            <a:r>
              <a:rPr lang="en-US" sz="2000" dirty="0" err="1" smtClean="0">
                <a:solidFill>
                  <a:srgbClr val="0070C0"/>
                </a:solidFill>
                <a:latin typeface="Trebuchet MS" pitchFamily="34" charset="0"/>
              </a:rPr>
              <a:t>Websphere</a:t>
            </a:r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/</a:t>
            </a:r>
            <a:r>
              <a:rPr lang="en-US" sz="2000" dirty="0" err="1" smtClean="0">
                <a:solidFill>
                  <a:srgbClr val="0070C0"/>
                </a:solidFill>
                <a:latin typeface="Trebuchet MS" pitchFamily="34" charset="0"/>
              </a:rPr>
              <a:t>Websphere</a:t>
            </a:r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 Portal, SharePoint/IIS, and Lotus Domino.</a:t>
            </a:r>
            <a:endParaRPr lang="en-US" sz="20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pic>
        <p:nvPicPr>
          <p:cNvPr id="4" name="Picture 3" descr="password-securit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00750"/>
            <a:ext cx="9144000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Why Use PortalGuard?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1"/>
            <a:ext cx="4800600" cy="2743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2900" dirty="0" smtClean="0">
                <a:solidFill>
                  <a:schemeClr val="accent2"/>
                </a:solidFill>
                <a:latin typeface="Trebuchet MS" pitchFamily="34" charset="0"/>
              </a:rPr>
              <a:t>PortalGuard is </a:t>
            </a:r>
            <a:r>
              <a:rPr lang="en-US" sz="2900" i="1" dirty="0" smtClean="0">
                <a:solidFill>
                  <a:schemeClr val="accent2"/>
                </a:solidFill>
                <a:latin typeface="Trebuchet MS" pitchFamily="34" charset="0"/>
              </a:rPr>
              <a:t>the</a:t>
            </a:r>
            <a:r>
              <a:rPr lang="en-US" sz="2900" dirty="0" smtClean="0">
                <a:solidFill>
                  <a:schemeClr val="accent2"/>
                </a:solidFill>
                <a:latin typeface="Trebuchet MS" pitchFamily="34" charset="0"/>
              </a:rPr>
              <a:t> solution for confronting your security challenges:</a:t>
            </a:r>
          </a:p>
          <a:p>
            <a:pPr>
              <a:buNone/>
            </a:pPr>
            <a:endParaRPr lang="en-US" sz="29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1">
              <a:spcAft>
                <a:spcPts val="500"/>
              </a:spcAft>
            </a:pPr>
            <a:r>
              <a:rPr lang="en-US" sz="2900" dirty="0">
                <a:solidFill>
                  <a:schemeClr val="accent2"/>
                </a:solidFill>
                <a:latin typeface="Trebuchet MS" pitchFamily="34" charset="0"/>
              </a:rPr>
              <a:t>Achieve Stronger Authentication</a:t>
            </a:r>
          </a:p>
          <a:p>
            <a:pPr lvl="1">
              <a:spcAft>
                <a:spcPts val="500"/>
              </a:spcAft>
            </a:pPr>
            <a:r>
              <a:rPr lang="en-US" sz="2900" dirty="0">
                <a:solidFill>
                  <a:schemeClr val="accent2"/>
                </a:solidFill>
                <a:latin typeface="Trebuchet MS" pitchFamily="34" charset="0"/>
              </a:rPr>
              <a:t>Reduce Risk – Security and Financial</a:t>
            </a:r>
          </a:p>
          <a:p>
            <a:pPr lvl="1">
              <a:spcAft>
                <a:spcPts val="500"/>
              </a:spcAft>
            </a:pPr>
            <a:r>
              <a:rPr lang="en-US" sz="2900" dirty="0">
                <a:solidFill>
                  <a:schemeClr val="accent2"/>
                </a:solidFill>
                <a:latin typeface="Trebuchet MS" pitchFamily="34" charset="0"/>
              </a:rPr>
              <a:t>Enhance Compliance with Security and Industry Standards</a:t>
            </a:r>
          </a:p>
          <a:p>
            <a:pPr lvl="1">
              <a:spcAft>
                <a:spcPts val="500"/>
              </a:spcAft>
            </a:pPr>
            <a:r>
              <a:rPr lang="en-US" sz="2900" dirty="0">
                <a:solidFill>
                  <a:schemeClr val="accent2"/>
                </a:solidFill>
                <a:latin typeface="Trebuchet MS" pitchFamily="34" charset="0"/>
              </a:rPr>
              <a:t>Deliver Effective Password </a:t>
            </a:r>
            <a:r>
              <a:rPr lang="en-US" sz="2900" dirty="0" smtClean="0">
                <a:solidFill>
                  <a:schemeClr val="accent2"/>
                </a:solidFill>
                <a:latin typeface="Trebuchet MS" pitchFamily="34" charset="0"/>
              </a:rPr>
              <a:t>Policies</a:t>
            </a:r>
            <a:endParaRPr lang="en-US" sz="2900" dirty="0">
              <a:solidFill>
                <a:schemeClr val="accent2"/>
              </a:solidFill>
              <a:latin typeface="Trebuchet MS" pitchFamily="34" charset="0"/>
            </a:endParaRP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525963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  <a:latin typeface="Trebuchet MS" pitchFamily="34" charset="0"/>
              </a:rPr>
              <a:t>Does this describe your environment?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rebuchet MS" pitchFamily="34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rebuchet MS" pitchFamily="34" charset="0"/>
              </a:rPr>
              <a:t>Growing number of Web and enterprise applications raising the number of password stores and sets of password policies you need to manage. </a:t>
            </a:r>
          </a:p>
          <a:p>
            <a:pPr>
              <a:buNone/>
            </a:pPr>
            <a:endParaRPr lang="en-US" dirty="0" smtClean="0">
              <a:solidFill>
                <a:srgbClr val="0070C0"/>
              </a:solidFill>
              <a:latin typeface="Trebuchet MS" pitchFamily="34" charset="0"/>
            </a:endParaRPr>
          </a:p>
          <a:p>
            <a:r>
              <a:rPr lang="en-US" dirty="0" smtClean="0">
                <a:solidFill>
                  <a:srgbClr val="0070C0"/>
                </a:solidFill>
                <a:latin typeface="Trebuchet MS" pitchFamily="34" charset="0"/>
              </a:rPr>
              <a:t>Keeping up with the speed of business entails providing globally and remotely-based employees, customers, partners and vendors with streamlined access to corporate intranets and extranets. </a:t>
            </a:r>
          </a:p>
          <a:p>
            <a:pPr lvl="1"/>
            <a:endParaRPr lang="en-US" dirty="0"/>
          </a:p>
        </p:txBody>
      </p:sp>
      <p:pic>
        <p:nvPicPr>
          <p:cNvPr id="7" name="Picture 6" descr="portalguard f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6381750"/>
            <a:ext cx="5334000" cy="311150"/>
          </a:xfrm>
          <a:prstGeom prst="rect">
            <a:avLst/>
          </a:prstGeom>
        </p:spPr>
      </p:pic>
      <p:pic>
        <p:nvPicPr>
          <p:cNvPr id="12" name="Picture 11" descr="lock &amp; cha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" y="5486400"/>
            <a:ext cx="1206500" cy="1041400"/>
          </a:xfrm>
          <a:prstGeom prst="rect">
            <a:avLst/>
          </a:prstGeom>
        </p:spPr>
      </p:pic>
      <p:pic>
        <p:nvPicPr>
          <p:cNvPr id="13" name="Picture 12" descr="gea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17700" y="5486400"/>
            <a:ext cx="1206500" cy="1041400"/>
          </a:xfrm>
          <a:prstGeom prst="rect">
            <a:avLst/>
          </a:prstGeom>
        </p:spPr>
      </p:pic>
      <p:pic>
        <p:nvPicPr>
          <p:cNvPr id="14" name="Picture 13" descr="green square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4419600"/>
            <a:ext cx="1207008" cy="1042416"/>
          </a:xfrm>
          <a:prstGeom prst="rect">
            <a:avLst/>
          </a:prstGeom>
        </p:spPr>
      </p:pic>
      <p:pic>
        <p:nvPicPr>
          <p:cNvPr id="15" name="Picture 14" descr="keyboard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917192" y="4419600"/>
            <a:ext cx="1207008" cy="10424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rot="20022555">
            <a:off x="6508658" y="6053895"/>
            <a:ext cx="3209087" cy="1295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solidFill>
                  <a:schemeClr val="accent2"/>
                </a:solidFill>
              </a:ln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Many Configurable Password and Authentication Features…</a:t>
            </a:r>
            <a:endParaRPr lang="en-US" sz="36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500"/>
              </a:spcAft>
            </a:pPr>
            <a:r>
              <a:rPr lang="en-US" sz="1800" b="1" dirty="0" smtClean="0">
                <a:solidFill>
                  <a:srgbClr val="0070C0"/>
                </a:solidFill>
                <a:latin typeface="Trebuchet MS" pitchFamily="34" charset="0"/>
              </a:rPr>
              <a:t>Self-service Active Directory Password Reset and Recovery</a:t>
            </a: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– </a:t>
            </a:r>
            <a:r>
              <a:rPr lang="en-US" sz="1600" dirty="0" smtClean="0">
                <a:solidFill>
                  <a:srgbClr val="0070C0"/>
                </a:solidFill>
                <a:latin typeface="Trebuchet MS" pitchFamily="34" charset="0"/>
              </a:rPr>
              <a:t>Highly configurable and secure challenge question and answer functionality</a:t>
            </a:r>
          </a:p>
          <a:p>
            <a:pPr>
              <a:spcAft>
                <a:spcPts val="500"/>
              </a:spcAft>
            </a:pPr>
            <a:r>
              <a:rPr lang="en-US" sz="1800" b="1" dirty="0" smtClean="0">
                <a:solidFill>
                  <a:srgbClr val="0070C0"/>
                </a:solidFill>
                <a:latin typeface="Trebuchet MS" pitchFamily="34" charset="0"/>
              </a:rPr>
              <a:t>Single password using Microsoft Active Directory </a:t>
            </a: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– </a:t>
            </a:r>
            <a:r>
              <a:rPr lang="en-US" sz="1600" dirty="0">
                <a:solidFill>
                  <a:srgbClr val="0070C0"/>
                </a:solidFill>
                <a:latin typeface="Trebuchet MS" pitchFamily="34" charset="0"/>
              </a:rPr>
              <a:t>H</a:t>
            </a:r>
            <a:r>
              <a:rPr lang="en-US" sz="1600" dirty="0" smtClean="0">
                <a:solidFill>
                  <a:srgbClr val="0070C0"/>
                </a:solidFill>
                <a:latin typeface="Trebuchet MS" pitchFamily="34" charset="0"/>
              </a:rPr>
              <a:t>ave fewer passwords to remember and manage</a:t>
            </a:r>
          </a:p>
          <a:p>
            <a:pPr>
              <a:spcAft>
                <a:spcPts val="500"/>
              </a:spcAft>
            </a:pPr>
            <a:r>
              <a:rPr lang="en-US" sz="1800" b="1" dirty="0" smtClean="0">
                <a:solidFill>
                  <a:srgbClr val="0070C0"/>
                </a:solidFill>
                <a:latin typeface="Trebuchet MS" pitchFamily="34" charset="0"/>
              </a:rPr>
              <a:t>One-time password (OTP) </a:t>
            </a: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– </a:t>
            </a:r>
            <a:r>
              <a:rPr lang="en-US" sz="1600" dirty="0" smtClean="0">
                <a:solidFill>
                  <a:srgbClr val="0070C0"/>
                </a:solidFill>
                <a:latin typeface="Trebuchet MS" pitchFamily="34" charset="0"/>
              </a:rPr>
              <a:t>Offers a strong two-factor approach to authentication</a:t>
            </a:r>
          </a:p>
          <a:p>
            <a:pPr>
              <a:spcAft>
                <a:spcPts val="500"/>
              </a:spcAft>
            </a:pPr>
            <a:r>
              <a:rPr lang="en-US" sz="1800" b="1" dirty="0" smtClean="0">
                <a:solidFill>
                  <a:srgbClr val="0070C0"/>
                </a:solidFill>
                <a:latin typeface="Trebuchet MS" pitchFamily="34" charset="0"/>
              </a:rPr>
              <a:t>Verbal authentication to the help desk </a:t>
            </a: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– </a:t>
            </a:r>
            <a:r>
              <a:rPr lang="en-US" sz="1600" dirty="0">
                <a:solidFill>
                  <a:srgbClr val="0070C0"/>
                </a:solidFill>
                <a:latin typeface="Trebuchet MS" pitchFamily="34" charset="0"/>
              </a:rPr>
              <a:t>B</a:t>
            </a:r>
            <a:r>
              <a:rPr lang="en-US" sz="1600" dirty="0" smtClean="0">
                <a:solidFill>
                  <a:srgbClr val="0070C0"/>
                </a:solidFill>
                <a:latin typeface="Trebuchet MS" pitchFamily="34" charset="0"/>
              </a:rPr>
              <a:t>y providing highly configurable challenge question and answer functionality</a:t>
            </a:r>
          </a:p>
          <a:p>
            <a:pPr>
              <a:spcAft>
                <a:spcPts val="500"/>
              </a:spcAft>
            </a:pPr>
            <a:r>
              <a:rPr lang="en-US" sz="1800" b="1" dirty="0">
                <a:solidFill>
                  <a:srgbClr val="0070C0"/>
                </a:solidFill>
                <a:latin typeface="Trebuchet MS" pitchFamily="34" charset="0"/>
              </a:rPr>
              <a:t>Prevent multiple users from logging in with the same credentials </a:t>
            </a:r>
            <a:endParaRPr lang="en-US" sz="1800" b="1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>
              <a:spcAft>
                <a:spcPts val="500"/>
              </a:spcAft>
            </a:pPr>
            <a:r>
              <a:rPr lang="en-US" sz="1800" b="1" dirty="0">
                <a:solidFill>
                  <a:srgbClr val="0070C0"/>
                </a:solidFill>
                <a:latin typeface="Trebuchet MS" pitchFamily="34" charset="0"/>
              </a:rPr>
              <a:t>Define strike-out limits by person, group or hierarchy – </a:t>
            </a:r>
            <a:r>
              <a:rPr lang="en-US" sz="1600" dirty="0">
                <a:solidFill>
                  <a:srgbClr val="0070C0"/>
                </a:solidFill>
                <a:latin typeface="Trebuchet MS" pitchFamily="34" charset="0"/>
              </a:rPr>
              <a:t>Alerts are emailed when strike-out limits are exceeded </a:t>
            </a:r>
          </a:p>
          <a:p>
            <a:pPr>
              <a:spcAft>
                <a:spcPts val="500"/>
              </a:spcAft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And many more…</a:t>
            </a:r>
          </a:p>
          <a:p>
            <a:endParaRPr lang="en-US" dirty="0"/>
          </a:p>
        </p:txBody>
      </p:sp>
      <p:pic>
        <p:nvPicPr>
          <p:cNvPr id="4" name="Picture 3" descr="password-security.jpg"/>
          <p:cNvPicPr>
            <a:picLocks noChangeAspect="1"/>
          </p:cNvPicPr>
          <p:nvPr/>
        </p:nvPicPr>
        <p:blipFill>
          <a:blip r:embed="rId2" cstate="print"/>
          <a:srcRect r="40125"/>
          <a:stretch>
            <a:fillRect/>
          </a:stretch>
        </p:blipFill>
        <p:spPr>
          <a:xfrm rot="20040051">
            <a:off x="4579547" y="5716078"/>
            <a:ext cx="5070079" cy="857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TP.JPG"/>
          <p:cNvPicPr>
            <a:picLocks noChangeAspect="1"/>
          </p:cNvPicPr>
          <p:nvPr/>
        </p:nvPicPr>
        <p:blipFill>
          <a:blip r:embed="rId2" cstate="print"/>
          <a:srcRect t="4651"/>
          <a:stretch>
            <a:fillRect/>
          </a:stretch>
        </p:blipFill>
        <p:spPr>
          <a:xfrm>
            <a:off x="3886200" y="152400"/>
            <a:ext cx="5136573" cy="6553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81200"/>
            <a:ext cx="4038600" cy="2819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 Technical Look At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…</a:t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/>
            </a:r>
            <a:b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</a:b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One-time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Password 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(OTP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) Functionality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An Overview Of…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8229600" cy="1981200"/>
          </a:xfrm>
        </p:spPr>
        <p:txBody>
          <a:bodyPr>
            <a:normAutofit/>
          </a:bodyPr>
          <a:lstStyle/>
          <a:p>
            <a:pPr>
              <a:spcAft>
                <a:spcPts val="500"/>
              </a:spcAft>
              <a:buNone/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Benefits for Multiple User Groups:</a:t>
            </a:r>
            <a:endParaRPr lang="en-US" sz="18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>
              <a:spcAft>
                <a:spcPts val="500"/>
              </a:spcAft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For </a:t>
            </a: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End-Users – Maintaining </a:t>
            </a: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Productivity</a:t>
            </a:r>
          </a:p>
          <a:p>
            <a:pPr>
              <a:spcAft>
                <a:spcPts val="500"/>
              </a:spcAft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For Administrators – Avoiding Increased Help Desk </a:t>
            </a: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Calls</a:t>
            </a:r>
          </a:p>
          <a:p>
            <a:pPr lvl="0">
              <a:spcAft>
                <a:spcPts val="500"/>
              </a:spcAft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For Management – Stopping Hackers in Their Tracks</a:t>
            </a:r>
          </a:p>
          <a:p>
            <a:pPr>
              <a:spcAft>
                <a:spcPts val="500"/>
              </a:spcAft>
              <a:buNone/>
            </a:pPr>
            <a:endParaRPr lang="en-US" sz="2100" dirty="0" smtClean="0">
              <a:solidFill>
                <a:srgbClr val="0070C0"/>
              </a:solidFill>
              <a:latin typeface="Trebuchet MS" pitchFamily="34" charset="0"/>
            </a:endParaRPr>
          </a:p>
          <a:p>
            <a:pPr>
              <a:spcAft>
                <a:spcPts val="500"/>
              </a:spcAft>
            </a:pPr>
            <a:endParaRPr lang="en-US" sz="2100" dirty="0" smtClean="0">
              <a:solidFill>
                <a:schemeClr val="accent1"/>
              </a:solidFill>
              <a:latin typeface="Trebuchet MS" pitchFamily="34" charset="0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962400" y="3352800"/>
            <a:ext cx="5181600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Advantages for Numerous Industries: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Financial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itchFamily="34" charset="0"/>
              </a:rPr>
              <a:t>Government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Healthcare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itchFamily="34" charset="0"/>
              </a:rPr>
              <a:t>Manufacturing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Education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itchFamily="34" charset="0"/>
              </a:rPr>
              <a:t>Non-profit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000" dirty="0" smtClean="0">
                <a:solidFill>
                  <a:srgbClr val="0070C0"/>
                </a:solidFill>
                <a:latin typeface="Trebuchet MS" pitchFamily="34" charset="0"/>
              </a:rPr>
              <a:t>Insurance</a:t>
            </a:r>
          </a:p>
          <a:p>
            <a:pPr marL="568325" marR="0" lvl="0" indent="290513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itchFamily="34" charset="0"/>
              </a:rPr>
              <a:t>			And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rebuchet MS" pitchFamily="34" charset="0"/>
              </a:rPr>
              <a:t> many more…	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rebuchet MS" pitchFamily="34" charset="0"/>
            </a:endParaRPr>
          </a:p>
        </p:txBody>
      </p:sp>
      <p:pic>
        <p:nvPicPr>
          <p:cNvPr id="6" name="Picture 5" descr="green square.jpg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6172200"/>
            <a:ext cx="381000" cy="381000"/>
          </a:xfrm>
          <a:prstGeom prst="rect">
            <a:avLst/>
          </a:prstGeom>
        </p:spPr>
      </p:pic>
      <p:pic>
        <p:nvPicPr>
          <p:cNvPr id="7" name="Picture 6" descr="lock &amp; chain.jpg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5715000"/>
            <a:ext cx="384048" cy="384048"/>
          </a:xfrm>
          <a:prstGeom prst="rect">
            <a:avLst/>
          </a:prstGeom>
        </p:spPr>
      </p:pic>
      <p:pic>
        <p:nvPicPr>
          <p:cNvPr id="8" name="Picture 7" descr="gear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90600" y="5029200"/>
            <a:ext cx="384048" cy="331494"/>
          </a:xfrm>
          <a:prstGeom prst="rect">
            <a:avLst/>
          </a:prstGeom>
        </p:spPr>
      </p:pic>
      <p:pic>
        <p:nvPicPr>
          <p:cNvPr id="9" name="Picture 8" descr="keyboard.jpg"/>
          <p:cNvPicPr>
            <a:picLocks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5257800"/>
            <a:ext cx="384048" cy="384048"/>
          </a:xfrm>
          <a:prstGeom prst="rect">
            <a:avLst/>
          </a:prstGeom>
        </p:spPr>
      </p:pic>
      <p:pic>
        <p:nvPicPr>
          <p:cNvPr id="10" name="Picture 9" descr="platforms.jpg"/>
          <p:cNvPicPr>
            <a:picLocks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" y="3352800"/>
            <a:ext cx="384048" cy="384048"/>
          </a:xfrm>
          <a:prstGeom prst="rect">
            <a:avLst/>
          </a:prstGeom>
        </p:spPr>
      </p:pic>
      <p:pic>
        <p:nvPicPr>
          <p:cNvPr id="11" name="Picture 10" descr="building.jpg"/>
          <p:cNvPicPr>
            <a:picLocks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" y="3886200"/>
            <a:ext cx="384048" cy="384048"/>
          </a:xfrm>
          <a:prstGeom prst="rect">
            <a:avLst/>
          </a:prstGeom>
        </p:spPr>
      </p:pic>
      <p:pic>
        <p:nvPicPr>
          <p:cNvPr id="12" name="Picture 11" descr="lt green square.jpg"/>
          <p:cNvPicPr>
            <a:picLocks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38200" y="4419600"/>
            <a:ext cx="384048" cy="384048"/>
          </a:xfrm>
          <a:prstGeom prst="rect">
            <a:avLst/>
          </a:prstGeom>
        </p:spPr>
      </p:pic>
      <p:pic>
        <p:nvPicPr>
          <p:cNvPr id="13" name="Picture 12" descr="people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28600" y="4697706"/>
            <a:ext cx="384048" cy="331494"/>
          </a:xfrm>
          <a:prstGeom prst="rect">
            <a:avLst/>
          </a:prstGeom>
        </p:spPr>
      </p:pic>
      <p:pic>
        <p:nvPicPr>
          <p:cNvPr id="14" name="Picture 13" descr="orange fade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 rot="16200000">
            <a:off x="-1377950" y="1377950"/>
            <a:ext cx="3200400" cy="44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33400"/>
            <a:ext cx="3352800" cy="1162050"/>
          </a:xfrm>
        </p:spPr>
        <p:txBody>
          <a:bodyPr>
            <a:normAutofit fontScale="90000"/>
          </a:bodyPr>
          <a:lstStyle/>
          <a:p>
            <a:r>
              <a:rPr lang="en-US" sz="2400" b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Extensible Authentication Framework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3397251"/>
            <a:ext cx="5111750" cy="488949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Matrix for 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Authentication Technologies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676400"/>
            <a:ext cx="3008313" cy="4691063"/>
          </a:xfrm>
        </p:spPr>
        <p:txBody>
          <a:bodyPr/>
          <a:lstStyle/>
          <a:p>
            <a:r>
              <a:rPr lang="en-US" sz="1800" b="1" dirty="0" smtClean="0">
                <a:solidFill>
                  <a:schemeClr val="accent2"/>
                </a:solidFill>
                <a:latin typeface="Trebuchet MS" pitchFamily="34" charset="0"/>
              </a:rPr>
              <a:t>Tailored </a:t>
            </a:r>
            <a:r>
              <a:rPr lang="en-US" sz="1800" b="1" dirty="0" smtClean="0">
                <a:solidFill>
                  <a:schemeClr val="accent2"/>
                </a:solidFill>
                <a:latin typeface="Trebuchet MS" pitchFamily="34" charset="0"/>
              </a:rPr>
              <a:t>Authentication</a:t>
            </a:r>
            <a:endParaRPr lang="en-US" sz="1800" dirty="0" smtClean="0">
              <a:solidFill>
                <a:schemeClr val="accent2"/>
              </a:solidFill>
              <a:latin typeface="Trebuchet MS" pitchFamily="34" charset="0"/>
            </a:endParaRPr>
          </a:p>
          <a:p>
            <a:pPr lvl="0"/>
            <a:r>
              <a:rPr lang="en-US" sz="1600" dirty="0" smtClean="0">
                <a:solidFill>
                  <a:schemeClr val="accent2"/>
                </a:solidFill>
                <a:latin typeface="Trebuchet MS" pitchFamily="34" charset="0"/>
              </a:rPr>
              <a:t>For </a:t>
            </a:r>
            <a:r>
              <a:rPr lang="en-US" sz="1600" dirty="0" smtClean="0">
                <a:solidFill>
                  <a:schemeClr val="accent2"/>
                </a:solidFill>
                <a:latin typeface="Trebuchet MS" pitchFamily="34" charset="0"/>
              </a:rPr>
              <a:t>an environment and/or situation, which requires specific authentication functionality, our team would make the necessary adaptations to meet or exceed security objectives, and provide you with a fully supported solution.</a:t>
            </a:r>
          </a:p>
          <a:p>
            <a:endParaRPr lang="en-US" dirty="0"/>
          </a:p>
        </p:txBody>
      </p:sp>
      <p:pic>
        <p:nvPicPr>
          <p:cNvPr id="11" name="Picture 10" descr="Capability Matrix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19" y="3810000"/>
            <a:ext cx="6053181" cy="28956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962400" y="1021060"/>
            <a:ext cx="5334000" cy="21031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dirty="0" smtClean="0">
                <a:solidFill>
                  <a:schemeClr val="accent2"/>
                </a:solidFill>
                <a:latin typeface="Trebuchet MS" pitchFamily="34" charset="0"/>
              </a:rPr>
              <a:t>ALL PistolStar Authentication Solutions Are:</a:t>
            </a:r>
          </a:p>
          <a:p>
            <a:pPr marL="692150" indent="-346075">
              <a:spcAft>
                <a:spcPts val="5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Trebuchet MS" pitchFamily="34" charset="0"/>
              </a:rPr>
              <a:t>Enterprise Ready</a:t>
            </a:r>
          </a:p>
          <a:p>
            <a:pPr marL="692150" indent="-346075">
              <a:spcAft>
                <a:spcPts val="5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Trebuchet MS" pitchFamily="34" charset="0"/>
              </a:rPr>
              <a:t>Proven Products</a:t>
            </a:r>
          </a:p>
          <a:p>
            <a:pPr marL="692150" indent="-346075">
              <a:spcAft>
                <a:spcPts val="5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Trebuchet MS" pitchFamily="34" charset="0"/>
              </a:rPr>
              <a:t>Come from a vendor who has been in the business of authentication over 10 years</a:t>
            </a:r>
          </a:p>
          <a:p>
            <a:pPr marL="692150" indent="-346075">
              <a:spcAft>
                <a:spcPts val="500"/>
              </a:spcAft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accent2"/>
                </a:solidFill>
                <a:latin typeface="Trebuchet MS" pitchFamily="34" charset="0"/>
              </a:rPr>
              <a:t>Available with unprecedented support directly from the developers</a:t>
            </a:r>
          </a:p>
        </p:txBody>
      </p:sp>
      <p:pic>
        <p:nvPicPr>
          <p:cNvPr id="13" name="Picture 12" descr="pistolstar f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81400" y="152400"/>
            <a:ext cx="5562600" cy="3244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orange f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5029200" y="3429000"/>
            <a:ext cx="2667000" cy="381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3008313" cy="933450"/>
          </a:xfrm>
        </p:spPr>
        <p:txBody>
          <a:bodyPr/>
          <a:lstStyle/>
          <a:p>
            <a:r>
              <a:rPr lang="en-US" b="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More Than 475 Customers Worldwide…</a:t>
            </a:r>
            <a:endParaRPr lang="en-US" b="0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4495800"/>
            <a:ext cx="5334000" cy="2209800"/>
          </a:xfrm>
        </p:spPr>
        <p:txBody>
          <a:bodyPr>
            <a:normAutofit/>
          </a:bodyPr>
          <a:lstStyle/>
          <a:p>
            <a:pPr>
              <a:spcAft>
                <a:spcPts val="500"/>
              </a:spcAft>
              <a:buNone/>
            </a:pPr>
            <a:r>
              <a:rPr lang="en-US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itchFamily="34" charset="0"/>
              </a:rPr>
              <a:t>The PistolStar Advantage</a:t>
            </a:r>
          </a:p>
          <a:p>
            <a:pPr>
              <a:spcAft>
                <a:spcPts val="500"/>
              </a:spcAft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Tailored Authentication: </a:t>
            </a:r>
            <a:r>
              <a:rPr lang="en-US" sz="1600" dirty="0" smtClean="0">
                <a:solidFill>
                  <a:srgbClr val="0070C0"/>
                </a:solidFill>
                <a:latin typeface="Trebuchet MS" pitchFamily="34" charset="0"/>
              </a:rPr>
              <a:t>we deliver a product that will fit precisely with your environment</a:t>
            </a:r>
          </a:p>
          <a:p>
            <a:pPr>
              <a:spcAft>
                <a:spcPts val="500"/>
              </a:spcAft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Excellent Customer Service: </a:t>
            </a:r>
            <a:r>
              <a:rPr lang="en-US" sz="1600" dirty="0" smtClean="0">
                <a:solidFill>
                  <a:srgbClr val="0070C0"/>
                </a:solidFill>
                <a:latin typeface="Trebuchet MS" pitchFamily="34" charset="0"/>
              </a:rPr>
              <a:t>receive support directly from the developers</a:t>
            </a:r>
          </a:p>
          <a:p>
            <a:pPr>
              <a:spcAft>
                <a:spcPts val="500"/>
              </a:spcAft>
            </a:pPr>
            <a:r>
              <a:rPr lang="en-US" sz="1800" dirty="0" smtClean="0">
                <a:solidFill>
                  <a:srgbClr val="0070C0"/>
                </a:solidFill>
                <a:latin typeface="Trebuchet MS" pitchFamily="34" charset="0"/>
              </a:rPr>
              <a:t>Easy Deployments: </a:t>
            </a:r>
            <a:r>
              <a:rPr lang="en-US" sz="1600" dirty="0" smtClean="0">
                <a:solidFill>
                  <a:srgbClr val="0070C0"/>
                </a:solidFill>
                <a:latin typeface="Trebuchet MS" pitchFamily="34" charset="0"/>
              </a:rPr>
              <a:t>let us take you by the hand</a:t>
            </a:r>
            <a:endParaRPr lang="en-US" sz="1600" dirty="0">
              <a:solidFill>
                <a:srgbClr val="0070C0"/>
              </a:solidFill>
              <a:latin typeface="Trebuchet MS" pitchFamily="34" charset="0"/>
            </a:endParaRPr>
          </a:p>
        </p:txBody>
      </p:sp>
      <p:pic>
        <p:nvPicPr>
          <p:cNvPr id="5" name="Picture 25" descr="C:\Users\mcochran\Desktop\Customer Logos\St Paul Traveler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37" y="4114800"/>
            <a:ext cx="9509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1" descr="C:\Users\mcochran\Desktop\Customer Logos\Morgan Stanle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57437" y="5562600"/>
            <a:ext cx="1166813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5105400"/>
            <a:ext cx="1831975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95400" y="6172200"/>
            <a:ext cx="85725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9" descr="C:\Users\mcochran\Desktop\Customer Logos\Siemens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357437" y="5181600"/>
            <a:ext cx="10763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0" descr="C:\Users\mcochran\Desktop\Customer Logos\Schenker of Canada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6477000"/>
            <a:ext cx="1193800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4" descr="C:\Users\mcochran\Desktop\Customer Logos\royalliver.gi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524000" y="3657600"/>
            <a:ext cx="736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35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57437" y="6172200"/>
            <a:ext cx="11430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57200" y="1371600"/>
            <a:ext cx="10287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524000" y="1295400"/>
            <a:ext cx="55245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33600" y="1219200"/>
            <a:ext cx="9620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8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1981200"/>
            <a:ext cx="1192213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9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295400" y="1828800"/>
            <a:ext cx="12541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914400" y="2438400"/>
            <a:ext cx="11938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1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62000" y="4343400"/>
            <a:ext cx="960438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2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2128837" y="2286000"/>
            <a:ext cx="13017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16"/>
          <p:cNvPicPr>
            <a:picLocks noChangeAspect="1" noChangeArrowheads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2057400" y="3200400"/>
            <a:ext cx="992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1" descr="C:\Users\mcochran\Desktop\Customer Logos\Wachovia Bank.gif"/>
          <p:cNvPicPr>
            <a:picLocks noChangeAspect="1" noChangeArrowheads="1"/>
          </p:cNvPicPr>
          <p:nvPr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1905000" y="2667000"/>
            <a:ext cx="1747837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22" descr="C:\Users\mcochran\Desktop\Customer Logos\US Geological Survey.jpg"/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78100" y="3657600"/>
            <a:ext cx="1074737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" name="Picture 23" descr="C:\Users\mcochran\Desktop\Customer Logos\US Army.JPG"/>
          <p:cNvPicPr>
            <a:picLocks noChangeAspect="1" noChangeArrowheads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838200" y="3352800"/>
            <a:ext cx="585788" cy="741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Picture 24" descr="C:\Users\mcochran\Desktop\Customer Logos\Toyota Motor.gif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052637" y="4648200"/>
            <a:ext cx="13843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Picture 25" descr="C:\Users\mcochran\Desktop\Customer Logos\StateStreet.jpg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533400" y="4724400"/>
            <a:ext cx="1482725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32" descr="C:\Users\mcochran\Desktop\Customer Logos\Nibe.gif"/>
          <p:cNvPicPr>
            <a:picLocks noChangeAspect="1" noChangeArrowheads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609600" y="2895600"/>
            <a:ext cx="127635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Picture 36" descr="C:\Users\mcochran\Desktop\Customer Logos\LosAlamos.gif"/>
          <p:cNvPicPr>
            <a:picLocks noChangeAspect="1" noChangeArrowheads="1"/>
          </p:cNvPicPr>
          <p:nvPr/>
        </p:nvPicPr>
        <p:blipFill>
          <a:blip r:embed="rId26" cstate="print"/>
          <a:srcRect/>
          <a:stretch>
            <a:fillRect/>
          </a:stretch>
        </p:blipFill>
        <p:spPr bwMode="auto">
          <a:xfrm>
            <a:off x="2205037" y="1676400"/>
            <a:ext cx="126682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Content Placeholder 2"/>
          <p:cNvSpPr txBox="1">
            <a:spLocks/>
          </p:cNvSpPr>
          <p:nvPr/>
        </p:nvSpPr>
        <p:spPr>
          <a:xfrm>
            <a:off x="3886200" y="457200"/>
            <a:ext cx="5257800" cy="2743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5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rebuchet MS" pitchFamily="34" charset="0"/>
                <a:ea typeface="+mn-ea"/>
                <a:cs typeface="+mn-cs"/>
              </a:rPr>
              <a:t>About PistolStar, Inc.</a:t>
            </a:r>
          </a:p>
          <a:p>
            <a:pPr lvl="1" indent="-401638">
              <a:spcBef>
                <a:spcPct val="25000"/>
              </a:spcBef>
              <a:spcAft>
                <a:spcPts val="5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Founded in 1999 as </a:t>
            </a: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a consulting </a:t>
            </a: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company</a:t>
            </a:r>
          </a:p>
          <a:p>
            <a:pPr lvl="1" indent="-401638">
              <a:spcBef>
                <a:spcPct val="25000"/>
              </a:spcBef>
              <a:spcAft>
                <a:spcPts val="5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Authority in Tailored Authentication solutions</a:t>
            </a:r>
          </a:p>
          <a:p>
            <a:pPr lvl="1" indent="-401638">
              <a:spcBef>
                <a:spcPct val="25000"/>
              </a:spcBef>
              <a:spcAft>
                <a:spcPts val="5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Reactive to customer driven </a:t>
            </a: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requirements</a:t>
            </a:r>
          </a:p>
          <a:p>
            <a:pPr lvl="1" indent="-401638">
              <a:spcBef>
                <a:spcPct val="25000"/>
              </a:spcBef>
              <a:spcAft>
                <a:spcPts val="500"/>
              </a:spcAft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Experience across numerous platforms and applications including SharePoint/IIS, </a:t>
            </a:r>
            <a:r>
              <a:rPr lang="en-US" sz="1900" dirty="0" err="1" smtClean="0">
                <a:solidFill>
                  <a:schemeClr val="accent1"/>
                </a:solidFill>
                <a:latin typeface="Trebuchet MS" pitchFamily="34" charset="0"/>
              </a:rPr>
              <a:t>WebSphere</a:t>
            </a:r>
            <a:r>
              <a:rPr lang="en-US" sz="1900" dirty="0" smtClean="0">
                <a:solidFill>
                  <a:schemeClr val="accent1"/>
                </a:solidFill>
                <a:latin typeface="Trebuchet MS" pitchFamily="34" charset="0"/>
              </a:rPr>
              <a:t>, and Domino. </a:t>
            </a:r>
            <a:endParaRPr lang="en-US" sz="1900" dirty="0" smtClean="0">
              <a:solidFill>
                <a:schemeClr val="accent1"/>
              </a:solidFill>
              <a:latin typeface="Trebuchet MS" pitchFamily="34" charset="0"/>
            </a:endParaRPr>
          </a:p>
        </p:txBody>
      </p:sp>
      <p:pic>
        <p:nvPicPr>
          <p:cNvPr id="31" name="Picture 30" descr="pistolstar fade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5029200" y="3352800"/>
            <a:ext cx="411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PG Slides">
      <a:dk1>
        <a:srgbClr val="295221"/>
      </a:dk1>
      <a:lt1>
        <a:srgbClr val="F2F2F2"/>
      </a:lt1>
      <a:dk2>
        <a:srgbClr val="14425D"/>
      </a:dk2>
      <a:lt2>
        <a:srgbClr val="E3DED1"/>
      </a:lt2>
      <a:accent1>
        <a:srgbClr val="F07F09"/>
      </a:accent1>
      <a:accent2>
        <a:srgbClr val="5AAD4A"/>
      </a:accent2>
      <a:accent3>
        <a:srgbClr val="1B587C"/>
      </a:accent3>
      <a:accent4>
        <a:srgbClr val="ADD69C"/>
      </a:accent4>
      <a:accent5>
        <a:srgbClr val="398431"/>
      </a:accent5>
      <a:accent6>
        <a:srgbClr val="C19859"/>
      </a:accent6>
      <a:hlink>
        <a:srgbClr val="6B9F25"/>
      </a:hlink>
      <a:folHlink>
        <a:srgbClr val="FA96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356</TotalTime>
  <Words>471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Strengthening Authentication to Adapt to Changing Circumstances®</vt:lpstr>
      <vt:lpstr>What is PortalGuard?</vt:lpstr>
      <vt:lpstr>Why Use PortalGuard?</vt:lpstr>
      <vt:lpstr>Many Configurable Password and Authentication Features…</vt:lpstr>
      <vt:lpstr>A Technical Look At…  One-time Password (OTP) Functionality</vt:lpstr>
      <vt:lpstr>An Overview Of…</vt:lpstr>
      <vt:lpstr>Extensible Authentication Framework </vt:lpstr>
      <vt:lpstr>More Than 475 Customers Worldwide…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Kimberly Johnson</dc:creator>
  <cp:lastModifiedBy>Kimberly Johnson</cp:lastModifiedBy>
  <cp:revision>62</cp:revision>
  <dcterms:created xsi:type="dcterms:W3CDTF">2010-03-30T17:54:09Z</dcterms:created>
  <dcterms:modified xsi:type="dcterms:W3CDTF">2010-03-31T01:07:11Z</dcterms:modified>
</cp:coreProperties>
</file>