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5569E-4293-4A96-8B2E-05E9114386F2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5983A65C-5E17-43AF-B7A5-9ABC191EF482}">
      <dgm:prSet phldrT="[Text]"/>
      <dgm:spPr/>
      <dgm:t>
        <a:bodyPr/>
        <a:lstStyle/>
        <a:p>
          <a:r>
            <a:rPr lang="en-US" dirty="0" smtClean="0"/>
            <a:t>NCIL – national advocacy</a:t>
          </a:r>
          <a:endParaRPr lang="en-US" dirty="0"/>
        </a:p>
      </dgm:t>
    </dgm:pt>
    <dgm:pt modelId="{A957883F-7ABD-4CC6-B457-CC8C0B7092C1}" type="parTrans" cxnId="{E0FF072F-4734-4C15-AAC8-93E3009C09CA}">
      <dgm:prSet/>
      <dgm:spPr/>
      <dgm:t>
        <a:bodyPr/>
        <a:lstStyle/>
        <a:p>
          <a:endParaRPr lang="en-US"/>
        </a:p>
      </dgm:t>
    </dgm:pt>
    <dgm:pt modelId="{A7B7B318-CCB0-4F72-A1E8-106057727B71}" type="sibTrans" cxnId="{E0FF072F-4734-4C15-AAC8-93E3009C09CA}">
      <dgm:prSet/>
      <dgm:spPr/>
      <dgm:t>
        <a:bodyPr/>
        <a:lstStyle/>
        <a:p>
          <a:endParaRPr lang="en-US"/>
        </a:p>
      </dgm:t>
    </dgm:pt>
    <dgm:pt modelId="{9EF6A4BA-20CF-4FEA-B75D-7772BC7C1AF3}">
      <dgm:prSet phldrT="[Text]"/>
      <dgm:spPr/>
      <dgm:t>
        <a:bodyPr/>
        <a:lstStyle/>
        <a:p>
          <a:r>
            <a:rPr lang="en-US" dirty="0" smtClean="0"/>
            <a:t>SILCs – statewide advocacy</a:t>
          </a:r>
          <a:endParaRPr lang="en-US" dirty="0"/>
        </a:p>
      </dgm:t>
    </dgm:pt>
    <dgm:pt modelId="{2A31967D-EE48-4DE5-9325-D563EA9B6557}" type="parTrans" cxnId="{90A4BA05-2415-449D-A372-42F97BEAF5B5}">
      <dgm:prSet/>
      <dgm:spPr/>
      <dgm:t>
        <a:bodyPr/>
        <a:lstStyle/>
        <a:p>
          <a:endParaRPr lang="en-US"/>
        </a:p>
      </dgm:t>
    </dgm:pt>
    <dgm:pt modelId="{17029F4E-3A82-4CC3-A4A1-5D5558E9B361}" type="sibTrans" cxnId="{90A4BA05-2415-449D-A372-42F97BEAF5B5}">
      <dgm:prSet/>
      <dgm:spPr/>
      <dgm:t>
        <a:bodyPr/>
        <a:lstStyle/>
        <a:p>
          <a:endParaRPr lang="en-US"/>
        </a:p>
      </dgm:t>
    </dgm:pt>
    <dgm:pt modelId="{E9DDDF16-7967-4401-A7FD-2ACF4D796534}">
      <dgm:prSet phldrT="[Text]"/>
      <dgm:spPr/>
      <dgm:t>
        <a:bodyPr/>
        <a:lstStyle/>
        <a:p>
          <a:r>
            <a:rPr lang="en-US" dirty="0" smtClean="0"/>
            <a:t>CILs – local advocacy</a:t>
          </a:r>
          <a:endParaRPr lang="en-US" dirty="0"/>
        </a:p>
      </dgm:t>
    </dgm:pt>
    <dgm:pt modelId="{11FCEE0C-9C89-4F8F-B6EA-8144F275DEB6}" type="parTrans" cxnId="{9594AECF-4320-481D-B606-2197089641FA}">
      <dgm:prSet/>
      <dgm:spPr/>
      <dgm:t>
        <a:bodyPr/>
        <a:lstStyle/>
        <a:p>
          <a:endParaRPr lang="en-US"/>
        </a:p>
      </dgm:t>
    </dgm:pt>
    <dgm:pt modelId="{EC679466-9921-47F5-ABB8-A813FDA8F5BF}" type="sibTrans" cxnId="{9594AECF-4320-481D-B606-2197089641FA}">
      <dgm:prSet/>
      <dgm:spPr/>
      <dgm:t>
        <a:bodyPr/>
        <a:lstStyle/>
        <a:p>
          <a:endParaRPr lang="en-US"/>
        </a:p>
      </dgm:t>
    </dgm:pt>
    <dgm:pt modelId="{39B27FFA-084C-4222-9324-3FA5260567A0}" type="pres">
      <dgm:prSet presAssocID="{C405569E-4293-4A96-8B2E-05E9114386F2}" presName="Name0" presStyleCnt="0">
        <dgm:presLayoutVars>
          <dgm:dir/>
          <dgm:animLvl val="lvl"/>
          <dgm:resizeHandles val="exact"/>
        </dgm:presLayoutVars>
      </dgm:prSet>
      <dgm:spPr/>
    </dgm:pt>
    <dgm:pt modelId="{FFE86BC2-332F-43E0-9E99-D053F2725DA8}" type="pres">
      <dgm:prSet presAssocID="{5983A65C-5E17-43AF-B7A5-9ABC191EF482}" presName="Name8" presStyleCnt="0"/>
      <dgm:spPr/>
    </dgm:pt>
    <dgm:pt modelId="{D88FFA7B-3FDB-41C6-B119-B2EBEC12E45A}" type="pres">
      <dgm:prSet presAssocID="{5983A65C-5E17-43AF-B7A5-9ABC191EF48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AD481-4AED-42F7-A70F-8DCAABB87FA2}" type="pres">
      <dgm:prSet presAssocID="{5983A65C-5E17-43AF-B7A5-9ABC191EF4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512C4-71E2-4954-B2CC-7F99AE35C357}" type="pres">
      <dgm:prSet presAssocID="{9EF6A4BA-20CF-4FEA-B75D-7772BC7C1AF3}" presName="Name8" presStyleCnt="0"/>
      <dgm:spPr/>
    </dgm:pt>
    <dgm:pt modelId="{7A910AEB-7F74-4ED7-8A07-623401BD878C}" type="pres">
      <dgm:prSet presAssocID="{9EF6A4BA-20CF-4FEA-B75D-7772BC7C1AF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3B3B8-3EBA-4020-A10B-BE9021932256}" type="pres">
      <dgm:prSet presAssocID="{9EF6A4BA-20CF-4FEA-B75D-7772BC7C1A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11333-0CCE-49EC-B8BC-8EEA4337FC8F}" type="pres">
      <dgm:prSet presAssocID="{E9DDDF16-7967-4401-A7FD-2ACF4D796534}" presName="Name8" presStyleCnt="0"/>
      <dgm:spPr/>
    </dgm:pt>
    <dgm:pt modelId="{34B94A32-71B8-4802-8784-F4FFD734525A}" type="pres">
      <dgm:prSet presAssocID="{E9DDDF16-7967-4401-A7FD-2ACF4D79653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EBDF0-B140-4619-A61C-7C040D25DE76}" type="pres">
      <dgm:prSet presAssocID="{E9DDDF16-7967-4401-A7FD-2ACF4D7965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635D6E-B0BB-40D8-9630-4F7119A4D6C9}" type="presOf" srcId="{9EF6A4BA-20CF-4FEA-B75D-7772BC7C1AF3}" destId="{7A910AEB-7F74-4ED7-8A07-623401BD878C}" srcOrd="0" destOrd="0" presId="urn:microsoft.com/office/officeart/2005/8/layout/pyramid3"/>
    <dgm:cxn modelId="{A84A46F5-6220-4777-AB11-84296D8FC36C}" type="presOf" srcId="{5983A65C-5E17-43AF-B7A5-9ABC191EF482}" destId="{95DAD481-4AED-42F7-A70F-8DCAABB87FA2}" srcOrd="1" destOrd="0" presId="urn:microsoft.com/office/officeart/2005/8/layout/pyramid3"/>
    <dgm:cxn modelId="{40F32551-779E-4BB6-8F26-5492C8AC73F7}" type="presOf" srcId="{E9DDDF16-7967-4401-A7FD-2ACF4D796534}" destId="{34B94A32-71B8-4802-8784-F4FFD734525A}" srcOrd="0" destOrd="0" presId="urn:microsoft.com/office/officeart/2005/8/layout/pyramid3"/>
    <dgm:cxn modelId="{7F72BD8B-0CAD-403E-93FF-0516305FC31E}" type="presOf" srcId="{5983A65C-5E17-43AF-B7A5-9ABC191EF482}" destId="{D88FFA7B-3FDB-41C6-B119-B2EBEC12E45A}" srcOrd="0" destOrd="0" presId="urn:microsoft.com/office/officeart/2005/8/layout/pyramid3"/>
    <dgm:cxn modelId="{2A5E3C2B-B349-4C28-82E6-0BEB48E769FD}" type="presOf" srcId="{9EF6A4BA-20CF-4FEA-B75D-7772BC7C1AF3}" destId="{EC13B3B8-3EBA-4020-A10B-BE9021932256}" srcOrd="1" destOrd="0" presId="urn:microsoft.com/office/officeart/2005/8/layout/pyramid3"/>
    <dgm:cxn modelId="{EC152897-A680-46DB-A2CC-8E3B2E6C29F2}" type="presOf" srcId="{C405569E-4293-4A96-8B2E-05E9114386F2}" destId="{39B27FFA-084C-4222-9324-3FA5260567A0}" srcOrd="0" destOrd="0" presId="urn:microsoft.com/office/officeart/2005/8/layout/pyramid3"/>
    <dgm:cxn modelId="{9594AECF-4320-481D-B606-2197089641FA}" srcId="{C405569E-4293-4A96-8B2E-05E9114386F2}" destId="{E9DDDF16-7967-4401-A7FD-2ACF4D796534}" srcOrd="2" destOrd="0" parTransId="{11FCEE0C-9C89-4F8F-B6EA-8144F275DEB6}" sibTransId="{EC679466-9921-47F5-ABB8-A813FDA8F5BF}"/>
    <dgm:cxn modelId="{362F7416-7937-4207-8E89-C011A8839DC6}" type="presOf" srcId="{E9DDDF16-7967-4401-A7FD-2ACF4D796534}" destId="{8AEEBDF0-B140-4619-A61C-7C040D25DE76}" srcOrd="1" destOrd="0" presId="urn:microsoft.com/office/officeart/2005/8/layout/pyramid3"/>
    <dgm:cxn modelId="{E0FF072F-4734-4C15-AAC8-93E3009C09CA}" srcId="{C405569E-4293-4A96-8B2E-05E9114386F2}" destId="{5983A65C-5E17-43AF-B7A5-9ABC191EF482}" srcOrd="0" destOrd="0" parTransId="{A957883F-7ABD-4CC6-B457-CC8C0B7092C1}" sibTransId="{A7B7B318-CCB0-4F72-A1E8-106057727B71}"/>
    <dgm:cxn modelId="{90A4BA05-2415-449D-A372-42F97BEAF5B5}" srcId="{C405569E-4293-4A96-8B2E-05E9114386F2}" destId="{9EF6A4BA-20CF-4FEA-B75D-7772BC7C1AF3}" srcOrd="1" destOrd="0" parTransId="{2A31967D-EE48-4DE5-9325-D563EA9B6557}" sibTransId="{17029F4E-3A82-4CC3-A4A1-5D5558E9B361}"/>
    <dgm:cxn modelId="{307B1A78-DB99-4AD1-A6BA-A580D8FA6C8C}" type="presParOf" srcId="{39B27FFA-084C-4222-9324-3FA5260567A0}" destId="{FFE86BC2-332F-43E0-9E99-D053F2725DA8}" srcOrd="0" destOrd="0" presId="urn:microsoft.com/office/officeart/2005/8/layout/pyramid3"/>
    <dgm:cxn modelId="{560ED6E6-FEB3-45A5-8B4E-275CCB6C3391}" type="presParOf" srcId="{FFE86BC2-332F-43E0-9E99-D053F2725DA8}" destId="{D88FFA7B-3FDB-41C6-B119-B2EBEC12E45A}" srcOrd="0" destOrd="0" presId="urn:microsoft.com/office/officeart/2005/8/layout/pyramid3"/>
    <dgm:cxn modelId="{8873A043-04A3-48C9-A9FA-6F250D634319}" type="presParOf" srcId="{FFE86BC2-332F-43E0-9E99-D053F2725DA8}" destId="{95DAD481-4AED-42F7-A70F-8DCAABB87FA2}" srcOrd="1" destOrd="0" presId="urn:microsoft.com/office/officeart/2005/8/layout/pyramid3"/>
    <dgm:cxn modelId="{91BA3FC8-52E5-4888-9A75-666006339D83}" type="presParOf" srcId="{39B27FFA-084C-4222-9324-3FA5260567A0}" destId="{89E512C4-71E2-4954-B2CC-7F99AE35C357}" srcOrd="1" destOrd="0" presId="urn:microsoft.com/office/officeart/2005/8/layout/pyramid3"/>
    <dgm:cxn modelId="{037FA2E7-D1CE-4ED6-937D-AB24DA0B19BD}" type="presParOf" srcId="{89E512C4-71E2-4954-B2CC-7F99AE35C357}" destId="{7A910AEB-7F74-4ED7-8A07-623401BD878C}" srcOrd="0" destOrd="0" presId="urn:microsoft.com/office/officeart/2005/8/layout/pyramid3"/>
    <dgm:cxn modelId="{0CDAFD1A-0249-44BE-9468-778B9C6F6F39}" type="presParOf" srcId="{89E512C4-71E2-4954-B2CC-7F99AE35C357}" destId="{EC13B3B8-3EBA-4020-A10B-BE9021932256}" srcOrd="1" destOrd="0" presId="urn:microsoft.com/office/officeart/2005/8/layout/pyramid3"/>
    <dgm:cxn modelId="{22F8D0B7-1FCA-46D1-AA22-49DC7BE17E07}" type="presParOf" srcId="{39B27FFA-084C-4222-9324-3FA5260567A0}" destId="{DCF11333-0CCE-49EC-B8BC-8EEA4337FC8F}" srcOrd="2" destOrd="0" presId="urn:microsoft.com/office/officeart/2005/8/layout/pyramid3"/>
    <dgm:cxn modelId="{40633F7C-B1A7-49BF-AB8F-6776B2B47116}" type="presParOf" srcId="{DCF11333-0CCE-49EC-B8BC-8EEA4337FC8F}" destId="{34B94A32-71B8-4802-8784-F4FFD734525A}" srcOrd="0" destOrd="0" presId="urn:microsoft.com/office/officeart/2005/8/layout/pyramid3"/>
    <dgm:cxn modelId="{48F70C64-B3C1-4BFD-B4AE-3293A0E11EBD}" type="presParOf" srcId="{DCF11333-0CCE-49EC-B8BC-8EEA4337FC8F}" destId="{8AEEBDF0-B140-4619-A61C-7C040D25DE7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FFA7B-3FDB-41C6-B119-B2EBEC12E45A}">
      <dsp:nvSpPr>
        <dsp:cNvPr id="0" name=""/>
        <dsp:cNvSpPr/>
      </dsp:nvSpPr>
      <dsp:spPr>
        <a:xfrm rot="10800000">
          <a:off x="0" y="0"/>
          <a:ext cx="4184650" cy="1293812"/>
        </a:xfrm>
        <a:prstGeom prst="trapezoid">
          <a:avLst>
            <a:gd name="adj" fmla="val 5390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NCIL – national advocacy</a:t>
          </a:r>
          <a:endParaRPr lang="en-US" sz="2500" kern="1200" dirty="0"/>
        </a:p>
      </dsp:txBody>
      <dsp:txXfrm rot="-10800000">
        <a:off x="732313" y="0"/>
        <a:ext cx="2720022" cy="1293812"/>
      </dsp:txXfrm>
    </dsp:sp>
    <dsp:sp modelId="{7A910AEB-7F74-4ED7-8A07-623401BD878C}">
      <dsp:nvSpPr>
        <dsp:cNvPr id="0" name=""/>
        <dsp:cNvSpPr/>
      </dsp:nvSpPr>
      <dsp:spPr>
        <a:xfrm rot="10800000">
          <a:off x="697441" y="1293812"/>
          <a:ext cx="2789766" cy="1293812"/>
        </a:xfrm>
        <a:prstGeom prst="trapezoid">
          <a:avLst>
            <a:gd name="adj" fmla="val 53906"/>
          </a:avLst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SILCs – statewide advocacy</a:t>
          </a:r>
          <a:endParaRPr lang="en-US" sz="2500" kern="1200" dirty="0"/>
        </a:p>
      </dsp:txBody>
      <dsp:txXfrm rot="-10800000">
        <a:off x="1185650" y="1293812"/>
        <a:ext cx="1813348" cy="1293812"/>
      </dsp:txXfrm>
    </dsp:sp>
    <dsp:sp modelId="{34B94A32-71B8-4802-8784-F4FFD734525A}">
      <dsp:nvSpPr>
        <dsp:cNvPr id="0" name=""/>
        <dsp:cNvSpPr/>
      </dsp:nvSpPr>
      <dsp:spPr>
        <a:xfrm rot="10800000">
          <a:off x="1394883" y="2587624"/>
          <a:ext cx="1394883" cy="1293812"/>
        </a:xfrm>
        <a:prstGeom prst="trapezoid">
          <a:avLst>
            <a:gd name="adj" fmla="val 53906"/>
          </a:avLst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CILs – local advocacy</a:t>
          </a:r>
          <a:endParaRPr lang="en-US" sz="2500" kern="1200" dirty="0"/>
        </a:p>
      </dsp:txBody>
      <dsp:txXfrm rot="-10800000">
        <a:off x="1394883" y="2587624"/>
        <a:ext cx="1394883" cy="1293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985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99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22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0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1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9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2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3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9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4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BD9C-EA07-4304-88A3-8D042EC67C8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47EDCE-74F6-4DFD-9CE3-7416655D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cil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NCIL?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NCIL (the National Council on Independent Living) is a disability rights advocacy organization.</a:t>
            </a:r>
          </a:p>
          <a:p>
            <a:r>
              <a:rPr lang="en-US" dirty="0" smtClean="0"/>
              <a:t>We are a </a:t>
            </a:r>
            <a:r>
              <a:rPr lang="en-US" b="1" dirty="0" smtClean="0"/>
              <a:t>membership organization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Our members are mainly Centers for Independent Living (CILs), Statewide Independent Living Councils (SILCs) as well as Independent Living Associations, individuals, and other disability rights organizations.</a:t>
            </a:r>
          </a:p>
          <a:p>
            <a:pPr lvl="1"/>
            <a:r>
              <a:rPr lang="en-US" b="1" dirty="0" smtClean="0"/>
              <a:t>Our members tell us what to do, not the other way around!</a:t>
            </a:r>
          </a:p>
          <a:p>
            <a:r>
              <a:rPr lang="en-US" dirty="0" smtClean="0"/>
              <a:t>Our job is to tell Congress and other groups what our members are most concerned about with regard to disability rights.</a:t>
            </a:r>
          </a:p>
        </p:txBody>
      </p:sp>
    </p:spTree>
    <p:extLst>
      <p:ext uri="{BB962C8B-B14F-4D97-AF65-F5344CB8AC3E}">
        <p14:creationId xmlns:p14="http://schemas.microsoft.com/office/powerpoint/2010/main" val="417618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CILs and SILCs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CILs and SILCs are, by definition, consumer controlled.  This means that at least 51% of the board and staff have to be people with disabilities.</a:t>
            </a:r>
          </a:p>
          <a:p>
            <a:r>
              <a:rPr lang="en-US" dirty="0" smtClean="0"/>
              <a:t>CILs and SILCs do the same advocacy NCIL does, except on a local or statewide level.</a:t>
            </a:r>
          </a:p>
          <a:p>
            <a:r>
              <a:rPr lang="en-US" dirty="0" smtClean="0"/>
              <a:t>CILs are required by law to provide six core services:</a:t>
            </a:r>
          </a:p>
          <a:p>
            <a:pPr lvl="1"/>
            <a:r>
              <a:rPr lang="en-US" dirty="0" smtClean="0"/>
              <a:t>Information and referral</a:t>
            </a:r>
          </a:p>
          <a:p>
            <a:pPr lvl="1"/>
            <a:r>
              <a:rPr lang="en-US" dirty="0" smtClean="0"/>
              <a:t>Independent living skills training</a:t>
            </a:r>
          </a:p>
          <a:p>
            <a:pPr lvl="1"/>
            <a:r>
              <a:rPr lang="en-US" dirty="0" smtClean="0"/>
              <a:t>Institutional transition &amp; diversion</a:t>
            </a:r>
          </a:p>
          <a:p>
            <a:pPr lvl="1"/>
            <a:r>
              <a:rPr lang="en-US" dirty="0" smtClean="0"/>
              <a:t>Peer counseling &amp; peer support</a:t>
            </a:r>
          </a:p>
          <a:p>
            <a:pPr lvl="1"/>
            <a:r>
              <a:rPr lang="en-US" dirty="0" smtClean="0"/>
              <a:t>Systems &amp; individual advocacy</a:t>
            </a:r>
          </a:p>
          <a:p>
            <a:pPr lvl="1"/>
            <a:r>
              <a:rPr lang="en-US" dirty="0" smtClean="0"/>
              <a:t>Youth transition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2064822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767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NCIL’s priorities?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of our priorities include:</a:t>
            </a:r>
          </a:p>
          <a:p>
            <a:pPr lvl="1"/>
            <a:r>
              <a:rPr lang="en-US" dirty="0" smtClean="0"/>
              <a:t>Healthcare and Long Term Services and Supports (LTSS)</a:t>
            </a:r>
          </a:p>
          <a:p>
            <a:pPr lvl="1"/>
            <a:r>
              <a:rPr lang="en-US" dirty="0" smtClean="0"/>
              <a:t>Civil rights and the Americans with Disabilities Act</a:t>
            </a:r>
          </a:p>
          <a:p>
            <a:pPr lvl="1"/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Employment and economic equality</a:t>
            </a:r>
          </a:p>
          <a:p>
            <a:pPr lvl="1"/>
            <a:r>
              <a:rPr lang="en-US" dirty="0" smtClean="0"/>
              <a:t>Voting rights</a:t>
            </a:r>
          </a:p>
          <a:p>
            <a:pPr lvl="1"/>
            <a:r>
              <a:rPr lang="en-US" dirty="0" smtClean="0"/>
              <a:t>Emergency preparedness and response</a:t>
            </a:r>
          </a:p>
          <a:p>
            <a:pPr lvl="1"/>
            <a:r>
              <a:rPr lang="en-US" dirty="0" smtClean="0"/>
              <a:t>Veterans issue</a:t>
            </a:r>
          </a:p>
          <a:p>
            <a:pPr lvl="1"/>
            <a:r>
              <a:rPr lang="en-US" dirty="0" smtClean="0"/>
              <a:t>Violence and abuse</a:t>
            </a:r>
          </a:p>
          <a:p>
            <a:pPr lvl="1"/>
            <a:r>
              <a:rPr lang="en-US" dirty="0" smtClean="0"/>
              <a:t>Aging and disability resource centers (ADRCs)</a:t>
            </a:r>
          </a:p>
          <a:p>
            <a:pPr lvl="1"/>
            <a:r>
              <a:rPr lang="en-US" dirty="0" smtClean="0"/>
              <a:t>Convention on the Rights of Persons with Disabilities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NCIL is grassroots.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63465" cy="48223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have an intricate structure of committees, subcommittees, caucuses, and task forces, led by our members.</a:t>
            </a:r>
          </a:p>
          <a:p>
            <a:r>
              <a:rPr lang="en-US" dirty="0" smtClean="0"/>
              <a:t>Some of our committees and caucuses include:</a:t>
            </a:r>
          </a:p>
          <a:p>
            <a:pPr lvl="1"/>
            <a:r>
              <a:rPr lang="en-US" dirty="0" smtClean="0"/>
              <a:t>The Diversity Committee, including:</a:t>
            </a:r>
          </a:p>
          <a:p>
            <a:pPr lvl="2"/>
            <a:r>
              <a:rPr lang="en-US" dirty="0" smtClean="0"/>
              <a:t>The Women’s Caucus</a:t>
            </a:r>
          </a:p>
          <a:p>
            <a:pPr lvl="2"/>
            <a:r>
              <a:rPr lang="en-US" dirty="0" smtClean="0"/>
              <a:t>The Youth Caucus</a:t>
            </a:r>
          </a:p>
          <a:p>
            <a:pPr lvl="2"/>
            <a:r>
              <a:rPr lang="en-US" dirty="0" smtClean="0"/>
              <a:t>The Rainbow Caucus</a:t>
            </a:r>
          </a:p>
          <a:p>
            <a:pPr lvl="1"/>
            <a:r>
              <a:rPr lang="en-US" dirty="0" smtClean="0"/>
              <a:t>The Legislative and Advocacy Committee, including:</a:t>
            </a:r>
          </a:p>
          <a:p>
            <a:pPr lvl="2"/>
            <a:r>
              <a:rPr lang="en-US" dirty="0" smtClean="0"/>
              <a:t>The ADA/Civil Rights Subcommittee</a:t>
            </a:r>
          </a:p>
          <a:p>
            <a:pPr lvl="2"/>
            <a:r>
              <a:rPr lang="en-US" dirty="0" smtClean="0"/>
              <a:t>The Education &amp; IDEA Subcommittee</a:t>
            </a:r>
          </a:p>
          <a:p>
            <a:pPr lvl="2"/>
            <a:r>
              <a:rPr lang="en-US" dirty="0" smtClean="0"/>
              <a:t>The Emergency Preparedness Subcommittee</a:t>
            </a:r>
          </a:p>
          <a:p>
            <a:pPr lvl="2"/>
            <a:r>
              <a:rPr lang="en-US" dirty="0" smtClean="0"/>
              <a:t>The Voting Rights Subcommittee</a:t>
            </a:r>
          </a:p>
          <a:p>
            <a:pPr lvl="1"/>
            <a:r>
              <a:rPr lang="en-US" dirty="0" smtClean="0"/>
              <a:t>The Parenting Task Force</a:t>
            </a:r>
          </a:p>
          <a:p>
            <a:pPr lvl="1"/>
            <a:r>
              <a:rPr lang="en-US" dirty="0" smtClean="0"/>
              <a:t>The Chronic Pain/Opioids Task Force</a:t>
            </a:r>
          </a:p>
          <a:p>
            <a:pPr lvl="1"/>
            <a:r>
              <a:rPr lang="en-US" dirty="0" smtClean="0"/>
              <a:t>The Electronic Visit Verification Task Force</a:t>
            </a:r>
          </a:p>
          <a:p>
            <a:r>
              <a:rPr lang="en-US" dirty="0" smtClean="0"/>
              <a:t>These committees, caucuses, and task forces are the backbone of NCIL.  They steer the direction of the organization.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893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 us out!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http://www.ncil.org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173" y="1069631"/>
            <a:ext cx="2981202" cy="29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562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375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What is NCIL?</vt:lpstr>
      <vt:lpstr>What do CILs and SILCs do?</vt:lpstr>
      <vt:lpstr>What are NCIL’s priorities?</vt:lpstr>
      <vt:lpstr>NCIL is grassroots.</vt:lpstr>
      <vt:lpstr>Check us out!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NCIL?</dc:title>
  <dc:creator>Cara Liebowitz</dc:creator>
  <cp:lastModifiedBy>Cara Liebowitz</cp:lastModifiedBy>
  <cp:revision>5</cp:revision>
  <dcterms:created xsi:type="dcterms:W3CDTF">2018-09-26T14:08:28Z</dcterms:created>
  <dcterms:modified xsi:type="dcterms:W3CDTF">2018-09-26T14:45:51Z</dcterms:modified>
</cp:coreProperties>
</file>