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13"/>
  </p:handoutMasterIdLst>
  <p:sldIdLst>
    <p:sldId id="256" r:id="rId2"/>
    <p:sldId id="266" r:id="rId3"/>
    <p:sldId id="268" r:id="rId4"/>
    <p:sldId id="258" r:id="rId5"/>
    <p:sldId id="260" r:id="rId6"/>
    <p:sldId id="262" r:id="rId7"/>
    <p:sldId id="264" r:id="rId8"/>
    <p:sldId id="269" r:id="rId9"/>
    <p:sldId id="270" r:id="rId10"/>
    <p:sldId id="272" r:id="rId11"/>
    <p:sldId id="273" r:id="rId12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1" d="100"/>
          <a:sy n="31" d="100"/>
        </p:scale>
        <p:origin x="-2496" y="-10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9EFBAD-A02F-4514-9735-D1416CCA7351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9C9F7A-F99F-4219-9BDD-FED3686A5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72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02DC-78BE-4A38-A2B4-D919C53C7FA1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AF64-1D96-40BD-9829-FAA41608731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02DC-78BE-4A38-A2B4-D919C53C7FA1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AF64-1D96-40BD-9829-FAA416087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02DC-78BE-4A38-A2B4-D919C53C7FA1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AF64-1D96-40BD-9829-FAA416087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02DC-78BE-4A38-A2B4-D919C53C7FA1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AF64-1D96-40BD-9829-FAA416087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02DC-78BE-4A38-A2B4-D919C53C7FA1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AF64-1D96-40BD-9829-FAA41608731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02DC-78BE-4A38-A2B4-D919C53C7FA1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AF64-1D96-40BD-9829-FAA416087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02DC-78BE-4A38-A2B4-D919C53C7FA1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AF64-1D96-40BD-9829-FAA41608731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02DC-78BE-4A38-A2B4-D919C53C7FA1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AF64-1D96-40BD-9829-FAA416087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02DC-78BE-4A38-A2B4-D919C53C7FA1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AF64-1D96-40BD-9829-FAA416087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02DC-78BE-4A38-A2B4-D919C53C7FA1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AF64-1D96-40BD-9829-FAA41608731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02DC-78BE-4A38-A2B4-D919C53C7FA1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AF64-1D96-40BD-9829-FAA4160873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63802DC-78BE-4A38-A2B4-D919C53C7FA1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272AF64-1D96-40BD-9829-FAA4160873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00150"/>
            <a:ext cx="7162800" cy="1445419"/>
          </a:xfrm>
        </p:spPr>
        <p:txBody>
          <a:bodyPr>
            <a:noAutofit/>
          </a:bodyPr>
          <a:lstStyle/>
          <a:p>
            <a:r>
              <a:rPr lang="en-US" sz="3600" dirty="0" smtClean="0"/>
              <a:t>Teacher Preparation and Teacher Quality:  A Policy Update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33750"/>
            <a:ext cx="6400800" cy="131445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OSEP Project Directors Virtual Meeting</a:t>
            </a:r>
          </a:p>
          <a:p>
            <a:r>
              <a:rPr lang="en-US" dirty="0" smtClean="0"/>
              <a:t>April, 2015</a:t>
            </a:r>
          </a:p>
          <a:p>
            <a:r>
              <a:rPr lang="en-US" dirty="0" smtClean="0"/>
              <a:t>Jane E. West, Ph.D.</a:t>
            </a:r>
          </a:p>
          <a:p>
            <a:r>
              <a:rPr lang="en-US" dirty="0" smtClean="0"/>
              <a:t>Education Policy Consultant to AACTE, HECSE, TED</a:t>
            </a:r>
          </a:p>
          <a:p>
            <a:r>
              <a:rPr lang="en-US" dirty="0" smtClean="0"/>
              <a:t>janewestdc@gmail.com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47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ESEA Implications for Teacher Preparation Regulatory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4800" dirty="0" smtClean="0"/>
              <a:t>Annual Assessments</a:t>
            </a:r>
          </a:p>
          <a:p>
            <a:r>
              <a:rPr lang="en-US" sz="4800" dirty="0" smtClean="0"/>
              <a:t>Mandatory Teacher 	Evaluation</a:t>
            </a:r>
          </a:p>
          <a:p>
            <a:r>
              <a:rPr lang="en-US" sz="4800" dirty="0" smtClean="0"/>
              <a:t>“Non-tested grades and 	subjects”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7030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remember……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400" dirty="0" smtClean="0"/>
              <a:t>If you’re not at the table….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400" dirty="0" smtClean="0"/>
              <a:t>you’re probably on the menu!!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0950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7391400" cy="9525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Teacher Preparation:  Just the Facts</a:t>
            </a:r>
            <a:br>
              <a:rPr lang="en-US" dirty="0" smtClean="0"/>
            </a:br>
            <a:r>
              <a:rPr lang="en-US" sz="2200" dirty="0" smtClean="0"/>
              <a:t>(AY 2012-13)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2550"/>
            <a:ext cx="8229600" cy="3657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https://title2.ed.gov</a:t>
            </a:r>
          </a:p>
          <a:p>
            <a:r>
              <a:rPr lang="en-US" dirty="0" smtClean="0"/>
              <a:t>2,170 teacher preparation entities</a:t>
            </a:r>
          </a:p>
          <a:p>
            <a:r>
              <a:rPr lang="en-US" dirty="0" smtClean="0"/>
              <a:t>26,589 programs (i.e., certification area)</a:t>
            </a:r>
            <a:endParaRPr lang="en-US" dirty="0"/>
          </a:p>
          <a:p>
            <a:pPr lvl="1"/>
            <a:r>
              <a:rPr lang="en-US" dirty="0" smtClean="0"/>
              <a:t>70% traditional</a:t>
            </a:r>
          </a:p>
          <a:p>
            <a:pPr lvl="1"/>
            <a:r>
              <a:rPr lang="en-US" dirty="0" smtClean="0"/>
              <a:t>20% alternative housed within an IHE</a:t>
            </a:r>
          </a:p>
          <a:p>
            <a:pPr lvl="1"/>
            <a:r>
              <a:rPr lang="en-US" dirty="0" smtClean="0"/>
              <a:t>10% alternative not housed within an IHE</a:t>
            </a:r>
          </a:p>
          <a:p>
            <a:r>
              <a:rPr lang="en-US" dirty="0" smtClean="0"/>
              <a:t>500,215 enrollees</a:t>
            </a:r>
          </a:p>
          <a:p>
            <a:pPr lvl="1"/>
            <a:r>
              <a:rPr lang="en-US" dirty="0" smtClean="0"/>
              <a:t>30% decrease from AY 2008-09</a:t>
            </a:r>
          </a:p>
          <a:p>
            <a:pPr lvl="1"/>
            <a:r>
              <a:rPr lang="en-US" dirty="0" smtClean="0"/>
              <a:t>77% of traditional route enrollees are female</a:t>
            </a:r>
          </a:p>
          <a:p>
            <a:pPr lvl="1"/>
            <a:r>
              <a:rPr lang="en-US" dirty="0" smtClean="0"/>
              <a:t>74 % are white</a:t>
            </a:r>
          </a:p>
          <a:p>
            <a:pPr lvl="1"/>
            <a:r>
              <a:rPr lang="en-US" dirty="0" smtClean="0"/>
              <a:t>Alternative routes slightly more male and diverse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40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Just the Facts……</a:t>
            </a:r>
            <a:br>
              <a:rPr lang="en-US" dirty="0" smtClean="0"/>
            </a:br>
            <a:r>
              <a:rPr lang="en-US" sz="2200" dirty="0" smtClean="0"/>
              <a:t>(AY 2012-13)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About 200,000 completers </a:t>
            </a:r>
          </a:p>
          <a:p>
            <a:pPr lvl="1"/>
            <a:r>
              <a:rPr lang="en-US" dirty="0" smtClean="0"/>
              <a:t>85% from traditional routes</a:t>
            </a:r>
          </a:p>
          <a:p>
            <a:pPr lvl="1"/>
            <a:r>
              <a:rPr lang="en-US" dirty="0" smtClean="0"/>
              <a:t>7% from alternative routes at IHEs; 8% from non-IHE-based alternative routes</a:t>
            </a:r>
          </a:p>
          <a:p>
            <a:r>
              <a:rPr lang="en-US" dirty="0" smtClean="0"/>
              <a:t>Elementary and special education top completion areas</a:t>
            </a:r>
          </a:p>
          <a:p>
            <a:r>
              <a:rPr lang="en-US" dirty="0" smtClean="0"/>
              <a:t>In traditional routes 16% of all completers in special </a:t>
            </a:r>
            <a:r>
              <a:rPr lang="en-US" dirty="0" err="1" smtClean="0"/>
              <a:t>ed</a:t>
            </a:r>
            <a:r>
              <a:rPr lang="en-US" dirty="0" smtClean="0"/>
              <a:t>; in IHE alternate routes 20% and in alternate providers 17%</a:t>
            </a:r>
          </a:p>
        </p:txBody>
      </p:sp>
    </p:spTree>
    <p:extLst>
      <p:ext uri="{BB962C8B-B14F-4D97-AF65-F5344CB8AC3E}">
        <p14:creationId xmlns:p14="http://schemas.microsoft.com/office/powerpoint/2010/main" val="330777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Proposed Teacher Preparation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Failed negotiated rulemaking 2012</a:t>
            </a:r>
          </a:p>
          <a:p>
            <a:r>
              <a:rPr lang="en-US" dirty="0" smtClean="0"/>
              <a:t>Proposed regulation issued Dec.  3, 2014 for 60 day comment period</a:t>
            </a:r>
          </a:p>
          <a:p>
            <a:r>
              <a:rPr lang="en-US" dirty="0" smtClean="0"/>
              <a:t>4580 comments received – 264 supportive</a:t>
            </a:r>
          </a:p>
          <a:p>
            <a:r>
              <a:rPr lang="en-US" dirty="0" smtClean="0"/>
              <a:t>Final Regulation due late summer/Fall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37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regulations….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Link TEACH grants to Title II accountability</a:t>
            </a:r>
          </a:p>
          <a:p>
            <a:r>
              <a:rPr lang="en-US" dirty="0" smtClean="0"/>
              <a:t>What is a “high quality” program for TEACH eligibility?</a:t>
            </a:r>
          </a:p>
          <a:p>
            <a:r>
              <a:rPr lang="en-US" dirty="0" smtClean="0"/>
              <a:t>25,000 programs rated by state every year on 1-4 scale</a:t>
            </a:r>
          </a:p>
          <a:p>
            <a:r>
              <a:rPr lang="en-US" dirty="0" smtClean="0"/>
              <a:t>Only those in top 2 ratings eligible for TEACH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44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Regulations….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Ingredients for rating:</a:t>
            </a:r>
          </a:p>
          <a:p>
            <a:pPr lvl="1"/>
            <a:r>
              <a:rPr lang="en-US" dirty="0" smtClean="0"/>
              <a:t>Student learning outcomes (or teacher evaluations) *</a:t>
            </a:r>
          </a:p>
          <a:p>
            <a:pPr lvl="1"/>
            <a:r>
              <a:rPr lang="en-US" dirty="0" smtClean="0"/>
              <a:t>Employment and retention with focus on high need schools **</a:t>
            </a:r>
          </a:p>
          <a:p>
            <a:pPr lvl="1"/>
            <a:r>
              <a:rPr lang="en-US" dirty="0" smtClean="0"/>
              <a:t>Survey results of graduates and employers</a:t>
            </a:r>
          </a:p>
          <a:p>
            <a:pPr lvl="1"/>
            <a:r>
              <a:rPr lang="en-US" dirty="0" smtClean="0"/>
              <a:t>Professional accreditation or program approval with certain components</a:t>
            </a:r>
          </a:p>
          <a:p>
            <a:pPr lvl="1"/>
            <a:endParaRPr lang="en-US" dirty="0"/>
          </a:p>
          <a:p>
            <a:pPr marL="905256" lvl="2" indent="0">
              <a:buNone/>
            </a:pPr>
            <a:r>
              <a:rPr lang="en-US" dirty="0" smtClean="0"/>
              <a:t>		* Must be satisfactory to be in top two categories</a:t>
            </a:r>
          </a:p>
          <a:p>
            <a:pPr marL="905256" lvl="2" indent="0">
              <a:buNone/>
            </a:pPr>
            <a:r>
              <a:rPr lang="en-US" dirty="0" smtClean="0"/>
              <a:t>		** “significant part” employment outcomes in 			high need schools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Concerns re: proposed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Cost:  Dept. estimates $42 M over 10 years; state of CA estimates $233 M development and $485 M per year</a:t>
            </a:r>
          </a:p>
          <a:p>
            <a:r>
              <a:rPr lang="en-US" dirty="0" smtClean="0"/>
              <a:t>Overreach:  Executive and federal</a:t>
            </a:r>
          </a:p>
          <a:p>
            <a:r>
              <a:rPr lang="en-US" dirty="0" smtClean="0"/>
              <a:t>Efficacy of measures, e.g. value-added</a:t>
            </a:r>
          </a:p>
          <a:p>
            <a:r>
              <a:rPr lang="en-US" dirty="0" smtClean="0"/>
              <a:t>Workability of system</a:t>
            </a:r>
          </a:p>
          <a:p>
            <a:r>
              <a:rPr lang="en-US" dirty="0" smtClean="0"/>
              <a:t>Impact on equity, diversity, high need programs like special education</a:t>
            </a:r>
          </a:p>
          <a:p>
            <a:pPr lvl="1"/>
            <a:r>
              <a:rPr lang="en-US" dirty="0" smtClean="0"/>
              <a:t>Bills to block implementation:  HR 970 and S 559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32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Title II Higher Education Act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Will Congress reauthorize before regulations kick in?</a:t>
            </a:r>
          </a:p>
          <a:p>
            <a:r>
              <a:rPr lang="en-US" dirty="0" smtClean="0"/>
              <a:t>Educator Preparation Reform Act – Sen. Jack Reed/ Rep. Mike Honda</a:t>
            </a:r>
          </a:p>
          <a:p>
            <a:r>
              <a:rPr lang="en-US" dirty="0" smtClean="0"/>
              <a:t>Will ESEA eliminate Title II of HEA?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26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Teacher Quality and ESEA Reauthorization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“highly qualified teacher”</a:t>
            </a:r>
          </a:p>
          <a:p>
            <a:r>
              <a:rPr lang="en-US" dirty="0" smtClean="0"/>
              <a:t>Will there be a new standard?  “profession ready teacher” in BEST Act</a:t>
            </a:r>
          </a:p>
          <a:p>
            <a:r>
              <a:rPr lang="en-US" dirty="0" smtClean="0"/>
              <a:t>Implications of no standard</a:t>
            </a:r>
          </a:p>
          <a:p>
            <a:r>
              <a:rPr lang="en-US" dirty="0" smtClean="0"/>
              <a:t>Title II of ESEA – professional development – includes options for using funds for preparation</a:t>
            </a:r>
          </a:p>
          <a:p>
            <a:r>
              <a:rPr lang="en-US" dirty="0" smtClean="0"/>
              <a:t>GREAT Act – included in House bill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48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775</TotalTime>
  <Words>448</Words>
  <Application>Microsoft Office PowerPoint</Application>
  <PresentationFormat>On-screen Show (16:9)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Teacher Preparation and Teacher Quality:  A Policy Update</vt:lpstr>
      <vt:lpstr>Teacher Preparation:  Just the Facts (AY 2012-13)</vt:lpstr>
      <vt:lpstr>Just the Facts…… (AY 2012-13)</vt:lpstr>
      <vt:lpstr>Proposed Teacher Preparation Regulations</vt:lpstr>
      <vt:lpstr>Proposed regulations….</vt:lpstr>
      <vt:lpstr>Proposed Regulations….</vt:lpstr>
      <vt:lpstr>Concerns re: proposed regulations</vt:lpstr>
      <vt:lpstr> Title II Higher Education Act  </vt:lpstr>
      <vt:lpstr>Teacher Quality and ESEA Reauthorization</vt:lpstr>
      <vt:lpstr>ESEA Implications for Teacher Preparation Regulatory Proposal</vt:lpstr>
      <vt:lpstr>And remember……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 Preparation and Teacher Quality:  A Policy Update</dc:title>
  <dc:creator>AACTE</dc:creator>
  <cp:lastModifiedBy>Mel Kutner</cp:lastModifiedBy>
  <cp:revision>10</cp:revision>
  <cp:lastPrinted>2015-04-02T00:55:34Z</cp:lastPrinted>
  <dcterms:created xsi:type="dcterms:W3CDTF">2015-04-01T12:59:06Z</dcterms:created>
  <dcterms:modified xsi:type="dcterms:W3CDTF">2015-04-28T11:32:58Z</dcterms:modified>
</cp:coreProperties>
</file>