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4" r:id="rId2"/>
  </p:sldIdLst>
  <p:sldSz cx="43891200" cy="32918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493">
          <p15:clr>
            <a:srgbClr val="A4A3A4"/>
          </p15:clr>
        </p15:guide>
        <p15:guide id="2" orient="horz" pos="5373">
          <p15:clr>
            <a:srgbClr val="A4A3A4"/>
          </p15:clr>
        </p15:guide>
        <p15:guide id="3" orient="horz" pos="3159">
          <p15:clr>
            <a:srgbClr val="A4A3A4"/>
          </p15:clr>
        </p15:guide>
        <p15:guide id="4" orient="horz" pos="6021">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6" clrIdx="0">
    <p:extLst>
      <p:ext uri="{19B8F6BF-5375-455C-9EA6-DF929625EA0E}">
        <p15:presenceInfo xmlns:p15="http://schemas.microsoft.com/office/powerpoint/2012/main" userId="Microsoft Office User" providerId="None"/>
      </p:ext>
    </p:extLst>
  </p:cmAuthor>
  <p:cmAuthor id="2" name="fordjy" initials="f" lastIdx="11" clrIdx="1">
    <p:extLst>
      <p:ext uri="{19B8F6BF-5375-455C-9EA6-DF929625EA0E}">
        <p15:presenceInfo xmlns:p15="http://schemas.microsoft.com/office/powerpoint/2012/main" userId="fordj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800000"/>
    <a:srgbClr val="FFF7D1"/>
    <a:srgbClr val="4CE418"/>
    <a:srgbClr val="FF7E79"/>
    <a:srgbClr val="FFCCFF"/>
    <a:srgbClr val="003399"/>
    <a:srgbClr val="FF3300"/>
    <a:srgbClr val="DC9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531" autoAdjust="0"/>
  </p:normalViewPr>
  <p:slideViewPr>
    <p:cSldViewPr>
      <p:cViewPr>
        <p:scale>
          <a:sx n="10" d="100"/>
          <a:sy n="10" d="100"/>
        </p:scale>
        <p:origin x="3752" y="1544"/>
      </p:cViewPr>
      <p:guideLst>
        <p:guide orient="horz" pos="20493"/>
        <p:guide orient="horz" pos="5373"/>
        <p:guide orient="horz" pos="3159"/>
        <p:guide orient="horz" pos="6021"/>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95" d="100"/>
        <a:sy n="95"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7363" cy="4873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atin typeface="Times New Roman" pitchFamily="1" charset="0"/>
                <a:ea typeface="+mn-ea"/>
                <a:cs typeface="+mn-cs"/>
              </a:defRPr>
            </a:lvl1pPr>
          </a:lstStyle>
          <a:p>
            <a:pPr>
              <a:defRPr/>
            </a:pPr>
            <a:endParaRPr lang="en-AU"/>
          </a:p>
        </p:txBody>
      </p:sp>
      <p:sp>
        <p:nvSpPr>
          <p:cNvPr id="4099" name="Rectangle 3"/>
          <p:cNvSpPr>
            <a:spLocks noGrp="1" noChangeArrowheads="1"/>
          </p:cNvSpPr>
          <p:nvPr>
            <p:ph type="dt" sz="quarter" idx="1"/>
          </p:nvPr>
        </p:nvSpPr>
        <p:spPr bwMode="auto">
          <a:xfrm>
            <a:off x="3935413" y="0"/>
            <a:ext cx="3101975" cy="4873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atin typeface="Times New Roman" pitchFamily="1" charset="0"/>
                <a:ea typeface="+mn-ea"/>
                <a:cs typeface="+mn-cs"/>
              </a:defRPr>
            </a:lvl1pPr>
          </a:lstStyle>
          <a:p>
            <a:pPr>
              <a:defRPr/>
            </a:pPr>
            <a:endParaRPr lang="en-AU"/>
          </a:p>
        </p:txBody>
      </p:sp>
      <p:sp>
        <p:nvSpPr>
          <p:cNvPr id="4100" name="Rectangle 4"/>
          <p:cNvSpPr>
            <a:spLocks noGrp="1" noChangeArrowheads="1"/>
          </p:cNvSpPr>
          <p:nvPr>
            <p:ph type="ftr" sz="quarter" idx="2"/>
          </p:nvPr>
        </p:nvSpPr>
        <p:spPr bwMode="auto">
          <a:xfrm>
            <a:off x="0" y="8832850"/>
            <a:ext cx="3027363" cy="4857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atin typeface="Times New Roman" pitchFamily="1" charset="0"/>
                <a:ea typeface="+mn-ea"/>
                <a:cs typeface="+mn-cs"/>
              </a:defRPr>
            </a:lvl1pPr>
          </a:lstStyle>
          <a:p>
            <a:pPr>
              <a:defRPr/>
            </a:pPr>
            <a:endParaRPr lang="en-AU"/>
          </a:p>
        </p:txBody>
      </p:sp>
      <p:sp>
        <p:nvSpPr>
          <p:cNvPr id="4101" name="Rectangle 5"/>
          <p:cNvSpPr>
            <a:spLocks noGrp="1" noChangeArrowheads="1"/>
          </p:cNvSpPr>
          <p:nvPr>
            <p:ph type="sldNum" sz="quarter" idx="3"/>
          </p:nvPr>
        </p:nvSpPr>
        <p:spPr bwMode="auto">
          <a:xfrm>
            <a:off x="3935413" y="8832850"/>
            <a:ext cx="3101975" cy="4857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D1F66563-3C7A-4B4A-9A7A-8916426AB36A}"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873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atin typeface="Times New Roman" pitchFamily="1" charset="0"/>
                <a:ea typeface="+mn-ea"/>
                <a:cs typeface="+mn-cs"/>
              </a:defRPr>
            </a:lvl1pPr>
          </a:lstStyle>
          <a:p>
            <a:pPr>
              <a:defRPr/>
            </a:pPr>
            <a:endParaRPr lang="en-AU"/>
          </a:p>
        </p:txBody>
      </p:sp>
      <p:sp>
        <p:nvSpPr>
          <p:cNvPr id="3075" name="Rectangle 3"/>
          <p:cNvSpPr>
            <a:spLocks noGrp="1" noChangeArrowheads="1"/>
          </p:cNvSpPr>
          <p:nvPr>
            <p:ph type="dt" idx="1"/>
          </p:nvPr>
        </p:nvSpPr>
        <p:spPr bwMode="auto">
          <a:xfrm>
            <a:off x="3935413" y="0"/>
            <a:ext cx="3101975" cy="4873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atin typeface="Times New Roman" pitchFamily="1" charset="0"/>
                <a:ea typeface="+mn-ea"/>
                <a:cs typeface="+mn-cs"/>
              </a:defRPr>
            </a:lvl1pPr>
          </a:lstStyle>
          <a:p>
            <a:pPr>
              <a:defRPr/>
            </a:pPr>
            <a:endParaRPr lang="en-AU"/>
          </a:p>
        </p:txBody>
      </p:sp>
      <p:sp>
        <p:nvSpPr>
          <p:cNvPr id="2052" name="Rectangle 4"/>
          <p:cNvSpPr>
            <a:spLocks noGrp="1" noRot="1" noChangeAspect="1" noChangeArrowheads="1" noTextEdit="1"/>
          </p:cNvSpPr>
          <p:nvPr>
            <p:ph type="sldImg" idx="2"/>
          </p:nvPr>
        </p:nvSpPr>
        <p:spPr bwMode="auto">
          <a:xfrm>
            <a:off x="1165225"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8050" y="4451350"/>
            <a:ext cx="5145088" cy="417195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8832850"/>
            <a:ext cx="3027363" cy="4857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atin typeface="Times New Roman" pitchFamily="1" charset="0"/>
                <a:ea typeface="+mn-ea"/>
                <a:cs typeface="+mn-cs"/>
              </a:defRPr>
            </a:lvl1pPr>
          </a:lstStyle>
          <a:p>
            <a:pPr>
              <a:defRPr/>
            </a:pPr>
            <a:endParaRPr lang="en-AU"/>
          </a:p>
        </p:txBody>
      </p:sp>
      <p:sp>
        <p:nvSpPr>
          <p:cNvPr id="3079" name="Rectangle 7"/>
          <p:cNvSpPr>
            <a:spLocks noGrp="1" noChangeArrowheads="1"/>
          </p:cNvSpPr>
          <p:nvPr>
            <p:ph type="sldNum" sz="quarter" idx="5"/>
          </p:nvPr>
        </p:nvSpPr>
        <p:spPr bwMode="auto">
          <a:xfrm>
            <a:off x="3935413" y="8832850"/>
            <a:ext cx="3101975" cy="4857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17E93834-7DEF-45BF-A97E-43EFE126EADD}"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dirty="0">
              <a:latin typeface="Times New Roman" panose="02020603050405020304" pitchFamily="18" charset="0"/>
              <a:sym typeface="Wingdings" pitchFamily="2" charset="2"/>
            </a:endParaRPr>
          </a:p>
          <a:p>
            <a:pPr marL="171450" indent="-171450">
              <a:buFontTx/>
              <a:buChar char="-"/>
            </a:pPr>
            <a:endParaRPr lang="en-US" altLang="en-US" dirty="0">
              <a:latin typeface="Times New Roman" panose="02020603050405020304" pitchFamily="18" charset="0"/>
              <a:sym typeface="Wingdings" pitchFamily="2" charset="2"/>
            </a:endParaRPr>
          </a:p>
          <a:p>
            <a:r>
              <a:rPr lang="en-US" altLang="en-US" dirty="0">
                <a:latin typeface="Times New Roman" panose="02020603050405020304" pitchFamily="18" charset="0"/>
                <a:sym typeface="Wingdings" pitchFamily="2" charset="2"/>
              </a:rPr>
              <a:t>Would you like a walk through?</a:t>
            </a:r>
          </a:p>
          <a:p>
            <a:r>
              <a:rPr lang="en-US" altLang="en-US" dirty="0">
                <a:latin typeface="Times New Roman" panose="02020603050405020304" pitchFamily="18" charset="0"/>
                <a:sym typeface="Wingdings" pitchFamily="2" charset="2"/>
              </a:rPr>
              <a:t>Would you like a short version or an elaborated version? 1 minute vs 3 minutes </a:t>
            </a:r>
          </a:p>
          <a:p>
            <a:endParaRPr lang="en-US" altLang="en-US" dirty="0">
              <a:latin typeface="Times New Roman" panose="02020603050405020304" pitchFamily="18" charset="0"/>
              <a:sym typeface="Wingdings" pitchFamily="2" charset="2"/>
            </a:endParaRPr>
          </a:p>
          <a:p>
            <a:endParaRPr lang="en-US" altLang="en-US" dirty="0">
              <a:latin typeface="Times New Roman" panose="02020603050405020304" pitchFamily="18" charset="0"/>
              <a:sym typeface="Wingdings" pitchFamily="2" charset="2"/>
            </a:endParaRPr>
          </a:p>
          <a:p>
            <a:r>
              <a:rPr lang="en-US" altLang="en-US" dirty="0">
                <a:latin typeface="Times New Roman" panose="02020603050405020304" pitchFamily="18" charset="0"/>
                <a:sym typeface="Wingdings" pitchFamily="2" charset="2"/>
              </a:rPr>
              <a:t>What piqued your interest in this? </a:t>
            </a:r>
          </a:p>
          <a:p>
            <a:endParaRPr lang="en-US" altLang="en-US" dirty="0">
              <a:latin typeface="Times New Roman" panose="02020603050405020304" pitchFamily="18" charset="0"/>
              <a:sym typeface="Wingdings" pitchFamily="2" charset="2"/>
            </a:endParaRPr>
          </a:p>
          <a:p>
            <a:endParaRPr lang="en-US" altLang="en-US" dirty="0">
              <a:latin typeface="Times New Roman" panose="02020603050405020304" pitchFamily="18" charset="0"/>
              <a:sym typeface="Wingdings" pitchFamily="2" charset="2"/>
            </a:endParaRPr>
          </a:p>
          <a:p>
            <a:r>
              <a:rPr lang="en-US" altLang="en-US" dirty="0">
                <a:latin typeface="Times New Roman" panose="02020603050405020304" pitchFamily="18" charset="0"/>
                <a:sym typeface="Wingdings" pitchFamily="2" charset="2"/>
              </a:rPr>
              <a:t>This could indicate that there are actual effects between how the manipulations </a:t>
            </a:r>
          </a:p>
          <a:p>
            <a:r>
              <a:rPr lang="en-US" altLang="en-US" dirty="0">
                <a:latin typeface="Times New Roman" panose="02020603050405020304" pitchFamily="18" charset="0"/>
                <a:sym typeface="Wingdings" pitchFamily="2" charset="2"/>
              </a:rPr>
              <a:t>Do the encoding manipulations effect n-back performances, the mean hit cost and mean response time cost… then look at if those three sets of mean are the same or if the means are actually different!!!! ANOVA (put in the means of hits !!!!) </a:t>
            </a:r>
          </a:p>
          <a:p>
            <a:endParaRPr lang="en-US" altLang="en-US" dirty="0">
              <a:latin typeface="Times New Roman" panose="02020603050405020304" pitchFamily="18" charset="0"/>
              <a:sym typeface="Wingdings" pitchFamily="2" charset="2"/>
            </a:endParaRPr>
          </a:p>
          <a:p>
            <a:endParaRPr lang="en-US" altLang="en-US" dirty="0">
              <a:latin typeface="Times New Roman" panose="02020603050405020304" pitchFamily="18" charset="0"/>
              <a:sym typeface="Wingdings" pitchFamily="2" charset="2"/>
            </a:endParaRPr>
          </a:p>
          <a:p>
            <a:r>
              <a:rPr lang="en-US" altLang="en-US" dirty="0">
                <a:latin typeface="Times New Roman" panose="02020603050405020304" pitchFamily="18" charset="0"/>
                <a:sym typeface="Wingdings" pitchFamily="2" charset="2"/>
              </a:rPr>
              <a:t>Future work: younger adults performing better than the older adults on the n-back</a:t>
            </a:r>
          </a:p>
          <a:p>
            <a:endParaRPr lang="en-US" altLang="en-US" dirty="0">
              <a:latin typeface="Times New Roman" panose="02020603050405020304" pitchFamily="18"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sz="2400">
                <a:solidFill>
                  <a:schemeClr val="tx1"/>
                </a:solidFill>
                <a:latin typeface="Times New Roman" panose="02020603050405020304" pitchFamily="18" charset="0"/>
                <a:ea typeface="MS PGothic" panose="020B0600070205080204" pitchFamily="34" charset="-128"/>
              </a:defRPr>
            </a:lvl1pPr>
            <a:lvl2pPr marL="742950" indent="-285750" defTabSz="896938">
              <a:defRPr sz="2400">
                <a:solidFill>
                  <a:schemeClr val="tx1"/>
                </a:solidFill>
                <a:latin typeface="Times New Roman" panose="02020603050405020304" pitchFamily="18" charset="0"/>
                <a:ea typeface="MS PGothic" panose="020B0600070205080204" pitchFamily="34" charset="-128"/>
              </a:defRPr>
            </a:lvl2pPr>
            <a:lvl3pPr marL="1143000" indent="-228600" defTabSz="896938">
              <a:defRPr sz="2400">
                <a:solidFill>
                  <a:schemeClr val="tx1"/>
                </a:solidFill>
                <a:latin typeface="Times New Roman" panose="02020603050405020304" pitchFamily="18" charset="0"/>
                <a:ea typeface="MS PGothic" panose="020B0600070205080204" pitchFamily="34" charset="-128"/>
              </a:defRPr>
            </a:lvl3pPr>
            <a:lvl4pPr marL="1600200" indent="-228600" defTabSz="896938">
              <a:defRPr sz="2400">
                <a:solidFill>
                  <a:schemeClr val="tx1"/>
                </a:solidFill>
                <a:latin typeface="Times New Roman" panose="02020603050405020304" pitchFamily="18" charset="0"/>
                <a:ea typeface="MS PGothic" panose="020B0600070205080204" pitchFamily="34" charset="-128"/>
              </a:defRPr>
            </a:lvl4pPr>
            <a:lvl5pPr marL="2057400" indent="-228600" defTabSz="896938">
              <a:defRPr sz="2400">
                <a:solidFill>
                  <a:schemeClr val="tx1"/>
                </a:solidFill>
                <a:latin typeface="Times New Roman" panose="02020603050405020304" pitchFamily="18" charset="0"/>
                <a:ea typeface="MS PGothic" panose="020B0600070205080204" pitchFamily="34" charset="-128"/>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C35C7E1-4F1D-44F7-854F-D5D5F1E624E4}" type="slidenum">
              <a:rPr lang="en-AU" altLang="en-US" sz="1200"/>
              <a:pPr/>
              <a:t>1</a:t>
            </a:fld>
            <a:endParaRPr lang="en-AU"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280"/>
            <a:ext cx="37306250" cy="7056240"/>
          </a:xfrm>
        </p:spPr>
        <p:txBody>
          <a:bodyPr/>
          <a:lstStyle/>
          <a:p>
            <a:r>
              <a:rPr lang="en-US"/>
              <a:t>Click to edit Master title style</a:t>
            </a:r>
          </a:p>
        </p:txBody>
      </p:sp>
      <p:sp>
        <p:nvSpPr>
          <p:cNvPr id="3" name="Subtitle 2"/>
          <p:cNvSpPr>
            <a:spLocks noGrp="1"/>
          </p:cNvSpPr>
          <p:nvPr>
            <p:ph type="subTitle" idx="1"/>
          </p:nvPr>
        </p:nvSpPr>
        <p:spPr>
          <a:xfrm>
            <a:off x="6583363" y="18654118"/>
            <a:ext cx="30724475" cy="841176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604681-298C-483E-9211-55454F17CA5F}" type="slidenum">
              <a:rPr lang="en-US" altLang="en-US"/>
              <a:pPr>
                <a:defRPr/>
              </a:pPr>
              <a:t>‹#›</a:t>
            </a:fld>
            <a:endParaRPr lang="en-US" altLang="en-US"/>
          </a:p>
        </p:txBody>
      </p:sp>
    </p:spTree>
    <p:extLst>
      <p:ext uri="{BB962C8B-B14F-4D97-AF65-F5344CB8AC3E}">
        <p14:creationId xmlns:p14="http://schemas.microsoft.com/office/powerpoint/2010/main" val="275288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0B3EFB-F094-4E3B-AD39-53D231E3F786}" type="slidenum">
              <a:rPr lang="en-US" altLang="en-US"/>
              <a:pPr>
                <a:defRPr/>
              </a:pPr>
              <a:t>‹#›</a:t>
            </a:fld>
            <a:endParaRPr lang="en-US" altLang="en-US"/>
          </a:p>
        </p:txBody>
      </p:sp>
    </p:spTree>
    <p:extLst>
      <p:ext uri="{BB962C8B-B14F-4D97-AF65-F5344CB8AC3E}">
        <p14:creationId xmlns:p14="http://schemas.microsoft.com/office/powerpoint/2010/main" val="29660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2925366"/>
            <a:ext cx="9326562" cy="263354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475" y="2925366"/>
            <a:ext cx="27827288" cy="263354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111508-744E-438A-BD23-99A44926BA4E}" type="slidenum">
              <a:rPr lang="en-US" altLang="en-US"/>
              <a:pPr>
                <a:defRPr/>
              </a:pPr>
              <a:t>‹#›</a:t>
            </a:fld>
            <a:endParaRPr lang="en-US" altLang="en-US"/>
          </a:p>
        </p:txBody>
      </p:sp>
    </p:spTree>
    <p:extLst>
      <p:ext uri="{BB962C8B-B14F-4D97-AF65-F5344CB8AC3E}">
        <p14:creationId xmlns:p14="http://schemas.microsoft.com/office/powerpoint/2010/main" val="113503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0E8B6B-F050-4019-AD8B-F9F73C593FDF}" type="slidenum">
              <a:rPr lang="en-US" altLang="en-US"/>
              <a:pPr>
                <a:defRPr/>
              </a:pPr>
              <a:t>‹#›</a:t>
            </a:fld>
            <a:endParaRPr lang="en-US" altLang="en-US"/>
          </a:p>
        </p:txBody>
      </p:sp>
    </p:spTree>
    <p:extLst>
      <p:ext uri="{BB962C8B-B14F-4D97-AF65-F5344CB8AC3E}">
        <p14:creationId xmlns:p14="http://schemas.microsoft.com/office/powerpoint/2010/main" val="192522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2644"/>
            <a:ext cx="37307838" cy="653831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1744"/>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4A5EC-A1BD-4DFA-92F7-E2C36DB31889}" type="slidenum">
              <a:rPr lang="en-US" altLang="en-US"/>
              <a:pPr>
                <a:defRPr/>
              </a:pPr>
              <a:t>‹#›</a:t>
            </a:fld>
            <a:endParaRPr lang="en-US" altLang="en-US"/>
          </a:p>
        </p:txBody>
      </p:sp>
    </p:spTree>
    <p:extLst>
      <p:ext uri="{BB962C8B-B14F-4D97-AF65-F5344CB8AC3E}">
        <p14:creationId xmlns:p14="http://schemas.microsoft.com/office/powerpoint/2010/main" val="408037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478" y="9508331"/>
            <a:ext cx="18576925" cy="19752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9508331"/>
            <a:ext cx="18576925" cy="19752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95467A-8A7C-45F3-8758-8702DC5FF94D}" type="slidenum">
              <a:rPr lang="en-US" altLang="en-US"/>
              <a:pPr>
                <a:defRPr/>
              </a:pPr>
              <a:t>‹#›</a:t>
            </a:fld>
            <a:endParaRPr lang="en-US" altLang="en-US"/>
          </a:p>
        </p:txBody>
      </p:sp>
    </p:spTree>
    <p:extLst>
      <p:ext uri="{BB962C8B-B14F-4D97-AF65-F5344CB8AC3E}">
        <p14:creationId xmlns:p14="http://schemas.microsoft.com/office/powerpoint/2010/main" val="354188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8022"/>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8780"/>
            <a:ext cx="19392900" cy="30700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8805"/>
            <a:ext cx="19392900"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41" y="7368780"/>
            <a:ext cx="19400837" cy="30700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41" y="10438805"/>
            <a:ext cx="19400837"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18D046-B42C-4693-895D-FEFCB2B13A4E}" type="slidenum">
              <a:rPr lang="en-US" altLang="en-US"/>
              <a:pPr>
                <a:defRPr/>
              </a:pPr>
              <a:t>‹#›</a:t>
            </a:fld>
            <a:endParaRPr lang="en-US" altLang="en-US"/>
          </a:p>
        </p:txBody>
      </p:sp>
    </p:spTree>
    <p:extLst>
      <p:ext uri="{BB962C8B-B14F-4D97-AF65-F5344CB8AC3E}">
        <p14:creationId xmlns:p14="http://schemas.microsoft.com/office/powerpoint/2010/main" val="60506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BCDCDC-7E24-4D19-A92D-14459F561C94}" type="slidenum">
              <a:rPr lang="en-US" altLang="en-US"/>
              <a:pPr>
                <a:defRPr/>
              </a:pPr>
              <a:t>‹#›</a:t>
            </a:fld>
            <a:endParaRPr lang="en-US" altLang="en-US"/>
          </a:p>
        </p:txBody>
      </p:sp>
    </p:spTree>
    <p:extLst>
      <p:ext uri="{BB962C8B-B14F-4D97-AF65-F5344CB8AC3E}">
        <p14:creationId xmlns:p14="http://schemas.microsoft.com/office/powerpoint/2010/main" val="127911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DA12DD-476F-4219-91D8-1817B0DA955A}" type="slidenum">
              <a:rPr lang="en-US" altLang="en-US"/>
              <a:pPr>
                <a:defRPr/>
              </a:pPr>
              <a:t>‹#›</a:t>
            </a:fld>
            <a:endParaRPr lang="en-US" altLang="en-US"/>
          </a:p>
        </p:txBody>
      </p:sp>
    </p:spTree>
    <p:extLst>
      <p:ext uri="{BB962C8B-B14F-4D97-AF65-F5344CB8AC3E}">
        <p14:creationId xmlns:p14="http://schemas.microsoft.com/office/powerpoint/2010/main" val="384742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0880"/>
            <a:ext cx="14439900" cy="557748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0880"/>
            <a:ext cx="24536400" cy="28094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362"/>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02B560-55DD-4D9B-9A4D-91D7060ED620}" type="slidenum">
              <a:rPr lang="en-US" altLang="en-US"/>
              <a:pPr>
                <a:defRPr/>
              </a:pPr>
              <a:t>‹#›</a:t>
            </a:fld>
            <a:endParaRPr lang="en-US" altLang="en-US"/>
          </a:p>
        </p:txBody>
      </p:sp>
    </p:spTree>
    <p:extLst>
      <p:ext uri="{BB962C8B-B14F-4D97-AF65-F5344CB8AC3E}">
        <p14:creationId xmlns:p14="http://schemas.microsoft.com/office/powerpoint/2010/main" val="332952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23042167"/>
            <a:ext cx="26335037" cy="272176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6" y="2941440"/>
            <a:ext cx="26335037" cy="197506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6" y="25763936"/>
            <a:ext cx="26335037" cy="38629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D8A707-0CBF-472A-B3F3-CFB51AF74082}" type="slidenum">
              <a:rPr lang="en-US" altLang="en-US"/>
              <a:pPr>
                <a:defRPr/>
              </a:pPr>
              <a:t>‹#›</a:t>
            </a:fld>
            <a:endParaRPr lang="en-US" altLang="en-US"/>
          </a:p>
        </p:txBody>
      </p:sp>
    </p:spTree>
    <p:extLst>
      <p:ext uri="{BB962C8B-B14F-4D97-AF65-F5344CB8AC3E}">
        <p14:creationId xmlns:p14="http://schemas.microsoft.com/office/powerpoint/2010/main" val="276794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475" y="2925763"/>
            <a:ext cx="373062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17" tIns="208759" rIns="417517" bIns="20875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292475" y="9507538"/>
            <a:ext cx="37306250" cy="1975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17" tIns="208759" rIns="417517" bIns="20875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292475" y="29992638"/>
            <a:ext cx="9144000" cy="2193925"/>
          </a:xfrm>
          <a:prstGeom prst="rect">
            <a:avLst/>
          </a:prstGeom>
          <a:noFill/>
          <a:ln w="9525">
            <a:noFill/>
            <a:miter lim="800000"/>
            <a:headEnd/>
            <a:tailEnd/>
          </a:ln>
          <a:effectLst/>
        </p:spPr>
        <p:txBody>
          <a:bodyPr vert="horz" wrap="square" lIns="417517" tIns="208759" rIns="417517" bIns="208759" numCol="1" anchor="t" anchorCtr="0" compatLnSpc="1">
            <a:prstTxWarp prst="textNoShape">
              <a:avLst/>
            </a:prstTxWarp>
          </a:bodyPr>
          <a:lstStyle>
            <a:lvl1pPr>
              <a:defRPr sz="630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4995525" y="29992638"/>
            <a:ext cx="13900150" cy="2193925"/>
          </a:xfrm>
          <a:prstGeom prst="rect">
            <a:avLst/>
          </a:prstGeom>
          <a:noFill/>
          <a:ln w="9525">
            <a:noFill/>
            <a:miter lim="800000"/>
            <a:headEnd/>
            <a:tailEnd/>
          </a:ln>
          <a:effectLst/>
        </p:spPr>
        <p:txBody>
          <a:bodyPr vert="horz" wrap="square" lIns="417517" tIns="208759" rIns="417517" bIns="208759" numCol="1" anchor="t" anchorCtr="0" compatLnSpc="1">
            <a:prstTxWarp prst="textNoShape">
              <a:avLst/>
            </a:prstTxWarp>
          </a:bodyPr>
          <a:lstStyle>
            <a:lvl1pPr algn="ctr">
              <a:defRPr sz="63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1454725" y="29992638"/>
            <a:ext cx="9144000" cy="2193925"/>
          </a:xfrm>
          <a:prstGeom prst="rect">
            <a:avLst/>
          </a:prstGeom>
          <a:noFill/>
          <a:ln w="9525">
            <a:noFill/>
            <a:miter lim="800000"/>
            <a:headEnd/>
            <a:tailEnd/>
          </a:ln>
          <a:effectLst/>
        </p:spPr>
        <p:txBody>
          <a:bodyPr vert="horz" wrap="square" lIns="417517" tIns="208759" rIns="417517" bIns="208759" numCol="1" anchor="t" anchorCtr="0" compatLnSpc="1">
            <a:prstTxWarp prst="textNoShape">
              <a:avLst/>
            </a:prstTxWarp>
          </a:bodyPr>
          <a:lstStyle>
            <a:lvl1pPr algn="r">
              <a:defRPr sz="6300" smtClean="0"/>
            </a:lvl1pPr>
          </a:lstStyle>
          <a:p>
            <a:pPr>
              <a:defRPr/>
            </a:pPr>
            <a:fld id="{F4CA205B-00E2-49AA-BA45-9AA6BFE5AA05}" type="slidenum">
              <a:rPr lang="en-US" altLang="en-US"/>
              <a:pPr>
                <a:defRPr/>
              </a:pPr>
              <a:t>‹#›</a:t>
            </a:fld>
            <a:endParaRPr lang="en-US" altLang="en-US"/>
          </a:p>
        </p:txBody>
      </p:sp>
      <p:sp>
        <p:nvSpPr>
          <p:cNvPr id="1031" name="Rectangle 11"/>
          <p:cNvSpPr>
            <a:spLocks noChangeArrowheads="1"/>
          </p:cNvSpPr>
          <p:nvPr userDrawn="1"/>
        </p:nvSpPr>
        <p:spPr bwMode="auto">
          <a:xfrm>
            <a:off x="0" y="0"/>
            <a:ext cx="43891200" cy="32918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sz="20100">
          <a:solidFill>
            <a:schemeClr val="tx2"/>
          </a:solidFill>
          <a:latin typeface="+mj-lt"/>
          <a:ea typeface="MS PGothic" pitchFamily="34" charset="-128"/>
          <a:cs typeface="MS PGothic" charset="0"/>
        </a:defRPr>
      </a:lvl1pPr>
      <a:lvl2pPr algn="ctr" defTabSz="4175125" rtl="0" eaLnBrk="0" fontAlgn="base" hangingPunct="0">
        <a:spcBef>
          <a:spcPct val="0"/>
        </a:spcBef>
        <a:spcAft>
          <a:spcPct val="0"/>
        </a:spcAft>
        <a:defRPr sz="20100">
          <a:solidFill>
            <a:schemeClr val="tx2"/>
          </a:solidFill>
          <a:latin typeface="Times New Roman" pitchFamily="1" charset="0"/>
          <a:ea typeface="MS PGothic" pitchFamily="34" charset="-128"/>
          <a:cs typeface="MS PGothic" charset="0"/>
        </a:defRPr>
      </a:lvl2pPr>
      <a:lvl3pPr algn="ctr" defTabSz="4175125" rtl="0" eaLnBrk="0" fontAlgn="base" hangingPunct="0">
        <a:spcBef>
          <a:spcPct val="0"/>
        </a:spcBef>
        <a:spcAft>
          <a:spcPct val="0"/>
        </a:spcAft>
        <a:defRPr sz="20100">
          <a:solidFill>
            <a:schemeClr val="tx2"/>
          </a:solidFill>
          <a:latin typeface="Times New Roman" pitchFamily="1" charset="0"/>
          <a:ea typeface="MS PGothic" pitchFamily="34" charset="-128"/>
          <a:cs typeface="MS PGothic" charset="0"/>
        </a:defRPr>
      </a:lvl3pPr>
      <a:lvl4pPr algn="ctr" defTabSz="4175125" rtl="0" eaLnBrk="0" fontAlgn="base" hangingPunct="0">
        <a:spcBef>
          <a:spcPct val="0"/>
        </a:spcBef>
        <a:spcAft>
          <a:spcPct val="0"/>
        </a:spcAft>
        <a:defRPr sz="20100">
          <a:solidFill>
            <a:schemeClr val="tx2"/>
          </a:solidFill>
          <a:latin typeface="Times New Roman" pitchFamily="1" charset="0"/>
          <a:ea typeface="MS PGothic" pitchFamily="34" charset="-128"/>
          <a:cs typeface="MS PGothic" charset="0"/>
        </a:defRPr>
      </a:lvl4pPr>
      <a:lvl5pPr algn="ctr" defTabSz="4175125" rtl="0" eaLnBrk="0" fontAlgn="base" hangingPunct="0">
        <a:spcBef>
          <a:spcPct val="0"/>
        </a:spcBef>
        <a:spcAft>
          <a:spcPct val="0"/>
        </a:spcAft>
        <a:defRPr sz="20100">
          <a:solidFill>
            <a:schemeClr val="tx2"/>
          </a:solidFill>
          <a:latin typeface="Times New Roman" pitchFamily="1" charset="0"/>
          <a:ea typeface="MS PGothic" pitchFamily="34" charset="-128"/>
          <a:cs typeface="MS PGothic" charset="0"/>
        </a:defRPr>
      </a:lvl5pPr>
      <a:lvl6pPr marL="457200" algn="ctr" defTabSz="4175125" rtl="0" eaLnBrk="0" fontAlgn="base" hangingPunct="0">
        <a:spcBef>
          <a:spcPct val="0"/>
        </a:spcBef>
        <a:spcAft>
          <a:spcPct val="0"/>
        </a:spcAft>
        <a:defRPr sz="20100">
          <a:solidFill>
            <a:schemeClr val="tx2"/>
          </a:solidFill>
          <a:latin typeface="Times New Roman" pitchFamily="1" charset="0"/>
        </a:defRPr>
      </a:lvl6pPr>
      <a:lvl7pPr marL="914400" algn="ctr" defTabSz="4175125" rtl="0" eaLnBrk="0" fontAlgn="base" hangingPunct="0">
        <a:spcBef>
          <a:spcPct val="0"/>
        </a:spcBef>
        <a:spcAft>
          <a:spcPct val="0"/>
        </a:spcAft>
        <a:defRPr sz="20100">
          <a:solidFill>
            <a:schemeClr val="tx2"/>
          </a:solidFill>
          <a:latin typeface="Times New Roman" pitchFamily="1" charset="0"/>
        </a:defRPr>
      </a:lvl7pPr>
      <a:lvl8pPr marL="1371600" algn="ctr" defTabSz="4175125" rtl="0" eaLnBrk="0" fontAlgn="base" hangingPunct="0">
        <a:spcBef>
          <a:spcPct val="0"/>
        </a:spcBef>
        <a:spcAft>
          <a:spcPct val="0"/>
        </a:spcAft>
        <a:defRPr sz="20100">
          <a:solidFill>
            <a:schemeClr val="tx2"/>
          </a:solidFill>
          <a:latin typeface="Times New Roman" pitchFamily="1" charset="0"/>
        </a:defRPr>
      </a:lvl8pPr>
      <a:lvl9pPr marL="1828800" algn="ctr" defTabSz="4175125" rtl="0" eaLnBrk="0" fontAlgn="base" hangingPunct="0">
        <a:spcBef>
          <a:spcPct val="0"/>
        </a:spcBef>
        <a:spcAft>
          <a:spcPct val="0"/>
        </a:spcAft>
        <a:defRPr sz="20100">
          <a:solidFill>
            <a:schemeClr val="tx2"/>
          </a:solidFill>
          <a:latin typeface="Times New Roman" pitchFamily="1" charset="0"/>
        </a:defRPr>
      </a:lvl9pPr>
    </p:titleStyle>
    <p:bodyStyle>
      <a:lvl1pPr marL="1565275" indent="-1565275" algn="l" defTabSz="4175125" rtl="0" eaLnBrk="0" fontAlgn="base" hangingPunct="0">
        <a:spcBef>
          <a:spcPct val="20000"/>
        </a:spcBef>
        <a:spcAft>
          <a:spcPct val="0"/>
        </a:spcAft>
        <a:buChar char="•"/>
        <a:defRPr sz="14600">
          <a:solidFill>
            <a:schemeClr val="tx1"/>
          </a:solidFill>
          <a:latin typeface="+mn-lt"/>
          <a:ea typeface="MS PGothic" pitchFamily="34" charset="-128"/>
          <a:cs typeface="MS PGothic" charset="0"/>
        </a:defRPr>
      </a:lvl1pPr>
      <a:lvl2pPr marL="3392488" indent="-1304925" algn="l" defTabSz="4175125" rtl="0" eaLnBrk="0" fontAlgn="base" hangingPunct="0">
        <a:spcBef>
          <a:spcPct val="20000"/>
        </a:spcBef>
        <a:spcAft>
          <a:spcPct val="0"/>
        </a:spcAft>
        <a:buChar char="–"/>
        <a:defRPr sz="12800">
          <a:solidFill>
            <a:schemeClr val="tx1"/>
          </a:solidFill>
          <a:latin typeface="+mn-lt"/>
          <a:ea typeface="MS PGothic" pitchFamily="34" charset="-128"/>
          <a:cs typeface="MS PGothic" charset="0"/>
        </a:defRPr>
      </a:lvl2pPr>
      <a:lvl3pPr marL="5219700" indent="-1044575" algn="l" defTabSz="4175125" rtl="0" eaLnBrk="0" fontAlgn="base" hangingPunct="0">
        <a:spcBef>
          <a:spcPct val="20000"/>
        </a:spcBef>
        <a:spcAft>
          <a:spcPct val="0"/>
        </a:spcAft>
        <a:buChar char="•"/>
        <a:defRPr sz="11000">
          <a:solidFill>
            <a:schemeClr val="tx1"/>
          </a:solidFill>
          <a:latin typeface="+mn-lt"/>
          <a:ea typeface="MS PGothic" pitchFamily="34" charset="-128"/>
          <a:cs typeface="MS PGothic" charset="0"/>
        </a:defRPr>
      </a:lvl3pPr>
      <a:lvl4pPr marL="7305675" indent="-1042988" algn="l" defTabSz="4175125" rtl="0" eaLnBrk="0" fontAlgn="base" hangingPunct="0">
        <a:spcBef>
          <a:spcPct val="20000"/>
        </a:spcBef>
        <a:spcAft>
          <a:spcPct val="0"/>
        </a:spcAft>
        <a:buChar char="–"/>
        <a:defRPr sz="9100">
          <a:solidFill>
            <a:schemeClr val="tx1"/>
          </a:solidFill>
          <a:latin typeface="+mn-lt"/>
          <a:ea typeface="MS PGothic" pitchFamily="34" charset="-128"/>
          <a:cs typeface="MS PGothic" charset="0"/>
        </a:defRPr>
      </a:lvl4pPr>
      <a:lvl5pPr marL="9394825" indent="-1044575" algn="l" defTabSz="4175125" rtl="0" eaLnBrk="0" fontAlgn="base" hangingPunct="0">
        <a:spcBef>
          <a:spcPct val="20000"/>
        </a:spcBef>
        <a:spcAft>
          <a:spcPct val="0"/>
        </a:spcAft>
        <a:buChar char="»"/>
        <a:defRPr sz="9100">
          <a:solidFill>
            <a:schemeClr val="tx1"/>
          </a:solidFill>
          <a:latin typeface="+mn-lt"/>
          <a:ea typeface="MS PGothic" pitchFamily="34" charset="-128"/>
          <a:cs typeface="MS PGothic" charset="0"/>
        </a:defRPr>
      </a:lvl5pPr>
      <a:lvl6pPr marL="9852025" indent="-1044575" algn="l" defTabSz="4175125" rtl="0" eaLnBrk="0" fontAlgn="base" hangingPunct="0">
        <a:spcBef>
          <a:spcPct val="20000"/>
        </a:spcBef>
        <a:spcAft>
          <a:spcPct val="0"/>
        </a:spcAft>
        <a:buChar char="»"/>
        <a:defRPr sz="9100">
          <a:solidFill>
            <a:schemeClr val="tx1"/>
          </a:solidFill>
          <a:latin typeface="+mn-lt"/>
        </a:defRPr>
      </a:lvl6pPr>
      <a:lvl7pPr marL="10309225" indent="-1044575" algn="l" defTabSz="4175125" rtl="0" eaLnBrk="0" fontAlgn="base" hangingPunct="0">
        <a:spcBef>
          <a:spcPct val="20000"/>
        </a:spcBef>
        <a:spcAft>
          <a:spcPct val="0"/>
        </a:spcAft>
        <a:buChar char="»"/>
        <a:defRPr sz="9100">
          <a:solidFill>
            <a:schemeClr val="tx1"/>
          </a:solidFill>
          <a:latin typeface="+mn-lt"/>
        </a:defRPr>
      </a:lvl7pPr>
      <a:lvl8pPr marL="10766425" indent="-1044575" algn="l" defTabSz="4175125" rtl="0" eaLnBrk="0" fontAlgn="base" hangingPunct="0">
        <a:spcBef>
          <a:spcPct val="20000"/>
        </a:spcBef>
        <a:spcAft>
          <a:spcPct val="0"/>
        </a:spcAft>
        <a:buChar char="»"/>
        <a:defRPr sz="9100">
          <a:solidFill>
            <a:schemeClr val="tx1"/>
          </a:solidFill>
          <a:latin typeface="+mn-lt"/>
        </a:defRPr>
      </a:lvl8pPr>
      <a:lvl9pPr marL="11223625" indent="-1044575" algn="l" defTabSz="4175125" rtl="0" eaLnBrk="0" fontAlgn="base" hangingPunct="0">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098" name="Rounded Rectangle 3"/>
          <p:cNvSpPr>
            <a:spLocks noChangeArrowheads="1"/>
          </p:cNvSpPr>
          <p:nvPr/>
        </p:nvSpPr>
        <p:spPr bwMode="auto">
          <a:xfrm>
            <a:off x="1066800" y="1016000"/>
            <a:ext cx="41681400" cy="4675188"/>
          </a:xfrm>
          <a:prstGeom prst="roundRect">
            <a:avLst>
              <a:gd name="adj" fmla="val 16667"/>
            </a:avLst>
          </a:prstGeom>
          <a:solidFill>
            <a:schemeClr val="bg1"/>
          </a:solidFill>
          <a:ln w="254000" algn="ctr">
            <a:solidFill>
              <a:schemeClr val="bg2"/>
            </a:solidFill>
            <a:round/>
            <a:headEnd/>
            <a:tailEnd/>
          </a:ln>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7200" b="1" dirty="0"/>
              <a:t>Utilizing socioemotional processing to alter older adults’ memory: </a:t>
            </a:r>
          </a:p>
          <a:p>
            <a:pPr algn="ctr"/>
            <a:r>
              <a:rPr lang="en-US" altLang="en-US" sz="7200" b="1" dirty="0"/>
              <a:t>Implications for individual differences in cognition</a:t>
            </a:r>
            <a:endParaRPr lang="en-US" altLang="en-US" sz="100" dirty="0"/>
          </a:p>
          <a:p>
            <a:pPr algn="ctr"/>
            <a:r>
              <a:rPr lang="en-US" altLang="en-US" sz="5400" dirty="0"/>
              <a:t>Rachel Van </a:t>
            </a:r>
            <a:r>
              <a:rPr lang="en-US" altLang="en-US" sz="5400" dirty="0" err="1"/>
              <a:t>Boxtel</a:t>
            </a:r>
            <a:r>
              <a:rPr lang="en-US" altLang="en-US" sz="5400" dirty="0"/>
              <a:t>, Jaclyn H. Ford</a:t>
            </a:r>
            <a:r>
              <a:rPr lang="en-US" altLang="en-US" sz="5400" baseline="30000" dirty="0"/>
              <a:t>1</a:t>
            </a:r>
            <a:r>
              <a:rPr lang="en-US" altLang="en-US" sz="5400" dirty="0"/>
              <a:t>, &amp; Elizabeth A. Kensinger</a:t>
            </a:r>
            <a:r>
              <a:rPr lang="en-US" altLang="en-US" sz="5400" baseline="30000" dirty="0"/>
              <a:t>1</a:t>
            </a:r>
            <a:endParaRPr lang="en-US" altLang="en-US" sz="5400" dirty="0"/>
          </a:p>
          <a:p>
            <a:pPr algn="ctr"/>
            <a:r>
              <a:rPr lang="en-US" altLang="en-US" sz="5400" i="1" baseline="30000" dirty="0"/>
              <a:t>1</a:t>
            </a:r>
            <a:r>
              <a:rPr lang="en-US" altLang="en-US" sz="5400" i="1" dirty="0"/>
              <a:t>Department of Psychology and Neuroscience, Boston College</a:t>
            </a:r>
          </a:p>
          <a:p>
            <a:endParaRPr lang="en-US" altLang="en-US" dirty="0"/>
          </a:p>
        </p:txBody>
      </p:sp>
      <p:pic>
        <p:nvPicPr>
          <p:cNvPr id="409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2400" y="1676400"/>
            <a:ext cx="30289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76400"/>
            <a:ext cx="30289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37"/>
          <p:cNvSpPr/>
          <p:nvPr/>
        </p:nvSpPr>
        <p:spPr bwMode="auto">
          <a:xfrm>
            <a:off x="1066800" y="6781799"/>
            <a:ext cx="13684250" cy="12498389"/>
          </a:xfrm>
          <a:prstGeom prst="roundRect">
            <a:avLst>
              <a:gd name="adj" fmla="val 8667"/>
            </a:avLst>
          </a:prstGeom>
          <a:solidFill>
            <a:schemeClr val="bg1"/>
          </a:solidFill>
          <a:ln w="254000" cap="flat" cmpd="sng" algn="ctr">
            <a:solidFill>
              <a:schemeClr val="bg2"/>
            </a:solidFill>
            <a:prstDash val="solid"/>
            <a:round/>
            <a:headEnd type="none" w="med" len="med"/>
            <a:tailEnd type="none" w="med" len="med"/>
          </a:ln>
          <a:effectLst/>
        </p:spPr>
        <p:txBody>
          <a:bodyPr/>
          <a:lstStyle/>
          <a:p>
            <a:pPr>
              <a:defRPr/>
            </a:pPr>
            <a:r>
              <a:rPr lang="en-GB" altLang="en-US" sz="3600" b="1" dirty="0">
                <a:solidFill>
                  <a:srgbClr val="800000"/>
                </a:solidFill>
              </a:rPr>
              <a:t>INTRODUCTION</a:t>
            </a:r>
          </a:p>
          <a:p>
            <a:pPr marL="457200" indent="-457200">
              <a:buFont typeface="Arial" panose="020B0604020202020204" pitchFamily="34" charset="0"/>
              <a:buChar char="•"/>
              <a:defRPr/>
            </a:pPr>
            <a:r>
              <a:rPr lang="en-GB" sz="3200" dirty="0">
                <a:latin typeface="Times New Roman" pitchFamily="1" charset="0"/>
              </a:rPr>
              <a:t>Healthy aging is associated with a characteristic decline in working memory and ability to learn new information, possibly due to age-related degradation of the prefrontal cortex</a:t>
            </a:r>
            <a:r>
              <a:rPr lang="en-GB" sz="3200" baseline="30000" dirty="0">
                <a:latin typeface="Times New Roman" pitchFamily="1" charset="0"/>
              </a:rPr>
              <a:t>1</a:t>
            </a:r>
            <a:endParaRPr lang="en-GB" sz="3200" dirty="0">
              <a:latin typeface="Times New Roman" pitchFamily="1" charset="0"/>
            </a:endParaRPr>
          </a:p>
          <a:p>
            <a:pPr marL="914400" lvl="1" indent="-457200">
              <a:buFont typeface="Arial" panose="020B0604020202020204" pitchFamily="34" charset="0"/>
              <a:buChar char="•"/>
              <a:defRPr/>
            </a:pPr>
            <a:r>
              <a:rPr lang="en-GB" sz="3200" dirty="0">
                <a:latin typeface="Times New Roman" pitchFamily="1" charset="0"/>
              </a:rPr>
              <a:t>Younger adults engage the lateral PFC when engaging in successful recall, this may become less efficacious with age</a:t>
            </a:r>
            <a:r>
              <a:rPr lang="en-GB" sz="3200" baseline="30000" dirty="0">
                <a:latin typeface="Times New Roman" pitchFamily="1" charset="0"/>
              </a:rPr>
              <a:t>2</a:t>
            </a:r>
            <a:endParaRPr lang="en-GB" sz="1600" dirty="0">
              <a:latin typeface="Times New Roman" pitchFamily="1" charset="0"/>
            </a:endParaRPr>
          </a:p>
          <a:p>
            <a:pPr lvl="2" indent="-457200">
              <a:buFont typeface="Arial" panose="020B0604020202020204" pitchFamily="34" charset="0"/>
              <a:buChar char="•"/>
              <a:defRPr/>
            </a:pPr>
            <a:r>
              <a:rPr lang="en-GB" sz="3200" dirty="0">
                <a:latin typeface="Times New Roman" pitchFamily="1" charset="0"/>
              </a:rPr>
              <a:t>These regions might be able to be </a:t>
            </a:r>
            <a:r>
              <a:rPr lang="en-GB" sz="3200" i="1" dirty="0">
                <a:latin typeface="Times New Roman" pitchFamily="1" charset="0"/>
              </a:rPr>
              <a:t>bypassed</a:t>
            </a:r>
            <a:r>
              <a:rPr lang="en-GB" sz="3200" b="1" i="1" dirty="0">
                <a:latin typeface="Times New Roman" pitchFamily="1" charset="0"/>
              </a:rPr>
              <a:t> </a:t>
            </a:r>
            <a:r>
              <a:rPr lang="en-GB" sz="3200" dirty="0">
                <a:latin typeface="Times New Roman" pitchFamily="1" charset="0"/>
              </a:rPr>
              <a:t>by engaging the medial PFC</a:t>
            </a:r>
            <a:r>
              <a:rPr lang="en-GB" sz="3200" baseline="30000" dirty="0">
                <a:latin typeface="Times New Roman" pitchFamily="1" charset="0"/>
              </a:rPr>
              <a:t>3</a:t>
            </a:r>
            <a:endParaRPr lang="en-GB" sz="3200" dirty="0">
              <a:latin typeface="Times New Roman" pitchFamily="1" charset="0"/>
            </a:endParaRPr>
          </a:p>
          <a:p>
            <a:pPr marL="457200" indent="-457200">
              <a:buFont typeface="Arial" panose="020B0604020202020204" pitchFamily="34" charset="0"/>
              <a:buChar char="•"/>
              <a:defRPr/>
            </a:pPr>
            <a:r>
              <a:rPr lang="en-GB" sz="3200" dirty="0">
                <a:latin typeface="Times New Roman" pitchFamily="1" charset="0"/>
              </a:rPr>
              <a:t>The medial PFC is associated with memories in both socioemotional relevance and music</a:t>
            </a:r>
            <a:r>
              <a:rPr lang="en-GB" sz="3200" baseline="30000" dirty="0">
                <a:latin typeface="Times New Roman" pitchFamily="1" charset="0"/>
              </a:rPr>
              <a:t>4,5</a:t>
            </a:r>
            <a:endParaRPr lang="en-GB" sz="3200" dirty="0">
              <a:latin typeface="Times New Roman" pitchFamily="1" charset="0"/>
            </a:endParaRPr>
          </a:p>
          <a:p>
            <a:pPr marL="914400" lvl="1" indent="-457200">
              <a:buFont typeface="Arial" panose="020B0604020202020204" pitchFamily="34" charset="0"/>
              <a:buChar char="•"/>
              <a:defRPr/>
            </a:pPr>
            <a:r>
              <a:rPr lang="en-GB" sz="3200" dirty="0">
                <a:latin typeface="Times New Roman" pitchFamily="1" charset="0"/>
              </a:rPr>
              <a:t>Therefore, it may be able to be primed utilizing socioemotional tasks prior to encoding or retrieval</a:t>
            </a:r>
          </a:p>
          <a:p>
            <a:pPr lvl="1">
              <a:defRPr/>
            </a:pPr>
            <a:endParaRPr lang="en-GB" sz="3200" dirty="0">
              <a:latin typeface="Times New Roman" pitchFamily="1" charset="0"/>
            </a:endParaRPr>
          </a:p>
          <a:p>
            <a:pPr lvl="1">
              <a:defRPr/>
            </a:pPr>
            <a:endParaRPr lang="en-GB" sz="3200" dirty="0">
              <a:latin typeface="Times New Roman" pitchFamily="1" charset="0"/>
            </a:endParaRPr>
          </a:p>
          <a:p>
            <a:pPr lvl="1">
              <a:defRPr/>
            </a:pPr>
            <a:endParaRPr lang="en-GB" sz="3200" dirty="0">
              <a:latin typeface="Times New Roman" pitchFamily="1" charset="0"/>
            </a:endParaRPr>
          </a:p>
          <a:p>
            <a:pPr lvl="1">
              <a:defRPr/>
            </a:pPr>
            <a:endParaRPr lang="en-GB" sz="3200" dirty="0">
              <a:latin typeface="Times New Roman" pitchFamily="1" charset="0"/>
            </a:endParaRPr>
          </a:p>
          <a:p>
            <a:pPr lvl="1">
              <a:defRPr/>
            </a:pPr>
            <a:endParaRPr lang="en-GB" sz="3200" dirty="0">
              <a:latin typeface="Times New Roman" pitchFamily="1" charset="0"/>
            </a:endParaRPr>
          </a:p>
          <a:p>
            <a:pPr>
              <a:defRPr/>
            </a:pPr>
            <a:endParaRPr lang="en-GB" sz="3200" dirty="0">
              <a:latin typeface="Times New Roman" pitchFamily="1" charset="0"/>
            </a:endParaRPr>
          </a:p>
          <a:p>
            <a:pPr marL="457200" indent="-457200">
              <a:buFont typeface="Arial" panose="020B0604020202020204" pitchFamily="34" charset="0"/>
              <a:buChar char="•"/>
              <a:defRPr/>
            </a:pPr>
            <a:r>
              <a:rPr lang="en-GB" sz="3200" i="1" dirty="0">
                <a:latin typeface="Times New Roman" pitchFamily="1" charset="0"/>
              </a:rPr>
              <a:t>n-</a:t>
            </a:r>
            <a:r>
              <a:rPr lang="en-GB" sz="3200" dirty="0">
                <a:latin typeface="Times New Roman" pitchFamily="1" charset="0"/>
              </a:rPr>
              <a:t>Back is a cognitive test used to assess individual working memory ability</a:t>
            </a:r>
          </a:p>
          <a:p>
            <a:pPr>
              <a:defRPr/>
            </a:pPr>
            <a:endParaRPr lang="en-GB" sz="4000" b="1" i="1" dirty="0">
              <a:latin typeface="Times New Roman" pitchFamily="1" charset="0"/>
            </a:endParaRPr>
          </a:p>
          <a:p>
            <a:pPr marL="457200" lvl="2">
              <a:defRPr/>
            </a:pPr>
            <a:endParaRPr lang="en-GB" sz="4000" dirty="0">
              <a:latin typeface="Times New Roman" pitchFamily="1" charset="0"/>
            </a:endParaRPr>
          </a:p>
          <a:p>
            <a:pPr marL="457200" lvl="2">
              <a:defRPr/>
            </a:pPr>
            <a:endParaRPr lang="en-GB" sz="3200" dirty="0">
              <a:latin typeface="Times New Roman" pitchFamily="1" charset="0"/>
            </a:endParaRPr>
          </a:p>
          <a:p>
            <a:pPr marL="457200" indent="-457200">
              <a:buFont typeface="Arial" panose="020B0604020202020204" pitchFamily="34" charset="0"/>
              <a:buChar char="•"/>
              <a:defRPr/>
            </a:pPr>
            <a:r>
              <a:rPr lang="en-GB" sz="3200" b="1" i="1" dirty="0">
                <a:latin typeface="Times New Roman" pitchFamily="1" charset="0"/>
              </a:rPr>
              <a:t>Do individual cognitive differences influence the extent to which manipulations prior to encoding or retrieval affect performance on a memory task? </a:t>
            </a:r>
          </a:p>
        </p:txBody>
      </p:sp>
      <p:sp>
        <p:nvSpPr>
          <p:cNvPr id="39" name="Rounded Rectangle 38"/>
          <p:cNvSpPr/>
          <p:nvPr/>
        </p:nvSpPr>
        <p:spPr bwMode="auto">
          <a:xfrm>
            <a:off x="1066800" y="20267613"/>
            <a:ext cx="13684250" cy="11583987"/>
          </a:xfrm>
          <a:prstGeom prst="roundRect">
            <a:avLst>
              <a:gd name="adj" fmla="val 8667"/>
            </a:avLst>
          </a:prstGeom>
          <a:solidFill>
            <a:schemeClr val="bg1"/>
          </a:solidFill>
          <a:ln w="254000" cap="flat" cmpd="sng" algn="ctr">
            <a:solidFill>
              <a:schemeClr val="bg2"/>
            </a:solidFill>
            <a:prstDash val="solid"/>
            <a:round/>
            <a:headEnd type="none" w="med" len="med"/>
            <a:tailEnd type="none" w="med" len="med"/>
          </a:ln>
          <a:effectLst/>
        </p:spPr>
        <p:txBody>
          <a:bodyPr/>
          <a:lstStyle/>
          <a:p>
            <a:pPr>
              <a:defRPr/>
            </a:pPr>
            <a:r>
              <a:rPr lang="en-GB" altLang="en-US" sz="3600" b="1" dirty="0">
                <a:solidFill>
                  <a:srgbClr val="800000"/>
                </a:solidFill>
              </a:rPr>
              <a:t>METHODS</a:t>
            </a:r>
          </a:p>
          <a:p>
            <a:pPr>
              <a:defRPr/>
            </a:pPr>
            <a:r>
              <a:rPr lang="en-GB" sz="3200" b="1" i="1" dirty="0">
                <a:latin typeface="Times New Roman" pitchFamily="1" charset="0"/>
              </a:rPr>
              <a:t>Participants:</a:t>
            </a:r>
            <a:r>
              <a:rPr lang="en-GB" sz="3200" b="1" dirty="0">
                <a:latin typeface="Times New Roman" pitchFamily="1" charset="0"/>
              </a:rPr>
              <a:t> </a:t>
            </a:r>
            <a:r>
              <a:rPr lang="en-GB" sz="3200" dirty="0">
                <a:latin typeface="Times New Roman" pitchFamily="1" charset="0"/>
              </a:rPr>
              <a:t>522 </a:t>
            </a:r>
            <a:r>
              <a:rPr lang="en-US" sz="3200" dirty="0"/>
              <a:t>(</a:t>
            </a:r>
            <a:r>
              <a:rPr lang="en-US" sz="3200" i="1" dirty="0"/>
              <a:t>M</a:t>
            </a:r>
            <a:r>
              <a:rPr lang="en-US" sz="3200" baseline="-25000" dirty="0"/>
              <a:t>age</a:t>
            </a:r>
            <a:r>
              <a:rPr lang="en-US" sz="3200" dirty="0"/>
              <a:t>=64.02, </a:t>
            </a:r>
            <a:r>
              <a:rPr lang="en-US" sz="3200" i="1" dirty="0"/>
              <a:t>SD</a:t>
            </a:r>
            <a:r>
              <a:rPr lang="en-US" sz="3200" dirty="0"/>
              <a:t>=5.95, 55-94 years; 336 female)</a:t>
            </a:r>
            <a:r>
              <a:rPr lang="en-GB" sz="3200" dirty="0">
                <a:latin typeface="Times New Roman" pitchFamily="1" charset="0"/>
              </a:rPr>
              <a:t> recruited via Amazon Mechanical Turk</a:t>
            </a:r>
            <a:endParaRPr lang="en-GB" sz="3200" b="1" i="1" dirty="0">
              <a:latin typeface="Times New Roman" pitchFamily="1" charset="0"/>
            </a:endParaRPr>
          </a:p>
          <a:p>
            <a:pPr>
              <a:defRPr/>
            </a:pPr>
            <a:r>
              <a:rPr lang="en-GB" sz="3200" b="1" i="1" dirty="0">
                <a:latin typeface="Times New Roman" pitchFamily="1" charset="0"/>
              </a:rPr>
              <a:t>Task Procedure:</a:t>
            </a:r>
            <a:r>
              <a:rPr lang="en-US" sz="3200" b="1" dirty="0">
                <a:latin typeface="Times New Roman" pitchFamily="1" charset="0"/>
              </a:rPr>
              <a:t> </a:t>
            </a:r>
          </a:p>
          <a:p>
            <a:pPr marL="457200" indent="-457200">
              <a:buFont typeface="Arial" panose="020B0604020202020204" pitchFamily="34" charset="0"/>
              <a:buChar char="•"/>
              <a:defRPr/>
            </a:pPr>
            <a:r>
              <a:rPr lang="en-US" sz="3200" dirty="0">
                <a:latin typeface="Times New Roman" pitchFamily="1" charset="0"/>
              </a:rPr>
              <a:t>Participants shown 80 title-image pairs of neutral valence and asked to rate appropriateness of titles; they were later asked to retrieve these titles</a:t>
            </a:r>
          </a:p>
          <a:p>
            <a:pPr marL="457200" indent="-457200">
              <a:buFont typeface="Arial" panose="020B0604020202020204" pitchFamily="34" charset="0"/>
              <a:buChar char="•"/>
              <a:defRPr/>
            </a:pPr>
            <a:r>
              <a:rPr lang="en-US" sz="3200" dirty="0">
                <a:latin typeface="Times New Roman" pitchFamily="1" charset="0"/>
              </a:rPr>
              <a:t>Randomly assigned to an encoding or retrieval manipulation</a:t>
            </a:r>
          </a:p>
          <a:p>
            <a:pPr>
              <a:defRPr/>
            </a:pPr>
            <a:endParaRPr lang="en-GB" sz="3200" b="1" i="1" dirty="0">
              <a:latin typeface="Times New Roman" pitchFamily="1" charset="0"/>
            </a:endParaRPr>
          </a:p>
          <a:p>
            <a:pPr>
              <a:defRPr/>
            </a:pPr>
            <a:endParaRPr lang="en-GB" sz="3200" b="1" i="1" dirty="0">
              <a:latin typeface="Times New Roman" pitchFamily="1" charset="0"/>
            </a:endParaRPr>
          </a:p>
          <a:p>
            <a:pPr>
              <a:defRPr/>
            </a:pPr>
            <a:endParaRPr lang="en-GB" sz="3200" b="1" i="1" dirty="0">
              <a:latin typeface="Times New Roman" pitchFamily="1" charset="0"/>
            </a:endParaRPr>
          </a:p>
          <a:p>
            <a:pPr>
              <a:defRPr/>
            </a:pPr>
            <a:endParaRPr lang="en-GB" sz="3200" b="1" i="1" dirty="0">
              <a:latin typeface="Times New Roman" pitchFamily="1" charset="0"/>
            </a:endParaRPr>
          </a:p>
          <a:p>
            <a:pPr>
              <a:defRPr/>
            </a:pPr>
            <a:endParaRPr lang="en-GB" sz="3200" b="1" i="1" dirty="0">
              <a:latin typeface="Times New Roman" pitchFamily="1" charset="0"/>
            </a:endParaRPr>
          </a:p>
          <a:p>
            <a:pPr>
              <a:defRPr/>
            </a:pPr>
            <a:r>
              <a:rPr lang="en-GB" sz="3200" b="1" i="1" dirty="0">
                <a:latin typeface="Times New Roman" pitchFamily="1" charset="0"/>
              </a:rPr>
              <a:t>Analysis</a:t>
            </a:r>
            <a:r>
              <a:rPr lang="en-GB" sz="2800" b="1" i="1" dirty="0">
                <a:latin typeface="Times New Roman" pitchFamily="1" charset="0"/>
              </a:rPr>
              <a:t>:</a:t>
            </a:r>
          </a:p>
          <a:p>
            <a:pPr marL="457200" indent="-457200">
              <a:buFont typeface="Arial" panose="020B0604020202020204" pitchFamily="34" charset="0"/>
              <a:buChar char="•"/>
              <a:defRPr/>
            </a:pPr>
            <a:r>
              <a:rPr lang="en-GB" sz="3200" b="1" i="1" dirty="0">
                <a:latin typeface="Times New Roman" pitchFamily="1" charset="0"/>
              </a:rPr>
              <a:t>n</a:t>
            </a:r>
            <a:r>
              <a:rPr lang="en-GB" sz="3200" b="1" dirty="0">
                <a:latin typeface="Times New Roman" pitchFamily="1" charset="0"/>
              </a:rPr>
              <a:t>-Back:</a:t>
            </a:r>
            <a:endParaRPr lang="en-GB" sz="3200" dirty="0">
              <a:latin typeface="Times New Roman" pitchFamily="1" charset="0"/>
            </a:endParaRPr>
          </a:p>
          <a:p>
            <a:pPr marL="914400" lvl="1" indent="-457200">
              <a:buFont typeface="Arial" panose="020B0604020202020204" pitchFamily="34" charset="0"/>
              <a:buChar char="•"/>
              <a:defRPr/>
            </a:pPr>
            <a:r>
              <a:rPr lang="en-GB" sz="3200" dirty="0">
                <a:latin typeface="Times New Roman" pitchFamily="1" charset="0"/>
              </a:rPr>
              <a:t>Response Time Cost – 2-back minus 0-back response times</a:t>
            </a:r>
          </a:p>
          <a:p>
            <a:pPr marL="914400" lvl="1" indent="-457200">
              <a:buFont typeface="Arial" panose="020B0604020202020204" pitchFamily="34" charset="0"/>
              <a:buChar char="•"/>
              <a:defRPr/>
            </a:pPr>
            <a:r>
              <a:rPr lang="en-GB" sz="3200" dirty="0">
                <a:latin typeface="Times New Roman" pitchFamily="1" charset="0"/>
              </a:rPr>
              <a:t>Hits Cost – 0-back minus 2-back hits</a:t>
            </a:r>
          </a:p>
          <a:p>
            <a:pPr marL="914400" lvl="1" indent="-457200">
              <a:buFont typeface="Arial" panose="020B0604020202020204" pitchFamily="34" charset="0"/>
              <a:buChar char="•"/>
              <a:defRPr/>
            </a:pPr>
            <a:r>
              <a:rPr lang="en-GB" sz="3200" dirty="0">
                <a:latin typeface="Times New Roman" pitchFamily="1" charset="0"/>
              </a:rPr>
              <a:t>How is </a:t>
            </a:r>
            <a:r>
              <a:rPr lang="en-GB" sz="3200" i="1" dirty="0">
                <a:latin typeface="Times New Roman" pitchFamily="1" charset="0"/>
              </a:rPr>
              <a:t>n</a:t>
            </a:r>
            <a:r>
              <a:rPr lang="en-GB" sz="3200" dirty="0">
                <a:latin typeface="Times New Roman" pitchFamily="1" charset="0"/>
              </a:rPr>
              <a:t>-back costs related to demographics (age, biological sex, education)?</a:t>
            </a:r>
          </a:p>
          <a:p>
            <a:pPr marL="457200" indent="-457200">
              <a:buFont typeface="Arial" panose="020B0604020202020204" pitchFamily="34" charset="0"/>
              <a:buChar char="•"/>
              <a:defRPr/>
            </a:pPr>
            <a:r>
              <a:rPr lang="en-GB" sz="3200" b="1" dirty="0">
                <a:latin typeface="Times New Roman" pitchFamily="1" charset="0"/>
              </a:rPr>
              <a:t>ANCOVA: </a:t>
            </a:r>
          </a:p>
          <a:p>
            <a:pPr marL="914400" lvl="1" indent="-457200">
              <a:buFont typeface="Arial" panose="020B0604020202020204" pitchFamily="34" charset="0"/>
              <a:buChar char="•"/>
              <a:defRPr/>
            </a:pPr>
            <a:r>
              <a:rPr lang="en-GB" sz="3200" dirty="0">
                <a:latin typeface="Times New Roman" pitchFamily="1" charset="0"/>
              </a:rPr>
              <a:t>Effect of manipulation condition on participant’s memory accuracy and vividness</a:t>
            </a:r>
          </a:p>
          <a:p>
            <a:pPr marL="914400" lvl="1" indent="-457200">
              <a:buFont typeface="Arial" panose="020B0604020202020204" pitchFamily="34" charset="0"/>
              <a:buChar char="•"/>
              <a:defRPr/>
            </a:pPr>
            <a:r>
              <a:rPr lang="en-GB" sz="3200" dirty="0">
                <a:latin typeface="Times New Roman" pitchFamily="1" charset="0"/>
              </a:rPr>
              <a:t>Interactions of </a:t>
            </a:r>
            <a:r>
              <a:rPr lang="en-GB" sz="3200" i="1" dirty="0">
                <a:latin typeface="Times New Roman" pitchFamily="1" charset="0"/>
              </a:rPr>
              <a:t>n-</a:t>
            </a:r>
            <a:r>
              <a:rPr lang="en-GB" sz="3200" dirty="0">
                <a:latin typeface="Times New Roman" pitchFamily="1" charset="0"/>
              </a:rPr>
              <a:t>back costs with condition on memory performance</a:t>
            </a:r>
          </a:p>
          <a:p>
            <a:pPr marL="457200" indent="-457200">
              <a:buFont typeface="Arial" panose="020B0604020202020204" pitchFamily="34" charset="0"/>
              <a:buChar char="•"/>
              <a:defRPr/>
            </a:pPr>
            <a:endParaRPr lang="en-GB" sz="2800" dirty="0">
              <a:latin typeface="Times New Roman" pitchFamily="1" charset="0"/>
            </a:endParaRPr>
          </a:p>
          <a:p>
            <a:pPr marL="914400" lvl="1" indent="-457200">
              <a:buFont typeface="Arial" panose="020B0604020202020204" pitchFamily="34" charset="0"/>
              <a:buChar char="•"/>
              <a:defRPr/>
            </a:pPr>
            <a:endParaRPr lang="en-US" sz="2800" dirty="0">
              <a:latin typeface="Times New Roman" pitchFamily="1" charset="0"/>
            </a:endParaRPr>
          </a:p>
        </p:txBody>
      </p:sp>
      <p:sp>
        <p:nvSpPr>
          <p:cNvPr id="4103" name="Rounded Rectangle 39"/>
          <p:cNvSpPr>
            <a:spLocks noChangeArrowheads="1"/>
          </p:cNvSpPr>
          <p:nvPr/>
        </p:nvSpPr>
        <p:spPr bwMode="auto">
          <a:xfrm>
            <a:off x="15741650" y="6781800"/>
            <a:ext cx="27006550" cy="12498388"/>
          </a:xfrm>
          <a:prstGeom prst="roundRect">
            <a:avLst>
              <a:gd name="adj" fmla="val 4310"/>
            </a:avLst>
          </a:prstGeom>
          <a:solidFill>
            <a:schemeClr val="bg1"/>
          </a:solidFill>
          <a:ln w="254000" algn="ctr">
            <a:solidFill>
              <a:schemeClr val="bg2"/>
            </a:solidFill>
            <a:round/>
            <a:headEnd/>
            <a:tailEnd/>
          </a:ln>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GB" altLang="en-US" sz="3600" b="1" dirty="0">
                <a:solidFill>
                  <a:srgbClr val="800000"/>
                </a:solidFill>
              </a:rPr>
              <a:t>RESULTS</a:t>
            </a:r>
          </a:p>
        </p:txBody>
      </p:sp>
      <p:sp>
        <p:nvSpPr>
          <p:cNvPr id="41" name="Rounded Rectangle 40"/>
          <p:cNvSpPr/>
          <p:nvPr/>
        </p:nvSpPr>
        <p:spPr bwMode="auto">
          <a:xfrm>
            <a:off x="15741650" y="20267613"/>
            <a:ext cx="27006550" cy="6757987"/>
          </a:xfrm>
          <a:prstGeom prst="roundRect">
            <a:avLst>
              <a:gd name="adj" fmla="val 8667"/>
            </a:avLst>
          </a:prstGeom>
          <a:solidFill>
            <a:schemeClr val="bg1"/>
          </a:solidFill>
          <a:ln w="254000" cap="flat" cmpd="sng" algn="ctr">
            <a:solidFill>
              <a:schemeClr val="bg2"/>
            </a:solidFill>
            <a:prstDash val="solid"/>
            <a:round/>
            <a:headEnd type="none" w="med" len="med"/>
            <a:tailEnd type="none" w="med" len="med"/>
          </a:ln>
          <a:effectLst/>
        </p:spPr>
        <p:txBody>
          <a:bodyPr/>
          <a:lstStyle/>
          <a:p>
            <a:pPr>
              <a:defRPr/>
            </a:pPr>
            <a:r>
              <a:rPr lang="en-GB" altLang="en-US" sz="3600" b="1" dirty="0">
                <a:solidFill>
                  <a:srgbClr val="800000"/>
                </a:solidFill>
              </a:rPr>
              <a:t>CONCLUSIONS</a:t>
            </a:r>
          </a:p>
          <a:p>
            <a:pPr marL="457200" indent="-457200">
              <a:buFont typeface="Arial" panose="020B0604020202020204" pitchFamily="34" charset="0"/>
              <a:buChar char="•"/>
              <a:defRPr/>
            </a:pPr>
            <a:r>
              <a:rPr lang="en-GB" sz="3200" i="1" dirty="0">
                <a:latin typeface="Times New Roman" pitchFamily="1" charset="0"/>
              </a:rPr>
              <a:t>n</a:t>
            </a:r>
            <a:r>
              <a:rPr lang="en-GB" sz="3200" dirty="0">
                <a:latin typeface="Times New Roman" pitchFamily="1" charset="0"/>
              </a:rPr>
              <a:t>-Back performance has reliable demographic differences, with decreased performance with increasing age, along with sex differences.  </a:t>
            </a:r>
            <a:endParaRPr lang="en-US" sz="3200" dirty="0"/>
          </a:p>
          <a:p>
            <a:pPr marL="457200" indent="-457200">
              <a:buFont typeface="Arial" panose="020B0604020202020204" pitchFamily="34" charset="0"/>
              <a:buChar char="•"/>
              <a:defRPr/>
            </a:pPr>
            <a:r>
              <a:rPr lang="en-US" sz="3200" b="1" dirty="0"/>
              <a:t>Effect of Condition</a:t>
            </a:r>
            <a:r>
              <a:rPr lang="en-US" sz="3200" dirty="0"/>
              <a:t> only plays a role in the vividness of memory, and with mixed results for the effects of manipulations compared to controls</a:t>
            </a:r>
          </a:p>
          <a:p>
            <a:pPr marL="457200" indent="-457200">
              <a:buFont typeface="Arial" panose="020B0604020202020204" pitchFamily="34" charset="0"/>
              <a:buChar char="•"/>
              <a:defRPr/>
            </a:pPr>
            <a:r>
              <a:rPr lang="en-US" sz="3200" b="1" dirty="0"/>
              <a:t>Timing of Manipulations </a:t>
            </a:r>
            <a:r>
              <a:rPr lang="en-US" sz="3200" dirty="0"/>
              <a:t>mattered in the significance of effects </a:t>
            </a:r>
          </a:p>
          <a:p>
            <a:pPr marL="914400" lvl="1" indent="-457200">
              <a:buFont typeface="Arial" panose="020B0604020202020204" pitchFamily="34" charset="0"/>
              <a:buChar char="•"/>
              <a:defRPr/>
            </a:pPr>
            <a:r>
              <a:rPr lang="en-US" sz="3200" dirty="0"/>
              <a:t>Encoding Manipulations showed many more main effects effects of the following categories:</a:t>
            </a:r>
          </a:p>
          <a:p>
            <a:pPr marL="1371600" lvl="2" indent="-457200">
              <a:buFont typeface="Arial" panose="020B0604020202020204" pitchFamily="34" charset="0"/>
              <a:buChar char="•"/>
              <a:defRPr/>
            </a:pPr>
            <a:r>
              <a:rPr lang="en-US" sz="3200" i="1" dirty="0"/>
              <a:t>n</a:t>
            </a:r>
            <a:r>
              <a:rPr lang="en-US" sz="3200" dirty="0"/>
              <a:t>-back costs (both Hits Cost and Response Time Cost) on Memory Accuracy Rate</a:t>
            </a:r>
          </a:p>
          <a:p>
            <a:pPr marL="1371600" lvl="2" indent="-457200">
              <a:buFont typeface="Arial" panose="020B0604020202020204" pitchFamily="34" charset="0"/>
              <a:buChar char="•"/>
              <a:defRPr/>
            </a:pPr>
            <a:r>
              <a:rPr lang="en-US" sz="3200" dirty="0"/>
              <a:t>Effect of condition on Memory Hits Vividness</a:t>
            </a:r>
          </a:p>
          <a:p>
            <a:pPr marL="914400" lvl="1" indent="-457200">
              <a:buFont typeface="Arial" panose="020B0604020202020204" pitchFamily="34" charset="0"/>
              <a:buChar char="•"/>
              <a:defRPr/>
            </a:pPr>
            <a:r>
              <a:rPr lang="en-US" sz="3200" dirty="0"/>
              <a:t>No significant effects of condition were seen in the Retrieval Manipulation conditions</a:t>
            </a:r>
          </a:p>
          <a:p>
            <a:pPr marL="1371600" lvl="2" indent="-457200">
              <a:buFont typeface="Arial" panose="020B0604020202020204" pitchFamily="34" charset="0"/>
              <a:buChar char="•"/>
              <a:defRPr/>
            </a:pPr>
            <a:r>
              <a:rPr lang="en-US" sz="3200" dirty="0"/>
              <a:t>Response Time Cost on Memory Accuracy driven by opposite directionality between 2-back and 0-back response times</a:t>
            </a:r>
          </a:p>
          <a:p>
            <a:pPr lvl="2">
              <a:defRPr/>
            </a:pPr>
            <a:endParaRPr lang="en-US" sz="3200" dirty="0"/>
          </a:p>
          <a:p>
            <a:pPr marL="457200" indent="-457200">
              <a:buFont typeface="Arial" panose="020B0604020202020204" pitchFamily="34" charset="0"/>
              <a:buChar char="•"/>
              <a:defRPr/>
            </a:pPr>
            <a:r>
              <a:rPr lang="en-US" sz="3200" dirty="0"/>
              <a:t>Future work will utilize in-person behavioral and fMRI testing to examine these learning strategies in older adults</a:t>
            </a:r>
          </a:p>
          <a:p>
            <a:pPr marL="914400" lvl="1" indent="-457200">
              <a:buFont typeface="Arial" panose="020B0604020202020204" pitchFamily="34" charset="0"/>
              <a:buChar char="•"/>
              <a:defRPr/>
            </a:pPr>
            <a:r>
              <a:rPr lang="en-US" sz="3200" b="1" dirty="0"/>
              <a:t>Are older adults able to access an online study less representative of memory performance of the general older adult population?</a:t>
            </a:r>
          </a:p>
          <a:p>
            <a:pPr marL="914400" lvl="1" indent="-457200">
              <a:buFont typeface="Arial" panose="020B0604020202020204" pitchFamily="34" charset="0"/>
              <a:buChar char="•"/>
              <a:defRPr/>
            </a:pPr>
            <a:r>
              <a:rPr lang="en-US" sz="3200" b="1" dirty="0"/>
              <a:t>What structural or mechanistic individual differences characterize these individuals’ memory?</a:t>
            </a:r>
          </a:p>
        </p:txBody>
      </p:sp>
      <p:sp>
        <p:nvSpPr>
          <p:cNvPr id="42" name="Rounded Rectangle 41"/>
          <p:cNvSpPr/>
          <p:nvPr/>
        </p:nvSpPr>
        <p:spPr bwMode="auto">
          <a:xfrm>
            <a:off x="15741650" y="28013025"/>
            <a:ext cx="20681950" cy="3838576"/>
          </a:xfrm>
          <a:prstGeom prst="roundRect">
            <a:avLst>
              <a:gd name="adj" fmla="val 21590"/>
            </a:avLst>
          </a:prstGeom>
          <a:solidFill>
            <a:schemeClr val="bg1"/>
          </a:solidFill>
          <a:ln w="254000" cap="flat" cmpd="sng" algn="ctr">
            <a:solidFill>
              <a:schemeClr val="bg2"/>
            </a:solidFill>
            <a:prstDash val="solid"/>
            <a:round/>
            <a:headEnd type="none" w="med" len="med"/>
            <a:tailEnd type="none" w="med" len="med"/>
          </a:ln>
          <a:effectLst/>
        </p:spPr>
        <p:txBody>
          <a:bodyPr/>
          <a:lstStyle/>
          <a:p>
            <a:pPr>
              <a:defRPr/>
            </a:pPr>
            <a:r>
              <a:rPr lang="en-GB" altLang="en-US" sz="3200" b="1" dirty="0">
                <a:solidFill>
                  <a:srgbClr val="800000"/>
                </a:solidFill>
              </a:rPr>
              <a:t>REFERENCES</a:t>
            </a:r>
          </a:p>
          <a:p>
            <a:pPr>
              <a:defRPr/>
            </a:pPr>
            <a:r>
              <a:rPr lang="en-GB" b="1" dirty="0">
                <a:solidFill>
                  <a:srgbClr val="800000"/>
                </a:solidFill>
              </a:rPr>
              <a:t>1. </a:t>
            </a:r>
            <a:r>
              <a:rPr lang="en-US" dirty="0" err="1"/>
              <a:t>Raz</a:t>
            </a:r>
            <a:r>
              <a:rPr lang="en-US" dirty="0"/>
              <a:t>, N., Gunning, F.M., Head, D., Dupuis, J.H., </a:t>
            </a:r>
            <a:r>
              <a:rPr lang="en-US" dirty="0" err="1"/>
              <a:t>McQuain</a:t>
            </a:r>
            <a:r>
              <a:rPr lang="en-US" dirty="0"/>
              <a:t>, J., Briggs, S.D. (1997). Selective aging of the human cerebral cortex observed in vivo: differential vulnerability of the prefrontal gray matter. </a:t>
            </a:r>
            <a:r>
              <a:rPr lang="en-US" dirty="0" err="1"/>
              <a:t>Cerebr</a:t>
            </a:r>
            <a:r>
              <a:rPr lang="en-US" dirty="0"/>
              <a:t>. Cortex, 7 (3) (1997), pp. 268-282</a:t>
            </a:r>
            <a:r>
              <a:rPr lang="en-GB" b="1" dirty="0">
                <a:solidFill>
                  <a:srgbClr val="800000"/>
                </a:solidFill>
              </a:rPr>
              <a:t> 2. </a:t>
            </a:r>
            <a:r>
              <a:rPr lang="en-US" dirty="0"/>
              <a:t>Grady, C.L. (2008) Cognitive neuroscience of aging. Ann NY </a:t>
            </a:r>
            <a:r>
              <a:rPr lang="en-US" dirty="0" err="1"/>
              <a:t>Acad</a:t>
            </a:r>
            <a:r>
              <a:rPr lang="en-US" dirty="0"/>
              <a:t> Sci, 1124 (1)), pp. 127-144 </a:t>
            </a:r>
            <a:r>
              <a:rPr lang="en-GB" b="1" dirty="0">
                <a:solidFill>
                  <a:srgbClr val="800000"/>
                </a:solidFill>
              </a:rPr>
              <a:t>3. </a:t>
            </a:r>
            <a:r>
              <a:rPr lang="en-US" dirty="0"/>
              <a:t>MacPherson, S.E., Phillips, L.H., Della Sala S. (2002). Age, executive function, and social decision making: a dorsolateral prefrontal theory of cognitive aging. </a:t>
            </a:r>
            <a:r>
              <a:rPr lang="en-US" dirty="0" err="1"/>
              <a:t>Psychol</a:t>
            </a:r>
            <a:r>
              <a:rPr lang="en-US" dirty="0"/>
              <a:t> Aging, 17(4): 598-609. </a:t>
            </a:r>
            <a:r>
              <a:rPr lang="en-GB" b="1" dirty="0">
                <a:solidFill>
                  <a:srgbClr val="800000"/>
                </a:solidFill>
              </a:rPr>
              <a:t>4. </a:t>
            </a:r>
            <a:r>
              <a:rPr lang="en-US" dirty="0" err="1"/>
              <a:t>Gutchess</a:t>
            </a:r>
            <a:r>
              <a:rPr lang="en-US" dirty="0"/>
              <a:t>, A., &amp; </a:t>
            </a:r>
            <a:r>
              <a:rPr lang="en-US" dirty="0" err="1"/>
              <a:t>Kensinger</a:t>
            </a:r>
            <a:r>
              <a:rPr lang="en-US" dirty="0"/>
              <a:t>, E. A. (2018). Shared Mechanisms May Support Mnemonic Benefits from Self-Referencing and Emotion. Trends in cognitive sciences, 22(8), 712–724. doi:10.1016/j.tics.2018.05.001 </a:t>
            </a:r>
            <a:r>
              <a:rPr lang="en-GB" b="1" dirty="0">
                <a:solidFill>
                  <a:srgbClr val="800000"/>
                </a:solidFill>
              </a:rPr>
              <a:t>5. </a:t>
            </a:r>
            <a:r>
              <a:rPr lang="en-US" dirty="0"/>
              <a:t>Janata, P. (2009). The neural architecture of music-evoked autobiographical memories. </a:t>
            </a:r>
            <a:r>
              <a:rPr lang="en-US" i="1" dirty="0"/>
              <a:t>Cerebral Cortex</a:t>
            </a:r>
            <a:r>
              <a:rPr lang="en-US" dirty="0"/>
              <a:t>, 19, 2579-2594. </a:t>
            </a:r>
            <a:r>
              <a:rPr lang="en-GB" b="1" dirty="0">
                <a:solidFill>
                  <a:srgbClr val="800000"/>
                </a:solidFill>
              </a:rPr>
              <a:t>6</a:t>
            </a:r>
            <a:r>
              <a:rPr lang="en-GB" b="1">
                <a:solidFill>
                  <a:srgbClr val="800000"/>
                </a:solidFill>
              </a:rPr>
              <a:t>. </a:t>
            </a:r>
            <a:r>
              <a:rPr lang="en-US" dirty="0"/>
              <a:t>Bopp, K.L., &amp; Verhaegen, P. (2020). Aging and n-Back Performance: A Meta-Analysis. </a:t>
            </a:r>
            <a:r>
              <a:rPr lang="en-US" i="1" dirty="0"/>
              <a:t>J </a:t>
            </a:r>
            <a:r>
              <a:rPr lang="en-US" i="1" dirty="0" err="1"/>
              <a:t>Gerontol</a:t>
            </a:r>
            <a:r>
              <a:rPr lang="en-US" i="1" dirty="0"/>
              <a:t> B </a:t>
            </a:r>
            <a:r>
              <a:rPr lang="en-US" i="1" dirty="0" err="1"/>
              <a:t>Psychol</a:t>
            </a:r>
            <a:r>
              <a:rPr lang="en-US" i="1" dirty="0"/>
              <a:t> Sci </a:t>
            </a:r>
            <a:r>
              <a:rPr lang="en-US" i="1" dirty="0" err="1"/>
              <a:t>Soc</a:t>
            </a:r>
            <a:r>
              <a:rPr lang="en-US" i="1" dirty="0"/>
              <a:t> Sci</a:t>
            </a:r>
            <a:r>
              <a:rPr lang="en-US" dirty="0"/>
              <a:t>, 2020, Vol. 75, No. 2, 229–240.</a:t>
            </a:r>
          </a:p>
          <a:p>
            <a:pPr marL="514350" indent="-514350">
              <a:buFont typeface="+mj-lt"/>
              <a:buAutoNum type="arabicPeriod"/>
              <a:defRPr/>
            </a:pPr>
            <a:endParaRPr lang="en-US" sz="2800" dirty="0"/>
          </a:p>
          <a:p>
            <a:pPr marL="514350" indent="-514350">
              <a:buFont typeface="+mj-lt"/>
              <a:buAutoNum type="arabicPeriod"/>
              <a:defRPr/>
            </a:pPr>
            <a:endParaRPr lang="en-US" sz="2800" b="1" dirty="0"/>
          </a:p>
        </p:txBody>
      </p:sp>
      <p:sp>
        <p:nvSpPr>
          <p:cNvPr id="4106" name="Rounded Rectangle 42"/>
          <p:cNvSpPr>
            <a:spLocks noChangeArrowheads="1"/>
          </p:cNvSpPr>
          <p:nvPr/>
        </p:nvSpPr>
        <p:spPr bwMode="auto">
          <a:xfrm>
            <a:off x="37033200" y="28013025"/>
            <a:ext cx="5715000" cy="3838575"/>
          </a:xfrm>
          <a:prstGeom prst="roundRect">
            <a:avLst>
              <a:gd name="adj" fmla="val 23634"/>
            </a:avLst>
          </a:prstGeom>
          <a:solidFill>
            <a:schemeClr val="bg1"/>
          </a:solidFill>
          <a:ln w="254000" algn="ctr">
            <a:solidFill>
              <a:schemeClr val="bg2"/>
            </a:solidFill>
            <a:round/>
            <a:headEnd/>
            <a:tailEnd/>
          </a:ln>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GB" altLang="en-US" sz="3200" b="1" dirty="0">
                <a:solidFill>
                  <a:srgbClr val="800000"/>
                </a:solidFill>
              </a:rPr>
              <a:t>ACKNOWLEDGMENTS</a:t>
            </a:r>
            <a:endParaRPr lang="en-GB" altLang="en-US" sz="2800" b="1" dirty="0">
              <a:solidFill>
                <a:srgbClr val="800000"/>
              </a:solidFill>
            </a:endParaRPr>
          </a:p>
          <a:p>
            <a:r>
              <a:rPr lang="en-US" altLang="en-US" sz="2800" dirty="0"/>
              <a:t>The authors would like to thank Ryan Daley and Erin Welch for their help collecting and analyzing data for this project. This work was supported by funding from NSF SOL1823795.</a:t>
            </a:r>
            <a:endParaRPr lang="en-GB" altLang="en-US" sz="2800" b="1" dirty="0">
              <a:solidFill>
                <a:srgbClr val="800000"/>
              </a:solidFill>
            </a:endParaRPr>
          </a:p>
          <a:p>
            <a:endParaRPr lang="en-GB" altLang="en-US" sz="2800" b="1" dirty="0">
              <a:solidFill>
                <a:srgbClr val="800000"/>
              </a:solidFill>
            </a:endParaRPr>
          </a:p>
        </p:txBody>
      </p:sp>
      <p:sp>
        <p:nvSpPr>
          <p:cNvPr id="5" name="TextBox 4"/>
          <p:cNvSpPr txBox="1"/>
          <p:nvPr/>
        </p:nvSpPr>
        <p:spPr>
          <a:xfrm>
            <a:off x="15970250" y="7467600"/>
            <a:ext cx="9130836" cy="10433625"/>
          </a:xfrm>
          <a:prstGeom prst="rect">
            <a:avLst/>
          </a:prstGeom>
          <a:noFill/>
        </p:spPr>
        <p:txBody>
          <a:bodyPr wrap="square">
            <a:spAutoFit/>
          </a:bodyPr>
          <a:lstStyle/>
          <a:p>
            <a:pPr>
              <a:defRPr/>
            </a:pPr>
            <a:r>
              <a:rPr lang="en-GB" sz="3200" b="1" i="1" dirty="0">
                <a:latin typeface="Times New Roman" pitchFamily="1" charset="0"/>
              </a:rPr>
              <a:t>n-Back: Correlations with Demographic Variables</a:t>
            </a:r>
          </a:p>
          <a:p>
            <a:pPr marL="457200" indent="-457200">
              <a:buFont typeface="Arial" panose="020B0604020202020204" pitchFamily="34" charset="0"/>
              <a:buChar char="•"/>
              <a:defRPr/>
            </a:pPr>
            <a:r>
              <a:rPr lang="en-GB" sz="3200" dirty="0">
                <a:latin typeface="Times New Roman" pitchFamily="1" charset="0"/>
              </a:rPr>
              <a:t>Performance on </a:t>
            </a:r>
            <a:r>
              <a:rPr lang="en-GB" sz="3200" i="1" dirty="0">
                <a:latin typeface="Times New Roman" pitchFamily="1" charset="0"/>
              </a:rPr>
              <a:t>n</a:t>
            </a:r>
            <a:r>
              <a:rPr lang="en-GB" sz="3200" dirty="0">
                <a:latin typeface="Times New Roman" pitchFamily="1" charset="0"/>
              </a:rPr>
              <a:t>-back associated with</a:t>
            </a:r>
          </a:p>
          <a:p>
            <a:pPr marL="914400" lvl="1" indent="-457200">
              <a:buFont typeface="Arial" panose="020B0604020202020204" pitchFamily="34" charset="0"/>
              <a:buChar char="•"/>
              <a:defRPr/>
            </a:pPr>
            <a:r>
              <a:rPr lang="en-GB" sz="3200" dirty="0">
                <a:latin typeface="Times New Roman" pitchFamily="1" charset="0"/>
              </a:rPr>
              <a:t>age (</a:t>
            </a:r>
            <a:r>
              <a:rPr lang="en-GB" sz="3200" i="1" dirty="0">
                <a:latin typeface="Times New Roman" pitchFamily="1" charset="0"/>
              </a:rPr>
              <a:t>p=</a:t>
            </a:r>
            <a:r>
              <a:rPr lang="en-GB" sz="3200" dirty="0">
                <a:latin typeface="Times New Roman" pitchFamily="1" charset="0"/>
              </a:rPr>
              <a:t>0.003)</a:t>
            </a:r>
          </a:p>
          <a:p>
            <a:pPr marL="1371600" lvl="2" indent="-457200">
              <a:buFont typeface="Arial" panose="020B0604020202020204" pitchFamily="34" charset="0"/>
              <a:buChar char="•"/>
              <a:defRPr/>
            </a:pPr>
            <a:r>
              <a:rPr lang="en-GB" sz="3200" dirty="0">
                <a:latin typeface="Times New Roman" pitchFamily="1" charset="0"/>
              </a:rPr>
              <a:t>Significant correlation between age and </a:t>
            </a:r>
            <a:r>
              <a:rPr lang="en-GB" sz="3200" i="1" dirty="0">
                <a:latin typeface="Times New Roman" pitchFamily="1" charset="0"/>
              </a:rPr>
              <a:t>n</a:t>
            </a:r>
            <a:r>
              <a:rPr lang="en-GB" sz="3200" dirty="0">
                <a:latin typeface="Times New Roman" pitchFamily="1" charset="0"/>
              </a:rPr>
              <a:t>-back hits cost (r=0.119, </a:t>
            </a:r>
            <a:r>
              <a:rPr lang="en-GB" sz="3200" i="1" dirty="0">
                <a:latin typeface="Times New Roman" pitchFamily="1" charset="0"/>
              </a:rPr>
              <a:t>p</a:t>
            </a:r>
            <a:r>
              <a:rPr lang="en-GB" sz="3200" dirty="0">
                <a:latin typeface="Times New Roman" pitchFamily="1" charset="0"/>
              </a:rPr>
              <a:t>=0.006).</a:t>
            </a:r>
          </a:p>
          <a:p>
            <a:pPr marL="914400" lvl="1" indent="-457200">
              <a:buFont typeface="Arial" panose="020B0604020202020204" pitchFamily="34" charset="0"/>
              <a:buChar char="•"/>
              <a:defRPr/>
            </a:pPr>
            <a:r>
              <a:rPr lang="en-GB" sz="3200" dirty="0">
                <a:latin typeface="Times New Roman" pitchFamily="1" charset="0"/>
              </a:rPr>
              <a:t>sex (</a:t>
            </a:r>
            <a:r>
              <a:rPr lang="en-GB" sz="3200" i="1" dirty="0">
                <a:latin typeface="Times New Roman" pitchFamily="1" charset="0"/>
              </a:rPr>
              <a:t>p=</a:t>
            </a:r>
            <a:r>
              <a:rPr lang="en-GB" sz="3200" dirty="0">
                <a:latin typeface="Times New Roman" pitchFamily="1" charset="0"/>
              </a:rPr>
              <a:t>0.022) </a:t>
            </a:r>
          </a:p>
          <a:p>
            <a:pPr marL="1371600" lvl="2" indent="-457200">
              <a:buFont typeface="Arial" panose="020B0604020202020204" pitchFamily="34" charset="0"/>
              <a:buChar char="•"/>
              <a:defRPr/>
            </a:pPr>
            <a:r>
              <a:rPr lang="en-GB" sz="3200" dirty="0">
                <a:latin typeface="Times New Roman" pitchFamily="1" charset="0"/>
              </a:rPr>
              <a:t>A smaller mean for Hits Cost for </a:t>
            </a:r>
            <a:r>
              <a:rPr lang="en-GB" sz="3200" dirty="0">
                <a:solidFill>
                  <a:srgbClr val="FF0000"/>
                </a:solidFill>
                <a:latin typeface="Times New Roman" pitchFamily="1" charset="0"/>
              </a:rPr>
              <a:t>males</a:t>
            </a:r>
            <a:r>
              <a:rPr lang="en-GB" sz="3200" dirty="0">
                <a:latin typeface="Times New Roman" pitchFamily="1" charset="0"/>
              </a:rPr>
              <a:t> compared to </a:t>
            </a:r>
            <a:r>
              <a:rPr lang="en-GB" sz="3200" dirty="0">
                <a:solidFill>
                  <a:srgbClr val="FFC000"/>
                </a:solidFill>
                <a:latin typeface="Times New Roman" pitchFamily="1" charset="0"/>
              </a:rPr>
              <a:t>females</a:t>
            </a:r>
            <a:endParaRPr lang="en-GB" sz="3200" dirty="0">
              <a:latin typeface="Times New Roman" pitchFamily="1" charset="0"/>
            </a:endParaRPr>
          </a:p>
          <a:p>
            <a:pPr marL="457200" indent="-457200">
              <a:buFont typeface="Arial" panose="020B0604020202020204" pitchFamily="34" charset="0"/>
              <a:buChar char="•"/>
              <a:defRPr/>
            </a:pPr>
            <a:r>
              <a:rPr lang="en-GB" sz="3200" dirty="0">
                <a:latin typeface="Times New Roman" pitchFamily="1" charset="0"/>
              </a:rPr>
              <a:t>Performance on </a:t>
            </a:r>
            <a:r>
              <a:rPr lang="en-GB" sz="3200" i="1" dirty="0">
                <a:latin typeface="Times New Roman" pitchFamily="1" charset="0"/>
              </a:rPr>
              <a:t>n</a:t>
            </a:r>
            <a:r>
              <a:rPr lang="en-GB" sz="3200" dirty="0">
                <a:latin typeface="Times New Roman" pitchFamily="1" charset="0"/>
              </a:rPr>
              <a:t>-back was not correlated with education level </a:t>
            </a:r>
          </a:p>
          <a:p>
            <a:pPr>
              <a:defRPr/>
            </a:pPr>
            <a:endParaRPr lang="en-GB" sz="3200" b="1" i="1" dirty="0">
              <a:latin typeface="Times New Roman" pitchFamily="1" charset="0"/>
            </a:endParaRPr>
          </a:p>
          <a:p>
            <a:pPr marL="457200" indent="-457200">
              <a:buFont typeface="Arial" panose="020B0604020202020204" pitchFamily="34" charset="0"/>
              <a:buChar char="•"/>
              <a:defRPr/>
            </a:pPr>
            <a:endParaRPr lang="en-GB" sz="3200" dirty="0">
              <a:latin typeface="Times New Roman" pitchFamily="1" charset="0"/>
            </a:endParaRPr>
          </a:p>
          <a:p>
            <a:pPr marL="457200" indent="-457200">
              <a:buFont typeface="Arial" panose="020B0604020202020204" pitchFamily="34" charset="0"/>
              <a:buChar char="•"/>
              <a:defRPr/>
            </a:pPr>
            <a:endParaRPr lang="en-GB" sz="3200" dirty="0">
              <a:latin typeface="Times New Roman" pitchFamily="1" charset="0"/>
            </a:endParaRPr>
          </a:p>
          <a:p>
            <a:pPr marL="457200" indent="-457200">
              <a:buFont typeface="Arial" panose="020B0604020202020204" pitchFamily="34" charset="0"/>
              <a:buChar char="•"/>
              <a:defRPr/>
            </a:pPr>
            <a:endParaRPr lang="en-GB" sz="3200" dirty="0">
              <a:latin typeface="Times New Roman" pitchFamily="1" charset="0"/>
            </a:endParaRPr>
          </a:p>
          <a:p>
            <a:pPr marL="457200" indent="-457200">
              <a:buFont typeface="Arial" panose="020B0604020202020204" pitchFamily="34" charset="0"/>
              <a:buChar char="•"/>
              <a:defRPr/>
            </a:pPr>
            <a:endParaRPr lang="en-GB" sz="3200" dirty="0">
              <a:latin typeface="Times New Roman" pitchFamily="1" charset="0"/>
            </a:endParaRPr>
          </a:p>
          <a:p>
            <a:pPr marL="457200" indent="-457200">
              <a:buFont typeface="Arial" panose="020B0604020202020204" pitchFamily="34" charset="0"/>
              <a:buChar char="•"/>
              <a:defRPr/>
            </a:pPr>
            <a:endParaRPr lang="en-GB" sz="3200" dirty="0">
              <a:latin typeface="Times New Roman" pitchFamily="1" charset="0"/>
            </a:endParaRPr>
          </a:p>
          <a:p>
            <a:pPr marL="457200" indent="-457200">
              <a:buFont typeface="Arial" panose="020B0604020202020204" pitchFamily="34" charset="0"/>
              <a:buChar char="•"/>
              <a:defRPr/>
            </a:pPr>
            <a:endParaRPr lang="en-GB" sz="3200" dirty="0">
              <a:latin typeface="Times New Roman" pitchFamily="1" charset="0"/>
            </a:endParaRPr>
          </a:p>
          <a:p>
            <a:pPr marL="457200" indent="-457200">
              <a:buFont typeface="Arial" panose="020B0604020202020204" pitchFamily="34" charset="0"/>
              <a:buChar char="•"/>
              <a:defRPr/>
            </a:pPr>
            <a:endParaRPr lang="en-GB" sz="3200" dirty="0">
              <a:latin typeface="Times New Roman" pitchFamily="1" charset="0"/>
            </a:endParaRPr>
          </a:p>
          <a:p>
            <a:pPr marL="457200" indent="-457200">
              <a:buFont typeface="Arial" panose="020B0604020202020204" pitchFamily="34" charset="0"/>
              <a:buChar char="•"/>
              <a:defRPr/>
            </a:pPr>
            <a:endParaRPr lang="en-GB" sz="3200" dirty="0">
              <a:latin typeface="Times New Roman" pitchFamily="1" charset="0"/>
            </a:endParaRPr>
          </a:p>
          <a:p>
            <a:pPr>
              <a:defRPr/>
            </a:pPr>
            <a:endParaRPr lang="en-GB" sz="3200" dirty="0">
              <a:latin typeface="Times New Roman" pitchFamily="1" charset="0"/>
            </a:endParaRPr>
          </a:p>
          <a:p>
            <a:pPr>
              <a:defRPr/>
            </a:pPr>
            <a:endParaRPr lang="en-GB" sz="3200" u="sng" dirty="0">
              <a:latin typeface="Times New Roman" pitchFamily="1" charset="0"/>
            </a:endParaRPr>
          </a:p>
        </p:txBody>
      </p:sp>
      <p:sp>
        <p:nvSpPr>
          <p:cNvPr id="4112" name="TextBox 6"/>
          <p:cNvSpPr txBox="1">
            <a:spLocks noChangeArrowheads="1"/>
          </p:cNvSpPr>
          <p:nvPr/>
        </p:nvSpPr>
        <p:spPr bwMode="auto">
          <a:xfrm>
            <a:off x="25230490" y="7848600"/>
            <a:ext cx="876488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anose="02020603050405020304" pitchFamily="18" charset="0"/>
                <a:ea typeface="MS PGothic" panose="020B0600070205080204" pitchFamily="34" charset="-128"/>
              </a:defRPr>
            </a:lvl1pPr>
            <a:lvl2pPr marL="914400" indent="-457200">
              <a:defRPr sz="2400">
                <a:solidFill>
                  <a:schemeClr val="tx1"/>
                </a:solidFill>
                <a:latin typeface="Times New Roman" panose="02020603050405020304" pitchFamily="18" charset="0"/>
                <a:ea typeface="MS PGothic" panose="020B0600070205080204" pitchFamily="34" charset="-128"/>
              </a:defRPr>
            </a:lvl2pPr>
            <a:lvl3pPr marL="1371600" indent="-4572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buFont typeface="Arial" panose="020B0604020202020204" pitchFamily="34" charset="0"/>
              <a:buChar char="•"/>
            </a:pPr>
            <a:r>
              <a:rPr lang="en-GB" altLang="en-US" sz="3200" u="sng" dirty="0"/>
              <a:t>Accuracy Rate</a:t>
            </a:r>
            <a:r>
              <a:rPr lang="en-GB" altLang="en-US" sz="3200" dirty="0"/>
              <a:t>:</a:t>
            </a:r>
          </a:p>
          <a:p>
            <a:pPr lvl="1">
              <a:buFont typeface="Arial" panose="020B0604020202020204" pitchFamily="34" charset="0"/>
              <a:buChar char="•"/>
            </a:pPr>
            <a:r>
              <a:rPr lang="en-GB" altLang="en-US" sz="3200" dirty="0"/>
              <a:t>Main effect of </a:t>
            </a:r>
            <a:r>
              <a:rPr lang="en-GB" altLang="en-US" sz="3200" i="1" dirty="0"/>
              <a:t>n</a:t>
            </a:r>
            <a:r>
              <a:rPr lang="en-GB" altLang="en-US" sz="3200" dirty="0"/>
              <a:t>-back performance measures</a:t>
            </a:r>
          </a:p>
          <a:p>
            <a:pPr lvl="2">
              <a:buFont typeface="Arial" panose="020B0604020202020204" pitchFamily="34" charset="0"/>
              <a:buChar char="•"/>
            </a:pPr>
            <a:r>
              <a:rPr lang="en-GB" altLang="en-US" sz="3200" dirty="0"/>
              <a:t>Hits Cost (</a:t>
            </a:r>
            <a:r>
              <a:rPr lang="en-GB" altLang="en-US" sz="3200" i="1" dirty="0" err="1"/>
              <a:t>df</a:t>
            </a:r>
            <a:r>
              <a:rPr lang="en-GB" altLang="en-US" sz="3200" dirty="0"/>
              <a:t> = 1, </a:t>
            </a:r>
            <a:r>
              <a:rPr lang="en-GB" altLang="en-US" sz="3200" i="1" dirty="0"/>
              <a:t>F </a:t>
            </a:r>
            <a:r>
              <a:rPr lang="en-GB" altLang="en-US" sz="3200" dirty="0"/>
              <a:t>= 5.46,</a:t>
            </a:r>
            <a:r>
              <a:rPr lang="en-GB" altLang="en-US" sz="3200" i="1" dirty="0"/>
              <a:t> p</a:t>
            </a:r>
            <a:r>
              <a:rPr lang="en-GB" altLang="en-US" sz="3200" dirty="0"/>
              <a:t> = 0.02) </a:t>
            </a:r>
          </a:p>
          <a:p>
            <a:pPr lvl="2">
              <a:buFont typeface="Arial" panose="020B0604020202020204" pitchFamily="34" charset="0"/>
              <a:buChar char="•"/>
            </a:pPr>
            <a:r>
              <a:rPr lang="en-GB" altLang="en-US" sz="3200" dirty="0"/>
              <a:t>Response Time Cost (</a:t>
            </a:r>
            <a:r>
              <a:rPr lang="en-GB" altLang="en-US" sz="3200" i="1" dirty="0" err="1"/>
              <a:t>df</a:t>
            </a:r>
            <a:r>
              <a:rPr lang="en-GB" altLang="en-US" sz="3200" i="1" dirty="0"/>
              <a:t> </a:t>
            </a:r>
            <a:r>
              <a:rPr lang="en-GB" altLang="en-US" sz="3200" dirty="0"/>
              <a:t>= 1, </a:t>
            </a:r>
            <a:r>
              <a:rPr lang="en-GB" altLang="en-US" sz="3200" i="1" dirty="0"/>
              <a:t>F </a:t>
            </a:r>
            <a:r>
              <a:rPr lang="en-GB" altLang="en-US" sz="3200" dirty="0"/>
              <a:t>= 8.96, </a:t>
            </a:r>
            <a:r>
              <a:rPr lang="en-GB" altLang="en-US" sz="3200" i="1" dirty="0"/>
              <a:t>p</a:t>
            </a:r>
            <a:r>
              <a:rPr lang="en-GB" altLang="en-US" sz="3200" dirty="0"/>
              <a:t> = 0.003) </a:t>
            </a:r>
          </a:p>
          <a:p>
            <a:pPr lvl="1">
              <a:buFont typeface="Arial" panose="020B0604020202020204" pitchFamily="34" charset="0"/>
              <a:buChar char="•"/>
            </a:pPr>
            <a:r>
              <a:rPr lang="en-GB" altLang="en-US" sz="3200" dirty="0"/>
              <a:t>No main effect of condition</a:t>
            </a:r>
          </a:p>
          <a:p>
            <a:pPr lvl="1">
              <a:buFont typeface="Arial" panose="020B0604020202020204" pitchFamily="34" charset="0"/>
              <a:buChar char="•"/>
            </a:pPr>
            <a:r>
              <a:rPr lang="en-GB" altLang="en-US" sz="3200" dirty="0"/>
              <a:t>No interactions between memory task accuracy rate and individual differences in working memory ability </a:t>
            </a:r>
            <a:r>
              <a:rPr lang="en-GB" altLang="en-US" sz="3200" i="1" dirty="0"/>
              <a:t>(n-</a:t>
            </a:r>
            <a:r>
              <a:rPr lang="en-GB" altLang="en-US" sz="3200" dirty="0"/>
              <a:t>back costs)</a:t>
            </a:r>
          </a:p>
          <a:p>
            <a:pPr lvl="1">
              <a:buFont typeface="Arial" panose="020B0604020202020204" pitchFamily="34" charset="0"/>
              <a:buChar char="•"/>
            </a:pPr>
            <a:endParaRPr lang="en-GB" altLang="en-US" sz="3200" dirty="0"/>
          </a:p>
        </p:txBody>
      </p:sp>
      <p:grpSp>
        <p:nvGrpSpPr>
          <p:cNvPr id="24" name="Group 23">
            <a:extLst>
              <a:ext uri="{FF2B5EF4-FFF2-40B4-BE49-F238E27FC236}">
                <a16:creationId xmlns:a16="http://schemas.microsoft.com/office/drawing/2014/main" id="{EF6D8E50-ADBC-0F47-9B04-0DCBA4EB6CD0}"/>
              </a:ext>
            </a:extLst>
          </p:cNvPr>
          <p:cNvGrpSpPr/>
          <p:nvPr/>
        </p:nvGrpSpPr>
        <p:grpSpPr>
          <a:xfrm>
            <a:off x="3712645" y="12573000"/>
            <a:ext cx="7674328" cy="2687044"/>
            <a:chOff x="1403797" y="1738648"/>
            <a:chExt cx="9208395" cy="4117075"/>
          </a:xfrm>
        </p:grpSpPr>
        <p:sp>
          <p:nvSpPr>
            <p:cNvPr id="25" name="Rounded Rectangle 24">
              <a:extLst>
                <a:ext uri="{FF2B5EF4-FFF2-40B4-BE49-F238E27FC236}">
                  <a16:creationId xmlns:a16="http://schemas.microsoft.com/office/drawing/2014/main" id="{6F3008E2-0AAB-9C44-BCA5-675AC7812CA5}"/>
                </a:ext>
              </a:extLst>
            </p:cNvPr>
            <p:cNvSpPr/>
            <p:nvPr/>
          </p:nvSpPr>
          <p:spPr>
            <a:xfrm>
              <a:off x="1403797" y="1738648"/>
              <a:ext cx="9208395" cy="4031087"/>
            </a:xfrm>
            <a:prstGeom prst="roundRect">
              <a:avLst/>
            </a:prstGeom>
            <a:solidFill>
              <a:schemeClr val="bg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6" name="Picture 25">
              <a:extLst>
                <a:ext uri="{FF2B5EF4-FFF2-40B4-BE49-F238E27FC236}">
                  <a16:creationId xmlns:a16="http://schemas.microsoft.com/office/drawing/2014/main" id="{C664ABFD-982F-6041-B2D3-B881BC39AFEA}"/>
                </a:ext>
              </a:extLst>
            </p:cNvPr>
            <p:cNvPicPr/>
            <p:nvPr/>
          </p:nvPicPr>
          <p:blipFill rotWithShape="1">
            <a:blip r:embed="rId4"/>
            <a:srcRect l="72796" t="2463" r="4099" b="61750"/>
            <a:stretch/>
          </p:blipFill>
          <p:spPr>
            <a:xfrm>
              <a:off x="6820707" y="2162761"/>
              <a:ext cx="2985171" cy="2532479"/>
            </a:xfrm>
            <a:prstGeom prst="ellipse">
              <a:avLst/>
            </a:prstGeom>
          </p:spPr>
        </p:pic>
        <p:grpSp>
          <p:nvGrpSpPr>
            <p:cNvPr id="27" name="Group 26">
              <a:extLst>
                <a:ext uri="{FF2B5EF4-FFF2-40B4-BE49-F238E27FC236}">
                  <a16:creationId xmlns:a16="http://schemas.microsoft.com/office/drawing/2014/main" id="{378D88F1-202F-E542-97A4-798CB57586A0}"/>
                </a:ext>
              </a:extLst>
            </p:cNvPr>
            <p:cNvGrpSpPr/>
            <p:nvPr/>
          </p:nvGrpSpPr>
          <p:grpSpPr>
            <a:xfrm>
              <a:off x="2231573" y="1962785"/>
              <a:ext cx="2975753" cy="2932430"/>
              <a:chOff x="1419162" y="1497902"/>
              <a:chExt cx="2975753" cy="2932430"/>
            </a:xfrm>
          </p:grpSpPr>
          <p:pic>
            <p:nvPicPr>
              <p:cNvPr id="32" name="Picture 31">
                <a:extLst>
                  <a:ext uri="{FF2B5EF4-FFF2-40B4-BE49-F238E27FC236}">
                    <a16:creationId xmlns:a16="http://schemas.microsoft.com/office/drawing/2014/main" id="{1C559EB1-75D3-344E-8415-A2E0632ADA81}"/>
                  </a:ext>
                </a:extLst>
              </p:cNvPr>
              <p:cNvPicPr/>
              <p:nvPr/>
            </p:nvPicPr>
            <p:blipFill rotWithShape="1">
              <a:blip r:embed="rId4"/>
              <a:srcRect l="3508" t="11320" r="64346" b="31965"/>
              <a:stretch/>
            </p:blipFill>
            <p:spPr>
              <a:xfrm>
                <a:off x="1419162" y="1497902"/>
                <a:ext cx="2975753" cy="2778958"/>
              </a:xfrm>
              <a:prstGeom prst="ellipse">
                <a:avLst/>
              </a:prstGeom>
            </p:spPr>
          </p:pic>
          <p:sp>
            <p:nvSpPr>
              <p:cNvPr id="33" name="Oval 32">
                <a:extLst>
                  <a:ext uri="{FF2B5EF4-FFF2-40B4-BE49-F238E27FC236}">
                    <a16:creationId xmlns:a16="http://schemas.microsoft.com/office/drawing/2014/main" id="{E6AA2CBE-89C8-E14C-B569-BDD9EC7F9E27}"/>
                  </a:ext>
                </a:extLst>
              </p:cNvPr>
              <p:cNvSpPr/>
              <p:nvPr/>
            </p:nvSpPr>
            <p:spPr>
              <a:xfrm>
                <a:off x="3129566" y="4082602"/>
                <a:ext cx="360608" cy="347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8" name="TextBox 27">
              <a:extLst>
                <a:ext uri="{FF2B5EF4-FFF2-40B4-BE49-F238E27FC236}">
                  <a16:creationId xmlns:a16="http://schemas.microsoft.com/office/drawing/2014/main" id="{B61467F6-15E9-F941-8B7F-5190D9C3940D}"/>
                </a:ext>
              </a:extLst>
            </p:cNvPr>
            <p:cNvSpPr txBox="1"/>
            <p:nvPr/>
          </p:nvSpPr>
          <p:spPr>
            <a:xfrm>
              <a:off x="5724241" y="2497976"/>
              <a:ext cx="579550" cy="2007162"/>
            </a:xfrm>
            <a:prstGeom prst="rect">
              <a:avLst/>
            </a:prstGeom>
            <a:noFill/>
          </p:spPr>
          <p:txBody>
            <a:bodyPr wrap="square" rtlCol="0">
              <a:spAutoFit/>
            </a:bodyPr>
            <a:lstStyle/>
            <a:p>
              <a:pPr algn="ctr"/>
              <a:r>
                <a:rPr lang="en-US" sz="9600" dirty="0">
                  <a:latin typeface="Times New Roman" panose="02020603050405020304" pitchFamily="18" charset="0"/>
                  <a:cs typeface="Times New Roman" panose="02020603050405020304" pitchFamily="18" charset="0"/>
                </a:rPr>
                <a:t>&gt;</a:t>
              </a:r>
            </a:p>
          </p:txBody>
        </p:sp>
        <p:sp>
          <p:nvSpPr>
            <p:cNvPr id="29" name="TextBox 28">
              <a:extLst>
                <a:ext uri="{FF2B5EF4-FFF2-40B4-BE49-F238E27FC236}">
                  <a16:creationId xmlns:a16="http://schemas.microsoft.com/office/drawing/2014/main" id="{85A7D040-97CE-5A48-A988-EC9CE64569FF}"/>
                </a:ext>
              </a:extLst>
            </p:cNvPr>
            <p:cNvSpPr txBox="1"/>
            <p:nvPr/>
          </p:nvSpPr>
          <p:spPr>
            <a:xfrm>
              <a:off x="5846590" y="1943978"/>
              <a:ext cx="334852" cy="1298753"/>
            </a:xfrm>
            <a:prstGeom prst="rect">
              <a:avLst/>
            </a:prstGeom>
            <a:noFill/>
          </p:spPr>
          <p:txBody>
            <a:bodyPr wrap="square" rtlCol="0">
              <a:spAutoFit/>
            </a:bodyPr>
            <a:lstStyle/>
            <a:p>
              <a:pPr algn="ctr"/>
              <a:r>
                <a:rPr lang="en-US" sz="6000" dirty="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D07B28CA-7B81-444F-A2B7-C9F9349EEAD1}"/>
                </a:ext>
              </a:extLst>
            </p:cNvPr>
            <p:cNvSpPr txBox="1"/>
            <p:nvPr/>
          </p:nvSpPr>
          <p:spPr>
            <a:xfrm>
              <a:off x="1886341" y="4771104"/>
              <a:ext cx="3524466" cy="108461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Older adult brains primed to utilize the </a:t>
              </a:r>
              <a:r>
                <a:rPr lang="en-US" sz="2000" dirty="0" err="1">
                  <a:latin typeface="Times New Roman" panose="02020603050405020304" pitchFamily="18" charset="0"/>
                  <a:cs typeface="Times New Roman" panose="02020603050405020304" pitchFamily="18" charset="0"/>
                </a:rPr>
                <a:t>mPFC</a:t>
              </a:r>
              <a:endParaRPr lang="en-US" sz="20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AAC199A-3EA1-734D-87DE-E6EFA1663869}"/>
                </a:ext>
              </a:extLst>
            </p:cNvPr>
            <p:cNvSpPr txBox="1"/>
            <p:nvPr/>
          </p:nvSpPr>
          <p:spPr>
            <a:xfrm>
              <a:off x="6632203" y="4771102"/>
              <a:ext cx="3026953" cy="905191"/>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Older adults relying on degraded </a:t>
              </a:r>
              <a:r>
                <a:rPr lang="en-US" sz="2000" dirty="0" err="1">
                  <a:latin typeface="Times New Roman" panose="02020603050405020304" pitchFamily="18" charset="0"/>
                  <a:cs typeface="Times New Roman" panose="02020603050405020304" pitchFamily="18" charset="0"/>
                </a:rPr>
                <a:t>lPFC</a:t>
              </a:r>
              <a:endParaRPr lang="en-US" sz="2000" dirty="0">
                <a:latin typeface="Times New Roman" panose="02020603050405020304" pitchFamily="18" charset="0"/>
                <a:cs typeface="Times New Roman" panose="02020603050405020304" pitchFamily="18" charset="0"/>
              </a:endParaRPr>
            </a:p>
          </p:txBody>
        </p:sp>
      </p:grpSp>
      <p:grpSp>
        <p:nvGrpSpPr>
          <p:cNvPr id="87" name="Group 86">
            <a:extLst>
              <a:ext uri="{FF2B5EF4-FFF2-40B4-BE49-F238E27FC236}">
                <a16:creationId xmlns:a16="http://schemas.microsoft.com/office/drawing/2014/main" id="{E9943DB6-973B-FB4F-AA73-F7CC2123A437}"/>
              </a:ext>
            </a:extLst>
          </p:cNvPr>
          <p:cNvGrpSpPr/>
          <p:nvPr/>
        </p:nvGrpSpPr>
        <p:grpSpPr>
          <a:xfrm>
            <a:off x="4494853" y="15946779"/>
            <a:ext cx="6284394" cy="1656796"/>
            <a:chOff x="1452282" y="2024885"/>
            <a:chExt cx="4639232" cy="1633621"/>
          </a:xfrm>
        </p:grpSpPr>
        <p:sp>
          <p:nvSpPr>
            <p:cNvPr id="88" name="TextBox 87">
              <a:extLst>
                <a:ext uri="{FF2B5EF4-FFF2-40B4-BE49-F238E27FC236}">
                  <a16:creationId xmlns:a16="http://schemas.microsoft.com/office/drawing/2014/main" id="{61580536-1A63-DB4D-A6B6-000F3B46757C}"/>
                </a:ext>
              </a:extLst>
            </p:cNvPr>
            <p:cNvSpPr txBox="1"/>
            <p:nvPr/>
          </p:nvSpPr>
          <p:spPr>
            <a:xfrm>
              <a:off x="2433918" y="2024885"/>
              <a:ext cx="1770519" cy="830997"/>
            </a:xfrm>
            <a:prstGeom prst="rect">
              <a:avLst/>
            </a:prstGeom>
            <a:noFill/>
            <a:ln w="28575">
              <a:solidFill>
                <a:srgbClr val="009051"/>
              </a:solidFill>
            </a:ln>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TARGET LETTER</a:t>
              </a:r>
              <a:r>
                <a:rPr lang="en-US" dirty="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K</a:t>
              </a:r>
            </a:p>
          </p:txBody>
        </p:sp>
        <p:sp>
          <p:nvSpPr>
            <p:cNvPr id="89" name="TextBox 88">
              <a:extLst>
                <a:ext uri="{FF2B5EF4-FFF2-40B4-BE49-F238E27FC236}">
                  <a16:creationId xmlns:a16="http://schemas.microsoft.com/office/drawing/2014/main" id="{0413D4DB-8A5F-7645-9CA3-7A4A6C85B5CF}"/>
                </a:ext>
              </a:extLst>
            </p:cNvPr>
            <p:cNvSpPr txBox="1"/>
            <p:nvPr/>
          </p:nvSpPr>
          <p:spPr>
            <a:xfrm>
              <a:off x="1452282" y="2124635"/>
              <a:ext cx="847166"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0-back</a:t>
              </a:r>
            </a:p>
          </p:txBody>
        </p:sp>
        <p:sp>
          <p:nvSpPr>
            <p:cNvPr id="90" name="TextBox 89">
              <a:extLst>
                <a:ext uri="{FF2B5EF4-FFF2-40B4-BE49-F238E27FC236}">
                  <a16:creationId xmlns:a16="http://schemas.microsoft.com/office/drawing/2014/main" id="{22316209-5AF2-1041-B92E-E921CF2F3D63}"/>
                </a:ext>
              </a:extLst>
            </p:cNvPr>
            <p:cNvSpPr txBox="1"/>
            <p:nvPr/>
          </p:nvSpPr>
          <p:spPr>
            <a:xfrm>
              <a:off x="4316508" y="2267164"/>
              <a:ext cx="322729" cy="369332"/>
            </a:xfrm>
            <a:prstGeom prst="rect">
              <a:avLst/>
            </a:prstGeom>
            <a:noFill/>
          </p:spPr>
          <p:txBody>
            <a:bodyPr wrap="square" rtlCol="0">
              <a:spAutoFit/>
            </a:bodyPr>
            <a:lstStyle/>
            <a:p>
              <a:r>
                <a:rPr lang="en-US" dirty="0">
                  <a:solidFill>
                    <a:srgbClr val="009051"/>
                  </a:solidFill>
                  <a:latin typeface="Times New Roman" panose="02020603050405020304" pitchFamily="18" charset="0"/>
                  <a:cs typeface="Times New Roman" panose="02020603050405020304" pitchFamily="18" charset="0"/>
                </a:rPr>
                <a:t>K</a:t>
              </a:r>
            </a:p>
          </p:txBody>
        </p:sp>
        <p:sp>
          <p:nvSpPr>
            <p:cNvPr id="91" name="TextBox 90">
              <a:extLst>
                <a:ext uri="{FF2B5EF4-FFF2-40B4-BE49-F238E27FC236}">
                  <a16:creationId xmlns:a16="http://schemas.microsoft.com/office/drawing/2014/main" id="{C6162D79-3792-5F43-A5E2-63AFDF3D610E}"/>
                </a:ext>
              </a:extLst>
            </p:cNvPr>
            <p:cNvSpPr txBox="1"/>
            <p:nvPr/>
          </p:nvSpPr>
          <p:spPr>
            <a:xfrm>
              <a:off x="4679577" y="2269832"/>
              <a:ext cx="322729" cy="45520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V</a:t>
              </a:r>
            </a:p>
          </p:txBody>
        </p:sp>
        <p:sp>
          <p:nvSpPr>
            <p:cNvPr id="92" name="TextBox 91">
              <a:extLst>
                <a:ext uri="{FF2B5EF4-FFF2-40B4-BE49-F238E27FC236}">
                  <a16:creationId xmlns:a16="http://schemas.microsoft.com/office/drawing/2014/main" id="{C8E641A5-9657-544D-A21B-6C92EC6680E6}"/>
                </a:ext>
              </a:extLst>
            </p:cNvPr>
            <p:cNvSpPr txBox="1"/>
            <p:nvPr/>
          </p:nvSpPr>
          <p:spPr>
            <a:xfrm>
              <a:off x="5042646" y="2267164"/>
              <a:ext cx="322729" cy="45520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P</a:t>
              </a:r>
            </a:p>
          </p:txBody>
        </p:sp>
        <p:sp>
          <p:nvSpPr>
            <p:cNvPr id="93" name="TextBox 92">
              <a:extLst>
                <a:ext uri="{FF2B5EF4-FFF2-40B4-BE49-F238E27FC236}">
                  <a16:creationId xmlns:a16="http://schemas.microsoft.com/office/drawing/2014/main" id="{7988A7E4-C335-F143-A762-2497643E2FAC}"/>
                </a:ext>
              </a:extLst>
            </p:cNvPr>
            <p:cNvSpPr txBox="1"/>
            <p:nvPr/>
          </p:nvSpPr>
          <p:spPr>
            <a:xfrm>
              <a:off x="5405715" y="2267164"/>
              <a:ext cx="322729" cy="45520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p>
          </p:txBody>
        </p:sp>
        <p:sp>
          <p:nvSpPr>
            <p:cNvPr id="94" name="TextBox 93">
              <a:extLst>
                <a:ext uri="{FF2B5EF4-FFF2-40B4-BE49-F238E27FC236}">
                  <a16:creationId xmlns:a16="http://schemas.microsoft.com/office/drawing/2014/main" id="{6C03C850-955E-7B4C-B016-48D755CF0D25}"/>
                </a:ext>
              </a:extLst>
            </p:cNvPr>
            <p:cNvSpPr txBox="1"/>
            <p:nvPr/>
          </p:nvSpPr>
          <p:spPr>
            <a:xfrm>
              <a:off x="5768785" y="2267164"/>
              <a:ext cx="322729" cy="369332"/>
            </a:xfrm>
            <a:prstGeom prst="rect">
              <a:avLst/>
            </a:prstGeom>
            <a:noFill/>
          </p:spPr>
          <p:txBody>
            <a:bodyPr wrap="square" rtlCol="0">
              <a:spAutoFit/>
            </a:bodyPr>
            <a:lstStyle/>
            <a:p>
              <a:r>
                <a:rPr lang="en-US" dirty="0">
                  <a:solidFill>
                    <a:srgbClr val="009051"/>
                  </a:solidFill>
                  <a:latin typeface="Times New Roman" panose="02020603050405020304" pitchFamily="18" charset="0"/>
                  <a:cs typeface="Times New Roman" panose="02020603050405020304" pitchFamily="18" charset="0"/>
                </a:rPr>
                <a:t>K</a:t>
              </a:r>
            </a:p>
          </p:txBody>
        </p:sp>
        <p:sp>
          <p:nvSpPr>
            <p:cNvPr id="95" name="TextBox 94">
              <a:extLst>
                <a:ext uri="{FF2B5EF4-FFF2-40B4-BE49-F238E27FC236}">
                  <a16:creationId xmlns:a16="http://schemas.microsoft.com/office/drawing/2014/main" id="{956D18AA-D40B-104B-9CF2-45C0B86BF836}"/>
                </a:ext>
              </a:extLst>
            </p:cNvPr>
            <p:cNvSpPr txBox="1"/>
            <p:nvPr/>
          </p:nvSpPr>
          <p:spPr>
            <a:xfrm>
              <a:off x="1452282" y="2962835"/>
              <a:ext cx="847166"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2-back</a:t>
              </a:r>
            </a:p>
          </p:txBody>
        </p:sp>
        <p:sp>
          <p:nvSpPr>
            <p:cNvPr id="96" name="TextBox 95">
              <a:extLst>
                <a:ext uri="{FF2B5EF4-FFF2-40B4-BE49-F238E27FC236}">
                  <a16:creationId xmlns:a16="http://schemas.microsoft.com/office/drawing/2014/main" id="{13E1AEE6-1D08-344F-A23E-34D8AC6E7286}"/>
                </a:ext>
              </a:extLst>
            </p:cNvPr>
            <p:cNvSpPr txBox="1"/>
            <p:nvPr/>
          </p:nvSpPr>
          <p:spPr>
            <a:xfrm>
              <a:off x="2447360" y="2962835"/>
              <a:ext cx="322729" cy="45520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K</a:t>
              </a:r>
            </a:p>
          </p:txBody>
        </p:sp>
        <p:sp>
          <p:nvSpPr>
            <p:cNvPr id="97" name="TextBox 96">
              <a:extLst>
                <a:ext uri="{FF2B5EF4-FFF2-40B4-BE49-F238E27FC236}">
                  <a16:creationId xmlns:a16="http://schemas.microsoft.com/office/drawing/2014/main" id="{445EF1DC-F7E6-ED42-AE42-51C7FE6E049E}"/>
                </a:ext>
              </a:extLst>
            </p:cNvPr>
            <p:cNvSpPr txBox="1"/>
            <p:nvPr/>
          </p:nvSpPr>
          <p:spPr>
            <a:xfrm>
              <a:off x="2805947" y="2965503"/>
              <a:ext cx="322729" cy="45520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V</a:t>
              </a:r>
            </a:p>
          </p:txBody>
        </p:sp>
        <p:sp>
          <p:nvSpPr>
            <p:cNvPr id="98" name="TextBox 97">
              <a:extLst>
                <a:ext uri="{FF2B5EF4-FFF2-40B4-BE49-F238E27FC236}">
                  <a16:creationId xmlns:a16="http://schemas.microsoft.com/office/drawing/2014/main" id="{41B59D73-3140-184D-9975-BFCF2C77C39B}"/>
                </a:ext>
              </a:extLst>
            </p:cNvPr>
            <p:cNvSpPr txBox="1"/>
            <p:nvPr/>
          </p:nvSpPr>
          <p:spPr>
            <a:xfrm>
              <a:off x="3164534" y="2962835"/>
              <a:ext cx="322729" cy="455207"/>
            </a:xfrm>
            <a:prstGeom prst="rect">
              <a:avLst/>
            </a:prstGeom>
            <a:noFill/>
          </p:spPr>
          <p:txBody>
            <a:bodyPr wrap="square" rtlCol="0">
              <a:spAutoFit/>
            </a:bodyPr>
            <a:lstStyle/>
            <a:p>
              <a:r>
                <a:rPr lang="en-US" dirty="0">
                  <a:solidFill>
                    <a:srgbClr val="008000"/>
                  </a:solidFill>
                  <a:latin typeface="Times New Roman" panose="02020603050405020304" pitchFamily="18" charset="0"/>
                  <a:cs typeface="Times New Roman" panose="02020603050405020304" pitchFamily="18" charset="0"/>
                </a:rPr>
                <a:t>K</a:t>
              </a:r>
            </a:p>
          </p:txBody>
        </p:sp>
        <p:sp>
          <p:nvSpPr>
            <p:cNvPr id="99" name="TextBox 98">
              <a:extLst>
                <a:ext uri="{FF2B5EF4-FFF2-40B4-BE49-F238E27FC236}">
                  <a16:creationId xmlns:a16="http://schemas.microsoft.com/office/drawing/2014/main" id="{F139BEBE-AD93-5A46-A6F5-0D1170B37AAD}"/>
                </a:ext>
              </a:extLst>
            </p:cNvPr>
            <p:cNvSpPr txBox="1"/>
            <p:nvPr/>
          </p:nvSpPr>
          <p:spPr>
            <a:xfrm>
              <a:off x="3523121" y="2962835"/>
              <a:ext cx="322729" cy="45520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p>
          </p:txBody>
        </p:sp>
        <p:sp>
          <p:nvSpPr>
            <p:cNvPr id="100" name="TextBox 99">
              <a:extLst>
                <a:ext uri="{FF2B5EF4-FFF2-40B4-BE49-F238E27FC236}">
                  <a16:creationId xmlns:a16="http://schemas.microsoft.com/office/drawing/2014/main" id="{9A9C4361-0D63-6D49-9D1A-4172E8510F9A}"/>
                </a:ext>
              </a:extLst>
            </p:cNvPr>
            <p:cNvSpPr txBox="1"/>
            <p:nvPr/>
          </p:nvSpPr>
          <p:spPr>
            <a:xfrm>
              <a:off x="3881708" y="2962835"/>
              <a:ext cx="322729" cy="45520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O</a:t>
              </a:r>
            </a:p>
          </p:txBody>
        </p:sp>
        <p:sp>
          <p:nvSpPr>
            <p:cNvPr id="101" name="TextBox 100">
              <a:extLst>
                <a:ext uri="{FF2B5EF4-FFF2-40B4-BE49-F238E27FC236}">
                  <a16:creationId xmlns:a16="http://schemas.microsoft.com/office/drawing/2014/main" id="{EE261B3A-F199-F741-8706-FDB88F925E95}"/>
                </a:ext>
              </a:extLst>
            </p:cNvPr>
            <p:cNvSpPr txBox="1"/>
            <p:nvPr/>
          </p:nvSpPr>
          <p:spPr>
            <a:xfrm>
              <a:off x="4240295" y="2962835"/>
              <a:ext cx="322729" cy="45520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P</a:t>
              </a:r>
            </a:p>
          </p:txBody>
        </p:sp>
        <p:sp>
          <p:nvSpPr>
            <p:cNvPr id="102" name="TextBox 101">
              <a:extLst>
                <a:ext uri="{FF2B5EF4-FFF2-40B4-BE49-F238E27FC236}">
                  <a16:creationId xmlns:a16="http://schemas.microsoft.com/office/drawing/2014/main" id="{C066F90C-258F-8840-8390-70A1A828C9BB}"/>
                </a:ext>
              </a:extLst>
            </p:cNvPr>
            <p:cNvSpPr txBox="1"/>
            <p:nvPr/>
          </p:nvSpPr>
          <p:spPr>
            <a:xfrm>
              <a:off x="4598882" y="2962835"/>
              <a:ext cx="322729" cy="45520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L</a:t>
              </a:r>
            </a:p>
          </p:txBody>
        </p:sp>
        <p:sp>
          <p:nvSpPr>
            <p:cNvPr id="103" name="TextBox 102">
              <a:extLst>
                <a:ext uri="{FF2B5EF4-FFF2-40B4-BE49-F238E27FC236}">
                  <a16:creationId xmlns:a16="http://schemas.microsoft.com/office/drawing/2014/main" id="{35A0AB99-4D55-054E-B454-C18BAD8040F9}"/>
                </a:ext>
              </a:extLst>
            </p:cNvPr>
            <p:cNvSpPr txBox="1"/>
            <p:nvPr/>
          </p:nvSpPr>
          <p:spPr>
            <a:xfrm>
              <a:off x="4957469" y="2962835"/>
              <a:ext cx="322729" cy="455207"/>
            </a:xfrm>
            <a:prstGeom prst="rect">
              <a:avLst/>
            </a:prstGeom>
            <a:noFill/>
          </p:spPr>
          <p:txBody>
            <a:bodyPr wrap="square" rtlCol="0">
              <a:spAutoFit/>
            </a:bodyPr>
            <a:lstStyle/>
            <a:p>
              <a:r>
                <a:rPr lang="en-US" dirty="0">
                  <a:solidFill>
                    <a:srgbClr val="008000"/>
                  </a:solidFill>
                  <a:latin typeface="Times New Roman" panose="02020603050405020304" pitchFamily="18" charset="0"/>
                  <a:cs typeface="Times New Roman" panose="02020603050405020304" pitchFamily="18" charset="0"/>
                </a:rPr>
                <a:t>P</a:t>
              </a:r>
            </a:p>
          </p:txBody>
        </p:sp>
        <p:sp>
          <p:nvSpPr>
            <p:cNvPr id="104" name="TextBox 103">
              <a:extLst>
                <a:ext uri="{FF2B5EF4-FFF2-40B4-BE49-F238E27FC236}">
                  <a16:creationId xmlns:a16="http://schemas.microsoft.com/office/drawing/2014/main" id="{CB5172A6-05B1-1748-8496-7D2524D24035}"/>
                </a:ext>
              </a:extLst>
            </p:cNvPr>
            <p:cNvSpPr txBox="1"/>
            <p:nvPr/>
          </p:nvSpPr>
          <p:spPr>
            <a:xfrm>
              <a:off x="5316056" y="2962835"/>
              <a:ext cx="322729" cy="45520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E</a:t>
              </a:r>
            </a:p>
          </p:txBody>
        </p:sp>
        <p:sp>
          <p:nvSpPr>
            <p:cNvPr id="105" name="TextBox 104">
              <a:extLst>
                <a:ext uri="{FF2B5EF4-FFF2-40B4-BE49-F238E27FC236}">
                  <a16:creationId xmlns:a16="http://schemas.microsoft.com/office/drawing/2014/main" id="{8FB0AC9F-4623-B841-8C03-D928F544407D}"/>
                </a:ext>
              </a:extLst>
            </p:cNvPr>
            <p:cNvSpPr txBox="1"/>
            <p:nvPr/>
          </p:nvSpPr>
          <p:spPr>
            <a:xfrm>
              <a:off x="5674643" y="2962835"/>
              <a:ext cx="322729" cy="45520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M</a:t>
              </a:r>
            </a:p>
          </p:txBody>
        </p:sp>
        <p:cxnSp>
          <p:nvCxnSpPr>
            <p:cNvPr id="106" name="Curved Connector 105">
              <a:extLst>
                <a:ext uri="{FF2B5EF4-FFF2-40B4-BE49-F238E27FC236}">
                  <a16:creationId xmlns:a16="http://schemas.microsoft.com/office/drawing/2014/main" id="{E17B978B-AB30-0346-B493-689ACB0E0D02}"/>
                </a:ext>
              </a:extLst>
            </p:cNvPr>
            <p:cNvCxnSpPr>
              <a:cxnSpLocks/>
            </p:cNvCxnSpPr>
            <p:nvPr/>
          </p:nvCxnSpPr>
          <p:spPr>
            <a:xfrm rot="5400000">
              <a:off x="2965738" y="3005644"/>
              <a:ext cx="12522" cy="717174"/>
            </a:xfrm>
            <a:prstGeom prst="curvedConnector3">
              <a:avLst>
                <a:gd name="adj1" fmla="val 1800000"/>
              </a:avLst>
            </a:prstGeom>
            <a:ln>
              <a:solidFill>
                <a:srgbClr val="00905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urved Connector 106">
              <a:extLst>
                <a:ext uri="{FF2B5EF4-FFF2-40B4-BE49-F238E27FC236}">
                  <a16:creationId xmlns:a16="http://schemas.microsoft.com/office/drawing/2014/main" id="{EF649815-50AB-E443-AFC0-79E89C42BCC6}"/>
                </a:ext>
              </a:extLst>
            </p:cNvPr>
            <p:cNvCxnSpPr/>
            <p:nvPr/>
          </p:nvCxnSpPr>
          <p:spPr>
            <a:xfrm rot="5400000">
              <a:off x="4710933" y="2948339"/>
              <a:ext cx="12700" cy="717174"/>
            </a:xfrm>
            <a:prstGeom prst="curvedConnector3">
              <a:avLst>
                <a:gd name="adj1" fmla="val 1800000"/>
              </a:avLst>
            </a:prstGeom>
            <a:ln>
              <a:solidFill>
                <a:srgbClr val="00905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urved Connector 107">
              <a:extLst>
                <a:ext uri="{FF2B5EF4-FFF2-40B4-BE49-F238E27FC236}">
                  <a16:creationId xmlns:a16="http://schemas.microsoft.com/office/drawing/2014/main" id="{BDA12E55-1C61-7948-B0F9-7C7B72985E7A}"/>
                </a:ext>
              </a:extLst>
            </p:cNvPr>
            <p:cNvCxnSpPr/>
            <p:nvPr/>
          </p:nvCxnSpPr>
          <p:spPr>
            <a:xfrm rot="5400000">
              <a:off x="3675634" y="2930598"/>
              <a:ext cx="12700" cy="717174"/>
            </a:xfrm>
            <a:prstGeom prst="curvedConnector3">
              <a:avLst>
                <a:gd name="adj1" fmla="val 180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2D81F9E2-2381-D24E-81F2-1523492492E7}"/>
                </a:ext>
              </a:extLst>
            </p:cNvPr>
            <p:cNvSpPr txBox="1"/>
            <p:nvPr/>
          </p:nvSpPr>
          <p:spPr>
            <a:xfrm>
              <a:off x="3502568" y="3289174"/>
              <a:ext cx="349624" cy="369332"/>
            </a:xfrm>
            <a:prstGeom prst="rect">
              <a:avLst/>
            </a:prstGeom>
            <a:noFill/>
            <a:ln>
              <a:noFill/>
            </a:ln>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p>
          </p:txBody>
        </p:sp>
      </p:grpSp>
      <p:sp>
        <p:nvSpPr>
          <p:cNvPr id="3" name="Right Brace 2">
            <a:extLst>
              <a:ext uri="{FF2B5EF4-FFF2-40B4-BE49-F238E27FC236}">
                <a16:creationId xmlns:a16="http://schemas.microsoft.com/office/drawing/2014/main" id="{772D4489-FE27-5B43-BAAF-8B7E1935C315}"/>
              </a:ext>
            </a:extLst>
          </p:cNvPr>
          <p:cNvSpPr/>
          <p:nvPr/>
        </p:nvSpPr>
        <p:spPr bwMode="auto">
          <a:xfrm>
            <a:off x="10744200" y="16079575"/>
            <a:ext cx="601551" cy="1411080"/>
          </a:xfrm>
          <a:prstGeom prst="rightBrace">
            <a:avLst/>
          </a:prstGeom>
          <a:noFill/>
          <a:ln w="412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 charset="0"/>
            </a:endParaRPr>
          </a:p>
        </p:txBody>
      </p:sp>
      <p:sp>
        <p:nvSpPr>
          <p:cNvPr id="4" name="TextBox 3">
            <a:extLst>
              <a:ext uri="{FF2B5EF4-FFF2-40B4-BE49-F238E27FC236}">
                <a16:creationId xmlns:a16="http://schemas.microsoft.com/office/drawing/2014/main" id="{31130072-96F6-404C-9CB8-C7064025D55B}"/>
              </a:ext>
            </a:extLst>
          </p:cNvPr>
          <p:cNvSpPr txBox="1"/>
          <p:nvPr/>
        </p:nvSpPr>
        <p:spPr>
          <a:xfrm>
            <a:off x="11503460" y="16000285"/>
            <a:ext cx="2951618" cy="1569660"/>
          </a:xfrm>
          <a:prstGeom prst="rect">
            <a:avLst/>
          </a:prstGeom>
          <a:noFill/>
        </p:spPr>
        <p:txBody>
          <a:bodyPr wrap="square" rtlCol="0">
            <a:spAutoFit/>
          </a:bodyPr>
          <a:lstStyle/>
          <a:p>
            <a:r>
              <a:rPr lang="en-US" i="1" dirty="0"/>
              <a:t>n-Back Costs</a:t>
            </a:r>
            <a:r>
              <a:rPr lang="en-US" baseline="30000" dirty="0"/>
              <a:t>6</a:t>
            </a:r>
            <a:r>
              <a:rPr lang="en-US" i="1" dirty="0"/>
              <a:t>: difference in performance between 0-back and 2-back</a:t>
            </a:r>
          </a:p>
        </p:txBody>
      </p:sp>
      <p:sp>
        <p:nvSpPr>
          <p:cNvPr id="69" name="TextBox 68">
            <a:extLst>
              <a:ext uri="{FF2B5EF4-FFF2-40B4-BE49-F238E27FC236}">
                <a16:creationId xmlns:a16="http://schemas.microsoft.com/office/drawing/2014/main" id="{09D7936D-269F-D945-83B6-78248E0E5B9E}"/>
              </a:ext>
            </a:extLst>
          </p:cNvPr>
          <p:cNvSpPr txBox="1"/>
          <p:nvPr/>
        </p:nvSpPr>
        <p:spPr>
          <a:xfrm>
            <a:off x="1872545" y="15925800"/>
            <a:ext cx="2951618" cy="1200329"/>
          </a:xfrm>
          <a:prstGeom prst="rect">
            <a:avLst/>
          </a:prstGeom>
          <a:noFill/>
        </p:spPr>
        <p:txBody>
          <a:bodyPr wrap="square" rtlCol="0">
            <a:spAutoFit/>
          </a:bodyPr>
          <a:lstStyle/>
          <a:p>
            <a:r>
              <a:rPr lang="en-US" i="1" dirty="0"/>
              <a:t>Key: </a:t>
            </a:r>
          </a:p>
          <a:p>
            <a:r>
              <a:rPr lang="en-US" i="1" dirty="0"/>
              <a:t>	correct</a:t>
            </a:r>
          </a:p>
          <a:p>
            <a:r>
              <a:rPr lang="en-US" i="1" dirty="0"/>
              <a:t>	incorrect</a:t>
            </a:r>
          </a:p>
        </p:txBody>
      </p:sp>
      <p:sp>
        <p:nvSpPr>
          <p:cNvPr id="7" name="Rounded Rectangle 6">
            <a:extLst>
              <a:ext uri="{FF2B5EF4-FFF2-40B4-BE49-F238E27FC236}">
                <a16:creationId xmlns:a16="http://schemas.microsoft.com/office/drawing/2014/main" id="{B8A478F5-7B95-CB4C-A577-FC44B233F2D8}"/>
              </a:ext>
            </a:extLst>
          </p:cNvPr>
          <p:cNvSpPr/>
          <p:nvPr/>
        </p:nvSpPr>
        <p:spPr bwMode="auto">
          <a:xfrm>
            <a:off x="2438400" y="16407274"/>
            <a:ext cx="234742" cy="281901"/>
          </a:xfrm>
          <a:prstGeom prst="round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 charset="0"/>
            </a:endParaRPr>
          </a:p>
        </p:txBody>
      </p:sp>
      <p:sp>
        <p:nvSpPr>
          <p:cNvPr id="110" name="Rounded Rectangle 109">
            <a:extLst>
              <a:ext uri="{FF2B5EF4-FFF2-40B4-BE49-F238E27FC236}">
                <a16:creationId xmlns:a16="http://schemas.microsoft.com/office/drawing/2014/main" id="{9BF7D7CB-8AB0-2448-8E84-B378FCADD7B6}"/>
              </a:ext>
            </a:extLst>
          </p:cNvPr>
          <p:cNvSpPr/>
          <p:nvPr/>
        </p:nvSpPr>
        <p:spPr bwMode="auto">
          <a:xfrm>
            <a:off x="2428896" y="16776516"/>
            <a:ext cx="234742" cy="281901"/>
          </a:xfrm>
          <a:prstGeom prst="round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 charset="0"/>
            </a:endParaRPr>
          </a:p>
        </p:txBody>
      </p:sp>
      <p:sp>
        <p:nvSpPr>
          <p:cNvPr id="6" name="TextBox 5">
            <a:extLst>
              <a:ext uri="{FF2B5EF4-FFF2-40B4-BE49-F238E27FC236}">
                <a16:creationId xmlns:a16="http://schemas.microsoft.com/office/drawing/2014/main" id="{83B5669C-9E16-FE4B-AFF3-28B937A5E5D1}"/>
              </a:ext>
            </a:extLst>
          </p:cNvPr>
          <p:cNvSpPr txBox="1"/>
          <p:nvPr/>
        </p:nvSpPr>
        <p:spPr>
          <a:xfrm>
            <a:off x="34124778" y="7924800"/>
            <a:ext cx="9144000" cy="3908762"/>
          </a:xfrm>
          <a:prstGeom prst="rect">
            <a:avLst/>
          </a:prstGeom>
          <a:noFill/>
        </p:spPr>
        <p:txBody>
          <a:bodyPr wrap="square" rtlCol="0">
            <a:spAutoFit/>
          </a:bodyPr>
          <a:lstStyle/>
          <a:p>
            <a:pPr marL="457200" indent="-457200">
              <a:buFont typeface="Arial" panose="020B0604020202020204" pitchFamily="34" charset="0"/>
              <a:buChar char="•"/>
              <a:defRPr/>
            </a:pPr>
            <a:r>
              <a:rPr lang="en-GB" sz="3200" u="sng" dirty="0">
                <a:latin typeface="Times New Roman" pitchFamily="1" charset="0"/>
              </a:rPr>
              <a:t>Hits vividness</a:t>
            </a:r>
            <a:r>
              <a:rPr lang="en-GB" sz="3200" dirty="0">
                <a:latin typeface="Times New Roman" pitchFamily="1" charset="0"/>
              </a:rPr>
              <a:t>: </a:t>
            </a:r>
          </a:p>
          <a:p>
            <a:pPr marL="914400" lvl="1" indent="-457200">
              <a:buFont typeface="Arial" panose="020B0604020202020204" pitchFamily="34" charset="0"/>
              <a:buChar char="•"/>
              <a:defRPr/>
            </a:pPr>
            <a:r>
              <a:rPr lang="en-GB" sz="3200" dirty="0">
                <a:latin typeface="Times New Roman" pitchFamily="1" charset="0"/>
              </a:rPr>
              <a:t>Main effect of condition, but in unexpected direction </a:t>
            </a:r>
          </a:p>
          <a:p>
            <a:pPr marL="1371600" lvl="2" indent="-457200">
              <a:buFont typeface="Arial" panose="020B0604020202020204" pitchFamily="34" charset="0"/>
              <a:buChar char="•"/>
              <a:defRPr/>
            </a:pPr>
            <a:r>
              <a:rPr lang="en-GB" sz="3200" dirty="0">
                <a:latin typeface="Times New Roman" pitchFamily="1" charset="0"/>
              </a:rPr>
              <a:t>means = </a:t>
            </a:r>
            <a:r>
              <a:rPr lang="en-US" sz="3200" dirty="0"/>
              <a:t>4.05 (</a:t>
            </a:r>
            <a:r>
              <a:rPr lang="en-US" sz="3200" dirty="0">
                <a:solidFill>
                  <a:srgbClr val="FF7E79"/>
                </a:solidFill>
              </a:rPr>
              <a:t>control</a:t>
            </a:r>
            <a:r>
              <a:rPr lang="en-US" sz="3200" dirty="0"/>
              <a:t>), 3.76 (</a:t>
            </a:r>
            <a:r>
              <a:rPr lang="en-US" sz="3200" dirty="0">
                <a:solidFill>
                  <a:srgbClr val="00B050"/>
                </a:solidFill>
              </a:rPr>
              <a:t>music</a:t>
            </a:r>
            <a:r>
              <a:rPr lang="en-US" sz="3200" dirty="0"/>
              <a:t>),         3.79 (</a:t>
            </a:r>
            <a:r>
              <a:rPr lang="en-US" sz="3200" dirty="0">
                <a:solidFill>
                  <a:srgbClr val="00B0F0"/>
                </a:solidFill>
              </a:rPr>
              <a:t>self-reference</a:t>
            </a:r>
            <a:r>
              <a:rPr lang="en-US" sz="3200" dirty="0"/>
              <a:t>)</a:t>
            </a:r>
            <a:endParaRPr lang="en-GB" sz="3200" dirty="0">
              <a:latin typeface="Times New Roman" pitchFamily="1" charset="0"/>
            </a:endParaRPr>
          </a:p>
          <a:p>
            <a:pPr marL="914400" lvl="1" indent="-457200">
              <a:buFont typeface="Arial" panose="020B0604020202020204" pitchFamily="34" charset="0"/>
              <a:buChar char="•"/>
              <a:defRPr/>
            </a:pPr>
            <a:r>
              <a:rPr lang="en-GB" sz="3200" dirty="0">
                <a:latin typeface="Times New Roman" pitchFamily="1" charset="0"/>
              </a:rPr>
              <a:t>No interactions with vividness ratings on hits and individual working memory ability</a:t>
            </a:r>
          </a:p>
          <a:p>
            <a:endParaRPr lang="en-US" dirty="0"/>
          </a:p>
        </p:txBody>
      </p:sp>
      <p:sp>
        <p:nvSpPr>
          <p:cNvPr id="8" name="TextBox 7">
            <a:extLst>
              <a:ext uri="{FF2B5EF4-FFF2-40B4-BE49-F238E27FC236}">
                <a16:creationId xmlns:a16="http://schemas.microsoft.com/office/drawing/2014/main" id="{5E831E6F-6623-7D4D-BEAA-C983A8338A21}"/>
              </a:ext>
            </a:extLst>
          </p:cNvPr>
          <p:cNvSpPr txBox="1"/>
          <p:nvPr/>
        </p:nvSpPr>
        <p:spPr>
          <a:xfrm>
            <a:off x="25146000" y="7467600"/>
            <a:ext cx="16812830" cy="954107"/>
          </a:xfrm>
          <a:prstGeom prst="rect">
            <a:avLst/>
          </a:prstGeom>
          <a:noFill/>
        </p:spPr>
        <p:txBody>
          <a:bodyPr wrap="square" rtlCol="0">
            <a:spAutoFit/>
          </a:bodyPr>
          <a:lstStyle/>
          <a:p>
            <a:pPr lvl="0"/>
            <a:r>
              <a:rPr lang="en-GB" sz="3200" b="1" i="1" dirty="0">
                <a:solidFill>
                  <a:srgbClr val="000000"/>
                </a:solidFill>
                <a:latin typeface="Times New Roman" pitchFamily="1" charset="0"/>
              </a:rPr>
              <a:t>ENCODING MANIPULATIONS: Memory Performance &amp; Individual Cognitive Differences</a:t>
            </a:r>
            <a:endParaRPr lang="en-GB" altLang="en-US" sz="3200" u="sng" dirty="0">
              <a:solidFill>
                <a:srgbClr val="000000"/>
              </a:solidFill>
            </a:endParaRPr>
          </a:p>
          <a:p>
            <a:endParaRPr lang="en-US" dirty="0"/>
          </a:p>
        </p:txBody>
      </p:sp>
      <p:pic>
        <p:nvPicPr>
          <p:cNvPr id="20" name="Picture 19">
            <a:extLst>
              <a:ext uri="{FF2B5EF4-FFF2-40B4-BE49-F238E27FC236}">
                <a16:creationId xmlns:a16="http://schemas.microsoft.com/office/drawing/2014/main" id="{67A7444E-2211-4B40-8077-997CC3C57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82786" y="12403299"/>
            <a:ext cx="8754976" cy="5825802"/>
          </a:xfrm>
          <a:prstGeom prst="rect">
            <a:avLst/>
          </a:prstGeom>
        </p:spPr>
      </p:pic>
      <p:pic>
        <p:nvPicPr>
          <p:cNvPr id="111" name="Picture 110">
            <a:extLst>
              <a:ext uri="{FF2B5EF4-FFF2-40B4-BE49-F238E27FC236}">
                <a16:creationId xmlns:a16="http://schemas.microsoft.com/office/drawing/2014/main" id="{B086B7F2-DCE5-AF41-9D0A-382BBD64FA5D}"/>
              </a:ext>
            </a:extLst>
          </p:cNvPr>
          <p:cNvPicPr/>
          <p:nvPr/>
        </p:nvPicPr>
        <p:blipFill rotWithShape="1">
          <a:blip r:embed="rId6" cstate="print">
            <a:extLst>
              <a:ext uri="{28A0092B-C50C-407E-A947-70E740481C1C}">
                <a14:useLocalDpi xmlns:a14="http://schemas.microsoft.com/office/drawing/2010/main" val="0"/>
              </a:ext>
            </a:extLst>
          </a:blip>
          <a:srcRect t="5762"/>
          <a:stretch/>
        </p:blipFill>
        <p:spPr>
          <a:xfrm>
            <a:off x="2756606" y="24155400"/>
            <a:ext cx="8746854" cy="2492516"/>
          </a:xfrm>
          <a:prstGeom prst="rect">
            <a:avLst/>
          </a:prstGeom>
        </p:spPr>
      </p:pic>
      <p:pic>
        <p:nvPicPr>
          <p:cNvPr id="22" name="Picture 21">
            <a:extLst>
              <a:ext uri="{FF2B5EF4-FFF2-40B4-BE49-F238E27FC236}">
                <a16:creationId xmlns:a16="http://schemas.microsoft.com/office/drawing/2014/main" id="{D66B6A8D-03F6-3E4A-ABB2-D215231244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66200" y="12762813"/>
            <a:ext cx="8227582" cy="5106775"/>
          </a:xfrm>
          <a:prstGeom prst="rect">
            <a:avLst/>
          </a:prstGeom>
        </p:spPr>
      </p:pic>
      <p:pic>
        <p:nvPicPr>
          <p:cNvPr id="10" name="Picture 9">
            <a:extLst>
              <a:ext uri="{FF2B5EF4-FFF2-40B4-BE49-F238E27FC236}">
                <a16:creationId xmlns:a16="http://schemas.microsoft.com/office/drawing/2014/main" id="{7A37C275-4773-1E4C-9E5F-F727C30A05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90192" y="12707010"/>
            <a:ext cx="8271788" cy="5680376"/>
          </a:xfrm>
          <a:prstGeom prst="rect">
            <a:avLst/>
          </a:prstGeom>
        </p:spPr>
      </p:pic>
      <p:sp>
        <p:nvSpPr>
          <p:cNvPr id="2" name="TextBox 1">
            <a:extLst>
              <a:ext uri="{FF2B5EF4-FFF2-40B4-BE49-F238E27FC236}">
                <a16:creationId xmlns:a16="http://schemas.microsoft.com/office/drawing/2014/main" id="{63044AD1-7309-C749-A1E0-60DAAF42215E}"/>
              </a:ext>
            </a:extLst>
          </p:cNvPr>
          <p:cNvSpPr txBox="1"/>
          <p:nvPr/>
        </p:nvSpPr>
        <p:spPr>
          <a:xfrm>
            <a:off x="23188629" y="14564380"/>
            <a:ext cx="2109771" cy="523220"/>
          </a:xfrm>
          <a:prstGeom prst="rect">
            <a:avLst/>
          </a:prstGeom>
          <a:solidFill>
            <a:schemeClr val="bg1"/>
          </a:solidFill>
        </p:spPr>
        <p:txBody>
          <a:bodyPr wrap="square" rtlCol="0">
            <a:spAutoFit/>
          </a:bodyPr>
          <a:lstStyle/>
          <a:p>
            <a:r>
              <a:rPr lang="en-US" sz="2800" dirty="0">
                <a:latin typeface="Arial" panose="020B0604020202020204" pitchFamily="34" charset="0"/>
                <a:cs typeface="Arial" panose="020B0604020202020204" pitchFamily="34" charset="0"/>
              </a:rPr>
              <a:t>sex</a:t>
            </a:r>
            <a:endParaRPr lang="en-US" sz="36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38791</TotalTime>
  <Words>1076</Words>
  <Application>Microsoft Macintosh PowerPoint</Application>
  <PresentationFormat>Custom</PresentationFormat>
  <Paragraphs>128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PGothic</vt:lpstr>
      <vt:lpstr>Arial</vt:lpstr>
      <vt:lpstr>Times New Roman</vt:lpstr>
      <vt:lpstr>Wingdings</vt:lpstr>
      <vt:lpstr>Blank Presentation</vt:lpstr>
      <vt:lpstr>PowerPoint Presentation</vt:lpstr>
    </vt:vector>
  </TitlesOfParts>
  <Company>UNSW</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Microsoft Office User</cp:lastModifiedBy>
  <cp:revision>579</cp:revision>
  <cp:lastPrinted>2020-03-06T15:21:19Z</cp:lastPrinted>
  <dcterms:created xsi:type="dcterms:W3CDTF">1997-10-24T05:44:18Z</dcterms:created>
  <dcterms:modified xsi:type="dcterms:W3CDTF">2020-04-27T22:34:51Z</dcterms:modified>
</cp:coreProperties>
</file>