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8"/>
  </p:notesMasterIdLst>
  <p:sldIdLst>
    <p:sldId id="722" r:id="rId2"/>
    <p:sldId id="628" r:id="rId3"/>
    <p:sldId id="723" r:id="rId4"/>
    <p:sldId id="695" r:id="rId5"/>
    <p:sldId id="697" r:id="rId6"/>
    <p:sldId id="706" r:id="rId7"/>
    <p:sldId id="724" r:id="rId8"/>
    <p:sldId id="708" r:id="rId9"/>
    <p:sldId id="725" r:id="rId10"/>
    <p:sldId id="726" r:id="rId11"/>
    <p:sldId id="699" r:id="rId12"/>
    <p:sldId id="701" r:id="rId13"/>
    <p:sldId id="700" r:id="rId14"/>
    <p:sldId id="727" r:id="rId15"/>
    <p:sldId id="704" r:id="rId16"/>
    <p:sldId id="709" r:id="rId17"/>
    <p:sldId id="710" r:id="rId18"/>
    <p:sldId id="711" r:id="rId19"/>
    <p:sldId id="712" r:id="rId20"/>
    <p:sldId id="713" r:id="rId21"/>
    <p:sldId id="716" r:id="rId22"/>
    <p:sldId id="717" r:id="rId23"/>
    <p:sldId id="728" r:id="rId24"/>
    <p:sldId id="619" r:id="rId25"/>
    <p:sldId id="729" r:id="rId26"/>
    <p:sldId id="730" r:id="rId2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ey Weir" initials="KW" lastIdx="3" clrIdx="0">
    <p:extLst>
      <p:ext uri="{19B8F6BF-5375-455C-9EA6-DF929625EA0E}">
        <p15:presenceInfo xmlns:p15="http://schemas.microsoft.com/office/powerpoint/2012/main" userId="S-1-5-21-2381427994-4160072731-344886039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375E"/>
    <a:srgbClr val="2D427F"/>
    <a:srgbClr val="698901"/>
    <a:srgbClr val="587301"/>
    <a:srgbClr val="064B9E"/>
    <a:srgbClr val="960000"/>
    <a:srgbClr val="C6D9F1"/>
    <a:srgbClr val="0750A9"/>
    <a:srgbClr val="075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5" autoAdjust="0"/>
    <p:restoredTop sz="86862" autoAdjust="0"/>
  </p:normalViewPr>
  <p:slideViewPr>
    <p:cSldViewPr snapToGrid="0">
      <p:cViewPr varScale="1">
        <p:scale>
          <a:sx n="106" d="100"/>
          <a:sy n="106" d="100"/>
        </p:scale>
        <p:origin x="1992" y="9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3270" y="-7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14T16:10:45.718" idx="1">
    <p:pos x="4333" y="1748"/>
    <p:text>REPLACE THIS PICTURE WITH SOMETHING MORE CLEAR. DON'T SHOW THE KEY ON THE RIGHT.</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0-14T16:16:45.199" idx="2">
    <p:pos x="5563" y="1686"/>
    <p:text>Replace this pic with one more focused just on the right side. don't worry about getting the chart name in, we can add that under the pic.</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10-14T16:17:49.037" idx="3">
    <p:pos x="3456" y="1957"/>
    <p:text>Same as lost comment with the picture</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585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98102" y="0"/>
            <a:ext cx="2982119" cy="46585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A87AA54A-1B4D-4861-8F3E-761CB7549A4C}" type="datetimeFigureOut">
              <a:rPr lang="en-US"/>
              <a:pPr>
                <a:defRPr/>
              </a:pPr>
              <a:t>11/2/2015</a:t>
            </a:fld>
            <a:endParaRPr lang="en-US" dirty="0"/>
          </a:p>
        </p:txBody>
      </p:sp>
      <p:sp>
        <p:nvSpPr>
          <p:cNvPr id="4" name="Slide Image Placeholder 3"/>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8182" y="4416068"/>
            <a:ext cx="5505450" cy="4183142"/>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8966"/>
            <a:ext cx="2982119" cy="46585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98102" y="8828966"/>
            <a:ext cx="2982119" cy="46585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E249930F-B73F-43A7-A250-3715B932C752}" type="slidenum">
              <a:rPr lang="en-US"/>
              <a:pPr>
                <a:defRPr/>
              </a:pPr>
              <a:t>‹#›</a:t>
            </a:fld>
            <a:endParaRPr lang="en-US" dirty="0"/>
          </a:p>
        </p:txBody>
      </p:sp>
    </p:spTree>
    <p:extLst>
      <p:ext uri="{BB962C8B-B14F-4D97-AF65-F5344CB8AC3E}">
        <p14:creationId xmlns:p14="http://schemas.microsoft.com/office/powerpoint/2010/main" val="3988981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taking time out of your busy day to join us.  </a:t>
            </a:r>
          </a:p>
          <a:p>
            <a:r>
              <a:rPr lang="en-US" dirty="0" smtClean="0"/>
              <a:t>We are going to discuss implementing OEM, how we setup different templates to create meaningful actionable alerts, and how we have developed the Alert optimizer tool to help us maintain and manage OEM alert volumes.</a:t>
            </a:r>
          </a:p>
          <a:p>
            <a:endParaRPr lang="en-US" dirty="0" smtClean="0"/>
          </a:p>
          <a:p>
            <a:r>
              <a:rPr lang="en-US" dirty="0" smtClean="0"/>
              <a:t>First I will talk about implementing OEM out of the box.</a:t>
            </a:r>
          </a:p>
          <a:p>
            <a:endParaRPr lang="en-US" dirty="0" smtClean="0"/>
          </a:p>
          <a:p>
            <a:r>
              <a:rPr lang="en-US" dirty="0" smtClean="0"/>
              <a:t>Next, John Kaufling will walk you through OEM Templates, Thresholds, Metrics and Policies</a:t>
            </a:r>
          </a:p>
          <a:p>
            <a:endParaRPr lang="en-US" dirty="0" smtClean="0"/>
          </a:p>
          <a:p>
            <a:r>
              <a:rPr lang="en-US" dirty="0" smtClean="0"/>
              <a:t>And Chet </a:t>
            </a:r>
            <a:r>
              <a:rPr lang="en-US" dirty="0" err="1" smtClean="0"/>
              <a:t>Szatkowski</a:t>
            </a:r>
            <a:r>
              <a:rPr lang="en-US" dirty="0" smtClean="0"/>
              <a:t> will wrap everything</a:t>
            </a:r>
            <a:r>
              <a:rPr lang="en-US" baseline="0" dirty="0" smtClean="0"/>
              <a:t> up by taking us through how to</a:t>
            </a:r>
            <a:r>
              <a:rPr lang="en-US" dirty="0" smtClean="0"/>
              <a:t> maintain OEM with our Alert optimizer tool and walking you through a customer example where</a:t>
            </a:r>
            <a:r>
              <a:rPr lang="en-US" baseline="0" dirty="0" smtClean="0"/>
              <a:t> </a:t>
            </a:r>
            <a:r>
              <a:rPr lang="en-US" dirty="0" smtClean="0"/>
              <a:t>we use the Alert optimizer to each and every week to improve the information coming out of OEM as</a:t>
            </a:r>
            <a:r>
              <a:rPr lang="en-US" baseline="0" dirty="0" smtClean="0"/>
              <a:t> well as control the alert volumes</a:t>
            </a:r>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1</a:t>
            </a:fld>
            <a:endParaRPr lang="en-US" dirty="0"/>
          </a:p>
        </p:txBody>
      </p:sp>
    </p:spTree>
    <p:extLst>
      <p:ext uri="{BB962C8B-B14F-4D97-AF65-F5344CB8AC3E}">
        <p14:creationId xmlns:p14="http://schemas.microsoft.com/office/powerpoint/2010/main" val="1282183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n-lt"/>
                <a:ea typeface="+mn-ea"/>
                <a:cs typeface="+mn-cs"/>
              </a:rPr>
              <a:t>Out</a:t>
            </a:r>
            <a:r>
              <a:rPr lang="en-US" sz="1200" kern="1200" baseline="0" dirty="0" smtClean="0">
                <a:solidFill>
                  <a:schemeClr val="tx1"/>
                </a:solidFill>
                <a:effectLst/>
                <a:latin typeface="+mn-lt"/>
                <a:ea typeface="+mn-ea"/>
                <a:cs typeface="+mn-cs"/>
              </a:rPr>
              <a:t> of the box OEM templates may have thresholds, metrics, or  polices that be set at levels the are too narrow or too wide.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Customizing OEM templates across our customer base has given us unique in-site in what we should include in our templates.  So much of the time we disable many metrics and policies to get us down to monitoring the basics that are critical to supporting an oracle database.</a:t>
            </a:r>
          </a:p>
          <a:p>
            <a:r>
              <a:rPr lang="en-US" sz="1200" kern="1200" baseline="0" dirty="0" smtClean="0">
                <a:solidFill>
                  <a:schemeClr val="tx1"/>
                </a:solidFill>
                <a:effectLst/>
                <a:latin typeface="+mn-lt"/>
                <a:ea typeface="+mn-ea"/>
                <a:cs typeface="+mn-cs"/>
              </a:rPr>
              <a:t>The basics we encourage our customers to use are shown here.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mentioned earlier, some metric thresholds come predefined out-of-box. </a:t>
            </a:r>
          </a:p>
          <a:p>
            <a:r>
              <a:rPr lang="en-US" sz="1200" kern="1200" dirty="0" smtClean="0">
                <a:solidFill>
                  <a:schemeClr val="tx1"/>
                </a:solidFill>
                <a:effectLst/>
                <a:latin typeface="+mn-lt"/>
                <a:ea typeface="+mn-ea"/>
                <a:cs typeface="+mn-cs"/>
              </a:rPr>
              <a:t>While these values are acceptable for most monitoring conditions, your environment may require that you customize threshold values to more accurately reflect the operational norms of your environment. </a:t>
            </a:r>
          </a:p>
          <a:p>
            <a:r>
              <a:rPr lang="en-US" sz="1200" kern="1200" dirty="0" smtClean="0">
                <a:solidFill>
                  <a:schemeClr val="tx1"/>
                </a:solidFill>
                <a:effectLst/>
                <a:latin typeface="+mn-lt"/>
                <a:ea typeface="+mn-ea"/>
                <a:cs typeface="+mn-cs"/>
              </a:rPr>
              <a:t>Setting accurate threshold values, however, may be more challenging for certain categories of metrics such as performance metrics.</a:t>
            </a:r>
          </a:p>
          <a:p>
            <a:r>
              <a:rPr lang="en-US" sz="1200" kern="1200" dirty="0" smtClean="0">
                <a:solidFill>
                  <a:schemeClr val="tx1"/>
                </a:solidFill>
                <a:effectLst/>
                <a:latin typeface="+mn-lt"/>
                <a:ea typeface="+mn-ea"/>
                <a:cs typeface="+mn-cs"/>
              </a:rPr>
              <a:t>Monitoring session wait events</a:t>
            </a:r>
            <a:r>
              <a:rPr lang="en-US" sz="1200" kern="1200" baseline="0" dirty="0" smtClean="0">
                <a:solidFill>
                  <a:schemeClr val="tx1"/>
                </a:solidFill>
                <a:effectLst/>
                <a:latin typeface="+mn-lt"/>
                <a:ea typeface="+mn-ea"/>
                <a:cs typeface="+mn-cs"/>
              </a:rPr>
              <a:t> and response time events can generate hundreds to thousands of non actionable alerts.  </a:t>
            </a:r>
          </a:p>
          <a:p>
            <a:r>
              <a:rPr lang="en-US" sz="1200" kern="1200" dirty="0" smtClean="0">
                <a:solidFill>
                  <a:schemeClr val="tx1"/>
                </a:solidFill>
                <a:effectLst/>
                <a:latin typeface="+mn-lt"/>
                <a:ea typeface="+mn-ea"/>
                <a:cs typeface="+mn-cs"/>
              </a:rPr>
              <a:t>For example, what are appropriate warning and critical thresholds for the Response Time Per Transaction database metric?</a:t>
            </a:r>
          </a:p>
          <a:p>
            <a:r>
              <a:rPr lang="en-US" sz="1200" kern="1200" dirty="0" smtClean="0">
                <a:solidFill>
                  <a:schemeClr val="tx1"/>
                </a:solidFill>
                <a:effectLst/>
                <a:latin typeface="+mn-lt"/>
                <a:ea typeface="+mn-ea"/>
                <a:cs typeface="+mn-cs"/>
              </a:rPr>
              <a:t>For such metrics, it might make more sense to be alerted when the monitored values for the performance metric deviates from normal behavior. </a:t>
            </a:r>
          </a:p>
          <a:p>
            <a:r>
              <a:rPr lang="en-US" sz="1200" kern="1200" dirty="0" smtClean="0">
                <a:solidFill>
                  <a:schemeClr val="tx1"/>
                </a:solidFill>
                <a:effectLst/>
                <a:latin typeface="+mn-lt"/>
                <a:ea typeface="+mn-ea"/>
                <a:cs typeface="+mn-cs"/>
              </a:rPr>
              <a:t>Enterprise Manager provides features to enable you to capture normal performance behavior for a target and determine thresholds that are deviations from that performance norm.</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As Chet will show you in a few minutes, you really need a tool like Datavail’s Alert Optimizer to identify where the alerts are coming from.</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12</a:t>
            </a:fld>
            <a:endParaRPr lang="en-US" dirty="0"/>
          </a:p>
        </p:txBody>
      </p:sp>
    </p:spTree>
    <p:extLst>
      <p:ext uri="{BB962C8B-B14F-4D97-AF65-F5344CB8AC3E}">
        <p14:creationId xmlns:p14="http://schemas.microsoft.com/office/powerpoint/2010/main" val="3200129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User-defined metrics allow you to extend the reach of Enterprise Manager's monitoring to conditions specific to particular environments via custom scripts or SQL queries and function calls. Once a user-defined metric is defined, it will be monitored, aggregated in the repository, and can trigger alerts like any other metric in Enterprise Manager. There are two types of user-defined metrics: Operating System and SQL.</a:t>
            </a:r>
          </a:p>
          <a:p>
            <a:pPr lvl="0"/>
            <a:r>
              <a:rPr lang="en-US" sz="1200" i="1" kern="1200" dirty="0" smtClean="0">
                <a:solidFill>
                  <a:schemeClr val="tx1"/>
                </a:solidFill>
                <a:effectLst/>
                <a:latin typeface="+mn-lt"/>
                <a:ea typeface="+mn-ea"/>
                <a:cs typeface="+mn-cs"/>
              </a:rPr>
              <a:t>Operating System (OS) User-Defined Metrics:</a:t>
            </a:r>
            <a:r>
              <a:rPr lang="en-US" sz="1200" kern="1200" dirty="0" smtClean="0">
                <a:solidFill>
                  <a:schemeClr val="tx1"/>
                </a:solidFill>
                <a:effectLst/>
                <a:latin typeface="+mn-lt"/>
                <a:ea typeface="+mn-ea"/>
                <a:cs typeface="+mn-cs"/>
              </a:rPr>
              <a:t> Accessed from Host target home pages, these user-defined metrics allow you to implement custom monitoring functions via OS scripts.</a:t>
            </a:r>
          </a:p>
          <a:p>
            <a:pPr lvl="0"/>
            <a:r>
              <a:rPr lang="en-US" sz="1200" i="1" kern="1200" dirty="0" smtClean="0">
                <a:solidFill>
                  <a:schemeClr val="tx1"/>
                </a:solidFill>
                <a:effectLst/>
                <a:latin typeface="+mn-lt"/>
                <a:ea typeface="+mn-ea"/>
                <a:cs typeface="+mn-cs"/>
              </a:rPr>
              <a:t>SQL User-Defined Metrics:</a:t>
            </a:r>
            <a:r>
              <a:rPr lang="en-US" sz="1200" kern="1200" dirty="0" smtClean="0">
                <a:solidFill>
                  <a:schemeClr val="tx1"/>
                </a:solidFill>
                <a:effectLst/>
                <a:latin typeface="+mn-lt"/>
                <a:ea typeface="+mn-ea"/>
                <a:cs typeface="+mn-cs"/>
              </a:rPr>
              <a:t> Accessed from the Database target home pages, these user-defined metrics allow you to implement custom database monitoring using SQL queries or function calls.</a:t>
            </a:r>
          </a:p>
          <a:p>
            <a:endParaRPr lang="en-US" dirty="0" smtClean="0"/>
          </a:p>
          <a:p>
            <a:r>
              <a:rPr lang="en-US" dirty="0" smtClean="0"/>
              <a:t>Now </a:t>
            </a:r>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13</a:t>
            </a:fld>
            <a:endParaRPr lang="en-US" dirty="0"/>
          </a:p>
        </p:txBody>
      </p:sp>
    </p:spTree>
    <p:extLst>
      <p:ext uri="{BB962C8B-B14F-4D97-AF65-F5344CB8AC3E}">
        <p14:creationId xmlns:p14="http://schemas.microsoft.com/office/powerpoint/2010/main" val="4022326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Calibri" pitchFamily="34" charset="0"/>
              </a:rPr>
              <a:t>Our experience gained as a result of our partnership with several large OEM Grid installations, some of which include thousands of individual target objects being monitored, Datavail has developed unique tools to analyze the volume and distribution of configured alerts generated by OEM.</a:t>
            </a:r>
          </a:p>
          <a:p>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15</a:t>
            </a:fld>
            <a:endParaRPr lang="en-US" dirty="0"/>
          </a:p>
        </p:txBody>
      </p:sp>
    </p:spTree>
    <p:extLst>
      <p:ext uri="{BB962C8B-B14F-4D97-AF65-F5344CB8AC3E}">
        <p14:creationId xmlns:p14="http://schemas.microsoft.com/office/powerpoint/2010/main" val="2532966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Calibri" pitchFamily="34" charset="0"/>
              </a:rPr>
              <a:t>By querying the OEM Grid repository directly for alert histories and properly formatting the returned data set, this information can be logically grouped and visually analyzed for alerting patterns. </a:t>
            </a:r>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16</a:t>
            </a:fld>
            <a:endParaRPr lang="en-US" dirty="0"/>
          </a:p>
        </p:txBody>
      </p:sp>
    </p:spTree>
    <p:extLst>
      <p:ext uri="{BB962C8B-B14F-4D97-AF65-F5344CB8AC3E}">
        <p14:creationId xmlns:p14="http://schemas.microsoft.com/office/powerpoint/2010/main" val="3344288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latin typeface="Calibri" pitchFamily="34" charset="0"/>
              </a:rPr>
              <a:t>The Datavail OEM Alert Optimizer allows for any level of drill-down, filtering, sorting, grouping, and graphing to further analyze alerting trends for significant performance events across entire systems and over any time period.</a:t>
            </a:r>
          </a:p>
          <a:p>
            <a:r>
              <a:rPr lang="en-US" altLang="en-US" sz="1200" dirty="0" smtClean="0">
                <a:latin typeface="Calibri" pitchFamily="34" charset="0"/>
              </a:rPr>
              <a:t>As the core OEM Grid dataset is now embedded in MS Excel itself, this data can be statistically analyzed, exported, manipulated, trended and charted etc. completely independent of the OEM Grid repository itself.</a:t>
            </a:r>
          </a:p>
          <a:p>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17</a:t>
            </a:fld>
            <a:endParaRPr lang="en-US" dirty="0"/>
          </a:p>
        </p:txBody>
      </p:sp>
    </p:spTree>
    <p:extLst>
      <p:ext uri="{BB962C8B-B14F-4D97-AF65-F5344CB8AC3E}">
        <p14:creationId xmlns:p14="http://schemas.microsoft.com/office/powerpoint/2010/main" val="384440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latin typeface="Calibri" pitchFamily="34" charset="0"/>
              </a:rPr>
              <a:t>By aggregating the alert volume data over time, and grouping by the parent system object from which the alert target is associated yields visually obvious alert volume patterns.</a:t>
            </a:r>
          </a:p>
          <a:p>
            <a:r>
              <a:rPr lang="en-US" altLang="en-US" sz="1200" dirty="0" smtClean="0">
                <a:latin typeface="Calibri" pitchFamily="34" charset="0"/>
              </a:rPr>
              <a:t>This ultimately allows DBA teams to quickly focus on reducing the worst offenders, by adjusting the metric alert thresholds to values which more appropriately match the targets operational baseline (alerting by exception only), eliminating useless alerts for a particular metric, or by eliminate a target from monitoring/alerting altogether.</a:t>
            </a:r>
            <a:endParaRPr lang="en-US" dirty="0" smtClean="0"/>
          </a:p>
          <a:p>
            <a:r>
              <a:rPr lang="en-US" altLang="en-US" sz="1200" dirty="0" smtClean="0">
                <a:latin typeface="Calibri" pitchFamily="34" charset="0"/>
              </a:rPr>
              <a:t>This ultimately allows DBA teams to quickly focus on reducing the worst offenders, </a:t>
            </a:r>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18</a:t>
            </a:fld>
            <a:endParaRPr lang="en-US" dirty="0"/>
          </a:p>
        </p:txBody>
      </p:sp>
    </p:spTree>
    <p:extLst>
      <p:ext uri="{BB962C8B-B14F-4D97-AF65-F5344CB8AC3E}">
        <p14:creationId xmlns:p14="http://schemas.microsoft.com/office/powerpoint/2010/main" val="2591993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latin typeface="Calibri" pitchFamily="34" charset="0"/>
              </a:rPr>
              <a:t>Aggregation purely by alert volume vs. time shows the immediate load placed upon those who are monitoring and addressing these alerts. As shown below, trends in easily-filterable overall periods of alert volume can be assessed. Ideally alert volume trends would head in an either even, or negative direction indicating a stable, or increasingly well performing target environment.</a:t>
            </a:r>
            <a:endParaRPr lang="en-US" altLang="en-US" dirty="0" smtClean="0">
              <a:solidFill>
                <a:srgbClr val="2D427F"/>
              </a:solidFill>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20</a:t>
            </a:fld>
            <a:endParaRPr lang="en-US" dirty="0"/>
          </a:p>
        </p:txBody>
      </p:sp>
    </p:spTree>
    <p:extLst>
      <p:ext uri="{BB962C8B-B14F-4D97-AF65-F5344CB8AC3E}">
        <p14:creationId xmlns:p14="http://schemas.microsoft.com/office/powerpoint/2010/main" val="409603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solidFill>
                  <a:srgbClr val="2D427F"/>
                </a:solidFill>
                <a:latin typeface="Calibri" pitchFamily="34" charset="0"/>
              </a:rPr>
              <a:t>Diligent attention to alert patterns and proper </a:t>
            </a:r>
            <a:r>
              <a:rPr lang="en-US" altLang="en-US" sz="1200" dirty="0" smtClean="0">
                <a:latin typeface="Calibri" pitchFamily="34" charset="0"/>
              </a:rPr>
              <a:t>resolution of </a:t>
            </a:r>
            <a:r>
              <a:rPr lang="en-US" altLang="en-US" sz="1200" dirty="0" smtClean="0">
                <a:solidFill>
                  <a:srgbClr val="2D427F"/>
                </a:solidFill>
                <a:latin typeface="Calibri" pitchFamily="34" charset="0"/>
              </a:rPr>
              <a:t>their root cause allows the Applications DBA support team to focus on forward-looking environment tuning issues and database performance.</a:t>
            </a:r>
          </a:p>
          <a:p>
            <a:pPr defTabSz="457200" hangingPunct="0">
              <a:spcBef>
                <a:spcPct val="0"/>
              </a:spcBef>
              <a:spcAft>
                <a:spcPct val="0"/>
              </a:spcAft>
              <a:buClr>
                <a:srgbClr val="000000"/>
              </a:buClr>
              <a:buFont typeface="Arial" charset="0"/>
              <a:buChar char="•"/>
            </a:pPr>
            <a:r>
              <a:rPr lang="en-US" altLang="en-US" sz="1200" dirty="0" smtClean="0">
                <a:latin typeface="Calibri" pitchFamily="34" charset="0"/>
              </a:rPr>
              <a:t>Proper resolution of their root cause allows the Applications DBA support team to focus on forward-looking environment tuning issues and database performance, or reassign the DV DBA resources to deploying code changes or executing other requests from the client’s internal teams.</a:t>
            </a:r>
          </a:p>
          <a:p>
            <a:pPr defTabSz="457200" hangingPunct="0">
              <a:spcBef>
                <a:spcPct val="0"/>
              </a:spcBef>
              <a:spcAft>
                <a:spcPct val="0"/>
              </a:spcAft>
              <a:buClr>
                <a:srgbClr val="000000"/>
              </a:buClr>
              <a:buFont typeface="Arial" charset="0"/>
              <a:buChar char="•"/>
            </a:pPr>
            <a:r>
              <a:rPr lang="en-US" altLang="en-US" sz="1200" dirty="0" smtClean="0">
                <a:latin typeface="Calibri" pitchFamily="34" charset="0"/>
              </a:rPr>
              <a:t>After regular weekly meetings for 6 months, total alert volume has been reduced by more than 50%.</a:t>
            </a:r>
          </a:p>
          <a:p>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21</a:t>
            </a:fld>
            <a:endParaRPr lang="en-US" dirty="0"/>
          </a:p>
        </p:txBody>
      </p:sp>
    </p:spTree>
    <p:extLst>
      <p:ext uri="{BB962C8B-B14F-4D97-AF65-F5344CB8AC3E}">
        <p14:creationId xmlns:p14="http://schemas.microsoft.com/office/powerpoint/2010/main" val="2124906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hangingPunct="0">
              <a:spcBef>
                <a:spcPct val="0"/>
              </a:spcBef>
              <a:spcAft>
                <a:spcPct val="0"/>
              </a:spcAft>
              <a:buClr>
                <a:srgbClr val="000000"/>
              </a:buClr>
              <a:buFont typeface="Arial" charset="0"/>
              <a:buChar char="•"/>
            </a:pPr>
            <a:r>
              <a:rPr lang="en-US" altLang="en-US" sz="1200" dirty="0" smtClean="0">
                <a:latin typeface="Calibri" pitchFamily="34" charset="0"/>
              </a:rPr>
              <a:t>Datavail reviews Oracle delivered OEM Grid baseline templates to ensure that the template settings match the customer’s target environment baseline.  If the seeded templates for a particular object, or object type are too “narrow”, excessive alerts will result when pushed to the target, if too “wide”, WARNING and CRITICAL alerts will not be generated in time to rectify the situation before the end users are ultimately impacted by the potentially avoidable root cause.</a:t>
            </a:r>
          </a:p>
          <a:p>
            <a:pPr marL="0" indent="0" defTabSz="457200" hangingPunct="0">
              <a:spcBef>
                <a:spcPct val="0"/>
              </a:spcBef>
              <a:spcAft>
                <a:spcPct val="0"/>
              </a:spcAft>
              <a:buClr>
                <a:srgbClr val="000000"/>
              </a:buClr>
              <a:buNone/>
            </a:pPr>
            <a:endParaRPr lang="en-US" altLang="en-US" sz="1200" dirty="0" smtClean="0">
              <a:latin typeface="Calibri" pitchFamily="34" charset="0"/>
            </a:endParaRPr>
          </a:p>
          <a:p>
            <a:pPr defTabSz="457200" hangingPunct="0">
              <a:spcBef>
                <a:spcPct val="0"/>
              </a:spcBef>
              <a:spcAft>
                <a:spcPct val="0"/>
              </a:spcAft>
              <a:buClr>
                <a:srgbClr val="000000"/>
              </a:buClr>
              <a:buFont typeface="Arial" charset="0"/>
              <a:buChar char="•"/>
            </a:pPr>
            <a:r>
              <a:rPr lang="en-US" altLang="en-US" sz="1200" dirty="0" smtClean="0">
                <a:latin typeface="Calibri" pitchFamily="34" charset="0"/>
              </a:rPr>
              <a:t>Base-lining an environment is critical to matching each “dial” in the template of individual metric threshold to the target on which it is deployed.  Developing a standard template for a target which can be pushed to new targets and then dialed-in saves time for newly deployed targets and prevents unnecessary and useless alerts and their associated incidents.</a:t>
            </a:r>
          </a:p>
          <a:p>
            <a:pPr defTabSz="457200" hangingPunct="0">
              <a:spcBef>
                <a:spcPct val="0"/>
              </a:spcBef>
              <a:spcAft>
                <a:spcPct val="0"/>
              </a:spcAft>
              <a:buClr>
                <a:srgbClr val="000000"/>
              </a:buClr>
              <a:buFont typeface="Arial" charset="0"/>
              <a:buChar char="•"/>
            </a:pPr>
            <a:endParaRPr lang="en-US" altLang="en-US" sz="1200" dirty="0" smtClean="0">
              <a:latin typeface="Calibri" pitchFamily="34" charset="0"/>
            </a:endParaRPr>
          </a:p>
          <a:p>
            <a:pPr defTabSz="457200" hangingPunct="0">
              <a:spcBef>
                <a:spcPct val="0"/>
              </a:spcBef>
              <a:spcAft>
                <a:spcPct val="0"/>
              </a:spcAft>
              <a:buClr>
                <a:srgbClr val="000000"/>
              </a:buClr>
              <a:buFont typeface="Arial" charset="0"/>
              <a:buChar char="•"/>
            </a:pPr>
            <a:r>
              <a:rPr lang="en-US" altLang="en-US" sz="1200" dirty="0" smtClean="0">
                <a:latin typeface="Calibri" pitchFamily="34" charset="0"/>
              </a:rPr>
              <a:t>The most commonly finely tuned metrics are host-level CPU usage, database instance wait session classes, blocking session timing logic, application response time beacons (available in the Oracle EBS AMP add-in.)</a:t>
            </a:r>
          </a:p>
          <a:p>
            <a:pPr defTabSz="457200" hangingPunct="0">
              <a:spcBef>
                <a:spcPct val="0"/>
              </a:spcBef>
              <a:spcAft>
                <a:spcPct val="0"/>
              </a:spcAft>
              <a:buClr>
                <a:srgbClr val="000000"/>
              </a:buClr>
              <a:buFont typeface="Arial" charset="0"/>
              <a:buChar char="•"/>
            </a:pPr>
            <a:endParaRPr lang="en-US" altLang="en-US" sz="1800" dirty="0" smtClean="0">
              <a:solidFill>
                <a:srgbClr val="2D427F"/>
              </a:solidFill>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22</a:t>
            </a:fld>
            <a:endParaRPr lang="en-US" dirty="0"/>
          </a:p>
        </p:txBody>
      </p:sp>
    </p:spTree>
    <p:extLst>
      <p:ext uri="{BB962C8B-B14F-4D97-AF65-F5344CB8AC3E}">
        <p14:creationId xmlns:p14="http://schemas.microsoft.com/office/powerpoint/2010/main" val="15527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taking time out of your busy day to join us.  </a:t>
            </a:r>
          </a:p>
          <a:p>
            <a:r>
              <a:rPr lang="en-US" dirty="0" smtClean="0"/>
              <a:t>We are going to discuss implementing OEM, how we setup different templates to create meaningful actionable alerts, and how we have developed the Alert optimizer tool to help us maintain and manage OEM alert volumes.</a:t>
            </a:r>
          </a:p>
          <a:p>
            <a:endParaRPr lang="en-US" dirty="0" smtClean="0"/>
          </a:p>
          <a:p>
            <a:r>
              <a:rPr lang="en-US" dirty="0" smtClean="0"/>
              <a:t>First I will talk about implementing OEM out of the box.</a:t>
            </a:r>
          </a:p>
          <a:p>
            <a:endParaRPr lang="en-US" dirty="0" smtClean="0"/>
          </a:p>
          <a:p>
            <a:r>
              <a:rPr lang="en-US" dirty="0" smtClean="0"/>
              <a:t>Next, John Kaufling will walk you through OEM Templates, Thresholds, Metrics and Policies</a:t>
            </a:r>
          </a:p>
          <a:p>
            <a:endParaRPr lang="en-US" dirty="0" smtClean="0"/>
          </a:p>
          <a:p>
            <a:r>
              <a:rPr lang="en-US" dirty="0" smtClean="0"/>
              <a:t>And Chet </a:t>
            </a:r>
            <a:r>
              <a:rPr lang="en-US" dirty="0" err="1" smtClean="0"/>
              <a:t>Szatkowski</a:t>
            </a:r>
            <a:r>
              <a:rPr lang="en-US" dirty="0" smtClean="0"/>
              <a:t> will wrap everything</a:t>
            </a:r>
            <a:r>
              <a:rPr lang="en-US" baseline="0" dirty="0" smtClean="0"/>
              <a:t> up by taking us through how to</a:t>
            </a:r>
            <a:r>
              <a:rPr lang="en-US" dirty="0" smtClean="0"/>
              <a:t> maintain OEM with our Alert optimizer tool and walking you through a customer example where</a:t>
            </a:r>
            <a:r>
              <a:rPr lang="en-US" baseline="0" dirty="0" smtClean="0"/>
              <a:t> </a:t>
            </a:r>
            <a:r>
              <a:rPr lang="en-US" dirty="0" smtClean="0"/>
              <a:t>we use the Alert optimizer to each and every week to improve the information coming out of OEM as</a:t>
            </a:r>
            <a:r>
              <a:rPr lang="en-US" baseline="0" dirty="0" smtClean="0"/>
              <a:t> well as control the alert volumes</a:t>
            </a:r>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2</a:t>
            </a:fld>
            <a:endParaRPr lang="en-US" dirty="0"/>
          </a:p>
        </p:txBody>
      </p:sp>
    </p:spTree>
    <p:extLst>
      <p:ext uri="{BB962C8B-B14F-4D97-AF65-F5344CB8AC3E}">
        <p14:creationId xmlns:p14="http://schemas.microsoft.com/office/powerpoint/2010/main" val="407380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Why do we use OEM to monitor oracle databases, database servers, application servers, storage, etc.</a:t>
            </a:r>
          </a:p>
          <a:p>
            <a:endParaRPr lang="en-US" dirty="0"/>
          </a:p>
          <a:p>
            <a:pPr marL="228600" indent="-228600">
              <a:buAutoNum type="arabicPeriod"/>
            </a:pPr>
            <a:r>
              <a:rPr lang="en-US" dirty="0" smtClean="0"/>
              <a:t>It is an oracle developed product.  What better tool to monitor an oracle database than a tool developed by oracle.</a:t>
            </a:r>
          </a:p>
          <a:p>
            <a:pPr marL="228600" indent="-228600">
              <a:buAutoNum type="arabicPeriod"/>
            </a:pPr>
            <a:r>
              <a:rPr lang="en-US" dirty="0" smtClean="0"/>
              <a:t>OEM allows you to manage </a:t>
            </a:r>
            <a:r>
              <a:rPr lang="en-US" dirty="0"/>
              <a:t>Oracle‘s complete software and hardware stack, from </a:t>
            </a:r>
            <a:r>
              <a:rPr lang="en-US" dirty="0" smtClean="0"/>
              <a:t>applications-to-disk.</a:t>
            </a:r>
          </a:p>
          <a:p>
            <a:pPr marL="228600" indent="-228600">
              <a:buAutoNum type="arabicPeriod"/>
            </a:pPr>
            <a:r>
              <a:rPr lang="en-US" dirty="0"/>
              <a:t>IT organizations are coping with </a:t>
            </a:r>
            <a:r>
              <a:rPr lang="en-US" dirty="0" smtClean="0"/>
              <a:t>more </a:t>
            </a:r>
            <a:r>
              <a:rPr lang="en-US" dirty="0"/>
              <a:t>and more complexity than ever </a:t>
            </a:r>
            <a:r>
              <a:rPr lang="en-US" dirty="0" smtClean="0"/>
              <a:t>before.  We</a:t>
            </a:r>
            <a:r>
              <a:rPr lang="en-US" baseline="0" dirty="0" smtClean="0"/>
              <a:t> are facing issues </a:t>
            </a:r>
            <a:r>
              <a:rPr lang="en-US" dirty="0" smtClean="0"/>
              <a:t>Issues ranging from growing </a:t>
            </a:r>
            <a:r>
              <a:rPr lang="en-US" dirty="0"/>
              <a:t>data volumes, to </a:t>
            </a:r>
            <a:r>
              <a:rPr lang="en-US" dirty="0" smtClean="0"/>
              <a:t>composite </a:t>
            </a:r>
            <a:r>
              <a:rPr lang="en-US" dirty="0"/>
              <a:t>applications, to virtualization and </a:t>
            </a:r>
            <a:r>
              <a:rPr lang="en-US" dirty="0" smtClean="0"/>
              <a:t>how best utilize the </a:t>
            </a:r>
            <a:r>
              <a:rPr lang="en-US" dirty="0"/>
              <a:t>Cloud. Managing all these systems and </a:t>
            </a:r>
            <a:r>
              <a:rPr lang="en-US" dirty="0" smtClean="0"/>
              <a:t>services 24x7 is a giant challenge </a:t>
            </a:r>
            <a:r>
              <a:rPr lang="en-US" dirty="0"/>
              <a:t>and constant battle for IT. </a:t>
            </a:r>
          </a:p>
          <a:p>
            <a:pPr marL="228600" indent="-228600">
              <a:buAutoNum type="arabicPeriod"/>
            </a:pPr>
            <a:r>
              <a:rPr lang="en-US" dirty="0"/>
              <a:t>Oracle Enterprise Manager </a:t>
            </a:r>
            <a:r>
              <a:rPr lang="en-US" dirty="0" smtClean="0"/>
              <a:t>provides </a:t>
            </a:r>
            <a:r>
              <a:rPr lang="en-US" dirty="0"/>
              <a:t>an integrated console that gives IT departments business visibility and </a:t>
            </a:r>
            <a:r>
              <a:rPr lang="en-US" dirty="0" smtClean="0"/>
              <a:t>comprehensive </a:t>
            </a:r>
            <a:r>
              <a:rPr lang="en-US" dirty="0"/>
              <a:t>IT management across the stack. In short, </a:t>
            </a:r>
            <a:r>
              <a:rPr lang="en-US" dirty="0" smtClean="0"/>
              <a:t>it integrates </a:t>
            </a:r>
            <a:r>
              <a:rPr lang="en-US" dirty="0"/>
              <a:t>IT management with business applications and systems. This integration enables </a:t>
            </a:r>
            <a:r>
              <a:rPr lang="en-US" dirty="0" smtClean="0"/>
              <a:t>IT to </a:t>
            </a:r>
            <a:r>
              <a:rPr lang="en-US" dirty="0"/>
              <a:t>gain unobstructed views of business transactions and the business-user experience. As a </a:t>
            </a:r>
            <a:r>
              <a:rPr lang="en-US" dirty="0" smtClean="0"/>
              <a:t>result</a:t>
            </a:r>
            <a:r>
              <a:rPr lang="en-US" dirty="0"/>
              <a:t>, IT professionals can focus their efforts where they will have the greatest positive impact </a:t>
            </a:r>
            <a:r>
              <a:rPr lang="en-US" dirty="0" smtClean="0"/>
              <a:t>on </a:t>
            </a:r>
            <a:r>
              <a:rPr lang="en-US" dirty="0"/>
              <a:t>the business</a:t>
            </a:r>
            <a:r>
              <a:rPr lang="en-US" dirty="0" smtClean="0"/>
              <a:t>.</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latin typeface="Calibri" pitchFamily="34" charset="0"/>
              </a:rPr>
              <a:t>Allows for the detection of situations which might have a negative impact on overall system performance and allows these situations to be corrected before the impact causes the user community to be exposed to the system performance event.</a:t>
            </a:r>
          </a:p>
          <a:p>
            <a:pPr marL="0" indent="0">
              <a:buNone/>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4</a:t>
            </a:fld>
            <a:endParaRPr lang="en-US" dirty="0"/>
          </a:p>
        </p:txBody>
      </p:sp>
    </p:spTree>
    <p:extLst>
      <p:ext uri="{BB962C8B-B14F-4D97-AF65-F5344CB8AC3E}">
        <p14:creationId xmlns:p14="http://schemas.microsoft.com/office/powerpoint/2010/main" val="196919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latin typeface="Calibri" pitchFamily="34" charset="0"/>
              </a:rPr>
              <a:t>The OEM Management Agents are installed on the target hosts.</a:t>
            </a:r>
          </a:p>
          <a:p>
            <a:pPr marL="171450" indent="-171450">
              <a:buFont typeface="Arial" panose="020B0604020202020204" pitchFamily="34" charset="0"/>
              <a:buChar char="•"/>
            </a:pPr>
            <a:r>
              <a:rPr lang="en-US" altLang="en-US" dirty="0">
                <a:latin typeface="Calibri" pitchFamily="34" charset="0"/>
              </a:rPr>
              <a:t>The Oracle Management Server can then automatically detect and configure the Management Agents and discover the various targets (the host itself, databases, OC4Js, Web servers etc.,) running on any particular host on which the agent itself is running.</a:t>
            </a:r>
          </a:p>
          <a:p>
            <a:pPr marL="171450" indent="-171450">
              <a:buFont typeface="Arial" panose="020B0604020202020204" pitchFamily="34" charset="0"/>
              <a:buChar char="•"/>
            </a:pPr>
            <a:r>
              <a:rPr lang="en-US" altLang="en-US" dirty="0">
                <a:latin typeface="Calibri" pitchFamily="34" charset="0"/>
              </a:rPr>
              <a:t>Using these configured agents, the Management Server is configured via its Administrative Web interface to collect various metrics from hosts, Web Servers, and, using optional Oracle EBS plug-ins, key parameters of the EBS architecture itself.</a:t>
            </a:r>
          </a:p>
          <a:p>
            <a:pPr marL="171450" indent="-171450">
              <a:buFont typeface="Arial" panose="020B0604020202020204" pitchFamily="34" charset="0"/>
              <a:buChar char="•"/>
            </a:pPr>
            <a:r>
              <a:rPr lang="en-US" altLang="en-US" dirty="0">
                <a:latin typeface="Calibri" pitchFamily="34" charset="0"/>
              </a:rPr>
              <a:t>For all configured agents metrics, key performance metric thresholds can be set so that an “alert” is generated when the current value of the monitored metric.</a:t>
            </a:r>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5</a:t>
            </a:fld>
            <a:endParaRPr lang="en-US" dirty="0"/>
          </a:p>
        </p:txBody>
      </p:sp>
    </p:spTree>
    <p:extLst>
      <p:ext uri="{BB962C8B-B14F-4D97-AF65-F5344CB8AC3E}">
        <p14:creationId xmlns:p14="http://schemas.microsoft.com/office/powerpoint/2010/main" val="222547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Calibri" pitchFamily="34" charset="0"/>
              </a:rPr>
              <a:t>OEM Grid provides detailed information on the current status of all configured </a:t>
            </a:r>
            <a:r>
              <a:rPr lang="en-US" altLang="en-US" dirty="0" smtClean="0">
                <a:latin typeface="Calibri" pitchFamily="34" charset="0"/>
              </a:rPr>
              <a:t>targets.  The </a:t>
            </a:r>
            <a:r>
              <a:rPr lang="en-US" altLang="en-US" dirty="0">
                <a:latin typeface="Calibri" pitchFamily="34" charset="0"/>
              </a:rPr>
              <a:t>status of the configured “alerts” for various targets and target-types are also cleanly summarized in a “dashboard” so that any issues present can be easily detected, analyzed, and addressed in a forward-looking manner.</a:t>
            </a:r>
          </a:p>
          <a:p>
            <a:r>
              <a:rPr lang="en-US" altLang="en-US" dirty="0">
                <a:latin typeface="Calibri" pitchFamily="34" charset="0"/>
              </a:rPr>
              <a:t>Groups of targets can be associated with each others as “Systems” to collectively show the health of an overall environment as well as its lower-level components/targets</a:t>
            </a:r>
            <a:r>
              <a:rPr lang="en-US" altLang="en-US" dirty="0" smtClean="0">
                <a:latin typeface="Calibri" pitchFamily="34" charset="0"/>
              </a:rPr>
              <a:t>.</a:t>
            </a:r>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6</a:t>
            </a:fld>
            <a:endParaRPr lang="en-US" dirty="0"/>
          </a:p>
        </p:txBody>
      </p:sp>
    </p:spTree>
    <p:extLst>
      <p:ext uri="{BB962C8B-B14F-4D97-AF65-F5344CB8AC3E}">
        <p14:creationId xmlns:p14="http://schemas.microsoft.com/office/powerpoint/2010/main" val="281321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 you can see in this dashboard view, you are quickly able to see a red light green status of the targets along with the number of alerts that have been generated.</a:t>
            </a:r>
          </a:p>
          <a:p>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7</a:t>
            </a:fld>
            <a:endParaRPr lang="en-US" dirty="0"/>
          </a:p>
        </p:txBody>
      </p:sp>
    </p:spTree>
    <p:extLst>
      <p:ext uri="{BB962C8B-B14F-4D97-AF65-F5344CB8AC3E}">
        <p14:creationId xmlns:p14="http://schemas.microsoft.com/office/powerpoint/2010/main" val="344535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smtClean="0">
                <a:solidFill>
                  <a:schemeClr val="tx1"/>
                </a:solidFill>
                <a:effectLst/>
                <a:latin typeface="+mn-lt"/>
                <a:ea typeface="+mn-ea"/>
                <a:cs typeface="+mn-cs"/>
              </a:rPr>
              <a:t>As many of you know, just turning on OEM out of the box can very quickly overwhelm you if with alerts notifications especially if you have hundreds or thousands of targets in your environment</a:t>
            </a:r>
          </a:p>
          <a:p>
            <a:pPr fontAlgn="base"/>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8</a:t>
            </a:fld>
            <a:endParaRPr lang="en-US" dirty="0"/>
          </a:p>
        </p:txBody>
      </p:sp>
    </p:spTree>
    <p:extLst>
      <p:ext uri="{BB962C8B-B14F-4D97-AF65-F5344CB8AC3E}">
        <p14:creationId xmlns:p14="http://schemas.microsoft.com/office/powerpoint/2010/main" val="460219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Using these notifications in conjunction with a ticketing system allows for a seamless end-to-end tracking of any performance event for historical analysis of the response time to an event, the detailed analysis performed, and the remedies which were ultimately actioned by the DBA teams.</a:t>
            </a:r>
          </a:p>
          <a:p>
            <a:pPr fontAlgn="base"/>
            <a:r>
              <a:rPr lang="en-US" sz="1200" kern="1200" dirty="0" smtClean="0">
                <a:solidFill>
                  <a:schemeClr val="tx1"/>
                </a:solidFill>
                <a:effectLst/>
                <a:latin typeface="+mn-lt"/>
                <a:ea typeface="+mn-ea"/>
                <a:cs typeface="+mn-cs"/>
              </a:rPr>
              <a:t>Many times OEM is not implemented in conjunction with a ticketing system to track all alerts that a DBA or DBA team are addressing.  </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One of the benefits of our Alert Optimizer tool is the ability to visual show how many alerts or notifications are coming from OEM.  </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If OEM notifications are only going to a DBAs mailbox or to a mailbox monitored by a DBA team no one else will has </a:t>
            </a:r>
            <a:r>
              <a:rPr lang="en-US" sz="1200" kern="1200" dirty="0" err="1" smtClean="0">
                <a:solidFill>
                  <a:schemeClr val="tx1"/>
                </a:solidFill>
                <a:effectLst/>
                <a:latin typeface="+mn-lt"/>
                <a:ea typeface="+mn-ea"/>
                <a:cs typeface="+mn-cs"/>
              </a:rPr>
              <a:t>visibilty</a:t>
            </a:r>
            <a:r>
              <a:rPr lang="en-US" sz="1200" kern="1200" dirty="0" smtClean="0">
                <a:solidFill>
                  <a:schemeClr val="tx1"/>
                </a:solidFill>
                <a:effectLst/>
                <a:latin typeface="+mn-lt"/>
                <a:ea typeface="+mn-ea"/>
                <a:cs typeface="+mn-cs"/>
              </a:rPr>
              <a:t> to the alert </a:t>
            </a:r>
            <a:r>
              <a:rPr lang="en-US" sz="1200" kern="1200" dirty="0" err="1" smtClean="0">
                <a:solidFill>
                  <a:schemeClr val="tx1"/>
                </a:solidFill>
                <a:effectLst/>
                <a:latin typeface="+mn-lt"/>
                <a:ea typeface="+mn-ea"/>
                <a:cs typeface="+mn-cs"/>
              </a:rPr>
              <a:t>volumetrics</a:t>
            </a:r>
            <a:r>
              <a:rPr lang="en-US" sz="1200" kern="1200" dirty="0" smtClean="0">
                <a:solidFill>
                  <a:schemeClr val="tx1"/>
                </a:solidFill>
                <a:effectLst/>
                <a:latin typeface="+mn-lt"/>
                <a:ea typeface="+mn-ea"/>
                <a:cs typeface="+mn-cs"/>
              </a:rPr>
              <a:t> being generated by OEM.</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The history within the OEM repository is what allowed us to develop the Alert Optimizer for our customers.  The alert history allows us to trend alerts over many different timelines and allows us to pinpoint where the “noise” is coming from in relation to targets, metrics, and policies</a:t>
            </a:r>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9</a:t>
            </a:fld>
            <a:endParaRPr lang="en-US" dirty="0"/>
          </a:p>
        </p:txBody>
      </p:sp>
    </p:spTree>
    <p:extLst>
      <p:ext uri="{BB962C8B-B14F-4D97-AF65-F5344CB8AC3E}">
        <p14:creationId xmlns:p14="http://schemas.microsoft.com/office/powerpoint/2010/main" val="3335033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Many times OEM</a:t>
            </a:r>
            <a:r>
              <a:rPr lang="en-US" sz="1200" kern="1200" baseline="0" dirty="0" smtClean="0">
                <a:solidFill>
                  <a:schemeClr val="tx1"/>
                </a:solidFill>
                <a:effectLst/>
                <a:latin typeface="+mn-lt"/>
                <a:ea typeface="+mn-ea"/>
                <a:cs typeface="+mn-cs"/>
              </a:rPr>
              <a:t> grid is implemented out of the box with very little customization to the templates.  This can quickly lead to the “boy that cried wolf” situation because of the copious generation of non actionable alerts.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Many DBAs may ask, what is the advantage of creating templates?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Monitoring templates simplify the task of standardizing monitoring settings across your enterprise by allowing you to specify the monitoring settings once and apply them to your monitored targets.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makes it easy for you to apply specific monitoring settings to specific classes of targets throughout your enterprise.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For example, you can define one monitoring template for test databases and another monitoring template for production databases.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Taking the time to create the separate templates allows us to have to customize thresholds and metrics for an environment or application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r>
              <a:rPr lang="en-US" altLang="en-US" dirty="0" smtClean="0">
                <a:latin typeface="Calibri" pitchFamily="34" charset="0"/>
              </a:rPr>
              <a:t>As you know, not all systems are created equally and should not be monitored the same.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249930F-B73F-43A7-A250-3715B932C752}" type="slidenum">
              <a:rPr lang="en-US" smtClean="0"/>
              <a:pPr>
                <a:defRPr/>
              </a:pPr>
              <a:t>11</a:t>
            </a:fld>
            <a:endParaRPr lang="en-US" dirty="0"/>
          </a:p>
        </p:txBody>
      </p:sp>
    </p:spTree>
    <p:extLst>
      <p:ext uri="{BB962C8B-B14F-4D97-AF65-F5344CB8AC3E}">
        <p14:creationId xmlns:p14="http://schemas.microsoft.com/office/powerpoint/2010/main" val="2443018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DB70BD-6A3D-4A1D-B561-3C49C5413261}"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B80F8-B766-45E9-8377-27A3CEFC18D8}" type="slidenum">
              <a:rPr lang="en-US" smtClean="0"/>
              <a:t>‹#›</a:t>
            </a:fld>
            <a:endParaRPr lang="en-US"/>
          </a:p>
        </p:txBody>
      </p:sp>
      <p:pic>
        <p:nvPicPr>
          <p:cNvPr id="7" name="Picture 6" descr="bg.wmf"/>
          <p:cNvPicPr>
            <a:picLocks noChangeAspect="1"/>
          </p:cNvPicPr>
          <p:nvPr userDrawn="1"/>
        </p:nvPicPr>
        <p:blipFill>
          <a:blip r:embed="rId2" cstate="print"/>
          <a:srcRect/>
          <a:stretch>
            <a:fillRect/>
          </a:stretch>
        </p:blipFill>
        <p:spPr bwMode="auto">
          <a:xfrm>
            <a:off x="0" y="1617663"/>
            <a:ext cx="9144000" cy="3302000"/>
          </a:xfrm>
          <a:prstGeom prst="rect">
            <a:avLst/>
          </a:prstGeom>
          <a:noFill/>
          <a:ln w="9525">
            <a:noFill/>
            <a:miter lim="800000"/>
            <a:headEnd/>
            <a:tailEnd/>
          </a:ln>
        </p:spPr>
      </p:pic>
      <p:pic>
        <p:nvPicPr>
          <p:cNvPr id="8" name="Picture 8"/>
          <p:cNvPicPr>
            <a:picLocks noChangeAspect="1" noChangeArrowheads="1"/>
          </p:cNvPicPr>
          <p:nvPr userDrawn="1"/>
        </p:nvPicPr>
        <p:blipFill>
          <a:blip r:embed="rId3" cstate="print"/>
          <a:srcRect/>
          <a:stretch>
            <a:fillRect/>
          </a:stretch>
        </p:blipFill>
        <p:spPr bwMode="auto">
          <a:xfrm>
            <a:off x="690563" y="4987925"/>
            <a:ext cx="1981200" cy="455613"/>
          </a:xfrm>
          <a:prstGeom prst="rect">
            <a:avLst/>
          </a:prstGeom>
          <a:noFill/>
          <a:ln w="9525">
            <a:noFill/>
            <a:miter lim="800000"/>
            <a:headEnd/>
            <a:tailEnd/>
          </a:ln>
        </p:spPr>
      </p:pic>
    </p:spTree>
    <p:extLst>
      <p:ext uri="{BB962C8B-B14F-4D97-AF65-F5344CB8AC3E}">
        <p14:creationId xmlns:p14="http://schemas.microsoft.com/office/powerpoint/2010/main" val="1502025684"/>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9A7642C-E608-4309-BE09-B8CF97218014}" type="datetimeFigureOut">
              <a:rPr lang="en-US" smtClean="0"/>
              <a:pPr>
                <a:defRPr/>
              </a:pPr>
              <a:t>11/2/2015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B9EBD0-8748-4E94-AD93-6A988926AC97}" type="slidenum">
              <a:rPr lang="en-US" smtClean="0"/>
              <a:pPr>
                <a:defRPr/>
              </a:pPr>
              <a:t>‹#›</a:t>
            </a:fld>
            <a:endParaRPr lang="en-US" dirty="0"/>
          </a:p>
        </p:txBody>
      </p:sp>
    </p:spTree>
    <p:extLst>
      <p:ext uri="{BB962C8B-B14F-4D97-AF65-F5344CB8AC3E}">
        <p14:creationId xmlns:p14="http://schemas.microsoft.com/office/powerpoint/2010/main" val="144659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9A7642C-E608-4309-BE09-B8CF97218014}" type="datetimeFigureOut">
              <a:rPr lang="en-US" smtClean="0"/>
              <a:pPr>
                <a:defRPr/>
              </a:pPr>
              <a:t>11/2/2015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B9EBD0-8748-4E94-AD93-6A988926AC97}" type="slidenum">
              <a:rPr lang="en-US" smtClean="0"/>
              <a:pPr>
                <a:defRPr/>
              </a:pPr>
              <a:t>‹#›</a:t>
            </a:fld>
            <a:endParaRPr lang="en-US" dirty="0"/>
          </a:p>
        </p:txBody>
      </p:sp>
    </p:spTree>
    <p:extLst>
      <p:ext uri="{BB962C8B-B14F-4D97-AF65-F5344CB8AC3E}">
        <p14:creationId xmlns:p14="http://schemas.microsoft.com/office/powerpoint/2010/main" val="173710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9A7642C-E608-4309-BE09-B8CF97218014}" type="datetimeFigureOut">
              <a:rPr lang="en-US" smtClean="0"/>
              <a:pPr>
                <a:defRPr/>
              </a:pPr>
              <a:t>11/2/2015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B9EBD0-8748-4E94-AD93-6A988926AC97}" type="slidenum">
              <a:rPr lang="en-US" smtClean="0"/>
              <a:pPr>
                <a:defRPr/>
              </a:pPr>
              <a:t>‹#›</a:t>
            </a:fld>
            <a:endParaRPr lang="en-US" dirty="0"/>
          </a:p>
        </p:txBody>
      </p:sp>
    </p:spTree>
    <p:extLst>
      <p:ext uri="{BB962C8B-B14F-4D97-AF65-F5344CB8AC3E}">
        <p14:creationId xmlns:p14="http://schemas.microsoft.com/office/powerpoint/2010/main" val="374229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9A7642C-E608-4309-BE09-B8CF97218014}" type="datetimeFigureOut">
              <a:rPr lang="en-US" smtClean="0"/>
              <a:pPr>
                <a:defRPr/>
              </a:pPr>
              <a:t>11/2/2015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B9EBD0-8748-4E94-AD93-6A988926AC97}" type="slidenum">
              <a:rPr lang="en-US" smtClean="0"/>
              <a:pPr>
                <a:defRPr/>
              </a:pPr>
              <a:t>‹#›</a:t>
            </a:fld>
            <a:endParaRPr lang="en-US" dirty="0"/>
          </a:p>
        </p:txBody>
      </p:sp>
    </p:spTree>
    <p:extLst>
      <p:ext uri="{BB962C8B-B14F-4D97-AF65-F5344CB8AC3E}">
        <p14:creationId xmlns:p14="http://schemas.microsoft.com/office/powerpoint/2010/main" val="85751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DB70BD-6A3D-4A1D-B561-3C49C5413261}"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B80F8-B766-45E9-8377-27A3CEFC18D8}" type="slidenum">
              <a:rPr lang="en-US" smtClean="0"/>
              <a:t>‹#›</a:t>
            </a:fld>
            <a:endParaRPr lang="en-US"/>
          </a:p>
        </p:txBody>
      </p:sp>
    </p:spTree>
    <p:extLst>
      <p:ext uri="{BB962C8B-B14F-4D97-AF65-F5344CB8AC3E}">
        <p14:creationId xmlns:p14="http://schemas.microsoft.com/office/powerpoint/2010/main" val="3500482456"/>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C9A7642C-E608-4309-BE09-B8CF97218014}" type="datetimeFigureOut">
              <a:rPr lang="en-US" smtClean="0"/>
              <a:pPr>
                <a:defRPr/>
              </a:pPr>
              <a:t>11/2/2015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2B9EBD0-8748-4E94-AD93-6A988926AC97}" type="slidenum">
              <a:rPr lang="en-US" smtClean="0"/>
              <a:pPr>
                <a:defRPr/>
              </a:pPr>
              <a:t>‹#›</a:t>
            </a:fld>
            <a:endParaRPr lang="en-US" dirty="0"/>
          </a:p>
        </p:txBody>
      </p:sp>
    </p:spTree>
    <p:extLst>
      <p:ext uri="{BB962C8B-B14F-4D97-AF65-F5344CB8AC3E}">
        <p14:creationId xmlns:p14="http://schemas.microsoft.com/office/powerpoint/2010/main" val="89383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9A7642C-E608-4309-BE09-B8CF97218014}" type="datetimeFigureOut">
              <a:rPr lang="en-US" smtClean="0"/>
              <a:pPr>
                <a:defRPr/>
              </a:pPr>
              <a:t>11/2/2015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2B9EBD0-8748-4E94-AD93-6A988926AC97}" type="slidenum">
              <a:rPr lang="en-US" smtClean="0"/>
              <a:pPr>
                <a:defRPr/>
              </a:pPr>
              <a:t>‹#›</a:t>
            </a:fld>
            <a:endParaRPr lang="en-US" dirty="0"/>
          </a:p>
        </p:txBody>
      </p:sp>
    </p:spTree>
    <p:extLst>
      <p:ext uri="{BB962C8B-B14F-4D97-AF65-F5344CB8AC3E}">
        <p14:creationId xmlns:p14="http://schemas.microsoft.com/office/powerpoint/2010/main" val="277813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9A7642C-E608-4309-BE09-B8CF97218014}" type="datetimeFigureOut">
              <a:rPr lang="en-US" smtClean="0"/>
              <a:pPr>
                <a:defRPr/>
              </a:pPr>
              <a:t>11/2/2015</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2B9EBD0-8748-4E94-AD93-6A988926AC97}" type="slidenum">
              <a:rPr lang="en-US" smtClean="0"/>
              <a:pPr>
                <a:defRPr/>
              </a:pPr>
              <a:t>‹#›</a:t>
            </a:fld>
            <a:endParaRPr lang="en-US" dirty="0"/>
          </a:p>
        </p:txBody>
      </p:sp>
    </p:spTree>
    <p:extLst>
      <p:ext uri="{BB962C8B-B14F-4D97-AF65-F5344CB8AC3E}">
        <p14:creationId xmlns:p14="http://schemas.microsoft.com/office/powerpoint/2010/main" val="335106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9A7642C-E608-4309-BE09-B8CF97218014}" type="datetimeFigureOut">
              <a:rPr lang="en-US" smtClean="0"/>
              <a:pPr>
                <a:defRPr/>
              </a:pPr>
              <a:t>11/2/2015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2B9EBD0-8748-4E94-AD93-6A988926AC97}" type="slidenum">
              <a:rPr lang="en-US" smtClean="0"/>
              <a:pPr>
                <a:defRPr/>
              </a:pPr>
              <a:t>‹#›</a:t>
            </a:fld>
            <a:endParaRPr lang="en-US" dirty="0"/>
          </a:p>
        </p:txBody>
      </p:sp>
    </p:spTree>
    <p:extLst>
      <p:ext uri="{BB962C8B-B14F-4D97-AF65-F5344CB8AC3E}">
        <p14:creationId xmlns:p14="http://schemas.microsoft.com/office/powerpoint/2010/main" val="240957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9A7642C-E608-4309-BE09-B8CF97218014}" type="datetimeFigureOut">
              <a:rPr lang="en-US" smtClean="0"/>
              <a:pPr>
                <a:defRPr/>
              </a:pPr>
              <a:t>11/2/2015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2B9EBD0-8748-4E94-AD93-6A988926AC97}" type="slidenum">
              <a:rPr lang="en-US" smtClean="0"/>
              <a:pPr>
                <a:defRPr/>
              </a:pPr>
              <a:t>‹#›</a:t>
            </a:fld>
            <a:endParaRPr lang="en-US" dirty="0"/>
          </a:p>
        </p:txBody>
      </p:sp>
    </p:spTree>
    <p:extLst>
      <p:ext uri="{BB962C8B-B14F-4D97-AF65-F5344CB8AC3E}">
        <p14:creationId xmlns:p14="http://schemas.microsoft.com/office/powerpoint/2010/main" val="251334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9A7642C-E608-4309-BE09-B8CF97218014}" type="datetimeFigureOut">
              <a:rPr lang="en-US" smtClean="0"/>
              <a:pPr>
                <a:defRPr/>
              </a:pPr>
              <a:t>11/2/2015</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2B9EBD0-8748-4E94-AD93-6A988926AC97}" type="slidenum">
              <a:rPr lang="en-US" smtClean="0"/>
              <a:pPr>
                <a:defRPr/>
              </a:pPr>
              <a:t>‹#›</a:t>
            </a:fld>
            <a:endParaRPr lang="en-US" dirty="0"/>
          </a:p>
        </p:txBody>
      </p:sp>
    </p:spTree>
    <p:extLst>
      <p:ext uri="{BB962C8B-B14F-4D97-AF65-F5344CB8AC3E}">
        <p14:creationId xmlns:p14="http://schemas.microsoft.com/office/powerpoint/2010/main" val="326506548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slow">
    <p:wipe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info@datavail.com"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datavail.com/alertoptimiz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29273" y="5938863"/>
            <a:ext cx="4596782" cy="5913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32" y="209858"/>
            <a:ext cx="3405331" cy="1422091"/>
          </a:xfrm>
          <a:prstGeom prst="rect">
            <a:avLst/>
          </a:prstGeom>
        </p:spPr>
      </p:pic>
      <p:pic>
        <p:nvPicPr>
          <p:cNvPr id="6" name="Content Placeholder 5"/>
          <p:cNvPicPr>
            <a:picLocks noGrp="1" noChangeAspect="1"/>
          </p:cNvPicPr>
          <p:nvPr>
            <p:ph idx="1"/>
          </p:nvPr>
        </p:nvPicPr>
        <p:blipFill>
          <a:blip r:embed="rId5"/>
          <a:stretch>
            <a:fillRect/>
          </a:stretch>
        </p:blipFill>
        <p:spPr>
          <a:xfrm>
            <a:off x="1239670" y="2752044"/>
            <a:ext cx="7163421" cy="2066723"/>
          </a:xfrm>
          <a:prstGeom prst="rect">
            <a:avLst/>
          </a:prstGeom>
        </p:spPr>
      </p:pic>
    </p:spTree>
    <p:extLst>
      <p:ext uri="{BB962C8B-B14F-4D97-AF65-F5344CB8AC3E}">
        <p14:creationId xmlns:p14="http://schemas.microsoft.com/office/powerpoint/2010/main" val="3694385504"/>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0683" y="273842"/>
            <a:ext cx="3407959" cy="1426588"/>
          </a:xfrm>
          <a:prstGeom prst="rect">
            <a:avLst/>
          </a:prstGeom>
        </p:spPr>
      </p:pic>
      <p:sp>
        <p:nvSpPr>
          <p:cNvPr id="5" name="Title 5"/>
          <p:cNvSpPr>
            <a:spLocks noGrp="1"/>
          </p:cNvSpPr>
          <p:nvPr>
            <p:ph idx="1"/>
          </p:nvPr>
        </p:nvSpPr>
        <p:spPr>
          <a:xfrm>
            <a:off x="457200" y="3086100"/>
            <a:ext cx="8229600" cy="3040064"/>
          </a:xfrm>
        </p:spPr>
        <p:txBody>
          <a:bodyPr/>
          <a:lstStyle/>
          <a:p>
            <a:pPr marL="0" indent="0" algn="ctr">
              <a:buNone/>
            </a:pPr>
            <a:r>
              <a:rPr lang="en-US" sz="4000" b="1" dirty="0" smtClean="0"/>
              <a:t>Oracle Enterprise Templates</a:t>
            </a:r>
          </a:p>
        </p:txBody>
      </p:sp>
    </p:spTree>
    <p:extLst>
      <p:ext uri="{BB962C8B-B14F-4D97-AF65-F5344CB8AC3E}">
        <p14:creationId xmlns:p14="http://schemas.microsoft.com/office/powerpoint/2010/main" val="2855440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Calibri" pitchFamily="34" charset="0"/>
              </a:rPr>
              <a:t>OEM Templates</a:t>
            </a:r>
            <a:endParaRPr lang="en-US" dirty="0"/>
          </a:p>
        </p:txBody>
      </p:sp>
      <p:sp>
        <p:nvSpPr>
          <p:cNvPr id="3" name="Content Placeholder 2"/>
          <p:cNvSpPr>
            <a:spLocks noGrp="1"/>
          </p:cNvSpPr>
          <p:nvPr>
            <p:ph idx="1"/>
          </p:nvPr>
        </p:nvSpPr>
        <p:spPr>
          <a:xfrm>
            <a:off x="440152" y="1236518"/>
            <a:ext cx="8177020" cy="4856344"/>
          </a:xfrm>
        </p:spPr>
        <p:txBody>
          <a:bodyPr>
            <a:normAutofit fontScale="70000" lnSpcReduction="20000"/>
          </a:bodyPr>
          <a:lstStyle/>
          <a:p>
            <a:r>
              <a:rPr lang="en-US" altLang="en-US" dirty="0" smtClean="0">
                <a:latin typeface="Calibri" pitchFamily="34" charset="0"/>
              </a:rPr>
              <a:t>Many OEM implementations use the Oracle provided templates with very little customization.</a:t>
            </a:r>
          </a:p>
          <a:p>
            <a:r>
              <a:rPr lang="en-US" altLang="en-US" dirty="0" smtClean="0">
                <a:latin typeface="Calibri" pitchFamily="34" charset="0"/>
              </a:rPr>
              <a:t>Datavail has found it is better to create customized templates suited to your business needs.</a:t>
            </a:r>
          </a:p>
          <a:p>
            <a:pPr lvl="2"/>
            <a:r>
              <a:rPr lang="en-US" altLang="en-US" sz="2900" dirty="0" smtClean="0">
                <a:solidFill>
                  <a:schemeClr val="accent2">
                    <a:lumMod val="20000"/>
                    <a:lumOff val="80000"/>
                  </a:schemeClr>
                </a:solidFill>
                <a:latin typeface="Calibri" pitchFamily="34" charset="0"/>
              </a:rPr>
              <a:t>Production and non-production</a:t>
            </a:r>
          </a:p>
          <a:p>
            <a:pPr lvl="2"/>
            <a:r>
              <a:rPr lang="en-US" altLang="en-US" sz="2900" dirty="0" smtClean="0">
                <a:solidFill>
                  <a:schemeClr val="accent2">
                    <a:lumMod val="20000"/>
                    <a:lumOff val="80000"/>
                  </a:schemeClr>
                </a:solidFill>
                <a:latin typeface="Calibri" pitchFamily="34" charset="0"/>
              </a:rPr>
              <a:t>Production, test, </a:t>
            </a:r>
            <a:r>
              <a:rPr lang="en-US" altLang="en-US" sz="2900" dirty="0" err="1" smtClean="0">
                <a:solidFill>
                  <a:schemeClr val="accent2">
                    <a:lumMod val="20000"/>
                    <a:lumOff val="80000"/>
                  </a:schemeClr>
                </a:solidFill>
                <a:latin typeface="Calibri" pitchFamily="34" charset="0"/>
              </a:rPr>
              <a:t>qa</a:t>
            </a:r>
            <a:r>
              <a:rPr lang="en-US" altLang="en-US" sz="2900" dirty="0" smtClean="0">
                <a:solidFill>
                  <a:schemeClr val="accent2">
                    <a:lumMod val="20000"/>
                    <a:lumOff val="80000"/>
                  </a:schemeClr>
                </a:solidFill>
                <a:latin typeface="Calibri" pitchFamily="34" charset="0"/>
              </a:rPr>
              <a:t>, staging, </a:t>
            </a:r>
            <a:r>
              <a:rPr lang="en-US" altLang="en-US" sz="2900" dirty="0" err="1" smtClean="0">
                <a:solidFill>
                  <a:schemeClr val="accent2">
                    <a:lumMod val="20000"/>
                    <a:lumOff val="80000"/>
                  </a:schemeClr>
                </a:solidFill>
                <a:latin typeface="Calibri" pitchFamily="34" charset="0"/>
              </a:rPr>
              <a:t>dev</a:t>
            </a:r>
            <a:endParaRPr lang="en-US" altLang="en-US" sz="2900" dirty="0" smtClean="0">
              <a:solidFill>
                <a:schemeClr val="accent2">
                  <a:lumMod val="20000"/>
                  <a:lumOff val="80000"/>
                </a:schemeClr>
              </a:solidFill>
              <a:latin typeface="Calibri" pitchFamily="34" charset="0"/>
            </a:endParaRPr>
          </a:p>
          <a:p>
            <a:pPr lvl="2"/>
            <a:r>
              <a:rPr lang="en-US" altLang="en-US" sz="2900" dirty="0" smtClean="0">
                <a:solidFill>
                  <a:schemeClr val="accent2">
                    <a:lumMod val="20000"/>
                    <a:lumOff val="80000"/>
                  </a:schemeClr>
                </a:solidFill>
                <a:latin typeface="Calibri" pitchFamily="34" charset="0"/>
              </a:rPr>
              <a:t>Data Warehouse, OLTP</a:t>
            </a:r>
          </a:p>
          <a:p>
            <a:pPr lvl="2"/>
            <a:r>
              <a:rPr lang="en-US" altLang="en-US" sz="2900" dirty="0" smtClean="0">
                <a:solidFill>
                  <a:schemeClr val="accent2">
                    <a:lumMod val="20000"/>
                    <a:lumOff val="80000"/>
                  </a:schemeClr>
                </a:solidFill>
                <a:latin typeface="Calibri" pitchFamily="34" charset="0"/>
              </a:rPr>
              <a:t>Application A, Application B, Application C</a:t>
            </a:r>
          </a:p>
          <a:p>
            <a:r>
              <a:rPr lang="en-US" altLang="en-US" dirty="0">
                <a:latin typeface="Calibri" pitchFamily="34" charset="0"/>
              </a:rPr>
              <a:t>Allows you to customize thresholds and metrics for an environment </a:t>
            </a:r>
            <a:r>
              <a:rPr lang="en-US" altLang="en-US" dirty="0" smtClean="0">
                <a:latin typeface="Calibri" pitchFamily="34" charset="0"/>
              </a:rPr>
              <a:t>     or </a:t>
            </a:r>
            <a:r>
              <a:rPr lang="en-US" altLang="en-US" dirty="0">
                <a:latin typeface="Calibri" pitchFamily="34" charset="0"/>
              </a:rPr>
              <a:t>application. </a:t>
            </a:r>
          </a:p>
          <a:p>
            <a:r>
              <a:rPr lang="en-US" altLang="en-US" dirty="0">
                <a:latin typeface="Calibri" pitchFamily="34" charset="0"/>
              </a:rPr>
              <a:t>Not all systems are created equally and should not </a:t>
            </a:r>
            <a:r>
              <a:rPr lang="en-US" altLang="en-US" dirty="0" smtClean="0">
                <a:latin typeface="Calibri" pitchFamily="34" charset="0"/>
              </a:rPr>
              <a:t>be monitored the </a:t>
            </a:r>
            <a:r>
              <a:rPr lang="en-US" altLang="en-US" dirty="0">
                <a:latin typeface="Calibri" pitchFamily="34" charset="0"/>
              </a:rPr>
              <a:t>same.  </a:t>
            </a:r>
          </a:p>
          <a:p>
            <a:pPr lvl="2"/>
            <a:r>
              <a:rPr lang="en-US" altLang="en-US" sz="2900" dirty="0">
                <a:solidFill>
                  <a:schemeClr val="accent2">
                    <a:lumMod val="20000"/>
                    <a:lumOff val="80000"/>
                  </a:schemeClr>
                </a:solidFill>
                <a:latin typeface="Calibri" pitchFamily="34" charset="0"/>
              </a:rPr>
              <a:t>Space thresholds that trigger at 90% for an OLTP system are usually not adequate for a data warehouse database.  </a:t>
            </a:r>
          </a:p>
          <a:p>
            <a:pPr lvl="2"/>
            <a:r>
              <a:rPr lang="en-US" altLang="en-US" sz="2900" dirty="0">
                <a:solidFill>
                  <a:schemeClr val="accent2">
                    <a:lumMod val="20000"/>
                    <a:lumOff val="80000"/>
                  </a:schemeClr>
                </a:solidFill>
                <a:latin typeface="Calibri" pitchFamily="34" charset="0"/>
              </a:rPr>
              <a:t>At 90% used on a data warehouse, there could still be several terabytes of free space.</a:t>
            </a:r>
            <a:endParaRPr lang="en-US" altLang="en-US" sz="2900" dirty="0" smtClean="0">
              <a:solidFill>
                <a:schemeClr val="accent2">
                  <a:lumMod val="20000"/>
                  <a:lumOff val="80000"/>
                </a:schemeClr>
              </a:solidFill>
              <a:latin typeface="Calibri" pitchFamily="34" charset="0"/>
            </a:endParaRPr>
          </a:p>
          <a:p>
            <a:pPr marL="400050" lvl="1" indent="0">
              <a:buNone/>
            </a:pPr>
            <a:endParaRPr lang="en-US" sz="4000" dirty="0" smtClean="0"/>
          </a:p>
        </p:txBody>
      </p:sp>
    </p:spTree>
    <p:extLst>
      <p:ext uri="{BB962C8B-B14F-4D97-AF65-F5344CB8AC3E}">
        <p14:creationId xmlns:p14="http://schemas.microsoft.com/office/powerpoint/2010/main" val="2908601662"/>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Calibri" pitchFamily="34" charset="0"/>
              </a:rPr>
              <a:t>OEM Templates</a:t>
            </a:r>
            <a:endParaRPr lang="en-US" dirty="0"/>
          </a:p>
        </p:txBody>
      </p:sp>
      <p:sp>
        <p:nvSpPr>
          <p:cNvPr id="3" name="Content Placeholder 2"/>
          <p:cNvSpPr>
            <a:spLocks noGrp="1"/>
          </p:cNvSpPr>
          <p:nvPr>
            <p:ph idx="1"/>
          </p:nvPr>
        </p:nvSpPr>
        <p:spPr>
          <a:xfrm>
            <a:off x="457200" y="1278082"/>
            <a:ext cx="8177020" cy="4908535"/>
          </a:xfrm>
        </p:spPr>
        <p:txBody>
          <a:bodyPr>
            <a:noAutofit/>
          </a:bodyPr>
          <a:lstStyle/>
          <a:p>
            <a:r>
              <a:rPr lang="en-US" altLang="en-US" sz="2200" dirty="0" smtClean="0">
                <a:latin typeface="Calibri" pitchFamily="34" charset="0"/>
              </a:rPr>
              <a:t>What are the critical database components to have in your templates?</a:t>
            </a:r>
          </a:p>
          <a:p>
            <a:pPr lvl="2">
              <a:buFont typeface="Wingdings" panose="05000000000000000000" pitchFamily="2" charset="2"/>
              <a:buChar char="Ø"/>
            </a:pPr>
            <a:r>
              <a:rPr lang="en-US" altLang="en-US" sz="2000" dirty="0" err="1" smtClean="0">
                <a:latin typeface="Calibri" pitchFamily="34" charset="0"/>
              </a:rPr>
              <a:t>Alert.log</a:t>
            </a:r>
            <a:r>
              <a:rPr lang="en-US" altLang="en-US" sz="2000" dirty="0" smtClean="0">
                <a:latin typeface="Calibri" pitchFamily="34" charset="0"/>
              </a:rPr>
              <a:t> </a:t>
            </a:r>
            <a:r>
              <a:rPr lang="en-US" altLang="en-US" sz="2000" dirty="0" err="1" smtClean="0">
                <a:latin typeface="Calibri" pitchFamily="34" charset="0"/>
              </a:rPr>
              <a:t>errrors</a:t>
            </a:r>
            <a:endParaRPr lang="en-US" altLang="en-US" sz="2000" dirty="0" smtClean="0">
              <a:latin typeface="Calibri" pitchFamily="34" charset="0"/>
            </a:endParaRPr>
          </a:p>
          <a:p>
            <a:pPr lvl="2">
              <a:buFont typeface="Wingdings" panose="05000000000000000000" pitchFamily="2" charset="2"/>
              <a:buChar char="Ø"/>
            </a:pPr>
            <a:r>
              <a:rPr lang="en-US" altLang="en-US" sz="2000" dirty="0" smtClean="0">
                <a:latin typeface="Calibri" pitchFamily="34" charset="0"/>
              </a:rPr>
              <a:t>Database up/down</a:t>
            </a:r>
          </a:p>
          <a:p>
            <a:pPr lvl="2">
              <a:buFont typeface="Wingdings" panose="05000000000000000000" pitchFamily="2" charset="2"/>
              <a:buChar char="Ø"/>
            </a:pPr>
            <a:r>
              <a:rPr lang="en-US" altLang="en-US" sz="2000" dirty="0" smtClean="0">
                <a:latin typeface="Calibri" pitchFamily="34" charset="0"/>
              </a:rPr>
              <a:t>ASM database up/down</a:t>
            </a:r>
          </a:p>
          <a:p>
            <a:pPr lvl="2">
              <a:buFont typeface="Wingdings" panose="05000000000000000000" pitchFamily="2" charset="2"/>
              <a:buChar char="Ø"/>
            </a:pPr>
            <a:r>
              <a:rPr lang="en-US" altLang="en-US" sz="2000" dirty="0" smtClean="0">
                <a:latin typeface="Calibri" pitchFamily="34" charset="0"/>
              </a:rPr>
              <a:t>Listener up/down</a:t>
            </a:r>
          </a:p>
          <a:p>
            <a:pPr lvl="2">
              <a:buFont typeface="Wingdings" panose="05000000000000000000" pitchFamily="2" charset="2"/>
              <a:buChar char="Ø"/>
            </a:pPr>
            <a:r>
              <a:rPr lang="en-US" altLang="en-US" sz="2000" dirty="0" smtClean="0">
                <a:latin typeface="Calibri" pitchFamily="34" charset="0"/>
              </a:rPr>
              <a:t>Server up/down</a:t>
            </a:r>
          </a:p>
          <a:p>
            <a:pPr lvl="2">
              <a:buFont typeface="Wingdings" panose="05000000000000000000" pitchFamily="2" charset="2"/>
              <a:buChar char="Ø"/>
            </a:pPr>
            <a:r>
              <a:rPr lang="en-US" altLang="en-US" sz="2000" dirty="0" smtClean="0">
                <a:latin typeface="Calibri" pitchFamily="34" charset="0"/>
              </a:rPr>
              <a:t>Cluster component status</a:t>
            </a:r>
          </a:p>
          <a:p>
            <a:pPr lvl="2">
              <a:buFont typeface="Wingdings" panose="05000000000000000000" pitchFamily="2" charset="2"/>
              <a:buChar char="Ø"/>
            </a:pPr>
            <a:r>
              <a:rPr lang="en-US" altLang="en-US" sz="2000" dirty="0" smtClean="0">
                <a:latin typeface="Calibri" pitchFamily="34" charset="0"/>
              </a:rPr>
              <a:t>ASM space</a:t>
            </a:r>
          </a:p>
          <a:p>
            <a:pPr lvl="2">
              <a:buFont typeface="Wingdings" panose="05000000000000000000" pitchFamily="2" charset="2"/>
              <a:buChar char="Ø"/>
            </a:pPr>
            <a:r>
              <a:rPr lang="en-US" altLang="en-US" sz="2000" dirty="0" err="1" smtClean="0">
                <a:latin typeface="Calibri" pitchFamily="34" charset="0"/>
              </a:rPr>
              <a:t>Filesystem</a:t>
            </a:r>
            <a:r>
              <a:rPr lang="en-US" altLang="en-US" sz="2000" dirty="0" smtClean="0">
                <a:latin typeface="Calibri" pitchFamily="34" charset="0"/>
              </a:rPr>
              <a:t> space</a:t>
            </a:r>
          </a:p>
          <a:p>
            <a:pPr lvl="2">
              <a:buFont typeface="Wingdings" panose="05000000000000000000" pitchFamily="2" charset="2"/>
              <a:buChar char="Ø"/>
            </a:pPr>
            <a:r>
              <a:rPr lang="en-US" altLang="en-US" sz="2000" dirty="0" err="1" smtClean="0">
                <a:latin typeface="Calibri" pitchFamily="34" charset="0"/>
              </a:rPr>
              <a:t>Tablespace</a:t>
            </a:r>
            <a:r>
              <a:rPr lang="en-US" altLang="en-US" sz="2000" dirty="0" smtClean="0">
                <a:latin typeface="Calibri" pitchFamily="34" charset="0"/>
              </a:rPr>
              <a:t> space</a:t>
            </a:r>
          </a:p>
          <a:p>
            <a:pPr lvl="2">
              <a:buFont typeface="Wingdings" panose="05000000000000000000" pitchFamily="2" charset="2"/>
              <a:buChar char="Ø"/>
            </a:pPr>
            <a:r>
              <a:rPr lang="en-US" altLang="en-US" sz="2000" dirty="0" smtClean="0">
                <a:latin typeface="Calibri" pitchFamily="34" charset="0"/>
              </a:rPr>
              <a:t>Archive log </a:t>
            </a:r>
            <a:r>
              <a:rPr lang="en-US" altLang="en-US" sz="2000" dirty="0" err="1" smtClean="0">
                <a:latin typeface="Calibri" pitchFamily="34" charset="0"/>
              </a:rPr>
              <a:t>dest</a:t>
            </a:r>
            <a:r>
              <a:rPr lang="en-US" altLang="en-US" sz="2000" dirty="0" smtClean="0">
                <a:latin typeface="Calibri" pitchFamily="34" charset="0"/>
              </a:rPr>
              <a:t> space</a:t>
            </a:r>
          </a:p>
          <a:p>
            <a:pPr lvl="2">
              <a:buFont typeface="Wingdings" panose="05000000000000000000" pitchFamily="2" charset="2"/>
              <a:buChar char="Ø"/>
            </a:pPr>
            <a:r>
              <a:rPr lang="en-US" altLang="en-US" sz="2000" dirty="0" smtClean="0">
                <a:latin typeface="Calibri" pitchFamily="34" charset="0"/>
              </a:rPr>
              <a:t>Recovery file </a:t>
            </a:r>
            <a:r>
              <a:rPr lang="en-US" altLang="en-US" sz="2000" dirty="0" err="1" smtClean="0">
                <a:latin typeface="Calibri" pitchFamily="34" charset="0"/>
              </a:rPr>
              <a:t>dest</a:t>
            </a:r>
            <a:r>
              <a:rPr lang="en-US" altLang="en-US" sz="2000" dirty="0" smtClean="0">
                <a:latin typeface="Calibri" pitchFamily="34" charset="0"/>
              </a:rPr>
              <a:t> space</a:t>
            </a:r>
            <a:endParaRPr lang="en-US" altLang="en-US" sz="2000" dirty="0">
              <a:latin typeface="Calibri" pitchFamily="34" charset="0"/>
            </a:endParaRPr>
          </a:p>
          <a:p>
            <a:pPr marL="0" indent="0">
              <a:buNone/>
            </a:pPr>
            <a:endParaRPr lang="en-US" altLang="en-US" sz="2200" dirty="0" smtClean="0">
              <a:latin typeface="Calibri" pitchFamily="34" charset="0"/>
            </a:endParaRPr>
          </a:p>
          <a:p>
            <a:pPr marL="0" indent="0">
              <a:buNone/>
            </a:pPr>
            <a:endParaRPr lang="en-US" sz="2200" dirty="0" smtClean="0"/>
          </a:p>
        </p:txBody>
      </p:sp>
    </p:spTree>
    <p:extLst>
      <p:ext uri="{BB962C8B-B14F-4D97-AF65-F5344CB8AC3E}">
        <p14:creationId xmlns:p14="http://schemas.microsoft.com/office/powerpoint/2010/main" val="1310070383"/>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More from OEM</a:t>
            </a:r>
            <a:endParaRPr lang="en-US" dirty="0"/>
          </a:p>
        </p:txBody>
      </p:sp>
      <p:sp>
        <p:nvSpPr>
          <p:cNvPr id="3" name="Content Placeholder 2"/>
          <p:cNvSpPr>
            <a:spLocks noGrp="1"/>
          </p:cNvSpPr>
          <p:nvPr>
            <p:ph idx="1"/>
          </p:nvPr>
        </p:nvSpPr>
        <p:spPr>
          <a:xfrm>
            <a:off x="457200" y="1417639"/>
            <a:ext cx="8437418" cy="5003309"/>
          </a:xfrm>
        </p:spPr>
        <p:txBody>
          <a:bodyPr>
            <a:noAutofit/>
          </a:bodyPr>
          <a:lstStyle/>
          <a:p>
            <a:r>
              <a:rPr lang="en-US" sz="2400" dirty="0" smtClean="0">
                <a:latin typeface="Calibri" pitchFamily="34" charset="0"/>
              </a:rPr>
              <a:t>Using </a:t>
            </a:r>
            <a:r>
              <a:rPr lang="en-US" sz="2400" dirty="0">
                <a:latin typeface="Calibri" pitchFamily="34" charset="0"/>
              </a:rPr>
              <a:t>Oracle’s Enterprise Manager Grid Control in combination </a:t>
            </a:r>
            <a:r>
              <a:rPr lang="en-US" sz="2400" dirty="0" smtClean="0">
                <a:latin typeface="Calibri" pitchFamily="34" charset="0"/>
              </a:rPr>
              <a:t>with </a:t>
            </a:r>
            <a:r>
              <a:rPr lang="en-US" sz="2400" dirty="0">
                <a:latin typeface="Calibri" pitchFamily="34" charset="0"/>
              </a:rPr>
              <a:t>PL/SQL scripts which were custom developed by </a:t>
            </a:r>
            <a:r>
              <a:rPr lang="en-US" sz="2400" dirty="0" smtClean="0">
                <a:latin typeface="Calibri" pitchFamily="34" charset="0"/>
              </a:rPr>
              <a:t>Datavail for </a:t>
            </a:r>
            <a:r>
              <a:rPr lang="en-US" sz="2400" dirty="0">
                <a:latin typeface="Calibri" pitchFamily="34" charset="0"/>
              </a:rPr>
              <a:t>Oracle’s </a:t>
            </a:r>
            <a:r>
              <a:rPr lang="en-US" sz="2400" dirty="0" smtClean="0">
                <a:latin typeface="Calibri" pitchFamily="34" charset="0"/>
              </a:rPr>
              <a:t>E-Business </a:t>
            </a:r>
            <a:r>
              <a:rPr lang="en-US" sz="2400" dirty="0">
                <a:latin typeface="Calibri" pitchFamily="34" charset="0"/>
              </a:rPr>
              <a:t>Suite, an EBS environment can also be monitored in real-time for significant performance-impacting </a:t>
            </a:r>
            <a:r>
              <a:rPr lang="en-US" sz="2400" dirty="0" smtClean="0">
                <a:latin typeface="Calibri" pitchFamily="34" charset="0"/>
              </a:rPr>
              <a:t>events.</a:t>
            </a:r>
          </a:p>
          <a:p>
            <a:r>
              <a:rPr lang="en-US" sz="2400" dirty="0" smtClean="0">
                <a:latin typeface="Calibri" pitchFamily="34" charset="0"/>
              </a:rPr>
              <a:t>The </a:t>
            </a:r>
            <a:r>
              <a:rPr lang="en-US" sz="2400" dirty="0">
                <a:latin typeface="Calibri" pitchFamily="34" charset="0"/>
              </a:rPr>
              <a:t>Complete EBS architecture, from the lowest level host server key- performance-metrics like CPU and memory consumption, to the EBS middle-tier components such as Web Application Servers and Oracle Workflow processes, all the way up to the system response time of an EBS module’s web page can be configured for monitoring in real time.</a:t>
            </a:r>
          </a:p>
          <a:p>
            <a:endParaRPr lang="en-US" sz="2400" dirty="0" smtClean="0"/>
          </a:p>
        </p:txBody>
      </p:sp>
    </p:spTree>
    <p:extLst>
      <p:ext uri="{BB962C8B-B14F-4D97-AF65-F5344CB8AC3E}">
        <p14:creationId xmlns:p14="http://schemas.microsoft.com/office/powerpoint/2010/main" val="1849231287"/>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0683" y="273842"/>
            <a:ext cx="3407959" cy="1426588"/>
          </a:xfrm>
          <a:prstGeom prst="rect">
            <a:avLst/>
          </a:prstGeom>
        </p:spPr>
      </p:pic>
      <p:pic>
        <p:nvPicPr>
          <p:cNvPr id="2" name="Picture 1"/>
          <p:cNvPicPr>
            <a:picLocks noChangeAspect="1"/>
          </p:cNvPicPr>
          <p:nvPr/>
        </p:nvPicPr>
        <p:blipFill>
          <a:blip r:embed="rId3"/>
          <a:stretch>
            <a:fillRect/>
          </a:stretch>
        </p:blipFill>
        <p:spPr>
          <a:xfrm>
            <a:off x="1281234" y="2884260"/>
            <a:ext cx="7163421" cy="1365622"/>
          </a:xfrm>
          <a:prstGeom prst="rect">
            <a:avLst/>
          </a:prstGeom>
        </p:spPr>
      </p:pic>
    </p:spTree>
    <p:extLst>
      <p:ext uri="{BB962C8B-B14F-4D97-AF65-F5344CB8AC3E}">
        <p14:creationId xmlns:p14="http://schemas.microsoft.com/office/powerpoint/2010/main" val="2865644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OEM</a:t>
            </a:r>
            <a:endParaRPr lang="en-US" dirty="0"/>
          </a:p>
        </p:txBody>
      </p:sp>
      <p:sp>
        <p:nvSpPr>
          <p:cNvPr id="3" name="Content Placeholder 2"/>
          <p:cNvSpPr>
            <a:spLocks noGrp="1"/>
          </p:cNvSpPr>
          <p:nvPr>
            <p:ph idx="1"/>
          </p:nvPr>
        </p:nvSpPr>
        <p:spPr>
          <a:xfrm>
            <a:off x="457200" y="1417639"/>
            <a:ext cx="8437418" cy="5003309"/>
          </a:xfrm>
        </p:spPr>
        <p:txBody>
          <a:bodyPr>
            <a:normAutofit lnSpcReduction="10000"/>
          </a:bodyPr>
          <a:lstStyle/>
          <a:p>
            <a:r>
              <a:rPr lang="en-US" dirty="0" smtClean="0">
                <a:latin typeface="Calibri" pitchFamily="34" charset="0"/>
              </a:rPr>
              <a:t>OEM </a:t>
            </a:r>
            <a:r>
              <a:rPr lang="en-US" dirty="0">
                <a:latin typeface="Calibri" pitchFamily="34" charset="0"/>
              </a:rPr>
              <a:t>is ready for prime </a:t>
            </a:r>
            <a:r>
              <a:rPr lang="en-US" dirty="0" smtClean="0">
                <a:latin typeface="Calibri" pitchFamily="34" charset="0"/>
              </a:rPr>
              <a:t>time…. </a:t>
            </a:r>
            <a:r>
              <a:rPr lang="en-US" dirty="0">
                <a:latin typeface="Calibri" pitchFamily="34" charset="0"/>
              </a:rPr>
              <a:t>but how do </a:t>
            </a:r>
            <a:r>
              <a:rPr lang="en-US" dirty="0" smtClean="0">
                <a:latin typeface="Calibri" pitchFamily="34" charset="0"/>
              </a:rPr>
              <a:t>you keep </a:t>
            </a:r>
            <a:r>
              <a:rPr lang="en-US" dirty="0">
                <a:latin typeface="Calibri" pitchFamily="34" charset="0"/>
              </a:rPr>
              <a:t>it tuned and working </a:t>
            </a:r>
            <a:r>
              <a:rPr lang="en-US" dirty="0" smtClean="0">
                <a:latin typeface="Calibri" pitchFamily="34" charset="0"/>
              </a:rPr>
              <a:t>efficiently?  </a:t>
            </a:r>
          </a:p>
          <a:p>
            <a:r>
              <a:rPr lang="en-US" dirty="0" smtClean="0">
                <a:latin typeface="Calibri" pitchFamily="34" charset="0"/>
              </a:rPr>
              <a:t>OEM </a:t>
            </a:r>
            <a:r>
              <a:rPr lang="en-US" dirty="0">
                <a:latin typeface="Calibri" pitchFamily="34" charset="0"/>
              </a:rPr>
              <a:t>is not a turn it on and forget it monitoring tool.  </a:t>
            </a:r>
            <a:endParaRPr lang="en-US" dirty="0" smtClean="0">
              <a:latin typeface="Calibri" pitchFamily="34" charset="0"/>
            </a:endParaRPr>
          </a:p>
          <a:p>
            <a:r>
              <a:rPr lang="en-US" altLang="en-US" dirty="0" smtClean="0">
                <a:latin typeface="Calibri" pitchFamily="34" charset="0"/>
              </a:rPr>
              <a:t>Analyzing </a:t>
            </a:r>
            <a:r>
              <a:rPr lang="en-US" altLang="en-US" dirty="0" smtClean="0">
                <a:latin typeface="Calibri" pitchFamily="34" charset="0"/>
              </a:rPr>
              <a:t>patterns, </a:t>
            </a:r>
            <a:r>
              <a:rPr lang="en-US" altLang="en-US" dirty="0">
                <a:latin typeface="Calibri" pitchFamily="34" charset="0"/>
              </a:rPr>
              <a:t>within hundreds of alerts per day, </a:t>
            </a:r>
            <a:r>
              <a:rPr lang="en-US" altLang="en-US" dirty="0" smtClean="0">
                <a:latin typeface="Calibri" pitchFamily="34" charset="0"/>
              </a:rPr>
              <a:t>becomes difficult without some </a:t>
            </a:r>
            <a:r>
              <a:rPr lang="en-US" altLang="en-US" dirty="0">
                <a:latin typeface="Calibri" pitchFamily="34" charset="0"/>
              </a:rPr>
              <a:t>sort of data grouping, filtering, and sorting </a:t>
            </a:r>
            <a:r>
              <a:rPr lang="en-US" altLang="en-US" dirty="0" smtClean="0">
                <a:latin typeface="Calibri" pitchFamily="34" charset="0"/>
              </a:rPr>
              <a:t>which is currently </a:t>
            </a:r>
            <a:r>
              <a:rPr lang="en-US" altLang="en-US" dirty="0">
                <a:latin typeface="Calibri" pitchFamily="34" charset="0"/>
              </a:rPr>
              <a:t>unavailable in Oracle’s OEM Grid Control software</a:t>
            </a:r>
            <a:r>
              <a:rPr lang="en-US" altLang="en-US" dirty="0" smtClean="0">
                <a:latin typeface="Calibri" pitchFamily="34" charset="0"/>
              </a:rPr>
              <a:t>. </a:t>
            </a:r>
            <a:r>
              <a:rPr lang="en-US" altLang="en-US" dirty="0" smtClean="0">
                <a:latin typeface="Calibri" pitchFamily="34" charset="0"/>
              </a:rPr>
              <a:t>This is </a:t>
            </a:r>
            <a:r>
              <a:rPr lang="en-US" altLang="en-US" dirty="0" smtClean="0">
                <a:latin typeface="Calibri" pitchFamily="34" charset="0"/>
              </a:rPr>
              <a:t>why we developed </a:t>
            </a:r>
            <a:r>
              <a:rPr lang="en-US" altLang="en-US" dirty="0" smtClean="0">
                <a:latin typeface="Calibri" pitchFamily="34" charset="0"/>
              </a:rPr>
              <a:t>the Alert </a:t>
            </a:r>
            <a:r>
              <a:rPr lang="en-US" altLang="en-US" dirty="0" smtClean="0">
                <a:latin typeface="Calibri" pitchFamily="34" charset="0"/>
              </a:rPr>
              <a:t>Optimizer to </a:t>
            </a:r>
            <a:r>
              <a:rPr lang="en-US" altLang="en-US" dirty="0" smtClean="0">
                <a:latin typeface="Calibri" pitchFamily="34" charset="0"/>
              </a:rPr>
              <a:t>“reduce </a:t>
            </a:r>
            <a:r>
              <a:rPr lang="en-US" altLang="en-US" dirty="0" smtClean="0">
                <a:latin typeface="Calibri" pitchFamily="34" charset="0"/>
              </a:rPr>
              <a:t>the </a:t>
            </a:r>
            <a:r>
              <a:rPr lang="en-US" altLang="en-US" dirty="0" smtClean="0">
                <a:latin typeface="Calibri" pitchFamily="34" charset="0"/>
              </a:rPr>
              <a:t>noise”. </a:t>
            </a:r>
            <a:endParaRPr lang="en-US" altLang="en-US" dirty="0">
              <a:solidFill>
                <a:srgbClr val="FFFFFF"/>
              </a:solidFill>
              <a:latin typeface="Calibri" pitchFamily="34" charset="0"/>
            </a:endParaRPr>
          </a:p>
          <a:p>
            <a:endParaRPr lang="en-US" altLang="en-US" dirty="0">
              <a:solidFill>
                <a:srgbClr val="2D427F"/>
              </a:solidFill>
              <a:latin typeface="Calibri" pitchFamily="34" charset="0"/>
            </a:endParaRPr>
          </a:p>
          <a:p>
            <a:endParaRPr lang="en-US" dirty="0" smtClean="0">
              <a:solidFill>
                <a:srgbClr val="2D427F"/>
              </a:solidFill>
              <a:latin typeface="Calibri" pitchFamily="34" charset="0"/>
            </a:endParaRPr>
          </a:p>
          <a:p>
            <a:endParaRPr lang="en-US" dirty="0" smtClean="0"/>
          </a:p>
        </p:txBody>
      </p:sp>
    </p:spTree>
    <p:extLst>
      <p:ext uri="{BB962C8B-B14F-4D97-AF65-F5344CB8AC3E}">
        <p14:creationId xmlns:p14="http://schemas.microsoft.com/office/powerpoint/2010/main" val="3114623406"/>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OEM</a:t>
            </a:r>
            <a:endParaRPr lang="en-US" dirty="0"/>
          </a:p>
        </p:txBody>
      </p:sp>
      <p:sp>
        <p:nvSpPr>
          <p:cNvPr id="3" name="Content Placeholder 2"/>
          <p:cNvSpPr>
            <a:spLocks noGrp="1"/>
          </p:cNvSpPr>
          <p:nvPr>
            <p:ph idx="1"/>
          </p:nvPr>
        </p:nvSpPr>
        <p:spPr>
          <a:xfrm>
            <a:off x="457200" y="1295400"/>
            <a:ext cx="8437418" cy="5003309"/>
          </a:xfrm>
        </p:spPr>
        <p:txBody>
          <a:bodyPr>
            <a:normAutofit fontScale="92500" lnSpcReduction="20000"/>
          </a:bodyPr>
          <a:lstStyle/>
          <a:p>
            <a:r>
              <a:rPr lang="en-US" altLang="en-US" dirty="0" smtClean="0">
                <a:latin typeface="Calibri" pitchFamily="34" charset="0"/>
              </a:rPr>
              <a:t>The Alert Optimizer  allows the clustering </a:t>
            </a:r>
            <a:r>
              <a:rPr lang="en-US" altLang="en-US" dirty="0">
                <a:latin typeface="Calibri" pitchFamily="34" charset="0"/>
              </a:rPr>
              <a:t>of alert history </a:t>
            </a:r>
            <a:r>
              <a:rPr lang="en-US" altLang="en-US" dirty="0" smtClean="0">
                <a:latin typeface="Calibri" pitchFamily="34" charset="0"/>
              </a:rPr>
              <a:t>to be </a:t>
            </a:r>
            <a:r>
              <a:rPr lang="en-US" altLang="en-US" dirty="0">
                <a:latin typeface="Calibri" pitchFamily="34" charset="0"/>
              </a:rPr>
              <a:t>arranged chronologically, by system, by target, and by metric-type, amongst many other parameters returned from the repository for each individual alert</a:t>
            </a:r>
            <a:r>
              <a:rPr lang="en-US" altLang="en-US" dirty="0" smtClean="0">
                <a:latin typeface="Calibri" pitchFamily="34" charset="0"/>
              </a:rPr>
              <a:t>.</a:t>
            </a:r>
          </a:p>
          <a:p>
            <a:r>
              <a:rPr lang="en-US" altLang="en-US" dirty="0" smtClean="0">
                <a:latin typeface="Calibri" pitchFamily="34" charset="0"/>
              </a:rPr>
              <a:t>Organizing the alerts by the categories below quickly allows us to see what is happening with alert volumes.</a:t>
            </a:r>
          </a:p>
          <a:p>
            <a:pPr lvl="2"/>
            <a:r>
              <a:rPr lang="en-US" altLang="en-US" dirty="0" smtClean="0">
                <a:solidFill>
                  <a:schemeClr val="accent2">
                    <a:lumMod val="20000"/>
                    <a:lumOff val="80000"/>
                  </a:schemeClr>
                </a:solidFill>
                <a:latin typeface="Calibri" pitchFamily="34" charset="0"/>
              </a:rPr>
              <a:t>By Day</a:t>
            </a:r>
          </a:p>
          <a:p>
            <a:pPr lvl="2"/>
            <a:r>
              <a:rPr lang="en-US" altLang="en-US" dirty="0" smtClean="0">
                <a:solidFill>
                  <a:schemeClr val="accent2">
                    <a:lumMod val="20000"/>
                    <a:lumOff val="80000"/>
                  </a:schemeClr>
                </a:solidFill>
                <a:latin typeface="Calibri" pitchFamily="34" charset="0"/>
              </a:rPr>
              <a:t>By Week</a:t>
            </a:r>
          </a:p>
          <a:p>
            <a:pPr lvl="2"/>
            <a:r>
              <a:rPr lang="en-US" altLang="en-US" dirty="0" smtClean="0">
                <a:solidFill>
                  <a:schemeClr val="accent2">
                    <a:lumMod val="20000"/>
                    <a:lumOff val="80000"/>
                  </a:schemeClr>
                </a:solidFill>
                <a:latin typeface="Calibri" pitchFamily="34" charset="0"/>
              </a:rPr>
              <a:t>By Target Name</a:t>
            </a:r>
          </a:p>
          <a:p>
            <a:pPr lvl="2"/>
            <a:r>
              <a:rPr lang="en-US" altLang="en-US" dirty="0" smtClean="0">
                <a:solidFill>
                  <a:schemeClr val="accent2">
                    <a:lumMod val="20000"/>
                    <a:lumOff val="80000"/>
                  </a:schemeClr>
                </a:solidFill>
                <a:latin typeface="Calibri" pitchFamily="34" charset="0"/>
              </a:rPr>
              <a:t>By Metric Name</a:t>
            </a:r>
          </a:p>
          <a:p>
            <a:pPr lvl="2"/>
            <a:r>
              <a:rPr lang="en-US" altLang="en-US" dirty="0" smtClean="0">
                <a:solidFill>
                  <a:schemeClr val="accent2">
                    <a:lumMod val="20000"/>
                    <a:lumOff val="80000"/>
                  </a:schemeClr>
                </a:solidFill>
                <a:latin typeface="Calibri" pitchFamily="34" charset="0"/>
              </a:rPr>
              <a:t>Hourly Alert Volume</a:t>
            </a:r>
            <a:endParaRPr lang="en-US" altLang="en-US" dirty="0">
              <a:solidFill>
                <a:schemeClr val="accent2">
                  <a:lumMod val="20000"/>
                  <a:lumOff val="80000"/>
                </a:schemeClr>
              </a:solidFill>
              <a:latin typeface="Calibri" pitchFamily="34" charset="0"/>
            </a:endParaRPr>
          </a:p>
          <a:p>
            <a:pPr marL="457200" lvl="1" indent="0">
              <a:buNone/>
            </a:pPr>
            <a:endParaRPr lang="en-US" altLang="en-US" dirty="0">
              <a:solidFill>
                <a:srgbClr val="2D427F"/>
              </a:solidFill>
              <a:latin typeface="Calibri" pitchFamily="34" charset="0"/>
            </a:endParaRPr>
          </a:p>
          <a:p>
            <a:endParaRPr lang="en-US" altLang="en-US" dirty="0">
              <a:latin typeface="Calibri" pitchFamily="34" charset="0"/>
            </a:endParaRPr>
          </a:p>
          <a:p>
            <a:endParaRPr lang="en-US" dirty="0" smtClean="0">
              <a:latin typeface="Calibri" pitchFamily="34" charset="0"/>
            </a:endParaRPr>
          </a:p>
          <a:p>
            <a:endParaRPr lang="en-US" dirty="0" smtClean="0"/>
          </a:p>
        </p:txBody>
      </p:sp>
    </p:spTree>
    <p:extLst>
      <p:ext uri="{BB962C8B-B14F-4D97-AF65-F5344CB8AC3E}">
        <p14:creationId xmlns:p14="http://schemas.microsoft.com/office/powerpoint/2010/main" val="1441181973"/>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613" y="375557"/>
            <a:ext cx="7045234" cy="685800"/>
          </a:xfrm>
        </p:spPr>
        <p:txBody>
          <a:bodyPr>
            <a:normAutofit fontScale="90000"/>
          </a:bodyPr>
          <a:lstStyle/>
          <a:p>
            <a:r>
              <a:rPr lang="en-US" dirty="0" smtClean="0"/>
              <a:t>Maintaining OEM with Alert Optimizer</a:t>
            </a:r>
            <a:endParaRPr lang="en-US" dirty="0"/>
          </a:p>
        </p:txBody>
      </p:sp>
      <p:sp>
        <p:nvSpPr>
          <p:cNvPr id="3" name="Content Placeholder 2"/>
          <p:cNvSpPr>
            <a:spLocks noGrp="1"/>
          </p:cNvSpPr>
          <p:nvPr>
            <p:ph idx="1"/>
          </p:nvPr>
        </p:nvSpPr>
        <p:spPr>
          <a:xfrm>
            <a:off x="445330" y="1378527"/>
            <a:ext cx="8437418" cy="1624446"/>
          </a:xfrm>
        </p:spPr>
        <p:txBody>
          <a:bodyPr>
            <a:normAutofit lnSpcReduction="10000"/>
          </a:bodyPr>
          <a:lstStyle/>
          <a:p>
            <a:r>
              <a:rPr lang="en-US" altLang="en-US" sz="2400" dirty="0" smtClean="0">
                <a:latin typeface="Calibri" pitchFamily="34" charset="0"/>
              </a:rPr>
              <a:t>Filter, sort, group and graph to analyze alerting trends.</a:t>
            </a:r>
            <a:endParaRPr lang="en-US" altLang="en-US" sz="2400" dirty="0">
              <a:latin typeface="Calibri" pitchFamily="34" charset="0"/>
            </a:endParaRPr>
          </a:p>
          <a:p>
            <a:r>
              <a:rPr lang="en-US" altLang="en-US" sz="2400" dirty="0" smtClean="0">
                <a:latin typeface="Calibri" pitchFamily="34" charset="0"/>
              </a:rPr>
              <a:t>Analyze, export, manipulate, chart OEM Grid </a:t>
            </a:r>
            <a:r>
              <a:rPr lang="en-US" altLang="en-US" sz="2400" dirty="0">
                <a:latin typeface="Calibri" pitchFamily="34" charset="0"/>
              </a:rPr>
              <a:t>dataset </a:t>
            </a:r>
            <a:r>
              <a:rPr lang="en-US" altLang="en-US" sz="2400" dirty="0" smtClean="0">
                <a:latin typeface="Calibri" pitchFamily="34" charset="0"/>
              </a:rPr>
              <a:t>in </a:t>
            </a:r>
            <a:r>
              <a:rPr lang="en-US" altLang="en-US" sz="2400" dirty="0">
                <a:latin typeface="Calibri" pitchFamily="34" charset="0"/>
              </a:rPr>
              <a:t>MS </a:t>
            </a:r>
            <a:r>
              <a:rPr lang="en-US" altLang="en-US" sz="2400" dirty="0" smtClean="0">
                <a:latin typeface="Calibri" pitchFamily="34" charset="0"/>
              </a:rPr>
              <a:t>Excel, completely </a:t>
            </a:r>
            <a:r>
              <a:rPr lang="en-US" altLang="en-US" sz="2400" dirty="0">
                <a:latin typeface="Calibri" pitchFamily="34" charset="0"/>
              </a:rPr>
              <a:t>independent of the OEM Grid repository itself.</a:t>
            </a:r>
          </a:p>
          <a:p>
            <a:pPr marL="0" indent="0">
              <a:buNone/>
            </a:pPr>
            <a:endParaRPr lang="en-US" sz="3600" dirty="0" smtClean="0">
              <a:solidFill>
                <a:srgbClr val="2D427F"/>
              </a:solidFill>
              <a:latin typeface="Calibri" pitchFamily="34" charset="0"/>
            </a:endParaRPr>
          </a:p>
          <a:p>
            <a:endParaRPr lang="en-US" altLang="en-US" sz="3600" dirty="0">
              <a:solidFill>
                <a:srgbClr val="2D427F"/>
              </a:solidFill>
              <a:latin typeface="Calibri" pitchFamily="34" charset="0"/>
            </a:endParaRPr>
          </a:p>
          <a:p>
            <a:pPr marL="0" indent="0">
              <a:buNone/>
            </a:pPr>
            <a:endParaRPr lang="en-US" sz="3600" dirty="0" smtClean="0">
              <a:solidFill>
                <a:srgbClr val="2D427F"/>
              </a:solidFill>
              <a:latin typeface="Calibri" pitchFamily="34" charset="0"/>
            </a:endParaRPr>
          </a:p>
          <a:p>
            <a:endParaRPr lang="en-US" sz="36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30" y="3192393"/>
            <a:ext cx="8305800" cy="31611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949466"/>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99" y="344384"/>
            <a:ext cx="8326583" cy="685800"/>
          </a:xfrm>
        </p:spPr>
        <p:txBody>
          <a:bodyPr>
            <a:normAutofit/>
          </a:bodyPr>
          <a:lstStyle/>
          <a:p>
            <a:r>
              <a:rPr lang="en-US" sz="3200" dirty="0" smtClean="0"/>
              <a:t>Maintaining OEM with Alert Optimizer</a:t>
            </a:r>
            <a:endParaRPr lang="en-US" sz="3200" dirty="0"/>
          </a:p>
        </p:txBody>
      </p:sp>
      <p:sp>
        <p:nvSpPr>
          <p:cNvPr id="3" name="Content Placeholder 2"/>
          <p:cNvSpPr>
            <a:spLocks noGrp="1"/>
          </p:cNvSpPr>
          <p:nvPr>
            <p:ph idx="1"/>
          </p:nvPr>
        </p:nvSpPr>
        <p:spPr>
          <a:xfrm>
            <a:off x="418012" y="1030184"/>
            <a:ext cx="8437418" cy="2126131"/>
          </a:xfrm>
        </p:spPr>
        <p:txBody>
          <a:bodyPr>
            <a:normAutofit/>
          </a:bodyPr>
          <a:lstStyle/>
          <a:p>
            <a:r>
              <a:rPr lang="en-US" altLang="en-US" sz="2400" dirty="0" smtClean="0">
                <a:latin typeface="Calibri" pitchFamily="34" charset="0"/>
              </a:rPr>
              <a:t>Aggregate the alert volume data overtime, group by the parent system object </a:t>
            </a:r>
            <a:r>
              <a:rPr lang="en-US" altLang="en-US" sz="2400" dirty="0">
                <a:latin typeface="Calibri" pitchFamily="34" charset="0"/>
              </a:rPr>
              <a:t>from which the alert target is associated </a:t>
            </a:r>
            <a:r>
              <a:rPr lang="en-US" altLang="en-US" sz="2400" dirty="0" smtClean="0">
                <a:latin typeface="Calibri" pitchFamily="34" charset="0"/>
              </a:rPr>
              <a:t>to yield visually </a:t>
            </a:r>
            <a:r>
              <a:rPr lang="en-US" altLang="en-US" sz="2400" dirty="0">
                <a:latin typeface="Calibri" pitchFamily="34" charset="0"/>
              </a:rPr>
              <a:t>obvious alert volume patterns.</a:t>
            </a:r>
          </a:p>
          <a:p>
            <a:r>
              <a:rPr lang="en-US" altLang="en-US" sz="2400" dirty="0" smtClean="0">
                <a:latin typeface="Calibri" pitchFamily="34" charset="0"/>
              </a:rPr>
              <a:t>Focus or reduce the </a:t>
            </a:r>
            <a:r>
              <a:rPr lang="en-US" altLang="en-US" sz="2400" dirty="0">
                <a:latin typeface="Calibri" pitchFamily="34" charset="0"/>
              </a:rPr>
              <a:t>worst offenders, by adjusting the metric alert </a:t>
            </a:r>
            <a:r>
              <a:rPr lang="en-US" altLang="en-US" sz="2400" dirty="0" smtClean="0">
                <a:latin typeface="Calibri" pitchFamily="34" charset="0"/>
              </a:rPr>
              <a:t>thresholds.</a:t>
            </a:r>
            <a:endParaRPr lang="en-US" sz="4400"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1634" y="2982191"/>
            <a:ext cx="5823176" cy="35509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463401"/>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526" y="245594"/>
            <a:ext cx="6740013" cy="685800"/>
          </a:xfrm>
        </p:spPr>
        <p:txBody>
          <a:bodyPr>
            <a:noAutofit/>
          </a:bodyPr>
          <a:lstStyle/>
          <a:p>
            <a:r>
              <a:rPr lang="en-US" sz="3200" dirty="0" smtClean="0"/>
              <a:t>Maintaining OEM with Alert Optimizer</a:t>
            </a:r>
            <a:endParaRPr lang="en-US" sz="3200" dirty="0"/>
          </a:p>
        </p:txBody>
      </p:sp>
      <p:sp>
        <p:nvSpPr>
          <p:cNvPr id="3" name="Content Placeholder 2"/>
          <p:cNvSpPr>
            <a:spLocks noGrp="1"/>
          </p:cNvSpPr>
          <p:nvPr>
            <p:ph idx="1"/>
          </p:nvPr>
        </p:nvSpPr>
        <p:spPr>
          <a:xfrm>
            <a:off x="393315" y="931394"/>
            <a:ext cx="8437418" cy="1745131"/>
          </a:xfrm>
        </p:spPr>
        <p:txBody>
          <a:bodyPr>
            <a:normAutofit fontScale="85000" lnSpcReduction="10000"/>
          </a:bodyPr>
          <a:lstStyle/>
          <a:p>
            <a:r>
              <a:rPr lang="en-US" altLang="en-US" sz="2600" dirty="0">
                <a:latin typeface="Calibri" pitchFamily="34" charset="0"/>
              </a:rPr>
              <a:t>Aggregation by “Target Name” allows for the immediate </a:t>
            </a:r>
            <a:r>
              <a:rPr lang="en-US" altLang="en-US" sz="2600" dirty="0" smtClean="0">
                <a:latin typeface="Calibri" pitchFamily="34" charset="0"/>
              </a:rPr>
              <a:t>visualization.</a:t>
            </a:r>
            <a:endParaRPr lang="en-US" altLang="en-US" sz="2600" dirty="0">
              <a:latin typeface="Calibri" pitchFamily="34" charset="0"/>
            </a:endParaRPr>
          </a:p>
          <a:p>
            <a:r>
              <a:rPr lang="en-US" altLang="en-US" sz="2600" dirty="0">
                <a:latin typeface="Calibri" pitchFamily="34" charset="0"/>
              </a:rPr>
              <a:t>By </a:t>
            </a:r>
            <a:r>
              <a:rPr lang="en-US" altLang="en-US" sz="2600" dirty="0" smtClean="0">
                <a:latin typeface="Calibri" pitchFamily="34" charset="0"/>
              </a:rPr>
              <a:t>reducing </a:t>
            </a:r>
            <a:r>
              <a:rPr lang="en-US" altLang="en-US" sz="2600" dirty="0">
                <a:latin typeface="Calibri" pitchFamily="34" charset="0"/>
              </a:rPr>
              <a:t>the largest volume offenders, </a:t>
            </a:r>
            <a:r>
              <a:rPr lang="en-US" altLang="en-US" sz="2600" dirty="0" smtClean="0">
                <a:latin typeface="Calibri" pitchFamily="34" charset="0"/>
              </a:rPr>
              <a:t>better reduce the </a:t>
            </a:r>
            <a:r>
              <a:rPr lang="en-US" altLang="en-US" sz="2600" dirty="0">
                <a:latin typeface="Calibri" pitchFamily="34" charset="0"/>
              </a:rPr>
              <a:t>alert’s root causes to </a:t>
            </a:r>
            <a:r>
              <a:rPr lang="en-US" altLang="en-US" sz="2600" dirty="0" smtClean="0">
                <a:latin typeface="Calibri" pitchFamily="34" charset="0"/>
              </a:rPr>
              <a:t>through system </a:t>
            </a:r>
            <a:r>
              <a:rPr lang="en-US" altLang="en-US" sz="2600" dirty="0">
                <a:latin typeface="Calibri" pitchFamily="34" charset="0"/>
              </a:rPr>
              <a:t>tuning, </a:t>
            </a:r>
            <a:r>
              <a:rPr lang="en-US" altLang="en-US" sz="2600" dirty="0" smtClean="0">
                <a:latin typeface="Calibri" pitchFamily="34" charset="0"/>
              </a:rPr>
              <a:t>metric </a:t>
            </a:r>
            <a:r>
              <a:rPr lang="en-US" altLang="en-US" sz="2600" dirty="0">
                <a:latin typeface="Calibri" pitchFamily="34" charset="0"/>
              </a:rPr>
              <a:t>threshold modification, or specific alert elimination</a:t>
            </a:r>
            <a:r>
              <a:rPr lang="en-US" altLang="en-US" sz="2600" dirty="0" smtClean="0">
                <a:latin typeface="Calibri" pitchFamily="34" charset="0"/>
              </a:rPr>
              <a:t>.</a:t>
            </a:r>
            <a:endParaRPr lang="en-US" sz="2600" dirty="0" smtClean="0">
              <a:solidFill>
                <a:srgbClr val="2D427F"/>
              </a:solidFill>
              <a:latin typeface="Calibri" pitchFamily="34" charset="0"/>
            </a:endParaRPr>
          </a:p>
          <a:p>
            <a:r>
              <a:rPr lang="en-US" sz="2600" dirty="0" smtClean="0">
                <a:solidFill>
                  <a:srgbClr val="2D427F"/>
                </a:solidFill>
                <a:latin typeface="Calibri" pitchFamily="34" charset="0"/>
              </a:rPr>
              <a:t> </a:t>
            </a:r>
          </a:p>
          <a:p>
            <a:endParaRPr lang="en-US" altLang="en-US" dirty="0">
              <a:solidFill>
                <a:srgbClr val="2D427F"/>
              </a:solidFill>
              <a:latin typeface="Calibri" pitchFamily="34" charset="0"/>
            </a:endParaRPr>
          </a:p>
          <a:p>
            <a:pPr marL="0" indent="0">
              <a:buNone/>
            </a:pPr>
            <a:endParaRPr lang="en-US" dirty="0" smtClean="0">
              <a:solidFill>
                <a:srgbClr val="2D427F"/>
              </a:solidFill>
              <a:latin typeface="Calibri" pitchFamily="34" charset="0"/>
            </a:endParaRPr>
          </a:p>
          <a:p>
            <a:endParaRPr lang="en-US"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333" y="2676525"/>
            <a:ext cx="8534400" cy="35803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27522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Implementing OEM out of the box</a:t>
            </a:r>
          </a:p>
          <a:p>
            <a:r>
              <a:rPr lang="en-US" dirty="0" smtClean="0"/>
              <a:t>OEM Monitoring Templates </a:t>
            </a:r>
          </a:p>
          <a:p>
            <a:r>
              <a:rPr lang="en-US" dirty="0" smtClean="0"/>
              <a:t>OEM Thresholds, Metrics, and Policies</a:t>
            </a:r>
          </a:p>
          <a:p>
            <a:r>
              <a:rPr lang="en-US" dirty="0" smtClean="0"/>
              <a:t>Maintaining OEM with Datavail’s                  Alert Optimizer</a:t>
            </a:r>
          </a:p>
          <a:p>
            <a:r>
              <a:rPr lang="en-US" dirty="0" smtClean="0"/>
              <a:t>Case Study</a:t>
            </a:r>
          </a:p>
        </p:txBody>
      </p:sp>
    </p:spTree>
    <p:extLst>
      <p:ext uri="{BB962C8B-B14F-4D97-AF65-F5344CB8AC3E}">
        <p14:creationId xmlns:p14="http://schemas.microsoft.com/office/powerpoint/2010/main" val="2150070967"/>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82" y="329660"/>
            <a:ext cx="8285018" cy="685800"/>
          </a:xfrm>
        </p:spPr>
        <p:txBody>
          <a:bodyPr>
            <a:normAutofit fontScale="90000"/>
          </a:bodyPr>
          <a:lstStyle/>
          <a:p>
            <a:r>
              <a:rPr lang="en-US" dirty="0" smtClean="0"/>
              <a:t>Maintaining </a:t>
            </a:r>
            <a:r>
              <a:rPr lang="en-US" sz="3600" dirty="0" smtClean="0"/>
              <a:t>OEM</a:t>
            </a:r>
            <a:r>
              <a:rPr lang="en-US" dirty="0" smtClean="0"/>
              <a:t> with Alert Optimizer</a:t>
            </a:r>
            <a:endParaRPr lang="en-US" dirty="0"/>
          </a:p>
        </p:txBody>
      </p:sp>
      <p:sp>
        <p:nvSpPr>
          <p:cNvPr id="3" name="Content Placeholder 2"/>
          <p:cNvSpPr>
            <a:spLocks noGrp="1"/>
          </p:cNvSpPr>
          <p:nvPr>
            <p:ph idx="1"/>
          </p:nvPr>
        </p:nvSpPr>
        <p:spPr>
          <a:xfrm>
            <a:off x="498282" y="1294842"/>
            <a:ext cx="8437418" cy="1344761"/>
          </a:xfrm>
        </p:spPr>
        <p:txBody>
          <a:bodyPr>
            <a:normAutofit/>
          </a:bodyPr>
          <a:lstStyle/>
          <a:p>
            <a:pPr defTabSz="457200" hangingPunct="0">
              <a:spcBef>
                <a:spcPct val="0"/>
              </a:spcBef>
              <a:spcAft>
                <a:spcPct val="0"/>
              </a:spcAft>
              <a:buClr>
                <a:srgbClr val="000000"/>
              </a:buClr>
              <a:buFont typeface="Arial" charset="0"/>
              <a:buChar char="•"/>
            </a:pPr>
            <a:r>
              <a:rPr lang="en-US" altLang="en-US" sz="2800" dirty="0" smtClean="0">
                <a:latin typeface="Calibri" pitchFamily="34" charset="0"/>
              </a:rPr>
              <a:t>View the </a:t>
            </a:r>
            <a:r>
              <a:rPr lang="en-US" altLang="en-US" sz="2800" dirty="0">
                <a:latin typeface="Calibri" pitchFamily="34" charset="0"/>
              </a:rPr>
              <a:t>immediate load placed upon those who are monitoring and addressing these alerts. </a:t>
            </a:r>
            <a:endParaRPr lang="en-US" sz="2800" dirty="0" smtClean="0">
              <a:solidFill>
                <a:srgbClr val="2D427F"/>
              </a:solidFill>
              <a:latin typeface="Calibri" pitchFamily="34" charset="0"/>
            </a:endParaRPr>
          </a:p>
          <a:p>
            <a:endParaRPr lang="en-US" sz="2800"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191" y="2694407"/>
            <a:ext cx="8686800" cy="3367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235273"/>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357" y="955964"/>
            <a:ext cx="8437418" cy="1606261"/>
          </a:xfrm>
        </p:spPr>
        <p:txBody>
          <a:bodyPr>
            <a:noAutofit/>
          </a:bodyPr>
          <a:lstStyle/>
          <a:p>
            <a:pPr defTabSz="457200" hangingPunct="0">
              <a:spcBef>
                <a:spcPct val="0"/>
              </a:spcBef>
              <a:spcAft>
                <a:spcPct val="0"/>
              </a:spcAft>
              <a:buClr>
                <a:srgbClr val="000000"/>
              </a:buClr>
              <a:buFont typeface="Arial" charset="0"/>
              <a:buChar char="•"/>
            </a:pPr>
            <a:r>
              <a:rPr lang="en-US" altLang="en-US" sz="2000" dirty="0" smtClean="0">
                <a:latin typeface="Calibri" pitchFamily="34" charset="0"/>
              </a:rPr>
              <a:t>Review OEM Grid alert trends weekly to address the most critical and/or highest volume alerts from the previous week.</a:t>
            </a:r>
          </a:p>
          <a:p>
            <a:pPr defTabSz="457200" hangingPunct="0">
              <a:spcBef>
                <a:spcPct val="0"/>
              </a:spcBef>
              <a:spcAft>
                <a:spcPct val="0"/>
              </a:spcAft>
              <a:buClr>
                <a:srgbClr val="000000"/>
              </a:buClr>
              <a:buFont typeface="Arial" charset="0"/>
              <a:buChar char="•"/>
            </a:pPr>
            <a:r>
              <a:rPr lang="en-US" altLang="en-US" sz="2000" dirty="0" smtClean="0">
                <a:latin typeface="Calibri" pitchFamily="34" charset="0"/>
              </a:rPr>
              <a:t>Proper resolution of their root cause allows the Applications DBA support team to focus on forward-looking environment tuning issues and database performance.</a:t>
            </a:r>
          </a:p>
          <a:p>
            <a:pPr defTabSz="457200" hangingPunct="0">
              <a:spcBef>
                <a:spcPct val="0"/>
              </a:spcBef>
              <a:spcAft>
                <a:spcPct val="0"/>
              </a:spcAft>
              <a:buClr>
                <a:srgbClr val="000000"/>
              </a:buClr>
              <a:buFont typeface="Arial" charset="0"/>
              <a:buChar char="•"/>
            </a:pPr>
            <a:endParaRPr lang="en-US" altLang="en-US" sz="2000" dirty="0">
              <a:latin typeface="Calibri" pitchFamily="34" charset="0"/>
            </a:endParaRPr>
          </a:p>
          <a:p>
            <a:pPr marL="0" indent="0">
              <a:buNone/>
            </a:pPr>
            <a:endParaRPr lang="en-US" sz="2000" dirty="0" smtClean="0">
              <a:latin typeface="Calibri" pitchFamily="34" charset="0"/>
            </a:endParaRPr>
          </a:p>
          <a:p>
            <a:endParaRPr lang="en-US" sz="200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2562225"/>
            <a:ext cx="8562974" cy="37427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457200" y="274639"/>
            <a:ext cx="8229600" cy="681325"/>
          </a:xfrm>
        </p:spPr>
        <p:txBody>
          <a:bodyPr>
            <a:normAutofit/>
          </a:bodyPr>
          <a:lstStyle/>
          <a:p>
            <a:r>
              <a:rPr lang="en-US" sz="3200" dirty="0" smtClean="0"/>
              <a:t>Maintaining OEM with Alert Optimizer</a:t>
            </a:r>
            <a:endParaRPr lang="en-US" sz="3200" dirty="0"/>
          </a:p>
        </p:txBody>
      </p:sp>
    </p:spTree>
    <p:extLst>
      <p:ext uri="{BB962C8B-B14F-4D97-AF65-F5344CB8AC3E}">
        <p14:creationId xmlns:p14="http://schemas.microsoft.com/office/powerpoint/2010/main" val="1443341910"/>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84" y="533399"/>
            <a:ext cx="7890164" cy="409575"/>
          </a:xfrm>
        </p:spPr>
        <p:txBody>
          <a:bodyPr>
            <a:noAutofit/>
          </a:bodyPr>
          <a:lstStyle/>
          <a:p>
            <a:r>
              <a:rPr lang="en-US" sz="3200" dirty="0" smtClean="0"/>
              <a:t>Maintaining OEM (Monitoring Templates)</a:t>
            </a:r>
            <a:endParaRPr lang="en-US" sz="3200" dirty="0"/>
          </a:p>
        </p:txBody>
      </p:sp>
      <p:sp>
        <p:nvSpPr>
          <p:cNvPr id="3" name="Content Placeholder 2"/>
          <p:cNvSpPr>
            <a:spLocks noGrp="1"/>
          </p:cNvSpPr>
          <p:nvPr>
            <p:ph idx="1"/>
          </p:nvPr>
        </p:nvSpPr>
        <p:spPr>
          <a:xfrm>
            <a:off x="430357" y="1278082"/>
            <a:ext cx="8437418" cy="4379768"/>
          </a:xfrm>
        </p:spPr>
        <p:txBody>
          <a:bodyPr>
            <a:noAutofit/>
          </a:bodyPr>
          <a:lstStyle/>
          <a:p>
            <a:pPr defTabSz="457200" hangingPunct="0">
              <a:spcBef>
                <a:spcPct val="0"/>
              </a:spcBef>
              <a:spcAft>
                <a:spcPct val="0"/>
              </a:spcAft>
              <a:buClr>
                <a:srgbClr val="000000"/>
              </a:buClr>
              <a:buFont typeface="Arial" charset="0"/>
              <a:buChar char="•"/>
            </a:pPr>
            <a:r>
              <a:rPr lang="en-US" altLang="en-US" sz="2400" dirty="0" smtClean="0">
                <a:latin typeface="Calibri" pitchFamily="34" charset="0"/>
              </a:rPr>
              <a:t>Review Oracle delivered OEM Grid baseline templates to ensure that the template settings match your target environment baseline.  </a:t>
            </a:r>
          </a:p>
          <a:p>
            <a:pPr marL="0" indent="0" defTabSz="457200" hangingPunct="0">
              <a:spcBef>
                <a:spcPct val="0"/>
              </a:spcBef>
              <a:spcAft>
                <a:spcPct val="0"/>
              </a:spcAft>
              <a:buClr>
                <a:srgbClr val="000000"/>
              </a:buClr>
              <a:buNone/>
            </a:pPr>
            <a:endParaRPr lang="en-US" altLang="en-US" sz="2400" dirty="0" smtClean="0">
              <a:latin typeface="Calibri" pitchFamily="34" charset="0"/>
            </a:endParaRPr>
          </a:p>
          <a:p>
            <a:pPr defTabSz="457200" hangingPunct="0">
              <a:spcBef>
                <a:spcPct val="0"/>
              </a:spcBef>
              <a:spcAft>
                <a:spcPct val="0"/>
              </a:spcAft>
              <a:buClr>
                <a:srgbClr val="000000"/>
              </a:buClr>
              <a:buFont typeface="Arial" charset="0"/>
              <a:buChar char="•"/>
            </a:pPr>
            <a:r>
              <a:rPr lang="en-US" altLang="en-US" sz="2400" dirty="0" smtClean="0">
                <a:latin typeface="Calibri" pitchFamily="34" charset="0"/>
              </a:rPr>
              <a:t>Baseline the environment </a:t>
            </a:r>
            <a:r>
              <a:rPr lang="en-US" altLang="en-US" sz="2400" dirty="0" smtClean="0">
                <a:latin typeface="Calibri" pitchFamily="34" charset="0"/>
              </a:rPr>
              <a:t>so as to match </a:t>
            </a:r>
            <a:r>
              <a:rPr lang="en-US" altLang="en-US" sz="2400" dirty="0" smtClean="0">
                <a:latin typeface="Calibri" pitchFamily="34" charset="0"/>
              </a:rPr>
              <a:t>each “dial” in the template of individual metric threshold to the target on which it is deployed.  </a:t>
            </a:r>
          </a:p>
          <a:p>
            <a:pPr marL="0" indent="0" defTabSz="457200" hangingPunct="0">
              <a:spcBef>
                <a:spcPct val="0"/>
              </a:spcBef>
              <a:spcAft>
                <a:spcPct val="0"/>
              </a:spcAft>
              <a:buClr>
                <a:srgbClr val="000000"/>
              </a:buClr>
              <a:buNone/>
            </a:pPr>
            <a:endParaRPr lang="en-US" altLang="en-US" sz="2400" dirty="0" smtClean="0">
              <a:latin typeface="Calibri" pitchFamily="34" charset="0"/>
            </a:endParaRPr>
          </a:p>
          <a:p>
            <a:pPr defTabSz="457200" hangingPunct="0">
              <a:spcBef>
                <a:spcPct val="0"/>
              </a:spcBef>
              <a:spcAft>
                <a:spcPct val="0"/>
              </a:spcAft>
              <a:buClr>
                <a:srgbClr val="000000"/>
              </a:buClr>
              <a:buFont typeface="Arial" charset="0"/>
              <a:buChar char="•"/>
            </a:pPr>
            <a:r>
              <a:rPr lang="en-US" altLang="en-US" sz="2400" dirty="0" smtClean="0">
                <a:latin typeface="Calibri" pitchFamily="34" charset="0"/>
              </a:rPr>
              <a:t>The most </a:t>
            </a:r>
            <a:r>
              <a:rPr lang="en-US" altLang="en-US" sz="2400" smtClean="0">
                <a:latin typeface="Calibri" pitchFamily="34" charset="0"/>
              </a:rPr>
              <a:t>common finely-tuned </a:t>
            </a:r>
            <a:r>
              <a:rPr lang="en-US" altLang="en-US" sz="2400" dirty="0" smtClean="0">
                <a:latin typeface="Calibri" pitchFamily="34" charset="0"/>
              </a:rPr>
              <a:t>metrics are host-level CPU usage, database instance wait session classes, blocking session timing logic, application response time beacons (available in the Oracle EBS AMP add-in.)</a:t>
            </a:r>
          </a:p>
          <a:p>
            <a:pPr defTabSz="457200" hangingPunct="0">
              <a:spcBef>
                <a:spcPct val="0"/>
              </a:spcBef>
              <a:spcAft>
                <a:spcPct val="0"/>
              </a:spcAft>
              <a:buClr>
                <a:srgbClr val="000000"/>
              </a:buClr>
              <a:buFont typeface="Arial" charset="0"/>
              <a:buChar char="•"/>
            </a:pPr>
            <a:endParaRPr lang="en-US" altLang="en-US" sz="2400" dirty="0">
              <a:solidFill>
                <a:srgbClr val="2D427F"/>
              </a:solidFill>
              <a:latin typeface="Calibri" pitchFamily="34" charset="0"/>
            </a:endParaRPr>
          </a:p>
          <a:p>
            <a:pPr marL="0" indent="0">
              <a:buNone/>
            </a:pPr>
            <a:endParaRPr lang="en-US" sz="2400" dirty="0" smtClean="0">
              <a:solidFill>
                <a:srgbClr val="2D427F"/>
              </a:solidFill>
              <a:latin typeface="Calibri" pitchFamily="34" charset="0"/>
            </a:endParaRPr>
          </a:p>
          <a:p>
            <a:endParaRPr lang="en-US" sz="2400" dirty="0" smtClean="0"/>
          </a:p>
        </p:txBody>
      </p:sp>
    </p:spTree>
    <p:extLst>
      <p:ext uri="{BB962C8B-B14F-4D97-AF65-F5344CB8AC3E}">
        <p14:creationId xmlns:p14="http://schemas.microsoft.com/office/powerpoint/2010/main" val="2667153981"/>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0683" y="273842"/>
            <a:ext cx="3407959" cy="1426588"/>
          </a:xfrm>
          <a:prstGeom prst="rect">
            <a:avLst/>
          </a:prstGeom>
        </p:spPr>
      </p:pic>
      <p:sp>
        <p:nvSpPr>
          <p:cNvPr id="3" name="TextBox 2"/>
          <p:cNvSpPr txBox="1"/>
          <p:nvPr/>
        </p:nvSpPr>
        <p:spPr>
          <a:xfrm>
            <a:off x="2067790" y="3127664"/>
            <a:ext cx="4873336" cy="707886"/>
          </a:xfrm>
          <a:prstGeom prst="rect">
            <a:avLst/>
          </a:prstGeom>
          <a:noFill/>
        </p:spPr>
        <p:txBody>
          <a:bodyPr wrap="square" rtlCol="0">
            <a:spAutoFit/>
          </a:bodyPr>
          <a:lstStyle/>
          <a:p>
            <a:pPr algn="ctr"/>
            <a:r>
              <a:rPr lang="en-US" sz="4000" dirty="0" smtClean="0">
                <a:solidFill>
                  <a:schemeClr val="bg1"/>
                </a:solidFill>
              </a:rPr>
              <a:t>Case Study</a:t>
            </a:r>
            <a:endParaRPr lang="en-US" sz="4000" dirty="0">
              <a:solidFill>
                <a:schemeClr val="bg1"/>
              </a:solidFill>
            </a:endParaRPr>
          </a:p>
        </p:txBody>
      </p:sp>
    </p:spTree>
    <p:extLst>
      <p:ext uri="{BB962C8B-B14F-4D97-AF65-F5344CB8AC3E}">
        <p14:creationId xmlns:p14="http://schemas.microsoft.com/office/powerpoint/2010/main" val="419555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Overview</a:t>
            </a:r>
            <a:endParaRPr lang="en-US" dirty="0"/>
          </a:p>
        </p:txBody>
      </p:sp>
      <p:sp>
        <p:nvSpPr>
          <p:cNvPr id="3" name="Content Placeholder 2"/>
          <p:cNvSpPr>
            <a:spLocks noGrp="1"/>
          </p:cNvSpPr>
          <p:nvPr>
            <p:ph idx="1"/>
          </p:nvPr>
        </p:nvSpPr>
        <p:spPr>
          <a:xfrm>
            <a:off x="457200" y="1620982"/>
            <a:ext cx="8437418" cy="4558145"/>
          </a:xfrm>
        </p:spPr>
        <p:txBody>
          <a:bodyPr>
            <a:normAutofit/>
          </a:bodyPr>
          <a:lstStyle/>
          <a:p>
            <a:pPr>
              <a:spcAft>
                <a:spcPts val="600"/>
              </a:spcAft>
            </a:pPr>
            <a:r>
              <a:rPr lang="en-US" sz="2000" dirty="0" smtClean="0"/>
              <a:t>$20 Billion in revenue; Fortune </a:t>
            </a:r>
            <a:r>
              <a:rPr lang="en-US" sz="2000" dirty="0"/>
              <a:t>150 </a:t>
            </a:r>
            <a:r>
              <a:rPr lang="en-US" sz="2000" dirty="0" smtClean="0"/>
              <a:t>company; 16,500 </a:t>
            </a:r>
            <a:r>
              <a:rPr lang="en-US" sz="2000" dirty="0"/>
              <a:t>employees worldwide</a:t>
            </a:r>
            <a:endParaRPr lang="en-US" sz="2000" dirty="0" smtClean="0"/>
          </a:p>
          <a:p>
            <a:pPr>
              <a:spcAft>
                <a:spcPts val="600"/>
              </a:spcAft>
            </a:pPr>
            <a:r>
              <a:rPr lang="en-US" sz="2000" dirty="0" smtClean="0"/>
              <a:t>Datavail supports this EBS environment, which is one of the world’s largest Oracle EBS roll-outs &amp; customization projects</a:t>
            </a:r>
          </a:p>
          <a:p>
            <a:pPr>
              <a:spcAft>
                <a:spcPts val="600"/>
              </a:spcAft>
            </a:pPr>
            <a:r>
              <a:rPr lang="en-US" sz="2400" dirty="0" smtClean="0"/>
              <a:t>Environmental Specifics</a:t>
            </a:r>
          </a:p>
          <a:p>
            <a:pPr lvl="2">
              <a:spcAft>
                <a:spcPts val="600"/>
              </a:spcAft>
              <a:buFont typeface="Wingdings" panose="05000000000000000000" pitchFamily="2" charset="2"/>
              <a:buChar char="Ø"/>
            </a:pPr>
            <a:r>
              <a:rPr lang="en-US" sz="1800" dirty="0" smtClean="0">
                <a:solidFill>
                  <a:schemeClr val="accent2">
                    <a:lumMod val="20000"/>
                    <a:lumOff val="80000"/>
                  </a:schemeClr>
                </a:solidFill>
              </a:rPr>
              <a:t>8 – 10k incidents per mo., 90% automatically created from OEM Grid.</a:t>
            </a:r>
          </a:p>
          <a:p>
            <a:pPr lvl="2">
              <a:spcAft>
                <a:spcPts val="600"/>
              </a:spcAft>
              <a:buFont typeface="Wingdings" panose="05000000000000000000" pitchFamily="2" charset="2"/>
              <a:buChar char="Ø"/>
            </a:pPr>
            <a:r>
              <a:rPr lang="en-US" sz="1800" dirty="0" smtClean="0">
                <a:solidFill>
                  <a:schemeClr val="accent2">
                    <a:lumMod val="20000"/>
                    <a:lumOff val="80000"/>
                  </a:schemeClr>
                </a:solidFill>
              </a:rPr>
              <a:t>10 target environments with differing outage windows, 4 PROD, 6 Quality (</a:t>
            </a:r>
            <a:r>
              <a:rPr lang="en-US" sz="1800" dirty="0" err="1" smtClean="0">
                <a:solidFill>
                  <a:schemeClr val="accent2">
                    <a:lumMod val="20000"/>
                    <a:lumOff val="80000"/>
                  </a:schemeClr>
                </a:solidFill>
              </a:rPr>
              <a:t>PreProd</a:t>
            </a:r>
            <a:r>
              <a:rPr lang="en-US" sz="1800" dirty="0" smtClean="0">
                <a:solidFill>
                  <a:schemeClr val="accent2">
                    <a:lumMod val="20000"/>
                    <a:lumOff val="80000"/>
                  </a:schemeClr>
                </a:solidFill>
              </a:rPr>
              <a:t>)</a:t>
            </a:r>
          </a:p>
          <a:p>
            <a:pPr lvl="2">
              <a:spcAft>
                <a:spcPts val="600"/>
              </a:spcAft>
              <a:buFont typeface="Wingdings" panose="05000000000000000000" pitchFamily="2" charset="2"/>
              <a:buChar char="Ø"/>
            </a:pPr>
            <a:r>
              <a:rPr lang="en-US" sz="1800" dirty="0" smtClean="0">
                <a:solidFill>
                  <a:schemeClr val="accent2">
                    <a:lumMod val="20000"/>
                    <a:lumOff val="80000"/>
                  </a:schemeClr>
                </a:solidFill>
              </a:rPr>
              <a:t>24x7 execution, roughly evenly distributed between all shifts</a:t>
            </a:r>
          </a:p>
          <a:p>
            <a:pPr lvl="2">
              <a:spcAft>
                <a:spcPts val="600"/>
              </a:spcAft>
              <a:buFont typeface="Wingdings" panose="05000000000000000000" pitchFamily="2" charset="2"/>
              <a:buChar char="Ø"/>
            </a:pPr>
            <a:r>
              <a:rPr lang="en-US" sz="1800" dirty="0" smtClean="0">
                <a:solidFill>
                  <a:schemeClr val="accent2">
                    <a:lumMod val="20000"/>
                    <a:lumOff val="80000"/>
                  </a:schemeClr>
                </a:solidFill>
              </a:rPr>
              <a:t>Continuous optimization of Grid control alerting with client via Datavail’s Alert Optimizer tool</a:t>
            </a:r>
            <a:endParaRPr lang="en-US" sz="1800" dirty="0">
              <a:solidFill>
                <a:schemeClr val="accent2">
                  <a:lumMod val="20000"/>
                  <a:lumOff val="80000"/>
                </a:schemeClr>
              </a:solidFill>
            </a:endParaRPr>
          </a:p>
        </p:txBody>
      </p:sp>
    </p:spTree>
    <p:extLst>
      <p:ext uri="{BB962C8B-B14F-4D97-AF65-F5344CB8AC3E}">
        <p14:creationId xmlns:p14="http://schemas.microsoft.com/office/powerpoint/2010/main" val="1504723959"/>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0683" y="273842"/>
            <a:ext cx="3407959" cy="1426588"/>
          </a:xfrm>
          <a:prstGeom prst="rect">
            <a:avLst/>
          </a:prstGeom>
        </p:spPr>
      </p:pic>
      <p:sp>
        <p:nvSpPr>
          <p:cNvPr id="3" name="TextBox 2"/>
          <p:cNvSpPr txBox="1"/>
          <p:nvPr/>
        </p:nvSpPr>
        <p:spPr>
          <a:xfrm>
            <a:off x="2067790" y="3127664"/>
            <a:ext cx="4873336" cy="707886"/>
          </a:xfrm>
          <a:prstGeom prst="rect">
            <a:avLst/>
          </a:prstGeom>
          <a:noFill/>
        </p:spPr>
        <p:txBody>
          <a:bodyPr wrap="square" rtlCol="0">
            <a:spAutoFit/>
          </a:bodyPr>
          <a:lstStyle/>
          <a:p>
            <a:pPr algn="ctr"/>
            <a:r>
              <a:rPr lang="en-US" sz="4000" dirty="0" smtClean="0">
                <a:solidFill>
                  <a:schemeClr val="bg1"/>
                </a:solidFill>
              </a:rPr>
              <a:t>Live Demonstration</a:t>
            </a:r>
            <a:endParaRPr lang="en-US" sz="4000" dirty="0">
              <a:solidFill>
                <a:schemeClr val="bg1"/>
              </a:solidFill>
            </a:endParaRPr>
          </a:p>
        </p:txBody>
      </p:sp>
    </p:spTree>
    <p:extLst>
      <p:ext uri="{BB962C8B-B14F-4D97-AF65-F5344CB8AC3E}">
        <p14:creationId xmlns:p14="http://schemas.microsoft.com/office/powerpoint/2010/main" val="599631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0683" y="273842"/>
            <a:ext cx="3407959" cy="1426588"/>
          </a:xfrm>
          <a:prstGeom prst="rect">
            <a:avLst/>
          </a:prstGeom>
        </p:spPr>
      </p:pic>
      <p:sp>
        <p:nvSpPr>
          <p:cNvPr id="3" name="TextBox 2"/>
          <p:cNvSpPr txBox="1"/>
          <p:nvPr/>
        </p:nvSpPr>
        <p:spPr>
          <a:xfrm>
            <a:off x="1901536" y="3127664"/>
            <a:ext cx="5039590" cy="707886"/>
          </a:xfrm>
          <a:prstGeom prst="rect">
            <a:avLst/>
          </a:prstGeom>
          <a:noFill/>
        </p:spPr>
        <p:txBody>
          <a:bodyPr wrap="square" rtlCol="0">
            <a:spAutoFit/>
          </a:bodyPr>
          <a:lstStyle/>
          <a:p>
            <a:pPr algn="ctr"/>
            <a:r>
              <a:rPr lang="en-US" sz="4000" dirty="0" smtClean="0">
                <a:solidFill>
                  <a:schemeClr val="bg1"/>
                </a:solidFill>
              </a:rPr>
              <a:t>Questions</a:t>
            </a:r>
            <a:endParaRPr lang="en-US" sz="4000" dirty="0">
              <a:solidFill>
                <a:schemeClr val="bg1"/>
              </a:solidFill>
            </a:endParaRPr>
          </a:p>
        </p:txBody>
      </p:sp>
      <p:sp>
        <p:nvSpPr>
          <p:cNvPr id="2" name="TextBox 1"/>
          <p:cNvSpPr txBox="1"/>
          <p:nvPr/>
        </p:nvSpPr>
        <p:spPr>
          <a:xfrm>
            <a:off x="1693718" y="4374573"/>
            <a:ext cx="6203373" cy="923330"/>
          </a:xfrm>
          <a:prstGeom prst="rect">
            <a:avLst/>
          </a:prstGeom>
          <a:noFill/>
        </p:spPr>
        <p:txBody>
          <a:bodyPr wrap="square" rtlCol="0">
            <a:spAutoFit/>
          </a:bodyPr>
          <a:lstStyle/>
          <a:p>
            <a:pPr algn="ctr"/>
            <a:r>
              <a:rPr lang="en-US" dirty="0" smtClean="0">
                <a:solidFill>
                  <a:schemeClr val="accent2">
                    <a:lumMod val="20000"/>
                    <a:lumOff val="80000"/>
                  </a:schemeClr>
                </a:solidFill>
              </a:rPr>
              <a:t>For more information on Datavail or the Alert Optimizer please email </a:t>
            </a:r>
            <a:r>
              <a:rPr lang="en-US" dirty="0" smtClean="0">
                <a:solidFill>
                  <a:schemeClr val="accent2">
                    <a:lumMod val="20000"/>
                    <a:lumOff val="80000"/>
                  </a:schemeClr>
                </a:solidFill>
                <a:hlinkClick r:id="rId3"/>
              </a:rPr>
              <a:t>info@datavail.com</a:t>
            </a:r>
            <a:r>
              <a:rPr lang="en-US" dirty="0" smtClean="0">
                <a:solidFill>
                  <a:schemeClr val="accent2">
                    <a:lumMod val="20000"/>
                    <a:lumOff val="80000"/>
                  </a:schemeClr>
                </a:solidFill>
              </a:rPr>
              <a:t> or visit </a:t>
            </a:r>
            <a:r>
              <a:rPr lang="en-US" dirty="0" smtClean="0">
                <a:solidFill>
                  <a:schemeClr val="accent2">
                    <a:lumMod val="20000"/>
                    <a:lumOff val="80000"/>
                  </a:schemeClr>
                </a:solidFill>
                <a:hlinkClick r:id="rId4"/>
              </a:rPr>
              <a:t>www.datavail.com/alertoptimizer</a:t>
            </a:r>
            <a:r>
              <a:rPr lang="en-US" dirty="0" smtClean="0">
                <a:solidFill>
                  <a:schemeClr val="accent2">
                    <a:lumMod val="20000"/>
                    <a:lumOff val="80000"/>
                  </a:schemeClr>
                </a:solidFill>
              </a:rPr>
              <a:t>. </a:t>
            </a:r>
            <a:endParaRPr lang="en-US" dirty="0">
              <a:solidFill>
                <a:schemeClr val="accent2">
                  <a:lumMod val="20000"/>
                  <a:lumOff val="80000"/>
                </a:schemeClr>
              </a:solidFill>
            </a:endParaRPr>
          </a:p>
        </p:txBody>
      </p:sp>
    </p:spTree>
    <p:extLst>
      <p:ext uri="{BB962C8B-B14F-4D97-AF65-F5344CB8AC3E}">
        <p14:creationId xmlns:p14="http://schemas.microsoft.com/office/powerpoint/2010/main" val="205996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idx="1"/>
          </p:nvPr>
        </p:nvSpPr>
        <p:spPr>
          <a:xfrm>
            <a:off x="457200" y="2545773"/>
            <a:ext cx="8229600" cy="3580391"/>
          </a:xfrm>
        </p:spPr>
        <p:txBody>
          <a:bodyPr/>
          <a:lstStyle/>
          <a:p>
            <a:pPr marL="0" indent="0" algn="ctr">
              <a:buNone/>
            </a:pPr>
            <a:r>
              <a:rPr lang="en-US" sz="4000" b="1" dirty="0" smtClean="0"/>
              <a:t>Implementing Oracle Enterprise Manager</a:t>
            </a:r>
          </a:p>
        </p:txBody>
      </p:sp>
      <p:pic>
        <p:nvPicPr>
          <p:cNvPr id="7" name="Picture 6"/>
          <p:cNvPicPr>
            <a:picLocks noChangeAspect="1"/>
          </p:cNvPicPr>
          <p:nvPr/>
        </p:nvPicPr>
        <p:blipFill>
          <a:blip r:embed="rId2"/>
          <a:stretch>
            <a:fillRect/>
          </a:stretch>
        </p:blipFill>
        <p:spPr>
          <a:xfrm>
            <a:off x="280683" y="273842"/>
            <a:ext cx="3407959" cy="1426588"/>
          </a:xfrm>
          <a:prstGeom prst="rect">
            <a:avLst/>
          </a:prstGeom>
        </p:spPr>
      </p:pic>
    </p:spTree>
    <p:extLst>
      <p:ext uri="{BB962C8B-B14F-4D97-AF65-F5344CB8AC3E}">
        <p14:creationId xmlns:p14="http://schemas.microsoft.com/office/powerpoint/2010/main" val="211534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OEM?</a:t>
            </a:r>
            <a:endParaRPr lang="en-US" dirty="0"/>
          </a:p>
        </p:txBody>
      </p:sp>
      <p:sp>
        <p:nvSpPr>
          <p:cNvPr id="3" name="Content Placeholder 2"/>
          <p:cNvSpPr>
            <a:spLocks noGrp="1"/>
          </p:cNvSpPr>
          <p:nvPr>
            <p:ph idx="1"/>
          </p:nvPr>
        </p:nvSpPr>
        <p:spPr>
          <a:xfrm>
            <a:off x="457200" y="1066800"/>
            <a:ext cx="8437418" cy="5003309"/>
          </a:xfrm>
        </p:spPr>
        <p:txBody>
          <a:bodyPr>
            <a:normAutofit/>
          </a:bodyPr>
          <a:lstStyle/>
          <a:p>
            <a:r>
              <a:rPr lang="en-US" sz="2800" dirty="0" smtClean="0">
                <a:latin typeface="Calibri" pitchFamily="34" charset="0"/>
              </a:rPr>
              <a:t>No additional licensing cost unless you use the tuning pack, diagnostic packs, or EBS plugin.</a:t>
            </a:r>
          </a:p>
          <a:p>
            <a:r>
              <a:rPr lang="en-US" sz="2800" dirty="0" smtClean="0">
                <a:latin typeface="Calibri" pitchFamily="34" charset="0"/>
              </a:rPr>
              <a:t>Detects negative impact situations on system </a:t>
            </a:r>
            <a:r>
              <a:rPr lang="en-US" sz="2800" dirty="0">
                <a:latin typeface="Calibri" pitchFamily="34" charset="0"/>
              </a:rPr>
              <a:t>performance and allows </a:t>
            </a:r>
            <a:r>
              <a:rPr lang="en-US" sz="2800" dirty="0" smtClean="0">
                <a:latin typeface="Calibri" pitchFamily="34" charset="0"/>
              </a:rPr>
              <a:t>them to </a:t>
            </a:r>
            <a:r>
              <a:rPr lang="en-US" sz="2800" dirty="0">
                <a:latin typeface="Calibri" pitchFamily="34" charset="0"/>
              </a:rPr>
              <a:t>be corrected before the impact </a:t>
            </a:r>
            <a:r>
              <a:rPr lang="en-US" sz="2800" dirty="0" smtClean="0">
                <a:latin typeface="Calibri" pitchFamily="34" charset="0"/>
              </a:rPr>
              <a:t>is felt.</a:t>
            </a:r>
          </a:p>
          <a:p>
            <a:r>
              <a:rPr lang="en-US" sz="2800" dirty="0" smtClean="0">
                <a:latin typeface="Calibri" pitchFamily="34" charset="0"/>
              </a:rPr>
              <a:t>Monitor from </a:t>
            </a:r>
            <a:r>
              <a:rPr lang="en-US" sz="2800" dirty="0">
                <a:latin typeface="Calibri" pitchFamily="34" charset="0"/>
              </a:rPr>
              <a:t>the lowest level host server key- </a:t>
            </a:r>
            <a:r>
              <a:rPr lang="en-US" sz="2800" dirty="0" smtClean="0">
                <a:latin typeface="Calibri" pitchFamily="34" charset="0"/>
              </a:rPr>
              <a:t>performance-metrics, </a:t>
            </a:r>
            <a:r>
              <a:rPr lang="en-US" sz="2800" dirty="0">
                <a:latin typeface="Calibri" pitchFamily="34" charset="0"/>
              </a:rPr>
              <a:t>to the O</a:t>
            </a:r>
            <a:r>
              <a:rPr lang="en-US" sz="2800" dirty="0" smtClean="0">
                <a:latin typeface="Calibri" pitchFamily="34" charset="0"/>
              </a:rPr>
              <a:t>racle middle</a:t>
            </a:r>
            <a:r>
              <a:rPr lang="en-US" sz="2800" dirty="0">
                <a:latin typeface="Calibri" pitchFamily="34" charset="0"/>
              </a:rPr>
              <a:t>-tier components such as Web Application Servers and Oracle Workflow </a:t>
            </a:r>
            <a:r>
              <a:rPr lang="en-US" sz="2800" dirty="0" smtClean="0">
                <a:latin typeface="Calibri" pitchFamily="34" charset="0"/>
              </a:rPr>
              <a:t>processes, through the system response time of an Oracle web page can be configured for monitoring in real time.</a:t>
            </a:r>
          </a:p>
          <a:p>
            <a:endParaRPr lang="en-US" sz="2800" dirty="0" smtClean="0"/>
          </a:p>
        </p:txBody>
      </p:sp>
    </p:spTree>
    <p:extLst>
      <p:ext uri="{BB962C8B-B14F-4D97-AF65-F5344CB8AC3E}">
        <p14:creationId xmlns:p14="http://schemas.microsoft.com/office/powerpoint/2010/main" val="2342767128"/>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latin typeface="Calibri" pitchFamily="34" charset="0"/>
              </a:rPr>
              <a:t>Configuring and Deploying OEM</a:t>
            </a:r>
            <a:r>
              <a:rPr lang="en-US" altLang="en-US" dirty="0">
                <a:solidFill>
                  <a:srgbClr val="FFFFFF"/>
                </a:solidFill>
                <a:latin typeface="Calibri" pitchFamily="34" charset="0"/>
              </a:rPr>
              <a:t> Grid</a:t>
            </a:r>
            <a:endParaRPr lang="en-US" dirty="0"/>
          </a:p>
        </p:txBody>
      </p:sp>
      <p:sp>
        <p:nvSpPr>
          <p:cNvPr id="3" name="Content Placeholder 2"/>
          <p:cNvSpPr>
            <a:spLocks noGrp="1"/>
          </p:cNvSpPr>
          <p:nvPr>
            <p:ph idx="1"/>
          </p:nvPr>
        </p:nvSpPr>
        <p:spPr>
          <a:xfrm>
            <a:off x="457200" y="1417639"/>
            <a:ext cx="8177020" cy="4768978"/>
          </a:xfrm>
        </p:spPr>
        <p:txBody>
          <a:bodyPr>
            <a:normAutofit fontScale="77500" lnSpcReduction="20000"/>
          </a:bodyPr>
          <a:lstStyle/>
          <a:p>
            <a:r>
              <a:rPr lang="en-US" altLang="en-US" sz="3100" dirty="0" smtClean="0">
                <a:latin typeface="Calibri" pitchFamily="34" charset="0"/>
              </a:rPr>
              <a:t>The </a:t>
            </a:r>
            <a:r>
              <a:rPr lang="en-US" altLang="en-US" sz="3100" dirty="0">
                <a:latin typeface="Calibri" pitchFamily="34" charset="0"/>
              </a:rPr>
              <a:t>OEM Management Agents are installed on the target hosts.</a:t>
            </a:r>
          </a:p>
          <a:p>
            <a:r>
              <a:rPr lang="en-US" altLang="en-US" sz="3100" dirty="0">
                <a:latin typeface="Calibri" pitchFamily="34" charset="0"/>
              </a:rPr>
              <a:t>The Oracle Management Server can then automatically detect and configure the Management Agents and discover the various targets (the host itself, databases, OC4Js, Web servers etc</a:t>
            </a:r>
            <a:r>
              <a:rPr lang="en-US" altLang="en-US" sz="3100" dirty="0" smtClean="0">
                <a:latin typeface="Calibri" pitchFamily="34" charset="0"/>
              </a:rPr>
              <a:t>.,) </a:t>
            </a:r>
            <a:r>
              <a:rPr lang="en-US" altLang="en-US" sz="3100" dirty="0">
                <a:latin typeface="Calibri" pitchFamily="34" charset="0"/>
              </a:rPr>
              <a:t>running on any particular host on which the agent itself is running.</a:t>
            </a:r>
          </a:p>
          <a:p>
            <a:r>
              <a:rPr lang="en-US" altLang="en-US" sz="3100" dirty="0">
                <a:latin typeface="Calibri" pitchFamily="34" charset="0"/>
              </a:rPr>
              <a:t>Using these configured agents, the Management Server is configured via its Administrative Web interface to collect various metrics from hosts, Web Servers, and, using optional Oracle EBS plug-ins, key parameters of the EBS architecture itself.</a:t>
            </a:r>
          </a:p>
          <a:p>
            <a:r>
              <a:rPr lang="en-US" altLang="en-US" sz="3100" dirty="0">
                <a:latin typeface="Calibri" pitchFamily="34" charset="0"/>
              </a:rPr>
              <a:t>For all configured agents metrics, key performance metric thresholds can be set so that an “alert” is generated when the current value of the monitored </a:t>
            </a:r>
            <a:r>
              <a:rPr lang="en-US" altLang="en-US" sz="3100" dirty="0" smtClean="0">
                <a:latin typeface="Calibri" pitchFamily="34" charset="0"/>
              </a:rPr>
              <a:t>metric. 	</a:t>
            </a:r>
          </a:p>
          <a:p>
            <a:endParaRPr lang="en-US" altLang="en-US" sz="3100" dirty="0" smtClean="0">
              <a:latin typeface="Calibri" pitchFamily="34" charset="0"/>
            </a:endParaRPr>
          </a:p>
          <a:p>
            <a:pPr marL="0" indent="0">
              <a:buNone/>
            </a:pPr>
            <a:endParaRPr lang="en-US" dirty="0" smtClean="0"/>
          </a:p>
        </p:txBody>
      </p:sp>
    </p:spTree>
    <p:extLst>
      <p:ext uri="{BB962C8B-B14F-4D97-AF65-F5344CB8AC3E}">
        <p14:creationId xmlns:p14="http://schemas.microsoft.com/office/powerpoint/2010/main" val="788129067"/>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and Deploying OEM</a:t>
            </a:r>
            <a:endParaRPr lang="en-US" dirty="0"/>
          </a:p>
        </p:txBody>
      </p:sp>
      <p:sp>
        <p:nvSpPr>
          <p:cNvPr id="3" name="Content Placeholder 2"/>
          <p:cNvSpPr>
            <a:spLocks noGrp="1"/>
          </p:cNvSpPr>
          <p:nvPr>
            <p:ph idx="1"/>
          </p:nvPr>
        </p:nvSpPr>
        <p:spPr>
          <a:xfrm>
            <a:off x="353291" y="1417639"/>
            <a:ext cx="8437418" cy="4505179"/>
          </a:xfrm>
        </p:spPr>
        <p:txBody>
          <a:bodyPr>
            <a:normAutofit/>
          </a:bodyPr>
          <a:lstStyle/>
          <a:p>
            <a:r>
              <a:rPr lang="en-US" altLang="en-US" sz="2400" dirty="0">
                <a:latin typeface="Calibri" pitchFamily="34" charset="0"/>
              </a:rPr>
              <a:t>OEM Grid provides detailed information on the current status of all configured targets . The status of the configured “alerts” for various targets and target-types are also cleanly summarized in a “dashboard” so that any issues present can be easily detected, analyzed, and addressed in a forward-looking manner.</a:t>
            </a:r>
          </a:p>
          <a:p>
            <a:r>
              <a:rPr lang="en-US" altLang="en-US" sz="2400" dirty="0">
                <a:latin typeface="Calibri" pitchFamily="34" charset="0"/>
              </a:rPr>
              <a:t>Groups of targets can be associated </a:t>
            </a:r>
            <a:r>
              <a:rPr lang="en-US" altLang="en-US" sz="2400" dirty="0" smtClean="0">
                <a:latin typeface="Calibri" pitchFamily="34" charset="0"/>
              </a:rPr>
              <a:t>with each </a:t>
            </a:r>
            <a:r>
              <a:rPr lang="en-US" altLang="en-US" sz="2400" dirty="0">
                <a:latin typeface="Calibri" pitchFamily="34" charset="0"/>
              </a:rPr>
              <a:t>others as “Systems” to collectively show the health of an overall environment as well as its lower-level components/</a:t>
            </a:r>
            <a:r>
              <a:rPr lang="en-US" altLang="en-US" sz="2400" dirty="0" smtClean="0">
                <a:latin typeface="Calibri" pitchFamily="34" charset="0"/>
              </a:rPr>
              <a:t>targets.</a:t>
            </a:r>
            <a:endParaRPr lang="en-US" sz="2400" dirty="0" smtClean="0"/>
          </a:p>
        </p:txBody>
      </p:sp>
    </p:spTree>
    <p:extLst>
      <p:ext uri="{BB962C8B-B14F-4D97-AF65-F5344CB8AC3E}">
        <p14:creationId xmlns:p14="http://schemas.microsoft.com/office/powerpoint/2010/main" val="1517417858"/>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and Deploying OEM</a:t>
            </a:r>
          </a:p>
        </p:txBody>
      </p:sp>
      <p:pic>
        <p:nvPicPr>
          <p:cNvPr id="5" name="Content Placeholder 4"/>
          <p:cNvPicPr>
            <a:picLocks noGrp="1" noChangeAspect="1"/>
          </p:cNvPicPr>
          <p:nvPr>
            <p:ph idx="1"/>
          </p:nvPr>
        </p:nvPicPr>
        <p:blipFill>
          <a:blip r:embed="rId3"/>
          <a:stretch>
            <a:fillRect/>
          </a:stretch>
        </p:blipFill>
        <p:spPr>
          <a:xfrm>
            <a:off x="110664" y="2015837"/>
            <a:ext cx="8922672" cy="3441031"/>
          </a:xfrm>
          <a:prstGeom prst="rect">
            <a:avLst/>
          </a:prstGeom>
        </p:spPr>
      </p:pic>
    </p:spTree>
    <p:extLst>
      <p:ext uri="{BB962C8B-B14F-4D97-AF65-F5344CB8AC3E}">
        <p14:creationId xmlns:p14="http://schemas.microsoft.com/office/powerpoint/2010/main" val="113178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OEM Notifications and Alerts</a:t>
            </a:r>
            <a:endParaRPr lang="en-US" dirty="0"/>
          </a:p>
        </p:txBody>
      </p:sp>
      <p:sp>
        <p:nvSpPr>
          <p:cNvPr id="3" name="Content Placeholder 2"/>
          <p:cNvSpPr>
            <a:spLocks noGrp="1"/>
          </p:cNvSpPr>
          <p:nvPr>
            <p:ph idx="1"/>
          </p:nvPr>
        </p:nvSpPr>
        <p:spPr>
          <a:xfrm>
            <a:off x="457200" y="1320692"/>
            <a:ext cx="8526662" cy="5639855"/>
          </a:xfrm>
        </p:spPr>
        <p:txBody>
          <a:bodyPr>
            <a:normAutofit/>
          </a:bodyPr>
          <a:lstStyle/>
          <a:p>
            <a:r>
              <a:rPr lang="en-US" altLang="en-US" sz="2800" dirty="0">
                <a:latin typeface="Calibri" pitchFamily="34" charset="0"/>
              </a:rPr>
              <a:t>OEM Grid can be configured to have alerts trigger specific actions; including a “Corrective Action” , notifications via email / SMS, the creation of a service organization’s “Ticketing System” ticket, or any other similar action</a:t>
            </a:r>
            <a:r>
              <a:rPr lang="en-US" altLang="en-US" sz="2800" dirty="0" smtClean="0">
                <a:latin typeface="Calibri" pitchFamily="34" charset="0"/>
              </a:rPr>
              <a:t>.</a:t>
            </a:r>
          </a:p>
          <a:p>
            <a:r>
              <a:rPr lang="en-US" altLang="en-US" sz="2800" dirty="0">
                <a:latin typeface="Calibri" pitchFamily="34" charset="0"/>
              </a:rPr>
              <a:t>“Corrective Actions” for an alert can be user defined and allow for an automatic response to a specific </a:t>
            </a:r>
            <a:r>
              <a:rPr lang="en-US" altLang="en-US" sz="2800" dirty="0" smtClean="0">
                <a:latin typeface="Calibri" pitchFamily="34" charset="0"/>
              </a:rPr>
              <a:t>alert. For example -- an </a:t>
            </a:r>
            <a:r>
              <a:rPr lang="en-US" altLang="en-US" sz="2800" dirty="0">
                <a:latin typeface="Calibri" pitchFamily="34" charset="0"/>
              </a:rPr>
              <a:t>automatic </a:t>
            </a:r>
            <a:r>
              <a:rPr lang="en-US" altLang="en-US" sz="2800" dirty="0" smtClean="0">
                <a:latin typeface="Calibri" pitchFamily="34" charset="0"/>
              </a:rPr>
              <a:t>            re-compilation </a:t>
            </a:r>
            <a:r>
              <a:rPr lang="en-US" altLang="en-US" sz="2800" dirty="0">
                <a:latin typeface="Calibri" pitchFamily="34" charset="0"/>
              </a:rPr>
              <a:t>of database objects which have become “invalid” etc</a:t>
            </a:r>
            <a:r>
              <a:rPr lang="en-US" altLang="en-US" sz="2800" dirty="0" smtClean="0">
                <a:latin typeface="Calibri" pitchFamily="34" charset="0"/>
              </a:rPr>
              <a:t>.</a:t>
            </a:r>
            <a:endParaRPr lang="en-US" altLang="en-US" sz="2800" dirty="0">
              <a:latin typeface="Calibri" pitchFamily="34" charset="0"/>
            </a:endParaRPr>
          </a:p>
          <a:p>
            <a:pPr marL="0" indent="0">
              <a:buNone/>
            </a:pPr>
            <a:endParaRPr lang="en-US" sz="1600" dirty="0" smtClean="0"/>
          </a:p>
        </p:txBody>
      </p:sp>
    </p:spTree>
    <p:extLst>
      <p:ext uri="{BB962C8B-B14F-4D97-AF65-F5344CB8AC3E}">
        <p14:creationId xmlns:p14="http://schemas.microsoft.com/office/powerpoint/2010/main" val="1462543833"/>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OEM Notifications and Alerts</a:t>
            </a:r>
          </a:p>
        </p:txBody>
      </p:sp>
      <p:sp>
        <p:nvSpPr>
          <p:cNvPr id="3" name="Content Placeholder 2"/>
          <p:cNvSpPr>
            <a:spLocks noGrp="1"/>
          </p:cNvSpPr>
          <p:nvPr>
            <p:ph idx="1"/>
          </p:nvPr>
        </p:nvSpPr>
        <p:spPr/>
        <p:txBody>
          <a:bodyPr>
            <a:normAutofit fontScale="85000" lnSpcReduction="20000"/>
          </a:bodyPr>
          <a:lstStyle/>
          <a:p>
            <a:r>
              <a:rPr lang="en-US" altLang="en-US" dirty="0">
                <a:latin typeface="Calibri" pitchFamily="34" charset="0"/>
              </a:rPr>
              <a:t>Using these notifications allows for a seamless end-to-end tracking system to be deployed which documents the lifecycle of any performance event for historical analysis of the response time to an event, the details analysis performed, and the remedies which were ultimately actioned by the Datavail DBA teams.</a:t>
            </a:r>
          </a:p>
          <a:p>
            <a:r>
              <a:rPr lang="en-US" altLang="en-US" dirty="0">
                <a:latin typeface="Calibri" pitchFamily="34" charset="0"/>
              </a:rPr>
              <a:t>OEM keeps a history of the generated alerts so that, if properly queried from the repository using </a:t>
            </a:r>
            <a:r>
              <a:rPr lang="en-US" altLang="en-US" dirty="0" smtClean="0">
                <a:latin typeface="Calibri" pitchFamily="34" charset="0"/>
              </a:rPr>
              <a:t>Datavail’s </a:t>
            </a:r>
            <a:r>
              <a:rPr lang="en-US" altLang="en-US" dirty="0">
                <a:latin typeface="Calibri" pitchFamily="34" charset="0"/>
              </a:rPr>
              <a:t>Alert Optimizer, the alerts can be reviewed on a regular basis allowing trends in the recurrence of specific alerts, or groups of alerts, from specific targets or systems to be visually detected and ultimately corrected from recurring in large volumes.</a:t>
            </a:r>
          </a:p>
          <a:p>
            <a:pPr marL="0" indent="0">
              <a:buNone/>
            </a:pPr>
            <a:endParaRPr lang="en-US" sz="1800" dirty="0"/>
          </a:p>
          <a:p>
            <a:endParaRPr lang="en-US" dirty="0"/>
          </a:p>
        </p:txBody>
      </p:sp>
    </p:spTree>
    <p:extLst>
      <p:ext uri="{BB962C8B-B14F-4D97-AF65-F5344CB8AC3E}">
        <p14:creationId xmlns:p14="http://schemas.microsoft.com/office/powerpoint/2010/main" val="2801253253"/>
      </p:ext>
    </p:extLst>
  </p:cSld>
  <p:clrMapOvr>
    <a:masterClrMapping/>
  </p:clrMapOvr>
</p:sld>
</file>

<file path=ppt/theme/theme1.xml><?xml version="1.0" encoding="utf-8"?>
<a:theme xmlns:a="http://schemas.openxmlformats.org/drawingml/2006/main" name="SSWUG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215361</TotalTime>
  <Words>3299</Words>
  <Application>Microsoft Office PowerPoint</Application>
  <PresentationFormat>On-screen Show (4:3)</PresentationFormat>
  <Paragraphs>215</Paragraphs>
  <Slides>26</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SSWUGTheme1</vt:lpstr>
      <vt:lpstr>PowerPoint Presentation</vt:lpstr>
      <vt:lpstr>Topics</vt:lpstr>
      <vt:lpstr>PowerPoint Presentation</vt:lpstr>
      <vt:lpstr>Why OEM?</vt:lpstr>
      <vt:lpstr>Configuring and Deploying OEM Grid</vt:lpstr>
      <vt:lpstr>Configuring and Deploying OEM</vt:lpstr>
      <vt:lpstr>Configuring and Deploying OEM</vt:lpstr>
      <vt:lpstr>OEM Notifications and Alerts</vt:lpstr>
      <vt:lpstr>OEM Notifications and Alerts</vt:lpstr>
      <vt:lpstr>PowerPoint Presentation</vt:lpstr>
      <vt:lpstr>OEM Templates</vt:lpstr>
      <vt:lpstr>OEM Templates</vt:lpstr>
      <vt:lpstr>Getting More from OEM</vt:lpstr>
      <vt:lpstr>PowerPoint Presentation</vt:lpstr>
      <vt:lpstr>Maintaining OEM</vt:lpstr>
      <vt:lpstr>Maintaining OEM</vt:lpstr>
      <vt:lpstr>Maintaining OEM with Alert Optimizer</vt:lpstr>
      <vt:lpstr>Maintaining OEM with Alert Optimizer</vt:lpstr>
      <vt:lpstr>Maintaining OEM with Alert Optimizer</vt:lpstr>
      <vt:lpstr>Maintaining OEM with Alert Optimizer</vt:lpstr>
      <vt:lpstr>Maintaining OEM with Alert Optimizer</vt:lpstr>
      <vt:lpstr>Maintaining OEM (Monitoring Templates)</vt:lpstr>
      <vt:lpstr>PowerPoint Presentation</vt:lpstr>
      <vt:lpstr>Customer Overview</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Managed Database Services</dc:title>
  <dc:creator>Sloane Stricker</dc:creator>
  <cp:lastModifiedBy>Chet Szatkowski</cp:lastModifiedBy>
  <cp:revision>1736</cp:revision>
  <cp:lastPrinted>2014-02-04T19:11:31Z</cp:lastPrinted>
  <dcterms:created xsi:type="dcterms:W3CDTF">2008-04-01T05:36:12Z</dcterms:created>
  <dcterms:modified xsi:type="dcterms:W3CDTF">2015-11-02T19:08:10Z</dcterms:modified>
</cp:coreProperties>
</file>