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727" r:id="rId2"/>
    <p:sldId id="728" r:id="rId3"/>
    <p:sldId id="729" r:id="rId4"/>
    <p:sldId id="730" r:id="rId5"/>
    <p:sldId id="732" r:id="rId6"/>
    <p:sldId id="743" r:id="rId7"/>
    <p:sldId id="733" r:id="rId8"/>
    <p:sldId id="738" r:id="rId9"/>
    <p:sldId id="772" r:id="rId10"/>
    <p:sldId id="734" r:id="rId11"/>
    <p:sldId id="773" r:id="rId12"/>
    <p:sldId id="775" r:id="rId13"/>
    <p:sldId id="776" r:id="rId14"/>
    <p:sldId id="735" r:id="rId15"/>
    <p:sldId id="736" r:id="rId16"/>
    <p:sldId id="740" r:id="rId17"/>
    <p:sldId id="739" r:id="rId18"/>
    <p:sldId id="741" r:id="rId19"/>
    <p:sldId id="744" r:id="rId20"/>
    <p:sldId id="745" r:id="rId21"/>
    <p:sldId id="746" r:id="rId22"/>
    <p:sldId id="747" r:id="rId23"/>
    <p:sldId id="749" r:id="rId24"/>
    <p:sldId id="750" r:id="rId25"/>
    <p:sldId id="751" r:id="rId26"/>
    <p:sldId id="752" r:id="rId27"/>
    <p:sldId id="754" r:id="rId28"/>
    <p:sldId id="779" r:id="rId29"/>
    <p:sldId id="760" r:id="rId30"/>
    <p:sldId id="791" r:id="rId31"/>
    <p:sldId id="790" r:id="rId32"/>
    <p:sldId id="757" r:id="rId33"/>
    <p:sldId id="778" r:id="rId34"/>
    <p:sldId id="761" r:id="rId35"/>
    <p:sldId id="793" r:id="rId36"/>
    <p:sldId id="782" r:id="rId37"/>
    <p:sldId id="796" r:id="rId38"/>
    <p:sldId id="795" r:id="rId39"/>
    <p:sldId id="794" r:id="rId40"/>
    <p:sldId id="787" r:id="rId41"/>
    <p:sldId id="788" r:id="rId42"/>
    <p:sldId id="789" r:id="rId43"/>
    <p:sldId id="758" r:id="rId44"/>
    <p:sldId id="759" r:id="rId45"/>
    <p:sldId id="762" r:id="rId46"/>
    <p:sldId id="763" r:id="rId47"/>
    <p:sldId id="764" r:id="rId48"/>
    <p:sldId id="765" r:id="rId49"/>
    <p:sldId id="766" r:id="rId50"/>
    <p:sldId id="777" r:id="rId51"/>
    <p:sldId id="767" r:id="rId52"/>
    <p:sldId id="769" r:id="rId5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541156B-3D36-4CCA-80A1-C2DFD7E701E2}">
          <p14:sldIdLst>
            <p14:sldId id="727"/>
            <p14:sldId id="728"/>
            <p14:sldId id="729"/>
            <p14:sldId id="730"/>
            <p14:sldId id="732"/>
            <p14:sldId id="743"/>
            <p14:sldId id="733"/>
            <p14:sldId id="738"/>
            <p14:sldId id="772"/>
            <p14:sldId id="734"/>
            <p14:sldId id="773"/>
            <p14:sldId id="775"/>
            <p14:sldId id="776"/>
            <p14:sldId id="735"/>
            <p14:sldId id="736"/>
            <p14:sldId id="740"/>
            <p14:sldId id="739"/>
            <p14:sldId id="741"/>
            <p14:sldId id="744"/>
            <p14:sldId id="745"/>
            <p14:sldId id="746"/>
            <p14:sldId id="747"/>
            <p14:sldId id="749"/>
            <p14:sldId id="750"/>
            <p14:sldId id="751"/>
            <p14:sldId id="752"/>
            <p14:sldId id="754"/>
            <p14:sldId id="779"/>
            <p14:sldId id="760"/>
            <p14:sldId id="791"/>
            <p14:sldId id="790"/>
            <p14:sldId id="757"/>
            <p14:sldId id="778"/>
            <p14:sldId id="761"/>
            <p14:sldId id="793"/>
            <p14:sldId id="782"/>
            <p14:sldId id="796"/>
            <p14:sldId id="795"/>
            <p14:sldId id="794"/>
            <p14:sldId id="787"/>
            <p14:sldId id="788"/>
            <p14:sldId id="789"/>
            <p14:sldId id="758"/>
          </p14:sldIdLst>
        </p14:section>
        <p14:section name="How" id="{4D94101A-B592-40FE-9B4C-4AF101E7AD14}">
          <p14:sldIdLst>
            <p14:sldId id="759"/>
            <p14:sldId id="762"/>
            <p14:sldId id="763"/>
            <p14:sldId id="764"/>
            <p14:sldId id="765"/>
            <p14:sldId id="766"/>
            <p14:sldId id="777"/>
            <p14:sldId id="767"/>
            <p14:sldId id="769"/>
          </p14:sldIdLst>
        </p14:section>
        <p14:section name="reference and unused" id="{AA520559-F705-4E79-BF62-FF62A3A298E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B9E"/>
    <a:srgbClr val="0750A9"/>
    <a:srgbClr val="0752AD"/>
    <a:srgbClr val="4F81BD"/>
    <a:srgbClr val="698901"/>
    <a:srgbClr val="587301"/>
    <a:srgbClr val="960000"/>
    <a:srgbClr val="C6D9F1"/>
    <a:srgbClr val="0756B5"/>
    <a:srgbClr val="034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9" autoAdjust="0"/>
    <p:restoredTop sz="87944" autoAdjust="0"/>
  </p:normalViewPr>
  <p:slideViewPr>
    <p:cSldViewPr snapToGrid="0">
      <p:cViewPr varScale="1">
        <p:scale>
          <a:sx n="48" d="100"/>
          <a:sy n="48" d="100"/>
        </p:scale>
        <p:origin x="413" y="48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132" y="-9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5850"/>
          </a:xfrm>
          <a:prstGeom prst="rect">
            <a:avLst/>
          </a:prstGeom>
        </p:spPr>
        <p:txBody>
          <a:bodyPr vert="horz" lIns="95013" tIns="47507" rIns="95013" bIns="475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65850"/>
          </a:xfrm>
          <a:prstGeom prst="rect">
            <a:avLst/>
          </a:prstGeom>
        </p:spPr>
        <p:txBody>
          <a:bodyPr vert="horz" lIns="95013" tIns="47507" rIns="95013" bIns="475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7AA54A-1B4D-4861-8F3E-761CB7549A4C}" type="datetimeFigureOut">
              <a:rPr lang="en-US"/>
              <a:pPr>
                <a:defRPr/>
              </a:pPr>
              <a:t>11/4/2015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13" tIns="47507" rIns="95013" bIns="4750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6069"/>
            <a:ext cx="5505450" cy="4183141"/>
          </a:xfrm>
          <a:prstGeom prst="rect">
            <a:avLst/>
          </a:prstGeom>
        </p:spPr>
        <p:txBody>
          <a:bodyPr vert="horz" lIns="95013" tIns="47507" rIns="95013" bIns="4750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966"/>
            <a:ext cx="2982119" cy="465850"/>
          </a:xfrm>
          <a:prstGeom prst="rect">
            <a:avLst/>
          </a:prstGeom>
        </p:spPr>
        <p:txBody>
          <a:bodyPr vert="horz" lIns="95013" tIns="47507" rIns="95013" bIns="475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8966"/>
            <a:ext cx="2982119" cy="465850"/>
          </a:xfrm>
          <a:prstGeom prst="rect">
            <a:avLst/>
          </a:prstGeom>
        </p:spPr>
        <p:txBody>
          <a:bodyPr vert="horz" lIns="95013" tIns="47507" rIns="95013" bIns="475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49930F-B73F-43A7-A250-3715B932C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8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31D35F-AF11-4672-AD8B-9F077B39F3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211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Verify</a:t>
            </a:r>
            <a:r>
              <a:rPr lang="en-US" baseline="0" dirty="0" smtClean="0"/>
              <a:t> ram limits </a:t>
            </a:r>
            <a:r>
              <a:rPr lang="en-US" baseline="0" dirty="0" err="1" smtClean="0"/>
              <a:t>ect</a:t>
            </a:r>
            <a:r>
              <a:rPr lang="en-US" baseline="0" dirty="0" smtClean="0"/>
              <a:t> each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49930F-B73F-43A7-A250-3715B932C75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74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*** </a:t>
            </a:r>
            <a:r>
              <a:rPr lang="en-US" dirty="0" err="1" smtClean="0"/>
              <a:t>AlwaysOn</a:t>
            </a:r>
            <a:r>
              <a:rPr lang="en-US" dirty="0" smtClean="0"/>
              <a:t> Availability Group replica</a:t>
            </a:r>
          </a:p>
          <a:p>
            <a:pPr lvl="2"/>
            <a:r>
              <a:rPr lang="en-US" dirty="0" smtClean="0"/>
              <a:t>no work loads allowed, no DBCC </a:t>
            </a:r>
            <a:r>
              <a:rPr lang="en-US" dirty="0" err="1" smtClean="0"/>
              <a:t>CheckDB</a:t>
            </a:r>
            <a:r>
              <a:rPr lang="en-US" dirty="0" smtClean="0"/>
              <a:t>,</a:t>
            </a:r>
            <a:r>
              <a:rPr lang="en-US" baseline="0" dirty="0" smtClean="0"/>
              <a:t> no backups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49930F-B73F-43A7-A250-3715B932C75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**4 core license minimum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(so might as well give each VM at least 4 v-cores – not much point in 1 or 2 core VMs, at least from a licensing perspective)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Hyper –threading does count  -  (look</a:t>
            </a:r>
            <a:r>
              <a:rPr lang="en-US" baseline="0" dirty="0" smtClean="0"/>
              <a:t> like cores from the </a:t>
            </a:r>
            <a:r>
              <a:rPr lang="en-US" baseline="0" dirty="0" err="1" smtClean="0"/>
              <a:t>vm</a:t>
            </a:r>
            <a:r>
              <a:rPr lang="en-US" baseline="0" dirty="0" smtClean="0"/>
              <a:t> perspective, still only get 4)</a:t>
            </a:r>
            <a:endParaRPr lang="en-US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**Unlimited instances (up to the host core count)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– 1 instance per core, unlimited v-cores per instance 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Need more </a:t>
            </a:r>
            <a:r>
              <a:rPr lang="en-US" dirty="0" err="1" smtClean="0"/>
              <a:t>vm</a:t>
            </a:r>
            <a:r>
              <a:rPr lang="en-US" baseline="0" dirty="0" smtClean="0"/>
              <a:t> instances but out of cores on the host? Buy more core licenses for the host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49930F-B73F-43A7-A250-3715B932C75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38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49930F-B73F-43A7-A250-3715B932C75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73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49930F-B73F-43A7-A250-3715B932C75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14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stopper -  backup compression –</a:t>
            </a:r>
            <a:r>
              <a:rPr lang="en-US" baseline="0" dirty="0" smtClean="0"/>
              <a:t> upgrade to SQL 2008r2 standard at least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49930F-B73F-43A7-A250-3715B932C75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88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Best for whole</a:t>
            </a:r>
            <a:r>
              <a:rPr lang="en-US" baseline="0" dirty="0" smtClean="0"/>
              <a:t> instance</a:t>
            </a:r>
          </a:p>
          <a:p>
            <a:r>
              <a:rPr lang="en-US" baseline="0" dirty="0" smtClean="0"/>
              <a:t>Full safety – EE only – we really want the mirror state to be </a:t>
            </a:r>
            <a:r>
              <a:rPr lang="en-US" baseline="0" dirty="0" err="1" smtClean="0"/>
              <a:t>synchron</a:t>
            </a:r>
            <a:endParaRPr lang="en-US" baseline="0" dirty="0" smtClean="0"/>
          </a:p>
          <a:p>
            <a:r>
              <a:rPr lang="en-US" baseline="0" dirty="0" smtClean="0"/>
              <a:t>Stop service </a:t>
            </a:r>
          </a:p>
          <a:p>
            <a:r>
              <a:rPr lang="en-US" baseline="0" dirty="0" smtClean="0"/>
              <a:t>?? Does the version up mirror migration – is it </a:t>
            </a:r>
            <a:r>
              <a:rPr lang="en-US" baseline="0" dirty="0" err="1" smtClean="0"/>
              <a:t>asynch</a:t>
            </a:r>
            <a:r>
              <a:rPr lang="en-US" baseline="0" dirty="0" smtClean="0"/>
              <a:t> only?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49930F-B73F-43A7-A250-3715B932C75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45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Features  -  balance between</a:t>
            </a:r>
            <a:r>
              <a:rPr lang="en-US" baseline="0" dirty="0" smtClean="0"/>
              <a:t> simplicity and usefulness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49930F-B73F-43A7-A250-3715B932C75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5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gi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g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17663"/>
            <a:ext cx="91440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3" y="4987925"/>
            <a:ext cx="19812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2"/>
          <p:cNvSpPr>
            <a:spLocks noChangeAspect="1" noChangeArrowheads="1"/>
          </p:cNvSpPr>
          <p:nvPr/>
        </p:nvSpPr>
        <p:spPr bwMode="auto">
          <a:xfrm>
            <a:off x="2325688" y="4276725"/>
            <a:ext cx="6818312" cy="236538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4228" y="2865123"/>
            <a:ext cx="7162800" cy="473165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4229" y="2496458"/>
            <a:ext cx="7162800" cy="577396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58112" y="5772254"/>
            <a:ext cx="1181100" cy="523875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104"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 txBox="1">
            <a:spLocks/>
          </p:cNvSpPr>
          <p:nvPr userDrawn="1"/>
        </p:nvSpPr>
        <p:spPr>
          <a:xfrm>
            <a:off x="381000" y="65405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6F70802-0D44-498F-B897-DF572818E510}" type="datetimeFigureOut">
              <a:rPr lang="en-US" sz="1200" smtClean="0">
                <a:solidFill>
                  <a:schemeClr val="bg1"/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11/4/2015</a:t>
            </a:fld>
            <a:endParaRPr lang="en-US" sz="120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629400" y="65405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8B960EB-48D2-4474-BC43-DDAA80E5473E}" type="slidenum">
              <a:rPr lang="en-US" sz="1200" smtClean="0">
                <a:solidFill>
                  <a:schemeClr val="bg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124200" y="65405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  <a:cs typeface="+mn-cs"/>
              </a:rPr>
              <a:t>www.datavail.com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7113" y="152400"/>
            <a:ext cx="13160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 rot="10800000" flipV="1">
            <a:off x="0" y="403225"/>
            <a:ext cx="7339013" cy="0"/>
          </a:xfrm>
          <a:prstGeom prst="line">
            <a:avLst/>
          </a:prstGeom>
          <a:ln>
            <a:solidFill>
              <a:srgbClr val="4F62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10800000" flipV="1">
            <a:off x="8734425" y="400050"/>
            <a:ext cx="409575" cy="1588"/>
          </a:xfrm>
          <a:prstGeom prst="line">
            <a:avLst/>
          </a:prstGeom>
          <a:ln>
            <a:solidFill>
              <a:srgbClr val="4F62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4384"/>
            <a:ext cx="5749636" cy="685800"/>
          </a:xfrm>
        </p:spPr>
        <p:txBody>
          <a:bodyPr/>
          <a:lstStyle>
            <a:lvl1pPr>
              <a:defRPr sz="2800">
                <a:solidFill>
                  <a:srgbClr val="2D42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37418" cy="4525963"/>
          </a:xfrm>
        </p:spPr>
        <p:txBody>
          <a:bodyPr/>
          <a:lstStyle>
            <a:lvl1pPr marL="342900" indent="-342900" algn="l" rtl="0" eaLnBrk="1" fontAlgn="base" hangingPunct="1">
              <a:spcBef>
                <a:spcPts val="600"/>
              </a:spcBef>
              <a:spcAft>
                <a:spcPts val="300"/>
              </a:spcAft>
              <a:buClr>
                <a:srgbClr val="2D427F"/>
              </a:buClr>
              <a:buSzPct val="100000"/>
              <a:buFontTx/>
              <a:buBlip>
                <a:blip r:embed="rId4"/>
              </a:buBlip>
              <a:defRPr lang="en-US" sz="2000" b="1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•"/>
              <a:defRPr lang="en-US" sz="16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  <a:defRPr lang="en-US" sz="14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Test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758112" y="5772254"/>
            <a:ext cx="1181100" cy="523875"/>
          </a:xfrm>
          <a:prstGeom prst="rect">
            <a:avLst/>
          </a:prstGeom>
          <a:effectLst>
            <a:softEdge rad="101600"/>
          </a:effectLst>
        </p:spPr>
      </p:pic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962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371600"/>
            <a:ext cx="39624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390900"/>
            <a:ext cx="39624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8112" y="5772254"/>
            <a:ext cx="1181100" cy="523875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962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962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8112" y="5772254"/>
            <a:ext cx="1181100" cy="523875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B24-DE42-4AEC-B4A9-768849F00C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5EAE-F2EC-46FB-9DE0-886D64912FA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8112" y="5772254"/>
            <a:ext cx="1181100" cy="523875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30138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4D7E-F728-4CA7-BAC4-097B6BDB50F2}" type="datetimeFigureOut">
              <a:rPr lang="en-US"/>
              <a:pPr/>
              <a:t>11/4/2015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FF9B-08A1-4370-BB0B-1F069E0A7713}" type="slidenum">
              <a:rPr/>
              <a:pPr/>
              <a:t>‹#›</a:t>
            </a:fld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8112" y="5772254"/>
            <a:ext cx="1181100" cy="523875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250153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03" y="892302"/>
            <a:ext cx="8759728" cy="5372020"/>
          </a:xfrm>
        </p:spPr>
        <p:txBody>
          <a:bodyPr/>
          <a:lstStyle>
            <a:lvl1pPr>
              <a:defRPr b="1">
                <a:solidFill>
                  <a:srgbClr val="4165A4"/>
                </a:solidFill>
              </a:defRPr>
            </a:lvl1pPr>
            <a:lvl2pPr>
              <a:defRPr b="1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b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b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b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34955"/>
          </a:xfrm>
          <a:prstGeom prst="rect">
            <a:avLst/>
          </a:prstGeom>
          <a:solidFill>
            <a:srgbClr val="8B91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4955"/>
            <a:ext cx="9144000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DAT_logo-pp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47" y="187950"/>
            <a:ext cx="1548384" cy="350520"/>
          </a:xfrm>
          <a:prstGeom prst="rect">
            <a:avLst/>
          </a:prstGeom>
        </p:spPr>
      </p:pic>
      <p:pic>
        <p:nvPicPr>
          <p:cNvPr id="11" name="Picture 10" descr="Gears-2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91"/>
          <a:stretch/>
        </p:blipFill>
        <p:spPr>
          <a:xfrm>
            <a:off x="5825932" y="58404"/>
            <a:ext cx="1725303" cy="812453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0886" y="6418248"/>
            <a:ext cx="9144000" cy="465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398742"/>
            <a:ext cx="9144000" cy="0"/>
          </a:xfrm>
          <a:prstGeom prst="line">
            <a:avLst/>
          </a:prstGeom>
          <a:ln w="57150" cmpd="sng">
            <a:solidFill>
              <a:srgbClr val="8B91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912230" y="6538375"/>
            <a:ext cx="367633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5379146" y="6767767"/>
            <a:ext cx="217208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PageNo._Gea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289" y="6453869"/>
            <a:ext cx="368511" cy="368511"/>
          </a:xfrm>
          <a:prstGeom prst="rect">
            <a:avLst/>
          </a:prstGeom>
        </p:spPr>
      </p:pic>
      <p:pic>
        <p:nvPicPr>
          <p:cNvPr id="17" name="Picture 16" descr="BrGea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981" y="6418249"/>
            <a:ext cx="439752" cy="439752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5682344" y="6662058"/>
            <a:ext cx="246017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2" y="41683"/>
            <a:ext cx="8229600" cy="593272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4116" y="6451763"/>
            <a:ext cx="21336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98BDA869-0243-584F-BA87-6A092576E5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0882" y="6430271"/>
            <a:ext cx="8011886" cy="415708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b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b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b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It’s all about your data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58112" y="5772254"/>
            <a:ext cx="1181100" cy="523875"/>
          </a:xfrm>
          <a:prstGeom prst="rect">
            <a:avLst/>
          </a:prstGeom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976806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A7642C-E608-4309-BE09-B8CF97218014}" type="datetimeFigureOut">
              <a:rPr lang="en-US"/>
              <a:pPr>
                <a:defRPr/>
              </a:pPr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B9EBD0-8748-4E94-AD93-6A988926AC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2540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&gt;"/>
        <a:defRPr sz="2800" kern="1200">
          <a:solidFill>
            <a:srgbClr val="25406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25406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25406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2540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2827" y="2261529"/>
            <a:ext cx="7162800" cy="17526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Upgrading SQL Server to </a:t>
            </a:r>
            <a:r>
              <a:rPr lang="en-US" sz="4400" dirty="0" smtClean="0"/>
              <a:t>2012 </a:t>
            </a:r>
            <a:r>
              <a:rPr lang="en-US" sz="4400" dirty="0"/>
              <a:t>(and beyond)</a:t>
            </a:r>
            <a:r>
              <a:rPr lang="en-US" sz="1050" dirty="0" smtClean="0"/>
              <a:t/>
            </a:r>
            <a:br>
              <a:rPr lang="en-US" sz="1050" dirty="0" smtClean="0"/>
            </a:b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983277" y="5361140"/>
            <a:ext cx="4809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 Andrew McDermid</a:t>
            </a:r>
          </a:p>
          <a:p>
            <a:r>
              <a:rPr lang="en-US" dirty="0" smtClean="0"/>
              <a:t>SQL </a:t>
            </a:r>
            <a:r>
              <a:rPr lang="en-US" dirty="0" smtClean="0"/>
              <a:t>Server </a:t>
            </a:r>
            <a:r>
              <a:rPr lang="en-US" dirty="0" smtClean="0"/>
              <a:t>DBA, Datavail</a:t>
            </a:r>
          </a:p>
          <a:p>
            <a:r>
              <a:rPr lang="en-US" dirty="0" smtClean="0"/>
              <a:t>©2015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117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- Licensing– </a:t>
            </a:r>
            <a:r>
              <a:rPr lang="en-US" dirty="0"/>
              <a:t>Core vs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925" y="2519820"/>
            <a:ext cx="4258849" cy="175155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SQL </a:t>
            </a:r>
            <a:r>
              <a:rPr lang="en-US" sz="2800" dirty="0"/>
              <a:t>2008\r2 </a:t>
            </a:r>
          </a:p>
          <a:p>
            <a:pPr lvl="1"/>
            <a:r>
              <a:rPr lang="en-US" sz="2000" dirty="0" smtClean="0"/>
              <a:t>Licensed per </a:t>
            </a:r>
            <a:r>
              <a:rPr lang="en-US" sz="2000" dirty="0"/>
              <a:t>socket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910" y="2352144"/>
            <a:ext cx="1544703" cy="241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168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- Licensing– </a:t>
            </a:r>
            <a:r>
              <a:rPr lang="en-US" dirty="0"/>
              <a:t>Core vs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195" y="2442576"/>
            <a:ext cx="4703523" cy="307503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SQL </a:t>
            </a:r>
            <a:r>
              <a:rPr lang="en-US" sz="2800" dirty="0"/>
              <a:t>2008\r2 </a:t>
            </a:r>
          </a:p>
          <a:p>
            <a:pPr lvl="1"/>
            <a:r>
              <a:rPr lang="en-US" sz="2000" dirty="0" smtClean="0"/>
              <a:t>Licensed per socket</a:t>
            </a:r>
          </a:p>
          <a:p>
            <a:pPr lvl="1"/>
            <a:r>
              <a:rPr lang="en-US" sz="2000" dirty="0" smtClean="0"/>
              <a:t>Cores not accounted for…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910" y="2352144"/>
            <a:ext cx="1544703" cy="241728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076209" y="2753592"/>
            <a:ext cx="779318" cy="779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1|2</a:t>
            </a:r>
          </a:p>
          <a:p>
            <a:pPr algn="ctr"/>
            <a:r>
              <a:rPr lang="en-US" dirty="0" smtClean="0"/>
              <a:t>3|4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023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- Licensing– </a:t>
            </a:r>
            <a:r>
              <a:rPr lang="en-US" dirty="0"/>
              <a:t>Core vs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772" y="2349395"/>
            <a:ext cx="5317299" cy="3240619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SQL </a:t>
            </a:r>
            <a:r>
              <a:rPr lang="en-US" sz="2800" dirty="0"/>
              <a:t>2008\r2 </a:t>
            </a:r>
          </a:p>
          <a:p>
            <a:pPr lvl="1"/>
            <a:r>
              <a:rPr lang="en-US" sz="2000" dirty="0" smtClean="0"/>
              <a:t>Licensed per socket</a:t>
            </a:r>
          </a:p>
          <a:p>
            <a:pPr lvl="1"/>
            <a:r>
              <a:rPr lang="en-US" sz="2000" dirty="0"/>
              <a:t>Cores not accounted for…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910" y="2352144"/>
            <a:ext cx="1544703" cy="241728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076209" y="2753592"/>
            <a:ext cx="779318" cy="779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1|2</a:t>
            </a:r>
          </a:p>
          <a:p>
            <a:pPr algn="ctr"/>
            <a:r>
              <a:rPr lang="en-US" dirty="0" smtClean="0"/>
              <a:t>3|4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049725" y="3569526"/>
            <a:ext cx="779318" cy="779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1|2</a:t>
            </a:r>
          </a:p>
          <a:p>
            <a:pPr algn="ctr"/>
            <a:r>
              <a:rPr lang="en-US" dirty="0" smtClean="0"/>
              <a:t>3|4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73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- Licensing– </a:t>
            </a:r>
            <a:r>
              <a:rPr lang="en-US" dirty="0"/>
              <a:t>Core vs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SQL </a:t>
            </a:r>
            <a:r>
              <a:rPr lang="en-US" sz="2800" dirty="0"/>
              <a:t>2008\r2 </a:t>
            </a:r>
          </a:p>
          <a:p>
            <a:pPr lvl="1"/>
            <a:r>
              <a:rPr lang="en-US" sz="2000" dirty="0" smtClean="0"/>
              <a:t>License per socket</a:t>
            </a:r>
          </a:p>
          <a:p>
            <a:pPr lvl="1"/>
            <a:r>
              <a:rPr lang="en-US" sz="2000" dirty="0"/>
              <a:t>Cores not accounted for…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r>
              <a:rPr lang="en-US" sz="2800" dirty="0"/>
              <a:t>SQL 2012 </a:t>
            </a:r>
          </a:p>
          <a:p>
            <a:pPr lvl="1"/>
            <a:r>
              <a:rPr lang="en-US" sz="2000" dirty="0"/>
              <a:t>License per core</a:t>
            </a:r>
          </a:p>
          <a:p>
            <a:pPr lvl="1"/>
            <a:r>
              <a:rPr lang="en-US" sz="2000" dirty="0" smtClean="0"/>
              <a:t>Minimum </a:t>
            </a:r>
            <a:r>
              <a:rPr lang="en-US" sz="2000" dirty="0"/>
              <a:t>purchase of </a:t>
            </a:r>
            <a:r>
              <a:rPr lang="en-US" sz="2000" dirty="0" smtClean="0"/>
              <a:t>4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old </a:t>
            </a:r>
            <a:r>
              <a:rPr lang="en-US" sz="2000" dirty="0"/>
              <a:t>in packs of 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910" y="2352144"/>
            <a:ext cx="1544703" cy="241728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076209" y="2753592"/>
            <a:ext cx="779318" cy="779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1|2</a:t>
            </a:r>
          </a:p>
          <a:p>
            <a:pPr algn="ctr"/>
            <a:r>
              <a:rPr lang="en-US" dirty="0" smtClean="0"/>
              <a:t>3|4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049725" y="3569526"/>
            <a:ext cx="779318" cy="7793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1|2</a:t>
            </a:r>
          </a:p>
          <a:p>
            <a:pPr algn="ctr"/>
            <a:r>
              <a:rPr lang="en-US" dirty="0" smtClean="0"/>
              <a:t>3|4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763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What? </a:t>
            </a:r>
            <a:r>
              <a:rPr lang="en-US" dirty="0" smtClean="0"/>
              <a:t>– </a:t>
            </a:r>
            <a:r>
              <a:rPr lang="en-US" dirty="0"/>
              <a:t>Licensing - Case Study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Current: SQL 2008 </a:t>
            </a:r>
            <a:r>
              <a:rPr lang="en-US" sz="2800" dirty="0" smtClean="0"/>
              <a:t>EE </a:t>
            </a:r>
            <a:r>
              <a:rPr lang="en-US" sz="2800" dirty="0"/>
              <a:t>on 1 socket 4 cores (4 CPU)</a:t>
            </a:r>
          </a:p>
          <a:p>
            <a:pPr lvl="1"/>
            <a:r>
              <a:rPr lang="en-US" sz="2000" dirty="0"/>
              <a:t>Socket count * </a:t>
            </a:r>
            <a:r>
              <a:rPr lang="en-US" sz="2000" dirty="0" smtClean="0"/>
              <a:t>$</a:t>
            </a:r>
            <a:r>
              <a:rPr lang="en-US" sz="2000" dirty="0"/>
              <a:t>28,000</a:t>
            </a:r>
          </a:p>
          <a:p>
            <a:pPr lvl="1"/>
            <a:r>
              <a:rPr lang="en-US" sz="2000" dirty="0"/>
              <a:t>Licensing cost = </a:t>
            </a:r>
            <a:r>
              <a:rPr lang="en-US" sz="2000" dirty="0" smtClean="0"/>
              <a:t>$</a:t>
            </a:r>
            <a:r>
              <a:rPr lang="en-US" sz="2000" dirty="0"/>
              <a:t>28,000</a:t>
            </a:r>
          </a:p>
          <a:p>
            <a:pPr lvl="1"/>
            <a:endParaRPr lang="en-US" sz="2000" dirty="0"/>
          </a:p>
          <a:p>
            <a:r>
              <a:rPr lang="en-US" sz="2800" dirty="0"/>
              <a:t>Target: SQL 2014 </a:t>
            </a:r>
            <a:r>
              <a:rPr lang="en-US" sz="2800" dirty="0" smtClean="0"/>
              <a:t>EE </a:t>
            </a:r>
            <a:r>
              <a:rPr lang="en-US" sz="2800" dirty="0"/>
              <a:t>on 1 socket 4 cores (4 CPU)</a:t>
            </a:r>
          </a:p>
          <a:p>
            <a:pPr lvl="1"/>
            <a:r>
              <a:rPr lang="en-US" sz="2000" dirty="0"/>
              <a:t>Core count * </a:t>
            </a:r>
            <a:r>
              <a:rPr lang="en-US" sz="2000" dirty="0" smtClean="0"/>
              <a:t>$</a:t>
            </a:r>
            <a:r>
              <a:rPr lang="en-US" sz="2000" dirty="0"/>
              <a:t>7,000</a:t>
            </a:r>
          </a:p>
          <a:p>
            <a:pPr lvl="1"/>
            <a:r>
              <a:rPr lang="en-US" sz="2000" dirty="0"/>
              <a:t>Licensing cost = </a:t>
            </a:r>
            <a:r>
              <a:rPr lang="en-US" sz="2000" dirty="0" smtClean="0"/>
              <a:t>$</a:t>
            </a:r>
            <a:r>
              <a:rPr lang="en-US" sz="2000" dirty="0"/>
              <a:t>28,000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93722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- Licensing </a:t>
            </a:r>
            <a:r>
              <a:rPr lang="en-US" dirty="0"/>
              <a:t>- Case Study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Currently: SQL </a:t>
            </a:r>
            <a:r>
              <a:rPr lang="en-US" sz="2800" dirty="0" smtClean="0"/>
              <a:t>2008 EE </a:t>
            </a:r>
            <a:r>
              <a:rPr lang="en-US" sz="2800" dirty="0"/>
              <a:t>on 2 socket 6 cores (12 CPU)</a:t>
            </a:r>
          </a:p>
          <a:p>
            <a:pPr lvl="1"/>
            <a:r>
              <a:rPr lang="en-US" sz="2000" dirty="0"/>
              <a:t>Socket count * </a:t>
            </a:r>
            <a:r>
              <a:rPr lang="en-US" sz="2000" dirty="0" smtClean="0"/>
              <a:t>$</a:t>
            </a:r>
            <a:r>
              <a:rPr lang="en-US" sz="2000" dirty="0"/>
              <a:t>28,000</a:t>
            </a:r>
          </a:p>
          <a:p>
            <a:pPr lvl="1"/>
            <a:r>
              <a:rPr lang="en-US" sz="2000" dirty="0"/>
              <a:t>Licensing cost </a:t>
            </a:r>
            <a:r>
              <a:rPr lang="en-US" sz="2000" dirty="0" smtClean="0"/>
              <a:t>= $</a:t>
            </a:r>
            <a:r>
              <a:rPr lang="en-US" sz="2000" dirty="0"/>
              <a:t>46,000</a:t>
            </a:r>
          </a:p>
          <a:p>
            <a:pPr lvl="1"/>
            <a:endParaRPr lang="en-US" sz="2000" dirty="0"/>
          </a:p>
          <a:p>
            <a:r>
              <a:rPr lang="en-US" sz="2800" dirty="0"/>
              <a:t>Target: SQL 2014 </a:t>
            </a:r>
            <a:r>
              <a:rPr lang="en-US" sz="2800" dirty="0" smtClean="0"/>
              <a:t>EE </a:t>
            </a:r>
            <a:r>
              <a:rPr lang="en-US" sz="2800" dirty="0"/>
              <a:t>on 2 socket 6 cores (12 CPU)</a:t>
            </a:r>
          </a:p>
          <a:p>
            <a:pPr lvl="1"/>
            <a:r>
              <a:rPr lang="en-US" sz="2000" dirty="0"/>
              <a:t>Core count * </a:t>
            </a:r>
            <a:r>
              <a:rPr lang="en-US" sz="2000" dirty="0" smtClean="0"/>
              <a:t>$</a:t>
            </a:r>
            <a:r>
              <a:rPr lang="en-US" sz="2000" dirty="0"/>
              <a:t>7,000</a:t>
            </a:r>
          </a:p>
          <a:p>
            <a:pPr lvl="1"/>
            <a:r>
              <a:rPr lang="en-US" sz="2000" dirty="0"/>
              <a:t>Licensing cost =  </a:t>
            </a:r>
            <a:r>
              <a:rPr lang="en-US" sz="2000" dirty="0" smtClean="0"/>
              <a:t>$</a:t>
            </a:r>
            <a:r>
              <a:rPr lang="en-US" sz="2000" dirty="0"/>
              <a:t>84,000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139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– Licensing – HA\DR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“Passive” SQL instances are Free</a:t>
            </a:r>
            <a:r>
              <a:rPr lang="en-US" sz="2800" dirty="0" smtClean="0"/>
              <a:t>! (with purchase         of S.A.)</a:t>
            </a:r>
            <a:endParaRPr lang="en-US" sz="2800" dirty="0"/>
          </a:p>
          <a:p>
            <a:pPr lvl="1"/>
            <a:r>
              <a:rPr lang="en-US" sz="2000" dirty="0"/>
              <a:t>No license </a:t>
            </a:r>
            <a:r>
              <a:rPr lang="en-US" sz="2000" dirty="0" smtClean="0"/>
              <a:t>required</a:t>
            </a:r>
          </a:p>
          <a:p>
            <a:pPr lvl="1"/>
            <a:r>
              <a:rPr lang="en-US" sz="2000" dirty="0" smtClean="0"/>
              <a:t>Must have Software Assurance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Passive node of a cluster</a:t>
            </a:r>
            <a:endParaRPr lang="en-US" sz="2000" dirty="0"/>
          </a:p>
          <a:p>
            <a:pPr lvl="1"/>
            <a:r>
              <a:rPr lang="en-US" sz="2000" dirty="0"/>
              <a:t>Database Mirroring mirror partner</a:t>
            </a:r>
          </a:p>
          <a:p>
            <a:pPr lvl="1"/>
            <a:r>
              <a:rPr lang="en-US" sz="2000" dirty="0" err="1"/>
              <a:t>AlwaysOn</a:t>
            </a:r>
            <a:r>
              <a:rPr lang="en-US" sz="2000" dirty="0"/>
              <a:t> Availability Group </a:t>
            </a:r>
            <a:r>
              <a:rPr lang="en-US" sz="2000" dirty="0" smtClean="0"/>
              <a:t>replica</a:t>
            </a:r>
          </a:p>
          <a:p>
            <a:pPr lvl="2"/>
            <a:r>
              <a:rPr lang="en-US" sz="1800" dirty="0" smtClean="0"/>
              <a:t>no </a:t>
            </a:r>
            <a:r>
              <a:rPr lang="en-US" sz="1800" dirty="0"/>
              <a:t>work </a:t>
            </a:r>
            <a:r>
              <a:rPr lang="en-US" sz="1800" dirty="0" smtClean="0"/>
              <a:t>loads allowed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221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4384"/>
            <a:ext cx="7683500" cy="685800"/>
          </a:xfrm>
        </p:spPr>
        <p:txBody>
          <a:bodyPr/>
          <a:lstStyle/>
          <a:p>
            <a:r>
              <a:rPr lang="en-US" dirty="0" smtClean="0"/>
              <a:t>What? - Licensing –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License cores on individual </a:t>
            </a:r>
            <a:r>
              <a:rPr lang="en-US" sz="2800" dirty="0" smtClean="0"/>
              <a:t>VMs</a:t>
            </a:r>
          </a:p>
          <a:p>
            <a:pPr lvl="1"/>
            <a:r>
              <a:rPr lang="en-US" sz="2000" dirty="0" smtClean="0"/>
              <a:t>Virtualize </a:t>
            </a:r>
            <a:r>
              <a:rPr lang="en-US" sz="2000" dirty="0"/>
              <a:t>and license each VM</a:t>
            </a:r>
          </a:p>
          <a:p>
            <a:pPr lvl="1"/>
            <a:r>
              <a:rPr lang="en-US" sz="2000" dirty="0" smtClean="0"/>
              <a:t>4 </a:t>
            </a:r>
            <a:r>
              <a:rPr lang="en-US" sz="2000" dirty="0"/>
              <a:t>core license minimum </a:t>
            </a:r>
            <a:endParaRPr lang="en-US" sz="2000" dirty="0" smtClean="0"/>
          </a:p>
          <a:p>
            <a:pPr lvl="1"/>
            <a:r>
              <a:rPr lang="en-US" sz="2000" dirty="0" smtClean="0"/>
              <a:t>SQL Standard Edition only</a:t>
            </a:r>
            <a:endParaRPr lang="en-US" sz="2000" dirty="0"/>
          </a:p>
          <a:p>
            <a:pPr lvl="1"/>
            <a:r>
              <a:rPr lang="en-US" sz="2000" dirty="0" err="1" smtClean="0"/>
              <a:t>vMotion</a:t>
            </a:r>
            <a:r>
              <a:rPr lang="en-US" sz="2000" dirty="0" smtClean="0"/>
              <a:t> \ </a:t>
            </a:r>
            <a:r>
              <a:rPr lang="en-US" sz="2000" dirty="0"/>
              <a:t>Live Migration? </a:t>
            </a:r>
            <a:r>
              <a:rPr lang="en-US" sz="2000" dirty="0" smtClean="0"/>
              <a:t>Must have Software </a:t>
            </a:r>
            <a:r>
              <a:rPr lang="en-US" sz="2000" dirty="0"/>
              <a:t>Assurance</a:t>
            </a:r>
          </a:p>
          <a:p>
            <a:r>
              <a:rPr lang="en-US" sz="2800" dirty="0"/>
              <a:t>License all the cores on the VM Host</a:t>
            </a:r>
          </a:p>
          <a:p>
            <a:pPr lvl="1"/>
            <a:r>
              <a:rPr lang="en-US" sz="2000" dirty="0" smtClean="0"/>
              <a:t>SQL Enterprise Edition </a:t>
            </a:r>
            <a:r>
              <a:rPr lang="en-US" sz="2000" dirty="0"/>
              <a:t>only</a:t>
            </a:r>
          </a:p>
          <a:p>
            <a:pPr lvl="1"/>
            <a:r>
              <a:rPr lang="en-US" sz="2000" dirty="0"/>
              <a:t>Unlimited instances (up to the host core </a:t>
            </a:r>
            <a:r>
              <a:rPr lang="en-US" sz="2000" dirty="0" smtClean="0"/>
              <a:t>count)</a:t>
            </a:r>
          </a:p>
          <a:p>
            <a:pPr lvl="1"/>
            <a:r>
              <a:rPr lang="en-US" sz="2000" dirty="0" smtClean="0"/>
              <a:t>Unlimited v-cores per instance</a:t>
            </a:r>
          </a:p>
          <a:p>
            <a:pPr lvl="1"/>
            <a:r>
              <a:rPr lang="en-US" sz="2000" dirty="0" err="1" smtClean="0"/>
              <a:t>vMotion</a:t>
            </a:r>
            <a:r>
              <a:rPr lang="en-US" sz="2000" dirty="0" smtClean="0"/>
              <a:t> \ Live Migration</a:t>
            </a:r>
            <a:r>
              <a:rPr lang="en-US" sz="2000" dirty="0"/>
              <a:t>? Must have Software Assurance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54280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- Licensing - Azure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437418" cy="2044699"/>
          </a:xfrm>
        </p:spPr>
        <p:txBody>
          <a:bodyPr/>
          <a:lstStyle/>
          <a:p>
            <a:r>
              <a:rPr lang="en-US" sz="2800" dirty="0" smtClean="0"/>
              <a:t>Install SQL Server on an existing Azure VM</a:t>
            </a:r>
          </a:p>
          <a:p>
            <a:r>
              <a:rPr lang="en-US" sz="2800" dirty="0" smtClean="0"/>
              <a:t>Image </a:t>
            </a:r>
            <a:r>
              <a:rPr lang="en-US" sz="2800" dirty="0"/>
              <a:t>Gallery</a:t>
            </a:r>
          </a:p>
          <a:p>
            <a:pPr lvl="1"/>
            <a:r>
              <a:rPr lang="en-US" sz="2000" dirty="0"/>
              <a:t>License cost bundles with the machine</a:t>
            </a:r>
          </a:p>
          <a:p>
            <a:pPr lvl="1"/>
            <a:r>
              <a:rPr lang="en-US" sz="2000" dirty="0"/>
              <a:t>Pay </a:t>
            </a:r>
            <a:r>
              <a:rPr lang="en-US" sz="2000" dirty="0" smtClean="0"/>
              <a:t>per-minute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30" y="2984492"/>
            <a:ext cx="8540488" cy="270268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79782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What? - Licensing </a:t>
            </a:r>
            <a:r>
              <a:rPr lang="en-US" dirty="0" smtClean="0"/>
              <a:t>–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 of SQL 2012 licensing model changed</a:t>
            </a:r>
          </a:p>
          <a:p>
            <a:pPr lvl="1"/>
            <a:r>
              <a:rPr lang="en-US" sz="2000" dirty="0" smtClean="0"/>
              <a:t>was per socket, now per core</a:t>
            </a:r>
          </a:p>
          <a:p>
            <a:r>
              <a:rPr lang="en-US" sz="2800" dirty="0" smtClean="0"/>
              <a:t>Per core licensing may be more expensive</a:t>
            </a:r>
          </a:p>
          <a:p>
            <a:pPr lvl="1"/>
            <a:r>
              <a:rPr lang="en-US" sz="2000" dirty="0" smtClean="0"/>
              <a:t>1:4 socket to core ratio similar price, otherwise price increase</a:t>
            </a:r>
          </a:p>
          <a:p>
            <a:pPr lvl="1"/>
            <a:r>
              <a:rPr lang="en-US" sz="2000" dirty="0" smtClean="0"/>
              <a:t>Minimum license purchase is 4 cores </a:t>
            </a:r>
            <a:endParaRPr lang="en-US" sz="2000" dirty="0"/>
          </a:p>
          <a:p>
            <a:r>
              <a:rPr lang="en-US" sz="2800" dirty="0" smtClean="0"/>
              <a:t>In-place </a:t>
            </a:r>
            <a:r>
              <a:rPr lang="en-US" sz="2800" dirty="0"/>
              <a:t>upgrades are </a:t>
            </a:r>
            <a:r>
              <a:rPr lang="en-US" sz="2800" dirty="0" smtClean="0"/>
              <a:t>often not reasonable</a:t>
            </a:r>
          </a:p>
          <a:p>
            <a:pPr lvl="1"/>
            <a:r>
              <a:rPr lang="en-US" sz="2000" dirty="0" smtClean="0"/>
              <a:t>Licensing cost and other considerations</a:t>
            </a:r>
            <a:endParaRPr lang="en-US" sz="2000" dirty="0"/>
          </a:p>
          <a:p>
            <a:r>
              <a:rPr lang="en-US" sz="2800" dirty="0" smtClean="0"/>
              <a:t>Licensing </a:t>
            </a:r>
            <a:r>
              <a:rPr lang="en-US" sz="2800" dirty="0"/>
              <a:t>is a key </a:t>
            </a:r>
            <a:r>
              <a:rPr lang="en-US" sz="2800" dirty="0" smtClean="0"/>
              <a:t>consideration </a:t>
            </a:r>
          </a:p>
          <a:p>
            <a:pPr lvl="1"/>
            <a:r>
              <a:rPr lang="en-US" sz="2000" dirty="0" smtClean="0"/>
              <a:t>Especially for upgrades from SQL 2008 (or earlier) to SQL 2012            and beyond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46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37418" cy="5058427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>
                <a:solidFill>
                  <a:schemeClr val="tx2"/>
                </a:solidFill>
              </a:rPr>
              <a:t>Andy McDermid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MS SQL DBA at Datavail</a:t>
            </a:r>
          </a:p>
          <a:p>
            <a:r>
              <a:rPr lang="en-US" sz="3600" dirty="0">
                <a:solidFill>
                  <a:schemeClr val="tx2"/>
                </a:solidFill>
              </a:rPr>
              <a:t>Email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andy.mcdermid@datavail.com</a:t>
            </a:r>
          </a:p>
          <a:p>
            <a:r>
              <a:rPr lang="en-US" sz="3600" dirty="0">
                <a:solidFill>
                  <a:schemeClr val="tx2"/>
                </a:solidFill>
              </a:rPr>
              <a:t>Blog</a:t>
            </a: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www.datavail.com/blog  </a:t>
            </a:r>
          </a:p>
          <a:p>
            <a:r>
              <a:rPr lang="en-US" sz="3600" dirty="0">
                <a:solidFill>
                  <a:schemeClr val="tx2"/>
                </a:solidFill>
              </a:rPr>
              <a:t>Twitter</a:t>
            </a:r>
          </a:p>
          <a:p>
            <a:pPr lvl="1"/>
            <a:r>
              <a:rPr lang="en-US" sz="2800" dirty="0"/>
              <a:t>@</a:t>
            </a:r>
            <a:r>
              <a:rPr lang="en-US" sz="2800" dirty="0" err="1"/>
              <a:t>oldskipole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72483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45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</a:t>
            </a:r>
            <a:r>
              <a:rPr lang="en-US" dirty="0" smtClean="0"/>
              <a:t>– Limitations – In-place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SQL Versions must be at least 2005 SP4</a:t>
            </a:r>
          </a:p>
          <a:p>
            <a:pPr lvl="1"/>
            <a:r>
              <a:rPr lang="en-US" sz="2000" dirty="0" smtClean="0"/>
              <a:t>No path from </a:t>
            </a:r>
            <a:r>
              <a:rPr lang="en-US" sz="2000" dirty="0"/>
              <a:t>2000 </a:t>
            </a:r>
            <a:endParaRPr lang="en-US" sz="2000" dirty="0" smtClean="0"/>
          </a:p>
          <a:p>
            <a:pPr lvl="1"/>
            <a:r>
              <a:rPr lang="en-US" sz="2000" dirty="0" smtClean="0"/>
              <a:t>First step -upgrade SQL </a:t>
            </a:r>
          </a:p>
          <a:p>
            <a:r>
              <a:rPr lang="en-US" sz="2800" dirty="0" smtClean="0"/>
              <a:t>OS must be at least Windows 2008</a:t>
            </a:r>
          </a:p>
          <a:p>
            <a:pPr lvl="1"/>
            <a:r>
              <a:rPr lang="en-US" sz="2000" dirty="0" smtClean="0"/>
              <a:t>Cannot run SQL 2014 on Window 2003</a:t>
            </a:r>
          </a:p>
          <a:p>
            <a:pPr lvl="1"/>
            <a:r>
              <a:rPr lang="en-US" sz="2000" dirty="0" smtClean="0"/>
              <a:t>First step -upgrade to Windows 2008 (at least)</a:t>
            </a:r>
            <a:endParaRPr lang="en-US" sz="2000" dirty="0"/>
          </a:p>
          <a:p>
            <a:r>
              <a:rPr lang="en-US" sz="2800" dirty="0" smtClean="0"/>
              <a:t>Platform must be same</a:t>
            </a:r>
          </a:p>
          <a:p>
            <a:pPr lvl="1"/>
            <a:r>
              <a:rPr lang="en-US" sz="2000" dirty="0" smtClean="0"/>
              <a:t>Cannot move 32 bit to 64 bit, nor 64 bit to 32 bit</a:t>
            </a:r>
          </a:p>
          <a:p>
            <a:r>
              <a:rPr lang="en-US" sz="2800" dirty="0" smtClean="0"/>
              <a:t>Edition cannot down-grade</a:t>
            </a:r>
          </a:p>
          <a:p>
            <a:pPr lvl="1"/>
            <a:r>
              <a:rPr lang="en-US" sz="2000" dirty="0" smtClean="0"/>
              <a:t>Cannot go Enterprise Edition to Standard Edition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835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4384"/>
            <a:ext cx="7353300" cy="685800"/>
          </a:xfrm>
        </p:spPr>
        <p:txBody>
          <a:bodyPr/>
          <a:lstStyle/>
          <a:p>
            <a:r>
              <a:rPr lang="en-US" dirty="0"/>
              <a:t>Where? </a:t>
            </a:r>
            <a:r>
              <a:rPr lang="en-US" dirty="0" smtClean="0"/>
              <a:t>– Opportunities – Side-by-side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and SQL Editions</a:t>
            </a:r>
          </a:p>
          <a:p>
            <a:pPr lvl="1"/>
            <a:r>
              <a:rPr lang="en-US" dirty="0" smtClean="0"/>
              <a:t>Standard to enterprise, or Enterprise to Standard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ardware</a:t>
            </a:r>
          </a:p>
          <a:p>
            <a:pPr lvl="1"/>
            <a:r>
              <a:rPr lang="en-US" dirty="0" smtClean="0"/>
              <a:t>Faster disks (e.g. SSDs)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aster CPU</a:t>
            </a:r>
            <a:endParaRPr lang="en-US" dirty="0"/>
          </a:p>
          <a:p>
            <a:r>
              <a:rPr lang="en-US" dirty="0" smtClean="0"/>
              <a:t>High Availability \ Disaster Recovery</a:t>
            </a:r>
          </a:p>
          <a:p>
            <a:pPr lvl="1"/>
            <a:r>
              <a:rPr lang="en-US" dirty="0" err="1" smtClean="0"/>
              <a:t>AlwaysOn</a:t>
            </a:r>
            <a:endParaRPr lang="en-US" dirty="0"/>
          </a:p>
          <a:p>
            <a:pPr lvl="1"/>
            <a:r>
              <a:rPr lang="en-US" dirty="0" err="1" smtClean="0"/>
              <a:t>AlwaysOn</a:t>
            </a:r>
            <a:r>
              <a:rPr lang="en-US" dirty="0" smtClean="0"/>
              <a:t> Availability Groups</a:t>
            </a:r>
          </a:p>
          <a:p>
            <a:r>
              <a:rPr lang="en-US" dirty="0" smtClean="0"/>
              <a:t>Consolidate </a:t>
            </a:r>
          </a:p>
          <a:p>
            <a:pPr lvl="1"/>
            <a:r>
              <a:rPr lang="en-US" dirty="0" smtClean="0"/>
              <a:t>Support more DBs per server</a:t>
            </a:r>
          </a:p>
          <a:p>
            <a:r>
              <a:rPr lang="en-US" dirty="0" smtClean="0"/>
              <a:t>Virtualize </a:t>
            </a:r>
          </a:p>
          <a:p>
            <a:pPr lvl="1"/>
            <a:r>
              <a:rPr lang="en-US" dirty="0" smtClean="0"/>
              <a:t>Clean-up SQL Server sprawl</a:t>
            </a:r>
          </a:p>
          <a:p>
            <a:r>
              <a:rPr lang="en-US" dirty="0" smtClean="0"/>
              <a:t>Cloud</a:t>
            </a:r>
          </a:p>
          <a:p>
            <a:pPr lvl="1"/>
            <a:r>
              <a:rPr lang="en-US" dirty="0" smtClean="0"/>
              <a:t>SQL 2014 on Azure Virtual Machine</a:t>
            </a:r>
          </a:p>
          <a:p>
            <a:pPr lvl="1"/>
            <a:r>
              <a:rPr lang="en-US" dirty="0" smtClean="0"/>
              <a:t>SQL Database on Azure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694" y="1830596"/>
            <a:ext cx="6837810" cy="379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965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- Provisioning a destination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Server resources</a:t>
            </a:r>
          </a:p>
          <a:p>
            <a:pPr lvl="1"/>
            <a:r>
              <a:rPr lang="en-US" sz="2000" dirty="0"/>
              <a:t>CPU = W</a:t>
            </a:r>
            <a:r>
              <a:rPr lang="en-US" sz="2000" dirty="0" smtClean="0"/>
              <a:t>indows OS (GHz </a:t>
            </a:r>
            <a:r>
              <a:rPr lang="en-US" sz="2000" dirty="0"/>
              <a:t>* core count * </a:t>
            </a:r>
            <a:r>
              <a:rPr lang="en-US" sz="2000" dirty="0" smtClean="0"/>
              <a:t>1000)</a:t>
            </a:r>
          </a:p>
          <a:p>
            <a:pPr lvl="2"/>
            <a:r>
              <a:rPr lang="en-US" sz="1800" dirty="0" err="1"/>
              <a:t>e</a:t>
            </a:r>
            <a:r>
              <a:rPr lang="en-US" sz="1800" dirty="0" err="1" smtClean="0"/>
              <a:t>.g</a:t>
            </a:r>
            <a:r>
              <a:rPr lang="en-US" sz="1800" dirty="0" smtClean="0"/>
              <a:t>: 2.00 </a:t>
            </a:r>
            <a:r>
              <a:rPr lang="en-US" sz="1800" dirty="0"/>
              <a:t>* 8 * 1000 = 16000</a:t>
            </a:r>
          </a:p>
          <a:p>
            <a:pPr lvl="1"/>
            <a:r>
              <a:rPr lang="en-US" sz="2000" dirty="0"/>
              <a:t>RAM = W</a:t>
            </a:r>
            <a:r>
              <a:rPr lang="en-US" sz="2000" dirty="0" smtClean="0"/>
              <a:t>indows OS</a:t>
            </a:r>
          </a:p>
          <a:p>
            <a:pPr lvl="2"/>
            <a:r>
              <a:rPr lang="en-US" sz="1800" dirty="0" err="1"/>
              <a:t>e</a:t>
            </a:r>
            <a:r>
              <a:rPr lang="en-US" sz="1800" dirty="0" err="1" smtClean="0"/>
              <a:t>.g</a:t>
            </a:r>
            <a:r>
              <a:rPr lang="en-US" sz="1800" dirty="0" smtClean="0"/>
              <a:t>: 280GB &gt;&gt;&gt; 280,000MB</a:t>
            </a:r>
            <a:endParaRPr lang="en-US" sz="1800" dirty="0"/>
          </a:p>
          <a:p>
            <a:pPr lvl="1"/>
            <a:r>
              <a:rPr lang="en-US" sz="2000" dirty="0"/>
              <a:t>IOPS = vendor documentation</a:t>
            </a:r>
          </a:p>
          <a:p>
            <a:pPr lvl="2"/>
            <a:r>
              <a:rPr lang="en-US" sz="1800" dirty="0" err="1"/>
              <a:t>e</a:t>
            </a:r>
            <a:r>
              <a:rPr lang="en-US" sz="1800" dirty="0" err="1" smtClean="0"/>
              <a:t>.g</a:t>
            </a:r>
            <a:r>
              <a:rPr lang="en-US" sz="1800" dirty="0" smtClean="0"/>
              <a:t>: 3par </a:t>
            </a:r>
            <a:r>
              <a:rPr lang="en-US" sz="1800" dirty="0"/>
              <a:t>SAN -- 60,000 to 120,000 IOPS</a:t>
            </a:r>
          </a:p>
          <a:p>
            <a:pPr lvl="2"/>
            <a:r>
              <a:rPr lang="en-US" sz="1800" dirty="0" err="1" smtClean="0"/>
              <a:t>e.g</a:t>
            </a:r>
            <a:r>
              <a:rPr lang="en-US" sz="1800" dirty="0" smtClean="0"/>
              <a:t>: DAS </a:t>
            </a:r>
            <a:r>
              <a:rPr lang="en-US" sz="1800" dirty="0"/>
              <a:t>-- ~ 6,000 IOPS</a:t>
            </a:r>
          </a:p>
          <a:p>
            <a:r>
              <a:rPr lang="en-US" sz="2800" dirty="0" smtClean="0"/>
              <a:t>Resource utilization</a:t>
            </a:r>
            <a:endParaRPr lang="en-US" sz="2800" dirty="0"/>
          </a:p>
          <a:p>
            <a:pPr lvl="1"/>
            <a:r>
              <a:rPr lang="en-US" sz="2000" dirty="0"/>
              <a:t>CPU: Processor(_Total)\% Processor</a:t>
            </a:r>
          </a:p>
          <a:p>
            <a:pPr lvl="1"/>
            <a:r>
              <a:rPr lang="en-US" sz="2000" dirty="0"/>
              <a:t>RAM: </a:t>
            </a:r>
            <a:r>
              <a:rPr lang="en-US" sz="2000" dirty="0" err="1"/>
              <a:t>SQLServer:Memory</a:t>
            </a:r>
            <a:r>
              <a:rPr lang="en-US" sz="2000" dirty="0"/>
              <a:t> Manager\Total Server Memory</a:t>
            </a:r>
          </a:p>
          <a:p>
            <a:pPr lvl="1"/>
            <a:r>
              <a:rPr lang="en-US" sz="2000" dirty="0"/>
              <a:t>IOPS: </a:t>
            </a:r>
            <a:r>
              <a:rPr lang="en-US" sz="2000" dirty="0" err="1"/>
              <a:t>PhysicalDisk</a:t>
            </a:r>
            <a:r>
              <a:rPr lang="en-US" sz="2000" dirty="0"/>
              <a:t>\Disk Transfers/sec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796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- Case Study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803715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Enterprise SQL Server</a:t>
            </a:r>
            <a:endParaRPr lang="en-US" sz="2800" dirty="0"/>
          </a:p>
          <a:p>
            <a:pPr lvl="1"/>
            <a:r>
              <a:rPr lang="en-US" sz="2000" dirty="0"/>
              <a:t>2.00GHz CPU</a:t>
            </a:r>
          </a:p>
          <a:p>
            <a:pPr lvl="1"/>
            <a:r>
              <a:rPr lang="en-US" sz="2000" dirty="0"/>
              <a:t>64 </a:t>
            </a:r>
            <a:r>
              <a:rPr lang="en-US" sz="2000" dirty="0" smtClean="0"/>
              <a:t>core</a:t>
            </a:r>
            <a:endParaRPr lang="en-US" sz="2000" dirty="0"/>
          </a:p>
          <a:p>
            <a:pPr lvl="1"/>
            <a:r>
              <a:rPr lang="en-US" sz="2000" dirty="0"/>
              <a:t>SAN </a:t>
            </a:r>
          </a:p>
          <a:p>
            <a:pPr lvl="1"/>
            <a:r>
              <a:rPr lang="en-US" sz="2000" dirty="0" smtClean="0"/>
              <a:t>288 GB </a:t>
            </a:r>
            <a:r>
              <a:rPr lang="en-US" sz="2000" dirty="0"/>
              <a:t>RAM</a:t>
            </a:r>
          </a:p>
          <a:p>
            <a:pPr lvl="1"/>
            <a:endParaRPr lang="en-US" sz="2000" dirty="0"/>
          </a:p>
          <a:p>
            <a:r>
              <a:rPr lang="en-US" sz="2800" dirty="0"/>
              <a:t>Potential destination</a:t>
            </a:r>
          </a:p>
          <a:p>
            <a:pPr lvl="1"/>
            <a:r>
              <a:rPr lang="en-US" sz="2000" dirty="0"/>
              <a:t>Physical server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974" y="1066801"/>
            <a:ext cx="4445351" cy="469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986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- Case Study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331616" cy="4525963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Line </a:t>
            </a:r>
            <a:r>
              <a:rPr lang="en-US" sz="2400" dirty="0"/>
              <a:t>of Business \ Business Facing SQL Server</a:t>
            </a:r>
          </a:p>
          <a:p>
            <a:pPr lvl="1"/>
            <a:r>
              <a:rPr lang="en-US" sz="1800" dirty="0"/>
              <a:t>4 core 2.00 GHz CPU</a:t>
            </a:r>
          </a:p>
          <a:p>
            <a:pPr lvl="1"/>
            <a:r>
              <a:rPr lang="en-US" sz="1800" dirty="0"/>
              <a:t>16GB RAM</a:t>
            </a:r>
          </a:p>
          <a:p>
            <a:pPr lvl="1"/>
            <a:r>
              <a:rPr lang="en-US" sz="1800" dirty="0"/>
              <a:t>Direct attached disk</a:t>
            </a:r>
          </a:p>
          <a:p>
            <a:pPr lvl="1"/>
            <a:endParaRPr lang="en-US" sz="1800" dirty="0"/>
          </a:p>
          <a:p>
            <a:r>
              <a:rPr lang="en-US" sz="2400" dirty="0"/>
              <a:t>Potential destination</a:t>
            </a:r>
          </a:p>
          <a:p>
            <a:pPr lvl="1"/>
            <a:r>
              <a:rPr lang="en-US" sz="1800" dirty="0" smtClean="0"/>
              <a:t>Virtual Machine</a:t>
            </a:r>
            <a:endParaRPr lang="en-US" sz="1800" dirty="0"/>
          </a:p>
          <a:p>
            <a:pPr lvl="1"/>
            <a:r>
              <a:rPr lang="en-US" sz="1800" dirty="0"/>
              <a:t>Azure VM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792" y="1265089"/>
            <a:ext cx="4515512" cy="449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1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</a:t>
            </a:r>
            <a:r>
              <a:rPr lang="en-US" dirty="0" smtClean="0"/>
              <a:t>– Azure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437418" cy="1908372"/>
          </a:xfrm>
        </p:spPr>
        <p:txBody>
          <a:bodyPr/>
          <a:lstStyle/>
          <a:p>
            <a:r>
              <a:rPr lang="en-US" sz="2400" dirty="0"/>
              <a:t>Know IOPS, RAM and CPU usage? Choose a </a:t>
            </a:r>
            <a:r>
              <a:rPr lang="en-US" sz="2400" dirty="0" smtClean="0"/>
              <a:t>Series and Size</a:t>
            </a:r>
          </a:p>
          <a:p>
            <a:pPr lvl="1"/>
            <a:r>
              <a:rPr lang="en-US" sz="1800" dirty="0" smtClean="0"/>
              <a:t>1 CPU, 756 MB RAM</a:t>
            </a:r>
          </a:p>
          <a:p>
            <a:pPr lvl="1"/>
            <a:r>
              <a:rPr lang="en-US" sz="1800" dirty="0" smtClean="0"/>
              <a:t>32 CPU and 450 GB RAM.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400" dirty="0" err="1" smtClean="0"/>
              <a:t>Mis</a:t>
            </a:r>
            <a:r>
              <a:rPr lang="en-US" sz="2400" dirty="0" smtClean="0"/>
              <a:t>-provisioned </a:t>
            </a:r>
            <a:r>
              <a:rPr lang="en-US" sz="2400" dirty="0"/>
              <a:t>or need to scale? Change the </a:t>
            </a:r>
            <a:r>
              <a:rPr lang="en-US" sz="2400" dirty="0" smtClean="0"/>
              <a:t>Series or Size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79" y="3206663"/>
            <a:ext cx="8332070" cy="212733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954808" y="5334000"/>
            <a:ext cx="7442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https://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azure.microsoft.com/en-us/documentation/articles/virtual-machines-size-specs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43349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32471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51" y="491868"/>
            <a:ext cx="5749636" cy="685800"/>
          </a:xfrm>
        </p:spPr>
        <p:txBody>
          <a:bodyPr/>
          <a:lstStyle/>
          <a:p>
            <a:r>
              <a:rPr lang="en-US" dirty="0"/>
              <a:t>This means Standard Edition!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896442" y="2342937"/>
            <a:ext cx="3558933" cy="3249826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00317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</a:t>
            </a:r>
            <a:r>
              <a:rPr lang="en-US" dirty="0" smtClean="0"/>
              <a:t>– Features </a:t>
            </a:r>
            <a:r>
              <a:rPr lang="en-US" dirty="0"/>
              <a:t>– Encrypted 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85094" cy="5105400"/>
          </a:xfrm>
        </p:spPr>
        <p:txBody>
          <a:bodyPr/>
          <a:lstStyle/>
          <a:p>
            <a:r>
              <a:rPr lang="en-US" sz="2800" dirty="0" smtClean="0"/>
              <a:t>SQL 2005 (and earlier) – password protected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713950" y="1477222"/>
            <a:ext cx="2228343" cy="2207271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7" y="3850957"/>
            <a:ext cx="7677150" cy="183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1769350"/>
            <a:ext cx="3433572" cy="137905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211157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</a:rPr>
              <a:t>DBA or IT </a:t>
            </a:r>
            <a:r>
              <a:rPr lang="en-US" sz="2800" dirty="0" smtClean="0">
                <a:solidFill>
                  <a:schemeClr val="tx2"/>
                </a:solidFill>
              </a:rPr>
              <a:t>Director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Running on ‘older’ SQL </a:t>
            </a:r>
            <a:r>
              <a:rPr lang="en-US" sz="2800" dirty="0">
                <a:solidFill>
                  <a:schemeClr val="tx2"/>
                </a:solidFill>
              </a:rPr>
              <a:t>Server </a:t>
            </a:r>
            <a:endParaRPr lang="en-US" sz="2800" dirty="0" smtClean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SQL </a:t>
            </a:r>
            <a:r>
              <a:rPr lang="en-US" sz="2000" dirty="0">
                <a:solidFill>
                  <a:schemeClr val="tx2"/>
                </a:solidFill>
              </a:rPr>
              <a:t>2000 – 2008r2</a:t>
            </a:r>
          </a:p>
          <a:p>
            <a:r>
              <a:rPr lang="en-US" sz="2800" dirty="0">
                <a:solidFill>
                  <a:schemeClr val="tx2"/>
                </a:solidFill>
              </a:rPr>
              <a:t>Ready for SQL Server Version </a:t>
            </a:r>
            <a:r>
              <a:rPr lang="en-US" sz="2800" dirty="0" smtClean="0">
                <a:solidFill>
                  <a:schemeClr val="tx2"/>
                </a:solidFill>
              </a:rPr>
              <a:t>2012+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SQL 2012 - 2016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Challenges and Considerations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Licensing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Migration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Provisioning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New Features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27912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</a:t>
            </a:r>
            <a:r>
              <a:rPr lang="en-US" dirty="0" smtClean="0"/>
              <a:t>– Features </a:t>
            </a:r>
            <a:r>
              <a:rPr lang="en-US" dirty="0"/>
              <a:t>– Encrypted 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85094" cy="5105400"/>
          </a:xfrm>
        </p:spPr>
        <p:txBody>
          <a:bodyPr/>
          <a:lstStyle/>
          <a:p>
            <a:r>
              <a:rPr lang="en-US" sz="2800" dirty="0" smtClean="0"/>
              <a:t>SQL 2008 – TDE Transparent </a:t>
            </a:r>
            <a:r>
              <a:rPr lang="en-US" sz="2800" dirty="0"/>
              <a:t>D</a:t>
            </a:r>
            <a:r>
              <a:rPr lang="en-US" sz="2800" dirty="0" smtClean="0"/>
              <a:t>ata Encryption</a:t>
            </a:r>
          </a:p>
          <a:p>
            <a:pPr lvl="1"/>
            <a:r>
              <a:rPr lang="en-US" sz="2000" dirty="0" smtClean="0"/>
              <a:t>Page level data file encryption</a:t>
            </a:r>
          </a:p>
          <a:p>
            <a:pPr lvl="1"/>
            <a:r>
              <a:rPr lang="en-US" sz="2000" dirty="0" smtClean="0"/>
              <a:t>Encrypted backups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713950" y="1477222"/>
            <a:ext cx="2228343" cy="2207271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41755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</a:t>
            </a:r>
            <a:r>
              <a:rPr lang="en-US" dirty="0" smtClean="0"/>
              <a:t>– Features </a:t>
            </a:r>
            <a:r>
              <a:rPr lang="en-US" dirty="0"/>
              <a:t>– Encrypted 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85094" cy="5105400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read-able as clear text</a:t>
            </a:r>
          </a:p>
          <a:p>
            <a:r>
              <a:rPr lang="en-US" dirty="0"/>
              <a:t>R</a:t>
            </a:r>
            <a:r>
              <a:rPr lang="en-US" dirty="0" smtClean="0"/>
              <a:t>estores require the Backup Certificate</a:t>
            </a:r>
            <a:endParaRPr lang="en-US" dirty="0"/>
          </a:p>
          <a:p>
            <a:r>
              <a:rPr lang="en-US" dirty="0" smtClean="0"/>
              <a:t>Compatible </a:t>
            </a:r>
            <a:r>
              <a:rPr lang="en-US" dirty="0"/>
              <a:t>with Backup </a:t>
            </a:r>
            <a:r>
              <a:rPr lang="en-US" dirty="0" smtClean="0"/>
              <a:t>Compression</a:t>
            </a:r>
          </a:p>
          <a:p>
            <a:r>
              <a:rPr lang="en-US" dirty="0" smtClean="0"/>
              <a:t>Available in Standard Edition</a:t>
            </a:r>
          </a:p>
          <a:p>
            <a:r>
              <a:rPr lang="en-US" dirty="0" smtClean="0"/>
              <a:t>How to –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Database </a:t>
            </a:r>
            <a:r>
              <a:rPr lang="en-US" dirty="0"/>
              <a:t>M</a:t>
            </a:r>
            <a:r>
              <a:rPr lang="en-US" dirty="0" smtClean="0"/>
              <a:t>aster Key of master </a:t>
            </a:r>
            <a:r>
              <a:rPr lang="en-US" dirty="0" err="1" smtClean="0"/>
              <a:t>db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Backup Certificate in master </a:t>
            </a:r>
            <a:r>
              <a:rPr lang="en-US" dirty="0" err="1" smtClean="0"/>
              <a:t>db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Backup database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713950" y="1477222"/>
            <a:ext cx="2228343" cy="2207271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6371" y="3684494"/>
            <a:ext cx="51217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CREATE </a:t>
            </a:r>
            <a:r>
              <a:rPr lang="en-US" sz="1000" dirty="0"/>
              <a:t>MASTER KEY ENCRYPTION BY PASSWORD = '&lt;master key password&gt;';</a:t>
            </a:r>
          </a:p>
        </p:txBody>
      </p:sp>
      <p:sp>
        <p:nvSpPr>
          <p:cNvPr id="7" name="Rectangle 6"/>
          <p:cNvSpPr/>
          <p:nvPr/>
        </p:nvSpPr>
        <p:spPr>
          <a:xfrm>
            <a:off x="956371" y="4391515"/>
            <a:ext cx="60629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CREATE </a:t>
            </a:r>
            <a:r>
              <a:rPr lang="en-US" sz="1000" dirty="0"/>
              <a:t>CERTIFICATE </a:t>
            </a:r>
            <a:r>
              <a:rPr lang="en-US" sz="1000" dirty="0" err="1"/>
              <a:t>MyTestDBBackupEncryptCert</a:t>
            </a:r>
            <a:endParaRPr lang="en-US" sz="1000" dirty="0"/>
          </a:p>
          <a:p>
            <a:r>
              <a:rPr lang="en-US" sz="1000" dirty="0"/>
              <a:t>   WITH SUBJECT = '</a:t>
            </a:r>
            <a:r>
              <a:rPr lang="en-US" sz="1000" dirty="0" err="1"/>
              <a:t>MyTestDB</a:t>
            </a:r>
            <a:r>
              <a:rPr lang="en-US" sz="1000" dirty="0"/>
              <a:t> Backup Encryption Certificate';</a:t>
            </a:r>
          </a:p>
        </p:txBody>
      </p:sp>
      <p:sp>
        <p:nvSpPr>
          <p:cNvPr id="8" name="Rectangle 7"/>
          <p:cNvSpPr/>
          <p:nvPr/>
        </p:nvSpPr>
        <p:spPr>
          <a:xfrm>
            <a:off x="956371" y="5264393"/>
            <a:ext cx="7487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BACKUP DATABASE [</a:t>
            </a:r>
            <a:r>
              <a:rPr lang="en-US" sz="1000" dirty="0" err="1"/>
              <a:t>MyTestDB</a:t>
            </a:r>
            <a:r>
              <a:rPr lang="en-US" sz="1000" dirty="0" smtClean="0"/>
              <a:t>]  TO </a:t>
            </a:r>
            <a:r>
              <a:rPr lang="en-US" sz="1000" dirty="0"/>
              <a:t>DISK = N'C</a:t>
            </a:r>
            <a:r>
              <a:rPr lang="en-US" sz="1000" dirty="0" smtClean="0"/>
              <a:t>:\</a:t>
            </a:r>
            <a:r>
              <a:rPr lang="en-US" sz="1000" dirty="0" err="1" smtClean="0"/>
              <a:t>MyTestDB.bak</a:t>
            </a:r>
            <a:r>
              <a:rPr lang="en-US" sz="1000" dirty="0"/>
              <a:t>'</a:t>
            </a:r>
          </a:p>
          <a:p>
            <a:r>
              <a:rPr lang="en-US" sz="1000" dirty="0" smtClean="0"/>
              <a:t>WITH   </a:t>
            </a:r>
            <a:r>
              <a:rPr lang="en-US" sz="1000" dirty="0"/>
              <a:t>COMPRESSION</a:t>
            </a:r>
            <a:r>
              <a:rPr lang="en-US" sz="1000" dirty="0" smtClean="0"/>
              <a:t>,   </a:t>
            </a:r>
            <a:r>
              <a:rPr lang="en-US" sz="1000" dirty="0"/>
              <a:t>ENCRYPTION </a:t>
            </a:r>
          </a:p>
          <a:p>
            <a:r>
              <a:rPr lang="en-US" sz="1000" dirty="0"/>
              <a:t>   </a:t>
            </a:r>
            <a:r>
              <a:rPr lang="en-US" sz="1000" dirty="0" smtClean="0"/>
              <a:t>(    </a:t>
            </a:r>
            <a:r>
              <a:rPr lang="en-US" sz="1000" dirty="0"/>
              <a:t>ALGORITHM = AES_256</a:t>
            </a:r>
            <a:r>
              <a:rPr lang="en-US" sz="1000" dirty="0" smtClean="0"/>
              <a:t>,    </a:t>
            </a:r>
            <a:r>
              <a:rPr lang="en-US" sz="1000" dirty="0"/>
              <a:t>SERVER CERTIFICATE = </a:t>
            </a:r>
            <a:r>
              <a:rPr lang="en-US" sz="1000" dirty="0" err="1" smtClean="0"/>
              <a:t>MyTestDBBackupEncryptCert</a:t>
            </a:r>
            <a:r>
              <a:rPr lang="en-US" sz="1000" dirty="0" smtClean="0"/>
              <a:t>   </a:t>
            </a:r>
            <a:r>
              <a:rPr lang="en-US" sz="1000" dirty="0"/>
              <a:t>),</a:t>
            </a:r>
          </a:p>
          <a:p>
            <a:r>
              <a:rPr lang="en-US" sz="1000" dirty="0"/>
              <a:t>  STATS = </a:t>
            </a:r>
            <a:r>
              <a:rPr lang="en-US" sz="1000" dirty="0" smtClean="0"/>
              <a:t>10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4094875"/>
      </p:ext>
    </p:extLst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344384"/>
            <a:ext cx="7313629" cy="685800"/>
          </a:xfrm>
        </p:spPr>
        <p:txBody>
          <a:bodyPr/>
          <a:lstStyle/>
          <a:p>
            <a:r>
              <a:rPr lang="en-US" dirty="0"/>
              <a:t>Why? </a:t>
            </a:r>
            <a:r>
              <a:rPr lang="en-US" dirty="0" smtClean="0"/>
              <a:t>- Features </a:t>
            </a:r>
            <a:r>
              <a:rPr lang="en-US" dirty="0"/>
              <a:t>– Cardinality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008828" cy="4525963"/>
          </a:xfrm>
        </p:spPr>
        <p:txBody>
          <a:bodyPr/>
          <a:lstStyle/>
          <a:p>
            <a:r>
              <a:rPr lang="en-US" dirty="0" smtClean="0"/>
              <a:t>Better estimates result in better query plans</a:t>
            </a:r>
          </a:p>
          <a:p>
            <a:pPr lvl="1"/>
            <a:r>
              <a:rPr lang="en-US" dirty="0"/>
              <a:t>Ascending data</a:t>
            </a:r>
          </a:p>
          <a:p>
            <a:pPr lvl="1"/>
            <a:r>
              <a:rPr lang="en-US" dirty="0"/>
              <a:t>Related </a:t>
            </a:r>
            <a:r>
              <a:rPr lang="en-US" dirty="0" smtClean="0"/>
              <a:t>columns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How to-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Set database compatibility to </a:t>
            </a:r>
            <a:r>
              <a:rPr lang="en-US" dirty="0" smtClean="0"/>
              <a:t>120</a:t>
            </a:r>
            <a:r>
              <a:rPr lang="en-US" dirty="0"/>
              <a:t>+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Set trace flag</a:t>
            </a:r>
          </a:p>
          <a:p>
            <a:pPr marL="857250" lvl="1" indent="-457200"/>
            <a:r>
              <a:rPr lang="en-US" dirty="0"/>
              <a:t>2312</a:t>
            </a:r>
          </a:p>
          <a:p>
            <a:pPr marL="857250" lvl="1" indent="-457200"/>
            <a:r>
              <a:rPr lang="en-US" dirty="0"/>
              <a:t>9481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Set query option</a:t>
            </a:r>
          </a:p>
          <a:p>
            <a:pPr marL="857250" lvl="1" indent="-457200"/>
            <a:r>
              <a:rPr lang="en-US" dirty="0"/>
              <a:t>OPTION(QUERYTRACEON 2312)</a:t>
            </a:r>
          </a:p>
          <a:p>
            <a:pPr marL="857250" lvl="1" indent="-457200"/>
            <a:r>
              <a:rPr lang="en-US" dirty="0"/>
              <a:t>OPTION(QUERYTRACEON 9481)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6594184" y="3724737"/>
            <a:ext cx="2046092" cy="1868026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3636" y="3129726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ALTER DATABASE </a:t>
            </a:r>
            <a:r>
              <a:rPr lang="en-US" sz="1000" dirty="0" err="1"/>
              <a:t>database_name</a:t>
            </a:r>
            <a:r>
              <a:rPr lang="en-US" sz="1000" dirty="0"/>
              <a:t> </a:t>
            </a:r>
            <a:r>
              <a:rPr lang="en-US" sz="1000" dirty="0" smtClean="0"/>
              <a:t> SET </a:t>
            </a:r>
            <a:r>
              <a:rPr lang="en-US" sz="1000" dirty="0"/>
              <a:t>COMPATIBILITY_LEVEL = { 130 | 120 | 110 | 100 | 90 }</a:t>
            </a:r>
          </a:p>
        </p:txBody>
      </p:sp>
    </p:spTree>
    <p:extLst>
      <p:ext uri="{BB962C8B-B14F-4D97-AF65-F5344CB8AC3E}">
        <p14:creationId xmlns:p14="http://schemas.microsoft.com/office/powerpoint/2010/main" val="683796148"/>
      </p:ext>
    </p:extLst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344384"/>
            <a:ext cx="7313629" cy="685800"/>
          </a:xfrm>
        </p:spPr>
        <p:txBody>
          <a:bodyPr/>
          <a:lstStyle/>
          <a:p>
            <a:r>
              <a:rPr lang="en-US" dirty="0"/>
              <a:t>Why? </a:t>
            </a:r>
            <a:r>
              <a:rPr lang="en-US" dirty="0" smtClean="0"/>
              <a:t>- Features </a:t>
            </a:r>
            <a:r>
              <a:rPr lang="en-US" dirty="0"/>
              <a:t>– </a:t>
            </a:r>
            <a:r>
              <a:rPr lang="en-US" dirty="0" smtClean="0"/>
              <a:t>Delayed Durability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008828" cy="4838700"/>
          </a:xfrm>
        </p:spPr>
        <p:txBody>
          <a:bodyPr/>
          <a:lstStyle/>
          <a:p>
            <a:r>
              <a:rPr lang="en-US" dirty="0" smtClean="0"/>
              <a:t>Asynchronous log writes</a:t>
            </a:r>
          </a:p>
          <a:p>
            <a:pPr lvl="1"/>
            <a:r>
              <a:rPr lang="en-US" dirty="0" smtClean="0"/>
              <a:t>Side-steps write ahead log protocol</a:t>
            </a:r>
          </a:p>
          <a:p>
            <a:pPr lvl="1"/>
            <a:r>
              <a:rPr lang="en-US" dirty="0" smtClean="0"/>
              <a:t>Log records cached, disk writes in batches</a:t>
            </a:r>
          </a:p>
          <a:p>
            <a:r>
              <a:rPr lang="en-US" dirty="0" smtClean="0"/>
              <a:t>A.C.I. …D</a:t>
            </a:r>
          </a:p>
          <a:p>
            <a:pPr lvl="1"/>
            <a:r>
              <a:rPr lang="en-US" dirty="0" smtClean="0"/>
              <a:t>Tradeoff</a:t>
            </a:r>
            <a:r>
              <a:rPr lang="en-US" dirty="0"/>
              <a:t>; durability for performance </a:t>
            </a:r>
            <a:endParaRPr lang="en-US" dirty="0" smtClean="0"/>
          </a:p>
          <a:p>
            <a:pPr lvl="1"/>
            <a:r>
              <a:rPr lang="en-US" dirty="0" smtClean="0"/>
              <a:t>Potential for data loss. Durability not guaranteed</a:t>
            </a:r>
          </a:p>
          <a:p>
            <a:endParaRPr lang="en-US" dirty="0"/>
          </a:p>
          <a:p>
            <a:r>
              <a:rPr lang="en-US" dirty="0" smtClean="0"/>
              <a:t>How to-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Enable Delayed Durability at the database level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ON\OFF for a specific transaction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7213600" y="687284"/>
            <a:ext cx="1333500" cy="1295400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65228" y="4421773"/>
            <a:ext cx="6148372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ALTER DATABASE … SET DELAYED_DURABILITY = { DISABLED | ALLOWED | FORCED }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65228" y="5230718"/>
            <a:ext cx="6034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COMMIT [ { TRAN | TRANSACTION } ] [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transaction_name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| @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tran_name_variable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] ] [ WITH ( DELAYED_DURABILITY = { OFF | ON } ) ]</a:t>
            </a:r>
            <a:r>
              <a:rPr kumimoji="0" lang="en-US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85335"/>
      </p:ext>
    </p:extLst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</a:t>
            </a:r>
            <a:r>
              <a:rPr lang="en-US" dirty="0" smtClean="0"/>
              <a:t>- Features </a:t>
            </a:r>
            <a:r>
              <a:rPr lang="en-US" dirty="0"/>
              <a:t>– Index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Index </a:t>
            </a:r>
            <a:r>
              <a:rPr lang="en-US" sz="2800" dirty="0"/>
              <a:t>rebuilds </a:t>
            </a:r>
            <a:r>
              <a:rPr lang="en-US" sz="2800" dirty="0" smtClean="0"/>
              <a:t>for large indexes</a:t>
            </a:r>
          </a:p>
          <a:p>
            <a:pPr lvl="1"/>
            <a:r>
              <a:rPr lang="en-US" sz="2400" dirty="0"/>
              <a:t>Blocking</a:t>
            </a:r>
          </a:p>
          <a:p>
            <a:pPr lvl="1"/>
            <a:r>
              <a:rPr lang="en-US" sz="2400" dirty="0"/>
              <a:t>Transaction log bloat</a:t>
            </a:r>
          </a:p>
          <a:p>
            <a:pPr lvl="1"/>
            <a:r>
              <a:rPr lang="en-US" sz="2400" dirty="0"/>
              <a:t>Resource intensive </a:t>
            </a:r>
            <a:r>
              <a:rPr lang="en-US" sz="2400" dirty="0" smtClean="0"/>
              <a:t>process</a:t>
            </a:r>
          </a:p>
          <a:p>
            <a:pPr lvl="1"/>
            <a:r>
              <a:rPr lang="en-US" sz="2400" dirty="0" smtClean="0"/>
              <a:t>Can’t fit in maintenance </a:t>
            </a:r>
            <a:r>
              <a:rPr lang="en-US" sz="2400" dirty="0"/>
              <a:t>window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H="1">
            <a:off x="6588519" y="3323280"/>
            <a:ext cx="1515264" cy="309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27015"/>
      </p:ext>
    </p:extLst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</a:t>
            </a:r>
            <a:r>
              <a:rPr lang="en-US" dirty="0" smtClean="0"/>
              <a:t>- Features </a:t>
            </a:r>
            <a:r>
              <a:rPr lang="en-US" dirty="0"/>
              <a:t>– Index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Index </a:t>
            </a:r>
            <a:r>
              <a:rPr lang="en-US" sz="2400" dirty="0"/>
              <a:t>rebuilds </a:t>
            </a:r>
            <a:r>
              <a:rPr lang="en-US" sz="2400" dirty="0" smtClean="0"/>
              <a:t>for large indexes</a:t>
            </a:r>
          </a:p>
          <a:p>
            <a:pPr lvl="1"/>
            <a:r>
              <a:rPr lang="en-US" sz="2000" dirty="0"/>
              <a:t>Blocking</a:t>
            </a:r>
          </a:p>
          <a:p>
            <a:pPr lvl="1"/>
            <a:r>
              <a:rPr lang="en-US" sz="2000" dirty="0"/>
              <a:t>Transaction log bloat</a:t>
            </a:r>
          </a:p>
          <a:p>
            <a:pPr lvl="1"/>
            <a:r>
              <a:rPr lang="en-US" sz="2000" dirty="0"/>
              <a:t>Resource intensive </a:t>
            </a:r>
            <a:r>
              <a:rPr lang="en-US" sz="2000" dirty="0" smtClean="0"/>
              <a:t>process</a:t>
            </a:r>
          </a:p>
          <a:p>
            <a:pPr lvl="1"/>
            <a:r>
              <a:rPr lang="en-US" sz="2000" dirty="0" smtClean="0"/>
              <a:t>Can’t fit in maintenance </a:t>
            </a:r>
            <a:r>
              <a:rPr lang="en-US" sz="2000" dirty="0"/>
              <a:t>window </a:t>
            </a:r>
          </a:p>
          <a:p>
            <a:r>
              <a:rPr lang="en-US" sz="2400" dirty="0"/>
              <a:t>SQL 2005 – online index rebuilds</a:t>
            </a:r>
          </a:p>
          <a:p>
            <a:pPr lvl="1"/>
            <a:r>
              <a:rPr lang="en-US" sz="2000" dirty="0"/>
              <a:t> </a:t>
            </a:r>
            <a:r>
              <a:rPr lang="en-US" sz="2000" strike="sngStrike" dirty="0"/>
              <a:t>Blocking</a:t>
            </a:r>
          </a:p>
          <a:p>
            <a:pPr lvl="1"/>
            <a:r>
              <a:rPr lang="en-US" sz="2000" dirty="0"/>
              <a:t> Transaction log bloat</a:t>
            </a:r>
          </a:p>
          <a:p>
            <a:pPr lvl="1"/>
            <a:r>
              <a:rPr lang="en-US" sz="2000" dirty="0"/>
              <a:t> Resource intensive process</a:t>
            </a:r>
          </a:p>
          <a:p>
            <a:pPr lvl="1"/>
            <a:r>
              <a:rPr lang="en-US" sz="2000" dirty="0"/>
              <a:t> Can’t fit in maintenance window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H="1">
            <a:off x="6588519" y="3323280"/>
            <a:ext cx="1515264" cy="309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21434"/>
      </p:ext>
    </p:extLst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</a:t>
            </a:r>
            <a:r>
              <a:rPr lang="en-US" dirty="0" smtClean="0"/>
              <a:t>- Features </a:t>
            </a:r>
            <a:r>
              <a:rPr lang="en-US" dirty="0"/>
              <a:t>– Index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SQL </a:t>
            </a:r>
            <a:r>
              <a:rPr lang="en-US" sz="2800" dirty="0"/>
              <a:t>2008 – table </a:t>
            </a:r>
            <a:r>
              <a:rPr lang="en-US" sz="2800" dirty="0" smtClean="0"/>
              <a:t>partitioning</a:t>
            </a:r>
          </a:p>
          <a:p>
            <a:pPr lvl="1"/>
            <a:r>
              <a:rPr lang="en-US" sz="2000" dirty="0"/>
              <a:t> Blocking</a:t>
            </a:r>
          </a:p>
          <a:p>
            <a:pPr lvl="1"/>
            <a:r>
              <a:rPr lang="en-US" sz="2000" dirty="0"/>
              <a:t> Transaction log bloat</a:t>
            </a:r>
          </a:p>
          <a:p>
            <a:pPr lvl="1"/>
            <a:r>
              <a:rPr lang="en-US" sz="2000" dirty="0"/>
              <a:t> Resource intensive process</a:t>
            </a:r>
          </a:p>
          <a:p>
            <a:pPr lvl="1"/>
            <a:r>
              <a:rPr lang="en-US" sz="2000" dirty="0"/>
              <a:t> Can’t fit in maintenance window </a:t>
            </a:r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236" y="4086447"/>
            <a:ext cx="41148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96205"/>
      </p:ext>
    </p:extLst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361" y="4140285"/>
            <a:ext cx="4257675" cy="1009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</a:t>
            </a:r>
            <a:r>
              <a:rPr lang="en-US" dirty="0" smtClean="0"/>
              <a:t>- Features </a:t>
            </a:r>
            <a:r>
              <a:rPr lang="en-US" dirty="0"/>
              <a:t>– Index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SQL </a:t>
            </a:r>
            <a:r>
              <a:rPr lang="en-US" sz="2800" dirty="0"/>
              <a:t>2008 – table </a:t>
            </a:r>
            <a:r>
              <a:rPr lang="en-US" sz="2800" dirty="0" smtClean="0"/>
              <a:t>partitioning</a:t>
            </a:r>
          </a:p>
          <a:p>
            <a:pPr lvl="1"/>
            <a:r>
              <a:rPr lang="en-US" sz="2000" dirty="0"/>
              <a:t> Blocking</a:t>
            </a:r>
          </a:p>
          <a:p>
            <a:pPr lvl="1"/>
            <a:r>
              <a:rPr lang="en-US" sz="2000" dirty="0"/>
              <a:t> Transaction log bloat</a:t>
            </a:r>
          </a:p>
          <a:p>
            <a:pPr lvl="1"/>
            <a:r>
              <a:rPr lang="en-US" sz="2000" dirty="0"/>
              <a:t> Resource intensive process</a:t>
            </a:r>
          </a:p>
          <a:p>
            <a:pPr lvl="1"/>
            <a:r>
              <a:rPr lang="en-US" sz="2000" dirty="0"/>
              <a:t> Can’t fit in maintenance window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6318330"/>
      </p:ext>
    </p:extLst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936" y="4148326"/>
            <a:ext cx="4229100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</a:t>
            </a:r>
            <a:r>
              <a:rPr lang="en-US" dirty="0" smtClean="0"/>
              <a:t>- Features </a:t>
            </a:r>
            <a:r>
              <a:rPr lang="en-US" dirty="0"/>
              <a:t>– Index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SQL </a:t>
            </a:r>
            <a:r>
              <a:rPr lang="en-US" sz="2800" dirty="0"/>
              <a:t>2008 – table </a:t>
            </a:r>
            <a:r>
              <a:rPr lang="en-US" sz="2800" dirty="0" smtClean="0"/>
              <a:t>partitioning</a:t>
            </a:r>
          </a:p>
          <a:p>
            <a:pPr lvl="1"/>
            <a:r>
              <a:rPr lang="en-US" sz="2400" dirty="0"/>
              <a:t> </a:t>
            </a:r>
            <a:r>
              <a:rPr lang="en-US" sz="2000" dirty="0"/>
              <a:t>Blocking</a:t>
            </a:r>
          </a:p>
          <a:p>
            <a:pPr lvl="1"/>
            <a:r>
              <a:rPr lang="en-US" sz="2000" dirty="0"/>
              <a:t> Transaction log bloat</a:t>
            </a:r>
          </a:p>
          <a:p>
            <a:pPr lvl="1"/>
            <a:r>
              <a:rPr lang="en-US" sz="2000" dirty="0"/>
              <a:t> Resource intensive process</a:t>
            </a:r>
          </a:p>
          <a:p>
            <a:pPr lvl="1"/>
            <a:r>
              <a:rPr lang="en-US" sz="2000" dirty="0"/>
              <a:t> Can’t fit in maintenance window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4064383"/>
      </p:ext>
    </p:extLst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134" y="4200100"/>
            <a:ext cx="4035902" cy="963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</a:t>
            </a:r>
            <a:r>
              <a:rPr lang="en-US" dirty="0" smtClean="0"/>
              <a:t>- Features </a:t>
            </a:r>
            <a:r>
              <a:rPr lang="en-US" dirty="0"/>
              <a:t>– Index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37418" cy="2980943"/>
          </a:xfrm>
        </p:spPr>
        <p:txBody>
          <a:bodyPr/>
          <a:lstStyle/>
          <a:p>
            <a:r>
              <a:rPr lang="en-US" sz="2800" dirty="0"/>
              <a:t>SQL 2014 – online rebuilds by </a:t>
            </a:r>
            <a:r>
              <a:rPr lang="en-US" sz="2800" dirty="0" smtClean="0"/>
              <a:t>partition</a:t>
            </a:r>
          </a:p>
          <a:p>
            <a:pPr lvl="1"/>
            <a:r>
              <a:rPr lang="en-US" sz="2400" dirty="0"/>
              <a:t> </a:t>
            </a:r>
            <a:r>
              <a:rPr lang="en-US" sz="2000" strike="sngStrike" dirty="0"/>
              <a:t>Blocking</a:t>
            </a:r>
          </a:p>
          <a:p>
            <a:pPr lvl="1"/>
            <a:r>
              <a:rPr lang="en-US" sz="2000" dirty="0"/>
              <a:t> </a:t>
            </a:r>
            <a:r>
              <a:rPr lang="en-US" sz="2000" strike="sngStrike" dirty="0"/>
              <a:t>Transaction log bloat</a:t>
            </a:r>
          </a:p>
          <a:p>
            <a:pPr lvl="1"/>
            <a:r>
              <a:rPr lang="en-US" sz="2000" dirty="0"/>
              <a:t> </a:t>
            </a:r>
            <a:r>
              <a:rPr lang="en-US" sz="2000" strike="sngStrike" dirty="0"/>
              <a:t>Resource intensive process</a:t>
            </a:r>
          </a:p>
          <a:p>
            <a:pPr lvl="1"/>
            <a:r>
              <a:rPr lang="en-US" sz="2000" dirty="0"/>
              <a:t> </a:t>
            </a:r>
            <a:r>
              <a:rPr lang="en-US" sz="2000" strike="sngStrike" dirty="0"/>
              <a:t>Can’t fit in maintenance window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542049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Who?</a:t>
            </a:r>
          </a:p>
          <a:p>
            <a:pPr lvl="1"/>
            <a:r>
              <a:rPr lang="en-US" sz="2000" dirty="0" smtClean="0"/>
              <a:t>A SQL </a:t>
            </a:r>
            <a:r>
              <a:rPr lang="en-US" sz="2000" dirty="0"/>
              <a:t>Server </a:t>
            </a:r>
            <a:r>
              <a:rPr lang="en-US" sz="2000" dirty="0" smtClean="0"/>
              <a:t>that is ready </a:t>
            </a:r>
            <a:r>
              <a:rPr lang="en-US" sz="2000" dirty="0"/>
              <a:t>to upgrade to </a:t>
            </a:r>
            <a:r>
              <a:rPr lang="en-US" sz="2000" dirty="0" smtClean="0"/>
              <a:t>2012 (and beyond)</a:t>
            </a:r>
            <a:endParaRPr lang="en-US" sz="2000" dirty="0"/>
          </a:p>
          <a:p>
            <a:r>
              <a:rPr lang="en-US" sz="2800" dirty="0"/>
              <a:t>What?</a:t>
            </a:r>
          </a:p>
          <a:p>
            <a:pPr lvl="1"/>
            <a:r>
              <a:rPr lang="en-US" sz="2000" dirty="0" smtClean="0"/>
              <a:t>Upgrade Types</a:t>
            </a:r>
            <a:endParaRPr lang="en-US" sz="2000" dirty="0"/>
          </a:p>
          <a:p>
            <a:r>
              <a:rPr lang="en-US" sz="2800" dirty="0"/>
              <a:t>Where?</a:t>
            </a:r>
          </a:p>
          <a:p>
            <a:pPr lvl="1"/>
            <a:r>
              <a:rPr lang="en-US" sz="2000" dirty="0" smtClean="0"/>
              <a:t>Limitations </a:t>
            </a:r>
            <a:r>
              <a:rPr lang="en-US" sz="2000" dirty="0"/>
              <a:t>and Opportunities</a:t>
            </a:r>
          </a:p>
          <a:p>
            <a:r>
              <a:rPr lang="en-US" sz="2800" dirty="0"/>
              <a:t>Why?</a:t>
            </a:r>
          </a:p>
          <a:p>
            <a:pPr lvl="1"/>
            <a:r>
              <a:rPr lang="en-US" sz="2000" dirty="0"/>
              <a:t>New </a:t>
            </a:r>
            <a:r>
              <a:rPr lang="en-US" sz="2000" dirty="0" smtClean="0"/>
              <a:t>SQL Server Features</a:t>
            </a:r>
            <a:endParaRPr lang="en-US" sz="2000" dirty="0"/>
          </a:p>
          <a:p>
            <a:r>
              <a:rPr lang="en-US" sz="2800" dirty="0"/>
              <a:t>How?</a:t>
            </a:r>
          </a:p>
          <a:p>
            <a:pPr lvl="1"/>
            <a:r>
              <a:rPr lang="en-US" sz="2000" dirty="0" smtClean="0"/>
              <a:t>Methods </a:t>
            </a:r>
            <a:r>
              <a:rPr lang="en-US" sz="2000" dirty="0"/>
              <a:t>and Tools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37362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Features – Index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to -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Write </a:t>
            </a:r>
            <a:r>
              <a:rPr lang="en-US" sz="2800" dirty="0" smtClean="0"/>
              <a:t>online index </a:t>
            </a:r>
            <a:r>
              <a:rPr lang="en-US" sz="2800" dirty="0"/>
              <a:t>maintenance scripts for partitions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V="1">
            <a:off x="3264034" y="1856032"/>
            <a:ext cx="2823750" cy="57712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0036" y="215731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ALTER INDEX </a:t>
            </a:r>
            <a:r>
              <a:rPr lang="en-US" sz="1400" dirty="0" err="1"/>
              <a:t>IX_TransactionHistory_TransactionDate</a:t>
            </a:r>
            <a:endParaRPr lang="en-US" sz="1400" dirty="0"/>
          </a:p>
          <a:p>
            <a:r>
              <a:rPr lang="en-US" sz="1400" dirty="0"/>
              <a:t>ON </a:t>
            </a:r>
            <a:r>
              <a:rPr lang="en-US" sz="1400" dirty="0" err="1"/>
              <a:t>Production.TransactionHistory</a:t>
            </a:r>
            <a:endParaRPr lang="en-US" sz="1400" dirty="0"/>
          </a:p>
          <a:p>
            <a:r>
              <a:rPr lang="en-US" sz="1400" dirty="0"/>
              <a:t>REBUILD Partition = 5 </a:t>
            </a:r>
          </a:p>
          <a:p>
            <a:r>
              <a:rPr lang="en-US" sz="1400" dirty="0"/>
              <a:t>   WITH ( ONLINE = ON 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0818628"/>
      </p:ext>
    </p:extLst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Features – Index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Online index operations block!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Process 1 is running against table 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Index rebuild process for table A gets in 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Process 2 wants to see table A but is blocked by the index </a:t>
            </a:r>
            <a:r>
              <a:rPr lang="en-US" sz="2200" dirty="0" smtClean="0"/>
              <a:t>rebuild</a:t>
            </a:r>
          </a:p>
          <a:p>
            <a:r>
              <a:rPr lang="en-US" sz="2200" dirty="0" smtClean="0"/>
              <a:t>Low </a:t>
            </a:r>
            <a:r>
              <a:rPr lang="en-US" sz="2200" dirty="0" smtClean="0"/>
              <a:t>Priority Wait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Process 1 is running against table 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Index rebuild process for table A gets in 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Process 2 wants to see table A and bypasses the index rebuild</a:t>
            </a:r>
          </a:p>
          <a:p>
            <a:r>
              <a:rPr lang="en-US" sz="2200" dirty="0" smtClean="0"/>
              <a:t>In </a:t>
            </a:r>
            <a:r>
              <a:rPr lang="en-US" sz="2200" dirty="0" smtClean="0"/>
              <a:t>either case, once the index rebuild is underway, it is a non-blocking online rebuild.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87324"/>
      </p:ext>
    </p:extLst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Features – Index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Online Index Rebuild with Low Priority Wait options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uration – how long will the process wait</a:t>
            </a:r>
          </a:p>
          <a:p>
            <a:pPr lvl="1"/>
            <a:r>
              <a:rPr lang="en-US" sz="2400" dirty="0" smtClean="0"/>
              <a:t>Action – what will the process do if the wait time expires</a:t>
            </a:r>
          </a:p>
          <a:p>
            <a:pPr lvl="2"/>
            <a:r>
              <a:rPr lang="en-US" sz="2400" dirty="0" smtClean="0"/>
              <a:t>NONE - continue waiting but go to normal priority wait</a:t>
            </a:r>
          </a:p>
          <a:p>
            <a:pPr lvl="2"/>
            <a:r>
              <a:rPr lang="en-US" sz="2400" dirty="0"/>
              <a:t>SELF </a:t>
            </a:r>
            <a:r>
              <a:rPr lang="en-US" sz="2400" dirty="0" smtClean="0"/>
              <a:t>- abort </a:t>
            </a:r>
            <a:r>
              <a:rPr lang="en-US" sz="2400" dirty="0"/>
              <a:t>the index rebuild</a:t>
            </a:r>
          </a:p>
          <a:p>
            <a:pPr lvl="2"/>
            <a:r>
              <a:rPr lang="en-US" sz="2400" dirty="0" smtClean="0"/>
              <a:t>BLOCKERS - kill </a:t>
            </a:r>
            <a:r>
              <a:rPr lang="en-US" sz="2400" dirty="0"/>
              <a:t>the process which is blocking the </a:t>
            </a:r>
            <a:r>
              <a:rPr lang="en-US" sz="2400" dirty="0" smtClean="0"/>
              <a:t>rebuild</a:t>
            </a:r>
          </a:p>
          <a:p>
            <a:r>
              <a:rPr lang="en-US" sz="2400" dirty="0" smtClean="0"/>
              <a:t>How to –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Write index maintenance scripts to include wait at low priority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460090" y="4940711"/>
            <a:ext cx="62385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ALTER INDEX </a:t>
            </a:r>
            <a:r>
              <a:rPr lang="en-US" sz="1400" dirty="0" err="1"/>
              <a:t>IX_TransactionHistory_TransactionDate</a:t>
            </a:r>
            <a:endParaRPr lang="en-US" sz="1400" dirty="0"/>
          </a:p>
          <a:p>
            <a:r>
              <a:rPr lang="en-US" sz="1400" dirty="0"/>
              <a:t>ON </a:t>
            </a:r>
            <a:r>
              <a:rPr lang="en-US" sz="1400" dirty="0" err="1"/>
              <a:t>Production.TransactionHistory</a:t>
            </a:r>
            <a:endParaRPr lang="en-US" sz="1400" dirty="0"/>
          </a:p>
          <a:p>
            <a:r>
              <a:rPr lang="en-US" sz="1400" dirty="0"/>
              <a:t>REBUILD Partition = 5 </a:t>
            </a:r>
          </a:p>
          <a:p>
            <a:r>
              <a:rPr lang="en-US" sz="1400" dirty="0"/>
              <a:t>   WITH ( ONLINE = ON ( WAIT_AT_LOW_PRIORITY (MAX_DURATION = 10 minutes, ABORT_AFTER_WAIT = SELF </a:t>
            </a:r>
            <a:r>
              <a:rPr lang="en-US" sz="1400" dirty="0" smtClean="0"/>
              <a:t>)))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55828313"/>
      </p:ext>
    </p:extLst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Features –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AlwaysOn</a:t>
            </a:r>
            <a:r>
              <a:rPr lang="en-US" sz="2400" dirty="0" smtClean="0"/>
              <a:t> </a:t>
            </a:r>
            <a:r>
              <a:rPr lang="en-US" sz="2400" dirty="0"/>
              <a:t>Availability Groups</a:t>
            </a:r>
          </a:p>
          <a:p>
            <a:pPr lvl="1"/>
            <a:r>
              <a:rPr lang="en-US" sz="1800" dirty="0"/>
              <a:t>9 replicas (primary + 8)</a:t>
            </a:r>
          </a:p>
          <a:p>
            <a:r>
              <a:rPr lang="en-US" sz="2400" dirty="0" err="1" smtClean="0"/>
              <a:t>AlwaysOn</a:t>
            </a:r>
            <a:endParaRPr lang="en-US" sz="2400" dirty="0"/>
          </a:p>
          <a:p>
            <a:pPr lvl="1"/>
            <a:r>
              <a:rPr lang="en-US" sz="1800" dirty="0"/>
              <a:t>Local </a:t>
            </a:r>
            <a:r>
              <a:rPr lang="en-US" sz="1800" dirty="0" err="1"/>
              <a:t>tempdb</a:t>
            </a:r>
            <a:endParaRPr lang="en-US" sz="1800" dirty="0"/>
          </a:p>
          <a:p>
            <a:pPr lvl="1"/>
            <a:r>
              <a:rPr lang="en-US" sz="1800" dirty="0"/>
              <a:t>Windows 2012 Standard Edition (2 node cluster)</a:t>
            </a:r>
          </a:p>
          <a:p>
            <a:pPr lvl="1"/>
            <a:r>
              <a:rPr lang="en-US" sz="1800" dirty="0"/>
              <a:t>Cluster Storage Volumes (CSV)</a:t>
            </a:r>
          </a:p>
          <a:p>
            <a:pPr lvl="1"/>
            <a:r>
              <a:rPr lang="en-US" sz="1800" dirty="0"/>
              <a:t>Quorum options</a:t>
            </a:r>
          </a:p>
          <a:p>
            <a:r>
              <a:rPr lang="en-US" sz="2400" dirty="0"/>
              <a:t>In Memory </a:t>
            </a:r>
            <a:r>
              <a:rPr lang="en-US" sz="2400" dirty="0" smtClean="0"/>
              <a:t>OLTP</a:t>
            </a:r>
          </a:p>
          <a:p>
            <a:pPr lvl="1"/>
            <a:r>
              <a:rPr lang="en-US" sz="1800" dirty="0" smtClean="0"/>
              <a:t>True concurrency</a:t>
            </a:r>
          </a:p>
          <a:p>
            <a:pPr lvl="1"/>
            <a:r>
              <a:rPr lang="en-US" sz="1800" dirty="0" smtClean="0"/>
              <a:t>Use data collector to identify candidates</a:t>
            </a:r>
          </a:p>
          <a:p>
            <a:r>
              <a:rPr lang="en-US" sz="2400" dirty="0" smtClean="0"/>
              <a:t>Buffer </a:t>
            </a:r>
            <a:r>
              <a:rPr lang="en-US" sz="2400" dirty="0"/>
              <a:t>Pool </a:t>
            </a:r>
            <a:r>
              <a:rPr lang="en-US" sz="2400" dirty="0" smtClean="0"/>
              <a:t>Extensions</a:t>
            </a:r>
          </a:p>
          <a:p>
            <a:pPr lvl="1"/>
            <a:r>
              <a:rPr lang="en-US" sz="1800" dirty="0" smtClean="0"/>
              <a:t>Add auxiliary buffer pool</a:t>
            </a:r>
          </a:p>
          <a:p>
            <a:pPr lvl="1"/>
            <a:r>
              <a:rPr lang="en-US" sz="1800" dirty="0" smtClean="0"/>
              <a:t>Use SSDs</a:t>
            </a:r>
            <a:endParaRPr lang="en-US" sz="1800" dirty="0"/>
          </a:p>
        </p:txBody>
      </p:sp>
      <p:sp>
        <p:nvSpPr>
          <p:cNvPr id="4" name="5-Point Star 3"/>
          <p:cNvSpPr/>
          <p:nvPr/>
        </p:nvSpPr>
        <p:spPr>
          <a:xfrm>
            <a:off x="4370018" y="5073041"/>
            <a:ext cx="1003648" cy="907970"/>
          </a:xfrm>
          <a:prstGeom prst="star5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</a:t>
            </a:r>
            <a:endParaRPr lang="en-US" sz="1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2687489"/>
      </p:ext>
    </p:extLst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How?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3569727"/>
      </p:ext>
    </p:extLst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 </a:t>
            </a:r>
            <a:r>
              <a:rPr lang="en-US" dirty="0" smtClean="0"/>
              <a:t>– Before – Side-by-side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plan</a:t>
            </a:r>
            <a:endParaRPr lang="en-US" dirty="0"/>
          </a:p>
          <a:p>
            <a:r>
              <a:rPr lang="en-US" dirty="0"/>
              <a:t>Configure the </a:t>
            </a:r>
            <a:r>
              <a:rPr lang="en-US" dirty="0" smtClean="0"/>
              <a:t>legacy server</a:t>
            </a:r>
            <a:endParaRPr lang="en-US" dirty="0"/>
          </a:p>
          <a:p>
            <a:pPr lvl="1"/>
            <a:r>
              <a:rPr lang="en-US" dirty="0" smtClean="0"/>
              <a:t>Everything up to date?</a:t>
            </a:r>
          </a:p>
          <a:p>
            <a:pPr lvl="1"/>
            <a:r>
              <a:rPr lang="en-US" dirty="0" smtClean="0"/>
              <a:t>VLDBs?</a:t>
            </a:r>
          </a:p>
          <a:p>
            <a:pPr lvl="1"/>
            <a:r>
              <a:rPr lang="en-US" dirty="0"/>
              <a:t>Access to target?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show-stoppers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Use Upgrade Advisor</a:t>
            </a:r>
            <a:endParaRPr lang="en-US" dirty="0"/>
          </a:p>
          <a:p>
            <a:r>
              <a:rPr lang="en-US" dirty="0"/>
              <a:t>Configure the </a:t>
            </a:r>
            <a:r>
              <a:rPr lang="en-US" dirty="0" smtClean="0"/>
              <a:t>destination server</a:t>
            </a:r>
            <a:endParaRPr lang="en-US" dirty="0"/>
          </a:p>
          <a:p>
            <a:pPr lvl="1"/>
            <a:r>
              <a:rPr lang="en-US" dirty="0"/>
              <a:t>Best </a:t>
            </a:r>
            <a:r>
              <a:rPr lang="en-US" dirty="0" smtClean="0"/>
              <a:t>practices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ustom </a:t>
            </a:r>
            <a:r>
              <a:rPr lang="en-US" dirty="0"/>
              <a:t>configurations</a:t>
            </a:r>
          </a:p>
          <a:p>
            <a:r>
              <a:rPr lang="en-US" dirty="0" smtClean="0"/>
              <a:t>Migrate Server </a:t>
            </a:r>
            <a:r>
              <a:rPr lang="en-US" dirty="0"/>
              <a:t>L</a:t>
            </a:r>
            <a:r>
              <a:rPr lang="en-US" dirty="0" smtClean="0"/>
              <a:t>evel Objects</a:t>
            </a:r>
            <a:endParaRPr lang="en-US" dirty="0"/>
          </a:p>
          <a:p>
            <a:pPr lvl="1"/>
            <a:r>
              <a:rPr lang="en-US" dirty="0" smtClean="0"/>
              <a:t>Logins</a:t>
            </a:r>
          </a:p>
          <a:p>
            <a:pPr lvl="1"/>
            <a:r>
              <a:rPr lang="en-US" dirty="0" smtClean="0"/>
              <a:t>Jobs</a:t>
            </a:r>
            <a:endParaRPr lang="en-US" dirty="0"/>
          </a:p>
          <a:p>
            <a:pPr lvl="1"/>
            <a:r>
              <a:rPr lang="en-US" dirty="0"/>
              <a:t>Linked servers</a:t>
            </a:r>
          </a:p>
          <a:p>
            <a:pPr lvl="1"/>
            <a:r>
              <a:rPr lang="en-US" dirty="0"/>
              <a:t>SSIS </a:t>
            </a:r>
            <a:r>
              <a:rPr lang="en-US" dirty="0" smtClean="0"/>
              <a:t>packages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132" y="1301262"/>
            <a:ext cx="3668223" cy="362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370237"/>
      </p:ext>
    </p:extLst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4384"/>
            <a:ext cx="6719740" cy="685800"/>
          </a:xfrm>
        </p:spPr>
        <p:txBody>
          <a:bodyPr/>
          <a:lstStyle/>
          <a:p>
            <a:r>
              <a:rPr lang="en-US" dirty="0" smtClean="0"/>
              <a:t>How? – Methods - Backup and Restore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876805" cy="4525963"/>
          </a:xfrm>
        </p:spPr>
        <p:txBody>
          <a:bodyPr/>
          <a:lstStyle/>
          <a:p>
            <a:r>
              <a:rPr lang="en-US" sz="2400" dirty="0"/>
              <a:t>Backup </a:t>
            </a:r>
            <a:r>
              <a:rPr lang="en-US" sz="2400" dirty="0" smtClean="0"/>
              <a:t>database</a:t>
            </a:r>
          </a:p>
          <a:p>
            <a:pPr lvl="1"/>
            <a:r>
              <a:rPr lang="en-US" sz="1800" dirty="0" smtClean="0"/>
              <a:t>Stripe backup file</a:t>
            </a:r>
          </a:p>
          <a:p>
            <a:pPr lvl="1"/>
            <a:r>
              <a:rPr lang="en-US" sz="1800" dirty="0" smtClean="0"/>
              <a:t>Use backup compression (SQL 2008r2 SE+)</a:t>
            </a:r>
            <a:endParaRPr lang="en-US" sz="1800" dirty="0"/>
          </a:p>
          <a:p>
            <a:r>
              <a:rPr lang="en-US" sz="2400" dirty="0"/>
              <a:t>Copy </a:t>
            </a:r>
            <a:r>
              <a:rPr lang="en-US" sz="2400" dirty="0" smtClean="0"/>
              <a:t>backup file </a:t>
            </a:r>
            <a:r>
              <a:rPr lang="en-US" sz="2400" dirty="0"/>
              <a:t>to the new server</a:t>
            </a:r>
          </a:p>
          <a:p>
            <a:r>
              <a:rPr lang="en-US" sz="2400" dirty="0" smtClean="0"/>
              <a:t>Cut-over</a:t>
            </a:r>
          </a:p>
          <a:p>
            <a:pPr lvl="1"/>
            <a:r>
              <a:rPr lang="en-US" sz="1800" dirty="0" smtClean="0"/>
              <a:t>restore </a:t>
            </a:r>
            <a:r>
              <a:rPr lang="en-US" sz="1800" dirty="0"/>
              <a:t>database</a:t>
            </a:r>
          </a:p>
          <a:p>
            <a:r>
              <a:rPr lang="en-US" sz="2400" dirty="0" smtClean="0"/>
              <a:t>Pros</a:t>
            </a:r>
            <a:endParaRPr lang="en-US" sz="2400" dirty="0"/>
          </a:p>
          <a:p>
            <a:pPr lvl="1"/>
            <a:r>
              <a:rPr lang="en-US" sz="1800" dirty="0" smtClean="0"/>
              <a:t>Simple</a:t>
            </a:r>
          </a:p>
          <a:p>
            <a:pPr lvl="1"/>
            <a:r>
              <a:rPr lang="en-US" sz="1800" dirty="0" smtClean="0"/>
              <a:t>Can restore ‘old’ compatibility</a:t>
            </a:r>
          </a:p>
          <a:p>
            <a:r>
              <a:rPr lang="en-US" sz="2400" dirty="0" smtClean="0"/>
              <a:t>Cons</a:t>
            </a:r>
            <a:endParaRPr lang="en-US" sz="2400" dirty="0"/>
          </a:p>
          <a:p>
            <a:pPr lvl="1"/>
            <a:r>
              <a:rPr lang="en-US" sz="1800" dirty="0" smtClean="0"/>
              <a:t>Down-time</a:t>
            </a:r>
            <a:endParaRPr lang="en-US" sz="1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772" y="2404997"/>
            <a:ext cx="4794606" cy="141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17047"/>
      </p:ext>
    </p:extLst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 </a:t>
            </a:r>
            <a:r>
              <a:rPr lang="en-US" dirty="0" smtClean="0"/>
              <a:t>- Methods </a:t>
            </a:r>
            <a:r>
              <a:rPr lang="en-US" dirty="0"/>
              <a:t>- Log Shipping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6800"/>
            <a:ext cx="4453003" cy="4970745"/>
          </a:xfrm>
        </p:spPr>
        <p:txBody>
          <a:bodyPr/>
          <a:lstStyle/>
          <a:p>
            <a:r>
              <a:rPr lang="en-US" sz="2400" dirty="0"/>
              <a:t>Configure and initialize </a:t>
            </a:r>
            <a:r>
              <a:rPr lang="en-US" sz="2400" dirty="0" smtClean="0"/>
              <a:t>Log </a:t>
            </a:r>
            <a:r>
              <a:rPr lang="en-US" sz="2400" dirty="0"/>
              <a:t>S</a:t>
            </a:r>
            <a:r>
              <a:rPr lang="en-US" sz="2400" dirty="0" smtClean="0"/>
              <a:t>hipping</a:t>
            </a:r>
            <a:endParaRPr lang="en-US" sz="2400" dirty="0"/>
          </a:p>
          <a:p>
            <a:r>
              <a:rPr lang="en-US" sz="2400" dirty="0"/>
              <a:t>Cut-over</a:t>
            </a:r>
          </a:p>
          <a:p>
            <a:pPr lvl="1"/>
            <a:r>
              <a:rPr lang="en-US" sz="1800" dirty="0" smtClean="0"/>
              <a:t>Offline </a:t>
            </a:r>
            <a:r>
              <a:rPr lang="en-US" sz="1800" dirty="0"/>
              <a:t>DB on the legacy enviro </a:t>
            </a:r>
            <a:r>
              <a:rPr lang="en-US" sz="1800" dirty="0" smtClean="0"/>
              <a:t>via tail-of-the-log backup</a:t>
            </a:r>
            <a:endParaRPr lang="en-US" sz="1800" dirty="0"/>
          </a:p>
          <a:p>
            <a:pPr lvl="1"/>
            <a:r>
              <a:rPr lang="en-US" sz="1800" dirty="0"/>
              <a:t>Move any\all log backup to destination or share</a:t>
            </a:r>
          </a:p>
          <a:p>
            <a:pPr lvl="1"/>
            <a:r>
              <a:rPr lang="en-US" sz="1800" dirty="0"/>
              <a:t>Roll forward logs to bring DB online</a:t>
            </a:r>
          </a:p>
          <a:p>
            <a:r>
              <a:rPr lang="en-US" sz="2400" dirty="0" smtClean="0"/>
              <a:t>Pros</a:t>
            </a:r>
            <a:endParaRPr lang="en-US" sz="2400" dirty="0"/>
          </a:p>
          <a:p>
            <a:pPr lvl="1"/>
            <a:r>
              <a:rPr lang="en-US" sz="1800" dirty="0"/>
              <a:t>Initial set up can be done </a:t>
            </a:r>
            <a:r>
              <a:rPr lang="en-US" sz="1800" dirty="0" smtClean="0"/>
              <a:t>well ahead </a:t>
            </a:r>
            <a:r>
              <a:rPr lang="en-US" sz="1800" dirty="0"/>
              <a:t>of </a:t>
            </a:r>
            <a:r>
              <a:rPr lang="en-US" sz="1800" dirty="0" smtClean="0"/>
              <a:t>migration</a:t>
            </a:r>
            <a:endParaRPr lang="en-US" sz="1800" dirty="0"/>
          </a:p>
          <a:p>
            <a:r>
              <a:rPr lang="en-US" sz="2400" dirty="0"/>
              <a:t>Cons</a:t>
            </a:r>
          </a:p>
          <a:p>
            <a:pPr lvl="1"/>
            <a:r>
              <a:rPr lang="en-US" sz="1800" dirty="0"/>
              <a:t>Complicated </a:t>
            </a:r>
            <a:r>
              <a:rPr lang="en-US" sz="1800" dirty="0" smtClean="0"/>
              <a:t>failover</a:t>
            </a:r>
          </a:p>
          <a:p>
            <a:pPr lvl="1"/>
            <a:r>
              <a:rPr lang="en-US" sz="1800" dirty="0" smtClean="0"/>
              <a:t>DB compatibility must be within        2 versions</a:t>
            </a:r>
            <a:endParaRPr lang="en-US" sz="1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372" y="2570763"/>
            <a:ext cx="4356627" cy="104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55770"/>
      </p:ext>
    </p:extLst>
  </p:cSld>
  <p:clrMapOvr>
    <a:masterClrMapping/>
  </p:clrMapOvr>
  <p:transition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 – Methods – DB Mirroring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331616" cy="4525963"/>
          </a:xfrm>
        </p:spPr>
        <p:txBody>
          <a:bodyPr/>
          <a:lstStyle/>
          <a:p>
            <a:r>
              <a:rPr lang="en-US" dirty="0"/>
              <a:t>Configure and initialize DBM</a:t>
            </a:r>
          </a:p>
          <a:p>
            <a:r>
              <a:rPr lang="en-US" dirty="0" smtClean="0"/>
              <a:t>Cut-over</a:t>
            </a:r>
            <a:endParaRPr lang="en-US" dirty="0"/>
          </a:p>
          <a:p>
            <a:pPr lvl="1"/>
            <a:r>
              <a:rPr lang="en-US" dirty="0"/>
              <a:t>Ensure </a:t>
            </a:r>
            <a:r>
              <a:rPr lang="en-US" dirty="0" smtClean="0"/>
              <a:t>DB Mirror synchronization</a:t>
            </a:r>
          </a:p>
          <a:p>
            <a:pPr lvl="1"/>
            <a:r>
              <a:rPr lang="en-US" dirty="0" smtClean="0"/>
              <a:t>Backup legacy DB</a:t>
            </a:r>
            <a:endParaRPr lang="en-US" dirty="0"/>
          </a:p>
          <a:p>
            <a:pPr lvl="1"/>
            <a:r>
              <a:rPr lang="en-US" dirty="0" smtClean="0"/>
              <a:t>Stop legacy service</a:t>
            </a:r>
          </a:p>
          <a:p>
            <a:pPr lvl="1"/>
            <a:r>
              <a:rPr lang="en-US" dirty="0" smtClean="0"/>
              <a:t>Restore with recovery</a:t>
            </a:r>
            <a:endParaRPr lang="en-US" dirty="0"/>
          </a:p>
          <a:p>
            <a:r>
              <a:rPr lang="en-US" dirty="0" smtClean="0"/>
              <a:t>Pros</a:t>
            </a:r>
            <a:endParaRPr lang="en-US" dirty="0"/>
          </a:p>
          <a:p>
            <a:pPr lvl="1"/>
            <a:r>
              <a:rPr lang="en-US" dirty="0" smtClean="0"/>
              <a:t>Easy cut-over</a:t>
            </a:r>
          </a:p>
          <a:p>
            <a:pPr lvl="1"/>
            <a:r>
              <a:rPr lang="en-US" dirty="0" smtClean="0"/>
              <a:t>Initial </a:t>
            </a:r>
            <a:r>
              <a:rPr lang="en-US" dirty="0"/>
              <a:t>set up can be done well ahead of migration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 smtClean="0"/>
              <a:t>Committing</a:t>
            </a:r>
          </a:p>
          <a:p>
            <a:pPr lvl="1"/>
            <a:r>
              <a:rPr lang="en-US" dirty="0"/>
              <a:t>DB compatibility must be within 2 versions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086" y="2576333"/>
            <a:ext cx="4266914" cy="131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356614"/>
      </p:ext>
    </p:extLst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 – After - Side-by-side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Map </a:t>
            </a:r>
            <a:r>
              <a:rPr lang="en-US" sz="2400" dirty="0"/>
              <a:t>database users to server </a:t>
            </a:r>
            <a:r>
              <a:rPr lang="en-US" sz="2400" dirty="0" smtClean="0"/>
              <a:t>logins</a:t>
            </a:r>
          </a:p>
          <a:p>
            <a:pPr lvl="1"/>
            <a:r>
              <a:rPr lang="en-US" sz="1800" dirty="0" err="1" smtClean="0"/>
              <a:t>sp_change_users_login</a:t>
            </a:r>
            <a:r>
              <a:rPr lang="en-US" sz="1800" dirty="0" smtClean="0"/>
              <a:t> </a:t>
            </a:r>
          </a:p>
          <a:p>
            <a:r>
              <a:rPr lang="en-US" sz="2400" dirty="0"/>
              <a:t>Redirect users</a:t>
            </a:r>
          </a:p>
          <a:p>
            <a:pPr lvl="1"/>
            <a:r>
              <a:rPr lang="en-US" sz="1800" dirty="0"/>
              <a:t>Change connection string, DSN record, etc.</a:t>
            </a:r>
          </a:p>
          <a:p>
            <a:r>
              <a:rPr lang="en-US" sz="2400" dirty="0" smtClean="0"/>
              <a:t>Check Database Consistency</a:t>
            </a:r>
          </a:p>
          <a:p>
            <a:pPr lvl="1"/>
            <a:r>
              <a:rPr lang="en-US" sz="1800" dirty="0"/>
              <a:t>DBCC </a:t>
            </a:r>
            <a:r>
              <a:rPr lang="en-US" sz="1800" dirty="0" smtClean="0"/>
              <a:t>CHECKDB</a:t>
            </a:r>
          </a:p>
          <a:p>
            <a:r>
              <a:rPr lang="en-US" sz="2400" dirty="0" smtClean="0"/>
              <a:t>Update Usage</a:t>
            </a:r>
          </a:p>
          <a:p>
            <a:pPr lvl="1"/>
            <a:r>
              <a:rPr lang="en-US" sz="1800" dirty="0"/>
              <a:t>DBCC </a:t>
            </a:r>
            <a:r>
              <a:rPr lang="en-US" sz="1800" dirty="0" smtClean="0"/>
              <a:t>UPDATEUSAGE</a:t>
            </a:r>
            <a:endParaRPr lang="en-US" sz="1800" dirty="0"/>
          </a:p>
          <a:p>
            <a:r>
              <a:rPr lang="en-US" sz="2400" dirty="0"/>
              <a:t>Update </a:t>
            </a:r>
            <a:r>
              <a:rPr lang="en-US" sz="2400" dirty="0" smtClean="0"/>
              <a:t>Statistics</a:t>
            </a:r>
          </a:p>
          <a:p>
            <a:pPr lvl="1"/>
            <a:r>
              <a:rPr lang="en-US" sz="1800" dirty="0"/>
              <a:t>UPDATE </a:t>
            </a:r>
            <a:r>
              <a:rPr lang="en-US" sz="1800" dirty="0" smtClean="0"/>
              <a:t>STATISTICS / </a:t>
            </a:r>
            <a:r>
              <a:rPr lang="en-US" sz="1800" dirty="0" err="1" smtClean="0"/>
              <a:t>sp_updatestats</a:t>
            </a:r>
            <a:endParaRPr lang="en-US" sz="1800" dirty="0" smtClean="0"/>
          </a:p>
          <a:p>
            <a:r>
              <a:rPr lang="en-US" sz="2400" dirty="0" smtClean="0"/>
              <a:t>Change Database Compatibility Level</a:t>
            </a:r>
          </a:p>
          <a:p>
            <a:pPr lvl="1"/>
            <a:r>
              <a:rPr lang="en-US" sz="1800" dirty="0" smtClean="0"/>
              <a:t>New Cardinality Estimator (SQL 2014)</a:t>
            </a:r>
          </a:p>
          <a:p>
            <a:pPr lvl="1"/>
            <a:endParaRPr lang="en-US" sz="18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790646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What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5689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 – After - Side-by-side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Backups</a:t>
            </a:r>
          </a:p>
          <a:p>
            <a:pPr lvl="1"/>
            <a:r>
              <a:rPr lang="en-US" sz="2000" dirty="0" smtClean="0"/>
              <a:t>User and system databases</a:t>
            </a:r>
          </a:p>
          <a:p>
            <a:r>
              <a:rPr lang="en-US" sz="2800" dirty="0" smtClean="0"/>
              <a:t>Health Check</a:t>
            </a:r>
          </a:p>
          <a:p>
            <a:pPr lvl="1"/>
            <a:r>
              <a:rPr lang="en-US" sz="2000" dirty="0" smtClean="0"/>
              <a:t>Microsoft SQL Server Best practice analyzer</a:t>
            </a:r>
          </a:p>
          <a:p>
            <a:pPr lvl="1"/>
            <a:r>
              <a:rPr lang="en-US" sz="2000" dirty="0" smtClean="0"/>
              <a:t>Datavail Health Check  \  Server Evaluation</a:t>
            </a:r>
          </a:p>
          <a:p>
            <a:pPr lvl="1"/>
            <a:r>
              <a:rPr lang="en-US" sz="2000" dirty="0" smtClean="0"/>
              <a:t>Other health checks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036" y="3223612"/>
            <a:ext cx="2484329" cy="279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69662"/>
      </p:ext>
    </p:extLst>
  </p:cSld>
  <p:clrMapOvr>
    <a:masterClrMapping/>
  </p:clrMapOvr>
  <p:transition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344384"/>
            <a:ext cx="7682345" cy="685800"/>
          </a:xfrm>
        </p:spPr>
        <p:txBody>
          <a:bodyPr/>
          <a:lstStyle/>
          <a:p>
            <a:r>
              <a:rPr lang="en-US" dirty="0"/>
              <a:t>How? </a:t>
            </a:r>
            <a:r>
              <a:rPr lang="en-US" dirty="0" smtClean="0"/>
              <a:t>– tools, documents and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Microsoft Best Practice </a:t>
            </a:r>
            <a:r>
              <a:rPr lang="en-US" sz="2400" dirty="0"/>
              <a:t>A</a:t>
            </a:r>
            <a:r>
              <a:rPr lang="en-US" sz="2400" dirty="0" smtClean="0"/>
              <a:t>nalyzer </a:t>
            </a:r>
            <a:endParaRPr lang="en-US" sz="2400" dirty="0"/>
          </a:p>
          <a:p>
            <a:r>
              <a:rPr lang="en-US" sz="2400" dirty="0" smtClean="0"/>
              <a:t>Microsoft Database </a:t>
            </a:r>
            <a:r>
              <a:rPr lang="en-US" sz="2400" dirty="0"/>
              <a:t>U</a:t>
            </a:r>
            <a:r>
              <a:rPr lang="en-US" sz="2400" dirty="0" smtClean="0"/>
              <a:t>pgrade Advisor</a:t>
            </a:r>
          </a:p>
          <a:p>
            <a:r>
              <a:rPr lang="en-US" sz="2400" dirty="0"/>
              <a:t>Microsoft SQL Server 2014 Upgrade Technical Guide </a:t>
            </a:r>
          </a:p>
          <a:p>
            <a:r>
              <a:rPr lang="en-US" sz="2400" dirty="0" smtClean="0"/>
              <a:t>Health Check \ Database Server Assessment</a:t>
            </a:r>
          </a:p>
          <a:p>
            <a:r>
              <a:rPr lang="en-US" sz="2400" dirty="0" err="1" smtClean="0"/>
              <a:t>Datavail</a:t>
            </a:r>
            <a:r>
              <a:rPr lang="en-US" sz="2400" dirty="0" smtClean="0"/>
              <a:t> </a:t>
            </a:r>
            <a:r>
              <a:rPr lang="en-US" sz="2400" dirty="0"/>
              <a:t>SQL Server Upgrade Checklist</a:t>
            </a:r>
          </a:p>
          <a:p>
            <a:r>
              <a:rPr lang="en-US" sz="2400" dirty="0" smtClean="0"/>
              <a:t>Upcoming </a:t>
            </a:r>
            <a:r>
              <a:rPr lang="en-US" sz="2400" dirty="0"/>
              <a:t>Datavail blog posts on SQL </a:t>
            </a:r>
            <a:r>
              <a:rPr lang="en-US" sz="2400" dirty="0" smtClean="0"/>
              <a:t>2014 &amp; 2016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13310"/>
      </p:ext>
    </p:extLst>
  </p:cSld>
  <p:clrMapOvr>
    <a:masterClrMapping/>
  </p:clrMapOvr>
  <p:transition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&amp;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Define upgrade type</a:t>
            </a:r>
          </a:p>
          <a:p>
            <a:pPr lvl="1"/>
            <a:r>
              <a:rPr lang="en-US" sz="1800" dirty="0" smtClean="0"/>
              <a:t>In-place limitations</a:t>
            </a:r>
          </a:p>
          <a:p>
            <a:pPr lvl="1"/>
            <a:r>
              <a:rPr lang="en-US" sz="1800" dirty="0" smtClean="0"/>
              <a:t>Side-by-side opportunities</a:t>
            </a:r>
          </a:p>
          <a:p>
            <a:r>
              <a:rPr lang="en-US" sz="2400" dirty="0" smtClean="0"/>
              <a:t>Provision the destination</a:t>
            </a:r>
          </a:p>
          <a:p>
            <a:pPr lvl="1"/>
            <a:r>
              <a:rPr lang="en-US" sz="1800" dirty="0" smtClean="0"/>
              <a:t>Estimate current load</a:t>
            </a:r>
            <a:endParaRPr lang="en-US" sz="1800" dirty="0"/>
          </a:p>
          <a:p>
            <a:pPr lvl="1"/>
            <a:r>
              <a:rPr lang="en-US" sz="1800" dirty="0" smtClean="0"/>
              <a:t>Decide on the target</a:t>
            </a:r>
          </a:p>
          <a:p>
            <a:r>
              <a:rPr lang="en-US" sz="2400" dirty="0" smtClean="0"/>
              <a:t>Utilize the features</a:t>
            </a:r>
          </a:p>
          <a:p>
            <a:pPr lvl="1"/>
            <a:r>
              <a:rPr lang="en-US" sz="1800" dirty="0" smtClean="0"/>
              <a:t>Standard Edition</a:t>
            </a:r>
          </a:p>
          <a:p>
            <a:pPr lvl="1"/>
            <a:r>
              <a:rPr lang="en-US" sz="1800" dirty="0" smtClean="0"/>
              <a:t>Enterprise Edition</a:t>
            </a:r>
          </a:p>
          <a:p>
            <a:r>
              <a:rPr lang="en-US" sz="2400" dirty="0"/>
              <a:t>Plan the project</a:t>
            </a:r>
          </a:p>
          <a:p>
            <a:pPr lvl="1"/>
            <a:r>
              <a:rPr lang="en-US" sz="1800" dirty="0" smtClean="0"/>
              <a:t>Choose a method</a:t>
            </a:r>
          </a:p>
          <a:p>
            <a:pPr lvl="1"/>
            <a:r>
              <a:rPr lang="en-US" sz="1800" dirty="0" smtClean="0"/>
              <a:t>Detailed steps: before, during, and after.</a:t>
            </a:r>
          </a:p>
          <a:p>
            <a:pPr lvl="1"/>
            <a:r>
              <a:rPr lang="en-US" sz="1800" dirty="0" smtClean="0"/>
              <a:t>Rollback options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93971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- </a:t>
            </a:r>
            <a:r>
              <a:rPr lang="en-US" dirty="0"/>
              <a:t>Licensing </a:t>
            </a:r>
            <a:r>
              <a:rPr lang="en-US" dirty="0" smtClean="0"/>
              <a:t>– </a:t>
            </a:r>
            <a:r>
              <a:rPr lang="en-US" dirty="0"/>
              <a:t>Upgrade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37418" cy="5146110"/>
          </a:xfrm>
        </p:spPr>
        <p:txBody>
          <a:bodyPr/>
          <a:lstStyle/>
          <a:p>
            <a:r>
              <a:rPr lang="en-US" sz="2400" dirty="0" smtClean="0"/>
              <a:t>In-place</a:t>
            </a:r>
          </a:p>
          <a:p>
            <a:pPr lvl="1"/>
            <a:r>
              <a:rPr lang="en-US" sz="1800" dirty="0" smtClean="0"/>
              <a:t>Pros</a:t>
            </a:r>
          </a:p>
          <a:p>
            <a:pPr lvl="2"/>
            <a:r>
              <a:rPr lang="en-US" sz="1600" dirty="0" smtClean="0"/>
              <a:t>Easy and fast</a:t>
            </a:r>
          </a:p>
          <a:p>
            <a:pPr lvl="1"/>
            <a:r>
              <a:rPr lang="en-US" sz="1800" dirty="0" smtClean="0"/>
              <a:t>Cons</a:t>
            </a:r>
          </a:p>
          <a:p>
            <a:pPr lvl="2"/>
            <a:r>
              <a:rPr lang="en-US" sz="1600" dirty="0" smtClean="0"/>
              <a:t>Rollback </a:t>
            </a:r>
            <a:r>
              <a:rPr lang="en-US" sz="1600" u="sng" dirty="0" smtClean="0"/>
              <a:t>not</a:t>
            </a:r>
            <a:r>
              <a:rPr lang="en-US" sz="1600" dirty="0" smtClean="0"/>
              <a:t> practical </a:t>
            </a:r>
          </a:p>
          <a:p>
            <a:pPr lvl="2"/>
            <a:r>
              <a:rPr lang="en-US" sz="1600" dirty="0" smtClean="0"/>
              <a:t>No opportunity for change \  improvement</a:t>
            </a:r>
            <a:endParaRPr lang="en-US" sz="1600" dirty="0"/>
          </a:p>
          <a:p>
            <a:r>
              <a:rPr lang="en-US" sz="2400" dirty="0" smtClean="0"/>
              <a:t>Side-by-side</a:t>
            </a:r>
          </a:p>
          <a:p>
            <a:pPr lvl="1"/>
            <a:r>
              <a:rPr lang="en-US" sz="1800" dirty="0" smtClean="0"/>
              <a:t>Pros</a:t>
            </a:r>
          </a:p>
          <a:p>
            <a:pPr lvl="2"/>
            <a:r>
              <a:rPr lang="en-US" sz="1600" dirty="0" smtClean="0"/>
              <a:t>Pre-configured destination</a:t>
            </a:r>
          </a:p>
          <a:p>
            <a:pPr lvl="2"/>
            <a:r>
              <a:rPr lang="en-US" sz="1600" dirty="0" smtClean="0"/>
              <a:t>Feasible to rollback</a:t>
            </a:r>
          </a:p>
          <a:p>
            <a:pPr lvl="2"/>
            <a:r>
              <a:rPr lang="en-US" sz="1600" dirty="0" smtClean="0"/>
              <a:t>Opportunity for change \ improvement</a:t>
            </a:r>
          </a:p>
          <a:p>
            <a:pPr lvl="1"/>
            <a:r>
              <a:rPr lang="en-US" sz="1800" dirty="0" smtClean="0"/>
              <a:t>Cons</a:t>
            </a:r>
          </a:p>
          <a:p>
            <a:pPr lvl="2"/>
            <a:r>
              <a:rPr lang="en-US" sz="1600" dirty="0" smtClean="0"/>
              <a:t>Server-level objects not included</a:t>
            </a:r>
          </a:p>
          <a:p>
            <a:pPr lvl="2"/>
            <a:r>
              <a:rPr lang="en-US" sz="1600" dirty="0" smtClean="0"/>
              <a:t>Connections must be re-directed</a:t>
            </a:r>
          </a:p>
          <a:p>
            <a:pPr lvl="2"/>
            <a:r>
              <a:rPr lang="en-US" sz="1600" dirty="0" smtClean="0"/>
              <a:t>Requires hardware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235" y="1030184"/>
            <a:ext cx="2514375" cy="483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145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- Licensing -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252" y="1229639"/>
            <a:ext cx="4152900" cy="4525963"/>
          </a:xfrm>
        </p:spPr>
        <p:txBody>
          <a:bodyPr/>
          <a:lstStyle/>
          <a:p>
            <a:r>
              <a:rPr lang="en-US" sz="2800" dirty="0"/>
              <a:t>Server +CAL</a:t>
            </a:r>
          </a:p>
          <a:p>
            <a:pPr lvl="1"/>
            <a:r>
              <a:rPr lang="en-US" sz="2000" dirty="0" smtClean="0"/>
              <a:t>One server license</a:t>
            </a:r>
          </a:p>
          <a:p>
            <a:pPr lvl="1"/>
            <a:r>
              <a:rPr lang="en-US" sz="2000" dirty="0" smtClean="0"/>
              <a:t>Many access licenses for users or devices</a:t>
            </a:r>
          </a:p>
          <a:p>
            <a:r>
              <a:rPr lang="en-US" sz="2800" dirty="0" smtClean="0"/>
              <a:t>Core</a:t>
            </a:r>
          </a:p>
          <a:p>
            <a:pPr lvl="1"/>
            <a:r>
              <a:rPr lang="en-US" sz="2000" dirty="0" smtClean="0"/>
              <a:t>One server license</a:t>
            </a:r>
          </a:p>
          <a:p>
            <a:pPr lvl="1"/>
            <a:r>
              <a:rPr lang="en-US" sz="2000" dirty="0" smtClean="0"/>
              <a:t>Unlimited connections</a:t>
            </a:r>
            <a:endParaRPr lang="en-US" sz="2800" dirty="0" smtClean="0"/>
          </a:p>
          <a:p>
            <a:r>
              <a:rPr lang="en-US" sz="2800" dirty="0" smtClean="0"/>
              <a:t>Software Assurance</a:t>
            </a:r>
          </a:p>
          <a:p>
            <a:pPr lvl="1"/>
            <a:r>
              <a:rPr lang="en-US" sz="2000" dirty="0" smtClean="0"/>
              <a:t>Commit to Microsoft</a:t>
            </a:r>
          </a:p>
          <a:p>
            <a:pPr lvl="1"/>
            <a:r>
              <a:rPr lang="en-US" sz="2000" dirty="0" smtClean="0"/>
              <a:t>Collect the benefits</a:t>
            </a:r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515" y="1641431"/>
            <a:ext cx="3394553" cy="339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079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– Licensing – Editions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SQL Server 2014 Standard </a:t>
            </a:r>
            <a:r>
              <a:rPr lang="en-US" sz="2800" dirty="0"/>
              <a:t>Edition</a:t>
            </a:r>
          </a:p>
          <a:p>
            <a:pPr lvl="1"/>
            <a:r>
              <a:rPr lang="en-US" sz="2000" dirty="0" smtClean="0"/>
              <a:t>License types - Core </a:t>
            </a:r>
            <a:r>
              <a:rPr lang="en-US" sz="2000" dirty="0"/>
              <a:t>or Server +CAL</a:t>
            </a:r>
          </a:p>
          <a:p>
            <a:pPr lvl="1"/>
            <a:r>
              <a:rPr lang="en-US" sz="2000" dirty="0" smtClean="0"/>
              <a:t>RAM - 128 GB (2012 was 64 GB)</a:t>
            </a:r>
            <a:endParaRPr lang="en-US" sz="2000" dirty="0"/>
          </a:p>
          <a:p>
            <a:pPr lvl="1"/>
            <a:r>
              <a:rPr lang="en-US" sz="2000" dirty="0"/>
              <a:t>CPU </a:t>
            </a:r>
            <a:r>
              <a:rPr lang="en-US" sz="2000" dirty="0" smtClean="0"/>
              <a:t>– lesser of 4 socket or 16 core</a:t>
            </a:r>
          </a:p>
          <a:p>
            <a:r>
              <a:rPr lang="en-US" sz="2800" dirty="0" smtClean="0"/>
              <a:t>SQL </a:t>
            </a:r>
            <a:r>
              <a:rPr lang="en-US" sz="2800" dirty="0"/>
              <a:t>Server 2014 </a:t>
            </a:r>
            <a:r>
              <a:rPr lang="en-US" sz="2800" dirty="0" smtClean="0"/>
              <a:t>Enterprise </a:t>
            </a:r>
            <a:r>
              <a:rPr lang="en-US" sz="2800" dirty="0"/>
              <a:t>Edition</a:t>
            </a:r>
          </a:p>
          <a:p>
            <a:pPr lvl="1"/>
            <a:r>
              <a:rPr lang="en-US" sz="2000" dirty="0"/>
              <a:t>Core </a:t>
            </a:r>
            <a:r>
              <a:rPr lang="en-US" sz="2000" u="sng" dirty="0"/>
              <a:t>only</a:t>
            </a:r>
          </a:p>
          <a:p>
            <a:pPr lvl="1"/>
            <a:r>
              <a:rPr lang="en-US" sz="2000" dirty="0" smtClean="0"/>
              <a:t>RAM – </a:t>
            </a:r>
            <a:r>
              <a:rPr lang="en-US" sz="2000" dirty="0"/>
              <a:t>OS maximum</a:t>
            </a:r>
          </a:p>
          <a:p>
            <a:pPr lvl="1"/>
            <a:r>
              <a:rPr lang="en-US" sz="2000" dirty="0" smtClean="0"/>
              <a:t>CPU – OS maximum</a:t>
            </a:r>
          </a:p>
          <a:p>
            <a:r>
              <a:rPr lang="en-US" sz="2800" dirty="0" smtClean="0"/>
              <a:t>BI Edition</a:t>
            </a:r>
          </a:p>
          <a:p>
            <a:pPr lvl="1"/>
            <a:r>
              <a:rPr lang="en-US" sz="2000" dirty="0" smtClean="0"/>
              <a:t>Server +CAL </a:t>
            </a:r>
            <a:r>
              <a:rPr lang="en-US" sz="2000" u="sng" dirty="0" smtClean="0"/>
              <a:t>only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4187134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What? - Licensing– Core vs Socket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900" y="1383723"/>
            <a:ext cx="249555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1480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tavail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Datavail PowerPoint Template</Template>
  <TotalTime>221173</TotalTime>
  <Words>2294</Words>
  <Application>Microsoft Office PowerPoint</Application>
  <PresentationFormat>On-screen Show (4:3)</PresentationFormat>
  <Paragraphs>507</Paragraphs>
  <Slides>52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Consolas</vt:lpstr>
      <vt:lpstr>Datavail PowerPoint Template</vt:lpstr>
      <vt:lpstr>PowerPoint Presentation</vt:lpstr>
      <vt:lpstr>About Me</vt:lpstr>
      <vt:lpstr>About you</vt:lpstr>
      <vt:lpstr>Overview</vt:lpstr>
      <vt:lpstr>What?</vt:lpstr>
      <vt:lpstr>What? - Licensing – Upgrade Types</vt:lpstr>
      <vt:lpstr>What? - Licensing - Options</vt:lpstr>
      <vt:lpstr>What? – Licensing – Editions</vt:lpstr>
      <vt:lpstr>What? - Licensing– Core vs Socket</vt:lpstr>
      <vt:lpstr>What? - Licensing– Core vs Socket</vt:lpstr>
      <vt:lpstr>What? - Licensing– Core vs Socket</vt:lpstr>
      <vt:lpstr>What? - Licensing– Core vs Socket</vt:lpstr>
      <vt:lpstr>What? - Licensing– Core vs Socket</vt:lpstr>
      <vt:lpstr>What? – Licensing - Case Study #1</vt:lpstr>
      <vt:lpstr>What? - Licensing - Case Study #2</vt:lpstr>
      <vt:lpstr>What? – Licensing – HA\DR</vt:lpstr>
      <vt:lpstr>What? - Licensing – Virtual Machines</vt:lpstr>
      <vt:lpstr>What? - Licensing - Azure</vt:lpstr>
      <vt:lpstr>What? - Licensing – Summary</vt:lpstr>
      <vt:lpstr>Where?</vt:lpstr>
      <vt:lpstr>Where? – Limitations – In-place</vt:lpstr>
      <vt:lpstr>Where? – Opportunities – Side-by-side</vt:lpstr>
      <vt:lpstr>Where? - Provisioning a destination</vt:lpstr>
      <vt:lpstr>Where? - Case Study #1</vt:lpstr>
      <vt:lpstr>Where? - Case Study #2</vt:lpstr>
      <vt:lpstr>Where? – Azure Virtual Machine</vt:lpstr>
      <vt:lpstr>Why?</vt:lpstr>
      <vt:lpstr>This means Standard Edition! </vt:lpstr>
      <vt:lpstr>Why? – Features – Encrypted Backup</vt:lpstr>
      <vt:lpstr>Why? – Features – Encrypted Backup</vt:lpstr>
      <vt:lpstr>Why? – Features – Encrypted Backup</vt:lpstr>
      <vt:lpstr>Why? - Features – Cardinality Estimation</vt:lpstr>
      <vt:lpstr>Why? - Features – Delayed Durability</vt:lpstr>
      <vt:lpstr>Why? - Features – Index Operations</vt:lpstr>
      <vt:lpstr>Why? - Features – Index Operations</vt:lpstr>
      <vt:lpstr>Why? - Features – Index Operations</vt:lpstr>
      <vt:lpstr>Why? - Features – Index Operations</vt:lpstr>
      <vt:lpstr>Why? - Features – Index Operations</vt:lpstr>
      <vt:lpstr>Why? - Features – Index Operations</vt:lpstr>
      <vt:lpstr>Why? Features – Index Operations</vt:lpstr>
      <vt:lpstr>Why? Features – Index Operations</vt:lpstr>
      <vt:lpstr>Why? Features – Index Operations</vt:lpstr>
      <vt:lpstr>Why? Features – Others</vt:lpstr>
      <vt:lpstr>How?</vt:lpstr>
      <vt:lpstr>How? – Before – Side-by-side</vt:lpstr>
      <vt:lpstr>How? – Methods - Backup and Restore</vt:lpstr>
      <vt:lpstr>How? - Methods - Log Shipping</vt:lpstr>
      <vt:lpstr>How? – Methods – DB Mirroring</vt:lpstr>
      <vt:lpstr>How? – After - Side-by-side</vt:lpstr>
      <vt:lpstr>How? – After - Side-by-side</vt:lpstr>
      <vt:lpstr>How? – tools, documents and references</vt:lpstr>
      <vt:lpstr>Summary &amp; 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Managed Database Services</dc:title>
  <dc:creator>Sloane Stricker</dc:creator>
  <cp:lastModifiedBy>Andy McDermid</cp:lastModifiedBy>
  <cp:revision>2327</cp:revision>
  <cp:lastPrinted>2013-07-23T04:07:24Z</cp:lastPrinted>
  <dcterms:created xsi:type="dcterms:W3CDTF">2008-04-01T05:36:12Z</dcterms:created>
  <dcterms:modified xsi:type="dcterms:W3CDTF">2015-11-04T16:29:40Z</dcterms:modified>
</cp:coreProperties>
</file>