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8" r:id="rId2"/>
    <p:sldId id="261" r:id="rId3"/>
    <p:sldId id="262" r:id="rId4"/>
    <p:sldId id="259" r:id="rId5"/>
    <p:sldId id="263" r:id="rId6"/>
    <p:sldId id="264" r:id="rId7"/>
    <p:sldId id="269" r:id="rId8"/>
    <p:sldId id="265" r:id="rId9"/>
    <p:sldId id="266" r:id="rId10"/>
    <p:sldId id="271" r:id="rId11"/>
    <p:sldId id="267" r:id="rId12"/>
    <p:sldId id="272" r:id="rId13"/>
    <p:sldId id="268" r:id="rId14"/>
    <p:sldId id="270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CB005-D256-41C8-A667-1A06D854056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A06C7-EE10-4BD3-B152-93C0E4D0A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13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9360FB6E-D851-4A9B-BD6A-8B0D6F5E4936}" type="datetime1">
              <a:rPr lang="en-US" smtClean="0"/>
              <a:t>4/6/2015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r>
              <a:rPr lang="en-US" smtClean="0"/>
              <a:t>CAPTIONING PLACEHODER - PLEASE DO NOT PUT ANY IMAGES OR TEXT HERE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F2C2-073F-4D76-8586-DE0E3B9B40DD}" type="datetime1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CAPTIONING PLACEHODER - PLEASE DO NOT PUT ANY IMAGES OR TEXT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9DCB-7F66-49EA-A12B-476AB0E7BF5B}" type="datetime1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CAPTIONING PLACEHODER - PLEASE DO NOT PUT ANY IMAGES OR TEXT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0EA50-C39F-4F01-930F-135EE7D22DF7}" type="datetime1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CAPTIONING PLACEHODER - PLEASE DO NOT PUT ANY IMAGES OR TEXT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DA98-45D7-4C87-B788-0D968AB0159C}" type="datetime1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CAPTIONING PLACEHODER - PLEASE DO NOT PUT ANY IMAGES OR TEXT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D7E0-15FB-418F-B375-8EEF22F07C34}" type="datetime1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CAPTIONING PLACEHODER - PLEASE DO NOT PUT ANY IMAGES OR TEXT HERE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D0DCDAF-4A5C-403B-ACB1-61D4D5304798}" type="datetime1">
              <a:rPr lang="en-US" smtClean="0"/>
              <a:t>4/6/2015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CAPTIONING PLACEHODER - PLEASE DO NOT PUT ANY IMAGES OR TEXT HERE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4177198B-A92E-4E12-B9C7-60AE567CBCAD}" type="datetime1">
              <a:rPr lang="en-US" smtClean="0"/>
              <a:t>4/6/2015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r>
              <a:rPr lang="en-US" smtClean="0"/>
              <a:t>CAPTIONING PLACEHODER - PLEASE DO NOT PUT ANY IMAGES OR TEXT HERE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812B-56D5-4F12-831E-61766926FE53}" type="datetime1">
              <a:rPr lang="en-US" smtClean="0"/>
              <a:t>4/6/2015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CAPTIONING PLACEHODER - PLEASE DO NOT PUT ANY IMAGES OR TEXT HERE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4E45A-7785-4C6E-BCF2-6B45B587EB75}" type="datetime1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CAPTIONING PLACEHODER - PLEASE DO NOT PUT ANY IMAGES OR TEXT HERE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2A42-8C6C-41D0-B133-A6A111C95544}" type="datetime1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CAPTIONING PLACEHODER - PLEASE DO NOT PUT ANY IMAGES OR TEXT HERE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2AC6BF2-F7EC-4475-8C87-1D6AFDF2A84F}" type="datetime1">
              <a:rPr lang="en-US" smtClean="0"/>
              <a:t>4/6/2015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CAPTIONING PLACEHODER - PLEASE DO NOT PUT ANY IMAGES OR TEXT HERE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uniformgrantguidanceimplementation@ed.gov" TargetMode="External"/><Relationship Id="rId2" Type="http://schemas.openxmlformats.org/officeDocument/2006/relationships/hyperlink" Target="http://www2.ed.gov/policy/fund/guid/uniform-guidance/index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04800" y="285750"/>
            <a:ext cx="6477000" cy="17145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Uniform Guidance Implementation Overview</a:t>
            </a:r>
            <a:br>
              <a:rPr lang="en-US" sz="3200" dirty="0" smtClean="0"/>
            </a:br>
            <a:r>
              <a:rPr lang="en-US" sz="3200" dirty="0" smtClean="0"/>
              <a:t> 2015 VIRTUAL PROJECT DIRECTORS’ CONFERENCE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133350"/>
            <a:ext cx="2133600" cy="160043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HOLD FOR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VIDEO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WINDOW</a:t>
            </a:r>
          </a:p>
          <a:p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13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6172200" cy="8572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Risk Based Monitoring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00050" y="1352550"/>
            <a:ext cx="6838950" cy="3276599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2000" dirty="0"/>
              <a:t>Under 2 CFR 200.331 (d) </a:t>
            </a:r>
            <a:r>
              <a:rPr lang="en-US" sz="2000" dirty="0" smtClean="0"/>
              <a:t>and (e) Pass-through </a:t>
            </a:r>
            <a:r>
              <a:rPr lang="en-US" sz="2000" dirty="0"/>
              <a:t>entity monitoring must include:</a:t>
            </a:r>
          </a:p>
          <a:p>
            <a:r>
              <a:rPr lang="en-US" sz="2000" dirty="0"/>
              <a:t>Review of financial and performance reports</a:t>
            </a:r>
          </a:p>
          <a:p>
            <a:r>
              <a:rPr lang="en-US" sz="2000" dirty="0"/>
              <a:t>Issue management decisions for audit findings on </a:t>
            </a:r>
            <a:r>
              <a:rPr lang="en-US" sz="2000" dirty="0" err="1"/>
              <a:t>subrecipients</a:t>
            </a:r>
            <a:endParaRPr lang="en-US" sz="2000" dirty="0"/>
          </a:p>
          <a:p>
            <a:r>
              <a:rPr lang="en-US" sz="2000" dirty="0"/>
              <a:t>Ensure that the </a:t>
            </a:r>
            <a:r>
              <a:rPr lang="en-US" sz="2000" dirty="0" err="1"/>
              <a:t>subrecipients</a:t>
            </a:r>
            <a:r>
              <a:rPr lang="en-US" sz="2000" dirty="0"/>
              <a:t> take timely, appropriate action to cure deficiencies </a:t>
            </a:r>
            <a:r>
              <a:rPr lang="en-US" sz="2000" dirty="0" smtClean="0"/>
              <a:t>by way of: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Provide training and technical assistance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Perform an on-site review of entity’s program operations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Arrange for agreed-upon-procedures for Audit services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4552950"/>
            <a:ext cx="8077200" cy="419100"/>
          </a:xfrm>
        </p:spPr>
        <p:txBody>
          <a:bodyPr/>
          <a:lstStyle/>
          <a:p>
            <a:r>
              <a:rPr lang="en-US" sz="1500" dirty="0" smtClean="0">
                <a:solidFill>
                  <a:srgbClr val="438086"/>
                </a:solidFill>
              </a:rPr>
              <a:t>CAPTIONING PLACEHODER - PLEASE DO NOT PUT ANY IMAGES OR TEXT HERE</a:t>
            </a:r>
            <a:endParaRPr lang="en-US" sz="1500" dirty="0">
              <a:solidFill>
                <a:srgbClr val="43808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15150" y="133350"/>
            <a:ext cx="2133600" cy="160043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sz="2000" dirty="0" smtClean="0">
              <a:solidFill>
                <a:prstClr val="white"/>
              </a:solidFill>
            </a:endParaRPr>
          </a:p>
          <a:p>
            <a:r>
              <a:rPr lang="en-US" sz="2000" dirty="0" smtClean="0">
                <a:solidFill>
                  <a:prstClr val="white"/>
                </a:solidFill>
              </a:rPr>
              <a:t>HOLD FOR</a:t>
            </a:r>
          </a:p>
          <a:p>
            <a:r>
              <a:rPr lang="en-US" sz="2000" dirty="0" smtClean="0">
                <a:solidFill>
                  <a:prstClr val="white"/>
                </a:solidFill>
              </a:rPr>
              <a:t>VIDEO </a:t>
            </a:r>
          </a:p>
          <a:p>
            <a:r>
              <a:rPr lang="en-US" sz="2000" dirty="0" smtClean="0">
                <a:solidFill>
                  <a:prstClr val="white"/>
                </a:solidFill>
              </a:rPr>
              <a:t>WINDOW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951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6172200" cy="8572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Key Changes: Audits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1047750"/>
            <a:ext cx="7315200" cy="3276599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Threshold for a required Single Audit has increased to $</a:t>
            </a:r>
            <a:r>
              <a:rPr lang="en-US" sz="2000" dirty="0" smtClean="0"/>
              <a:t>750,000</a:t>
            </a:r>
          </a:p>
          <a:p>
            <a:endParaRPr lang="en-US" sz="1100" dirty="0"/>
          </a:p>
          <a:p>
            <a:r>
              <a:rPr lang="en-US" sz="2000" dirty="0"/>
              <a:t>Questioned costs &lt;$25,000 are no longer required to be </a:t>
            </a:r>
            <a:r>
              <a:rPr lang="en-US" sz="2000" dirty="0" smtClean="0"/>
              <a:t>reported</a:t>
            </a:r>
          </a:p>
          <a:p>
            <a:endParaRPr lang="en-US" sz="1000" dirty="0"/>
          </a:p>
          <a:p>
            <a:r>
              <a:rPr lang="en-US" sz="2000" dirty="0"/>
              <a:t>Fewer audits and findings have monitoring </a:t>
            </a:r>
            <a:r>
              <a:rPr lang="en-US" sz="2000" dirty="0" smtClean="0"/>
              <a:t>implications</a:t>
            </a:r>
          </a:p>
          <a:p>
            <a:endParaRPr lang="en-US" sz="1000" dirty="0"/>
          </a:p>
          <a:p>
            <a:r>
              <a:rPr lang="en-US" sz="2000" dirty="0"/>
              <a:t>Audits must be submitted electronically to the Federal </a:t>
            </a:r>
            <a:r>
              <a:rPr lang="en-US" sz="2000" dirty="0" smtClean="0"/>
              <a:t>Audit </a:t>
            </a:r>
            <a:r>
              <a:rPr lang="en-US" sz="2000" dirty="0"/>
              <a:t>Clearinghouse and made available to all funding </a:t>
            </a:r>
            <a:r>
              <a:rPr lang="en-US" sz="2000" dirty="0" smtClean="0"/>
              <a:t>agencies</a:t>
            </a:r>
          </a:p>
          <a:p>
            <a:endParaRPr lang="en-US" sz="1000" dirty="0"/>
          </a:p>
          <a:p>
            <a:r>
              <a:rPr lang="en-US" sz="2000" dirty="0"/>
              <a:t>States will continue to resolve sub-recipient </a:t>
            </a:r>
            <a:r>
              <a:rPr lang="en-US" sz="2000" dirty="0" smtClean="0"/>
              <a:t>audits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4552950"/>
            <a:ext cx="8077200" cy="419100"/>
          </a:xfrm>
        </p:spPr>
        <p:txBody>
          <a:bodyPr/>
          <a:lstStyle/>
          <a:p>
            <a:r>
              <a:rPr lang="en-US" sz="1500" dirty="0" smtClean="0"/>
              <a:t>CAPTIONING PLACEHODER - PLEASE DO NOT PUT ANY IMAGES OR TEXT HERE</a:t>
            </a:r>
            <a:endParaRPr lang="en-US" sz="1500" dirty="0"/>
          </a:p>
        </p:txBody>
      </p:sp>
      <p:sp>
        <p:nvSpPr>
          <p:cNvPr id="7" name="TextBox 6"/>
          <p:cNvSpPr txBox="1"/>
          <p:nvPr/>
        </p:nvSpPr>
        <p:spPr>
          <a:xfrm>
            <a:off x="6915150" y="133350"/>
            <a:ext cx="2133600" cy="160043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HOLD FOR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VIDEO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WINDOW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728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"/>
            <a:ext cx="6172200" cy="8572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Key Changes:  Indirect Costs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895350"/>
            <a:ext cx="6457950" cy="3276599"/>
          </a:xfrm>
        </p:spPr>
        <p:txBody>
          <a:bodyPr>
            <a:noAutofit/>
          </a:bodyPr>
          <a:lstStyle/>
          <a:p>
            <a:r>
              <a:rPr lang="en-US" sz="2000" dirty="0" smtClean="0"/>
              <a:t>Flexibility </a:t>
            </a:r>
            <a:r>
              <a:rPr lang="en-US" sz="2000" dirty="0"/>
              <a:t>for new Grantees: de </a:t>
            </a:r>
            <a:r>
              <a:rPr lang="en-US" sz="2000" dirty="0" err="1"/>
              <a:t>minimis</a:t>
            </a:r>
            <a:r>
              <a:rPr lang="en-US" sz="2000" dirty="0"/>
              <a:t> rate of 10% MTDC</a:t>
            </a:r>
          </a:p>
          <a:p>
            <a:r>
              <a:rPr lang="en-US" sz="2000" dirty="0" smtClean="0"/>
              <a:t>SEAs and </a:t>
            </a:r>
            <a:r>
              <a:rPr lang="en-US" sz="2000" dirty="0"/>
              <a:t>LEAs not </a:t>
            </a:r>
            <a:r>
              <a:rPr lang="en-US" sz="2000" dirty="0" smtClean="0"/>
              <a:t>eligible (EDGAR Part 76.561)</a:t>
            </a:r>
            <a:endParaRPr lang="en-US" sz="2000" dirty="0"/>
          </a:p>
          <a:p>
            <a:r>
              <a:rPr lang="en-US" sz="2000" dirty="0"/>
              <a:t>De </a:t>
            </a:r>
            <a:r>
              <a:rPr lang="en-US" sz="2000" dirty="0" err="1"/>
              <a:t>minimus</a:t>
            </a:r>
            <a:r>
              <a:rPr lang="en-US" sz="2000" dirty="0"/>
              <a:t> rate not to be confused with Department’s temporary rate of 10% </a:t>
            </a: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000" dirty="0"/>
              <a:t>New grantees that have never had rate have option to negotiate ICR and use temporary rate OR to use de </a:t>
            </a:r>
            <a:r>
              <a:rPr lang="en-US" sz="2000" dirty="0" err="1"/>
              <a:t>minimis</a:t>
            </a:r>
            <a:r>
              <a:rPr lang="en-US" sz="2000" dirty="0"/>
              <a:t> rate </a:t>
            </a:r>
            <a:r>
              <a:rPr lang="en-US" sz="2000" dirty="0" smtClean="0"/>
              <a:t>BUT</a:t>
            </a:r>
            <a:endParaRPr lang="en-US" sz="1800" dirty="0" smtClean="0"/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Grants </a:t>
            </a:r>
            <a:r>
              <a:rPr lang="en-US" sz="1800" dirty="0">
                <a:solidFill>
                  <a:schemeClr val="tx1"/>
                </a:solidFill>
              </a:rPr>
              <a:t>subject to “supplement not supplant” must use restricted rate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Training grants must use 8% MTDC rate under §75.562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4552950"/>
            <a:ext cx="8077200" cy="419100"/>
          </a:xfrm>
        </p:spPr>
        <p:txBody>
          <a:bodyPr/>
          <a:lstStyle/>
          <a:p>
            <a:r>
              <a:rPr lang="en-US" sz="1500" dirty="0" smtClean="0">
                <a:solidFill>
                  <a:srgbClr val="438086"/>
                </a:solidFill>
              </a:rPr>
              <a:t>CAPTIONING PLACEHODER - PLEASE DO NOT PUT ANY IMAGES OR TEXT HERE</a:t>
            </a:r>
            <a:endParaRPr lang="en-US" sz="1500" dirty="0">
              <a:solidFill>
                <a:srgbClr val="43808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15150" y="133350"/>
            <a:ext cx="2133600" cy="160043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sz="2000" dirty="0" smtClean="0">
              <a:solidFill>
                <a:prstClr val="white"/>
              </a:solidFill>
            </a:endParaRPr>
          </a:p>
          <a:p>
            <a:r>
              <a:rPr lang="en-US" sz="2000" dirty="0" smtClean="0">
                <a:solidFill>
                  <a:prstClr val="white"/>
                </a:solidFill>
              </a:rPr>
              <a:t>HOLD FOR</a:t>
            </a:r>
          </a:p>
          <a:p>
            <a:r>
              <a:rPr lang="en-US" sz="2000" dirty="0" smtClean="0">
                <a:solidFill>
                  <a:prstClr val="white"/>
                </a:solidFill>
              </a:rPr>
              <a:t>VIDEO </a:t>
            </a:r>
          </a:p>
          <a:p>
            <a:r>
              <a:rPr lang="en-US" sz="2000" dirty="0" smtClean="0">
                <a:solidFill>
                  <a:prstClr val="white"/>
                </a:solidFill>
              </a:rPr>
              <a:t>WINDOW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327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"/>
            <a:ext cx="6172200" cy="8572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Key Changes:  Indirect Costs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00151"/>
            <a:ext cx="6457950" cy="3276599"/>
          </a:xfrm>
        </p:spPr>
        <p:txBody>
          <a:bodyPr>
            <a:normAutofit/>
          </a:bodyPr>
          <a:lstStyle/>
          <a:p>
            <a:r>
              <a:rPr lang="en-US" sz="2000" dirty="0"/>
              <a:t>New flexibility: Grantees with a negotiated rate may apply for an extension of up to 4 years.</a:t>
            </a:r>
          </a:p>
          <a:p>
            <a:r>
              <a:rPr lang="en-US" sz="2000" dirty="0"/>
              <a:t>Reduces the requirement to renegotiate annually</a:t>
            </a:r>
          </a:p>
          <a:p>
            <a:r>
              <a:rPr lang="en-US" sz="2000" dirty="0"/>
              <a:t>Requests for extensions must be submitted 4 months after the end of the grantee’s fiscal year (60 days earlier than due date for indirect cost proposals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See GAN for your rate</a:t>
            </a:r>
          </a:p>
          <a:p>
            <a:r>
              <a:rPr lang="en-US" sz="2000" dirty="0" smtClean="0"/>
              <a:t>Program statute may cap the indirect cost rate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4552950"/>
            <a:ext cx="8077200" cy="419100"/>
          </a:xfrm>
        </p:spPr>
        <p:txBody>
          <a:bodyPr/>
          <a:lstStyle/>
          <a:p>
            <a:r>
              <a:rPr lang="en-US" sz="1500" dirty="0" smtClean="0"/>
              <a:t>CAPTIONING PLACEHODER - PLEASE DO NOT PUT ANY IMAGES OR TEXT HERE</a:t>
            </a:r>
            <a:endParaRPr lang="en-US" sz="1500" dirty="0"/>
          </a:p>
        </p:txBody>
      </p:sp>
      <p:sp>
        <p:nvSpPr>
          <p:cNvPr id="7" name="TextBox 6"/>
          <p:cNvSpPr txBox="1"/>
          <p:nvPr/>
        </p:nvSpPr>
        <p:spPr>
          <a:xfrm>
            <a:off x="6915150" y="133350"/>
            <a:ext cx="2133600" cy="160043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HOLD FOR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VIDEO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WINDOW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728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6172200" cy="8572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Resources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00151"/>
            <a:ext cx="6705600" cy="3276599"/>
          </a:xfrm>
        </p:spPr>
        <p:txBody>
          <a:bodyPr>
            <a:normAutofit/>
          </a:bodyPr>
          <a:lstStyle/>
          <a:p>
            <a:r>
              <a:rPr lang="en-US" sz="2000" dirty="0"/>
              <a:t>Your Department program officer</a:t>
            </a:r>
          </a:p>
          <a:p>
            <a:r>
              <a:rPr lang="en-US" sz="2000" dirty="0"/>
              <a:t>The Department’s one-stop shop for information:  </a:t>
            </a: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www2.ed.gov/policy/fund/guid/uniform-guidance/index.html</a:t>
            </a: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000" dirty="0"/>
              <a:t>Includes links to COFAR and OMB </a:t>
            </a:r>
          </a:p>
          <a:p>
            <a:r>
              <a:rPr lang="en-US" sz="2000" dirty="0"/>
              <a:t>Includes links to EDGAR, including former Parts 74 and 80</a:t>
            </a:r>
          </a:p>
          <a:p>
            <a:r>
              <a:rPr lang="en-US" sz="2000" dirty="0"/>
              <a:t>Email questions to: </a:t>
            </a:r>
            <a:r>
              <a:rPr lang="en-US" sz="2000" dirty="0" smtClean="0">
                <a:hlinkClick r:id="rId3"/>
              </a:rPr>
              <a:t>uniformgrantguidanceimplementation@ed.gov</a:t>
            </a:r>
            <a:r>
              <a:rPr lang="en-US" sz="2000" dirty="0" smtClean="0"/>
              <a:t>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4552950"/>
            <a:ext cx="8077200" cy="419100"/>
          </a:xfrm>
        </p:spPr>
        <p:txBody>
          <a:bodyPr/>
          <a:lstStyle/>
          <a:p>
            <a:r>
              <a:rPr lang="en-US" sz="1500" dirty="0" smtClean="0"/>
              <a:t>CAPTIONING PLACEHODER - PLEASE DO NOT PUT ANY IMAGES OR TEXT HERE</a:t>
            </a:r>
            <a:endParaRPr lang="en-US" sz="1500" dirty="0"/>
          </a:p>
        </p:txBody>
      </p:sp>
      <p:sp>
        <p:nvSpPr>
          <p:cNvPr id="7" name="TextBox 6"/>
          <p:cNvSpPr txBox="1"/>
          <p:nvPr/>
        </p:nvSpPr>
        <p:spPr>
          <a:xfrm>
            <a:off x="6915150" y="133350"/>
            <a:ext cx="2133600" cy="160043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HOLD FOR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VIDEO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WINDOW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74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6172200" cy="8572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Agenda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1504951"/>
            <a:ext cx="8229600" cy="3276599"/>
          </a:xfrm>
        </p:spPr>
        <p:txBody>
          <a:bodyPr>
            <a:normAutofit/>
          </a:bodyPr>
          <a:lstStyle/>
          <a:p>
            <a:r>
              <a:rPr lang="en-US" sz="2000" dirty="0"/>
              <a:t>Goals of the Uniform Guidance </a:t>
            </a:r>
          </a:p>
          <a:p>
            <a:r>
              <a:rPr lang="en-US" sz="2000" dirty="0"/>
              <a:t>Department adoption and preparation for implementing the guidance</a:t>
            </a:r>
          </a:p>
          <a:p>
            <a:r>
              <a:rPr lang="en-US" sz="2000" dirty="0" smtClean="0"/>
              <a:t>Timeline </a:t>
            </a:r>
            <a:r>
              <a:rPr lang="en-US" sz="2000" dirty="0"/>
              <a:t>– when changes impact your </a:t>
            </a:r>
            <a:r>
              <a:rPr lang="en-US" sz="2000" dirty="0" smtClean="0"/>
              <a:t>grant</a:t>
            </a:r>
          </a:p>
          <a:p>
            <a:r>
              <a:rPr lang="en-US" sz="2000" dirty="0"/>
              <a:t>Guided tour of the Uniform Guidance and key changes to </a:t>
            </a:r>
            <a:r>
              <a:rPr lang="en-US" sz="2000" dirty="0" smtClean="0"/>
              <a:t>it</a:t>
            </a:r>
            <a:endParaRPr lang="en-US" sz="2000" dirty="0"/>
          </a:p>
          <a:p>
            <a:r>
              <a:rPr lang="en-US" sz="2000" dirty="0"/>
              <a:t>Resources for technical assistance and </a:t>
            </a:r>
            <a:r>
              <a:rPr lang="en-US" sz="2000" dirty="0" smtClean="0"/>
              <a:t>training</a:t>
            </a:r>
            <a:endParaRPr lang="en-US" sz="2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4552950"/>
            <a:ext cx="8077200" cy="419100"/>
          </a:xfrm>
        </p:spPr>
        <p:txBody>
          <a:bodyPr/>
          <a:lstStyle/>
          <a:p>
            <a:r>
              <a:rPr lang="en-US" sz="1500" dirty="0" smtClean="0"/>
              <a:t>CAPTIONING PLACEHODER - PLEASE DO NOT PUT ANY IMAGES OR TEXT HERE</a:t>
            </a:r>
            <a:endParaRPr lang="en-US" sz="1500" dirty="0"/>
          </a:p>
        </p:txBody>
      </p:sp>
      <p:sp>
        <p:nvSpPr>
          <p:cNvPr id="7" name="TextBox 6"/>
          <p:cNvSpPr txBox="1"/>
          <p:nvPr/>
        </p:nvSpPr>
        <p:spPr>
          <a:xfrm>
            <a:off x="6915150" y="133350"/>
            <a:ext cx="2133600" cy="160043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HOLD FOR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VIDEO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WINDOW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44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6172200" cy="8572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Taking Effect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1047750"/>
            <a:ext cx="7848600" cy="3276599"/>
          </a:xfrm>
        </p:spPr>
        <p:txBody>
          <a:bodyPr>
            <a:normAutofit/>
          </a:bodyPr>
          <a:lstStyle/>
          <a:p>
            <a:r>
              <a:rPr lang="en-US" sz="2000" dirty="0"/>
              <a:t>Uniform Guidance (2 CFR Part 200) applies to:</a:t>
            </a:r>
          </a:p>
          <a:p>
            <a:r>
              <a:rPr lang="en-US" sz="2000" dirty="0"/>
              <a:t>New and Continuation grants </a:t>
            </a:r>
            <a:r>
              <a:rPr lang="en-US" sz="2000" dirty="0" smtClean="0"/>
              <a:t>made </a:t>
            </a:r>
            <a:r>
              <a:rPr lang="en-US" sz="2000" dirty="0"/>
              <a:t>on or after </a:t>
            </a:r>
            <a:endParaRPr lang="en-US" sz="2000" dirty="0" smtClean="0"/>
          </a:p>
          <a:p>
            <a:pPr>
              <a:buClr>
                <a:schemeClr val="bg1"/>
              </a:buClr>
            </a:pPr>
            <a:r>
              <a:rPr lang="en-US" sz="2000" dirty="0" smtClean="0"/>
              <a:t>December </a:t>
            </a:r>
            <a:r>
              <a:rPr lang="en-US" sz="2000" dirty="0"/>
              <a:t>26, 2014</a:t>
            </a:r>
          </a:p>
          <a:p>
            <a:r>
              <a:rPr lang="en-US" sz="2000" dirty="0"/>
              <a:t>Audit and indirect cost changes take effect when your next fiscal year after December 26, 2014, starts</a:t>
            </a:r>
          </a:p>
          <a:p>
            <a:r>
              <a:rPr lang="en-US" sz="2000" dirty="0"/>
              <a:t>Funds carried over into a new fiscal year starting on or after December 26, 2014 </a:t>
            </a:r>
          </a:p>
          <a:p>
            <a:r>
              <a:rPr lang="en-US" sz="2000" dirty="0"/>
              <a:t>Funds carried over into a continuation grant on or after December 26, 2014</a:t>
            </a:r>
          </a:p>
          <a:p>
            <a:endParaRPr lang="en-US" sz="2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4552950"/>
            <a:ext cx="8077200" cy="419100"/>
          </a:xfrm>
        </p:spPr>
        <p:txBody>
          <a:bodyPr/>
          <a:lstStyle/>
          <a:p>
            <a:r>
              <a:rPr lang="en-US" sz="1500" dirty="0" smtClean="0">
                <a:solidFill>
                  <a:srgbClr val="438086"/>
                </a:solidFill>
              </a:rPr>
              <a:t>CAPTIONING PLACEHODER - PLEASE DO NOT PUT ANY IMAGES OR TEXT HERE</a:t>
            </a:r>
            <a:endParaRPr lang="en-US" sz="1500" dirty="0">
              <a:solidFill>
                <a:srgbClr val="43808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15150" y="133350"/>
            <a:ext cx="2133600" cy="160043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sz="2000" dirty="0" smtClean="0">
              <a:solidFill>
                <a:prstClr val="white"/>
              </a:solidFill>
            </a:endParaRPr>
          </a:p>
          <a:p>
            <a:r>
              <a:rPr lang="en-US" sz="2000" dirty="0" smtClean="0">
                <a:solidFill>
                  <a:prstClr val="white"/>
                </a:solidFill>
              </a:rPr>
              <a:t>HOLD FOR</a:t>
            </a:r>
          </a:p>
          <a:p>
            <a:r>
              <a:rPr lang="en-US" sz="2000" dirty="0" smtClean="0">
                <a:solidFill>
                  <a:prstClr val="white"/>
                </a:solidFill>
              </a:rPr>
              <a:t>VIDEO </a:t>
            </a:r>
          </a:p>
          <a:p>
            <a:r>
              <a:rPr lang="en-US" sz="2000" dirty="0" smtClean="0">
                <a:solidFill>
                  <a:prstClr val="white"/>
                </a:solidFill>
              </a:rPr>
              <a:t>WINDOW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72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504944"/>
            <a:ext cx="6248400" cy="857250"/>
          </a:xfrm>
        </p:spPr>
        <p:txBody>
          <a:bodyPr>
            <a:noAutofit/>
          </a:bodyPr>
          <a:lstStyle/>
          <a:p>
            <a:r>
              <a:rPr lang="en-US" sz="3200" dirty="0" smtClean="0"/>
              <a:t>2 CFR Part 200</a:t>
            </a:r>
            <a:br>
              <a:rPr lang="en-US" sz="3200" dirty="0" smtClean="0"/>
            </a:br>
            <a:r>
              <a:rPr lang="en-US" sz="3200" dirty="0" smtClean="0"/>
              <a:t>Table of Contents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885950"/>
            <a:ext cx="4038600" cy="2514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Subpart A – Acronyms and Definitions</a:t>
            </a:r>
          </a:p>
          <a:p>
            <a:r>
              <a:rPr lang="en-US" dirty="0"/>
              <a:t>Subpart B – General Provisions</a:t>
            </a:r>
          </a:p>
          <a:p>
            <a:r>
              <a:rPr lang="en-US" dirty="0"/>
              <a:t>Subpart C – Pre-Award Requirements</a:t>
            </a:r>
          </a:p>
          <a:p>
            <a:r>
              <a:rPr lang="en-US" dirty="0"/>
              <a:t>Subpart D – Post-Award Requirements</a:t>
            </a:r>
          </a:p>
          <a:p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885950"/>
            <a:ext cx="4038600" cy="19811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Subpart E – Cost Principles</a:t>
            </a:r>
          </a:p>
          <a:p>
            <a:r>
              <a:rPr lang="en-US" dirty="0"/>
              <a:t>Subpart F – Audit Requirements</a:t>
            </a:r>
          </a:p>
          <a:p>
            <a:r>
              <a:rPr lang="en-US" dirty="0"/>
              <a:t>Appendices III-V and VII – Indirect Cost/Cost Allocation Plans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915150" y="133350"/>
            <a:ext cx="2133600" cy="160043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HOLD FOR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VIDEO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WINDOW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4552950"/>
            <a:ext cx="8077200" cy="419100"/>
          </a:xfrm>
        </p:spPr>
        <p:txBody>
          <a:bodyPr/>
          <a:lstStyle/>
          <a:p>
            <a:r>
              <a:rPr lang="en-US" sz="1500" dirty="0" smtClean="0"/>
              <a:t>CAPTIONING PLACEHODER - PLEASE DO NOT PUT ANY IMAGES OR TEXT HERE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83432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2550"/>
            <a:ext cx="7614564" cy="3176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"/>
            <a:ext cx="6172200" cy="8572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Understanding 2 CFR Part 200</a:t>
            </a:r>
            <a:endParaRPr lang="en-US" sz="3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4552950"/>
            <a:ext cx="8077200" cy="419100"/>
          </a:xfrm>
        </p:spPr>
        <p:txBody>
          <a:bodyPr/>
          <a:lstStyle/>
          <a:p>
            <a:r>
              <a:rPr lang="en-US" sz="1500" dirty="0" smtClean="0"/>
              <a:t>CAPTIONING PLACEHODER - PLEASE DO NOT PUT ANY IMAGES OR TEXT HERE</a:t>
            </a:r>
            <a:endParaRPr lang="en-US" sz="1500" dirty="0"/>
          </a:p>
        </p:txBody>
      </p:sp>
      <p:sp>
        <p:nvSpPr>
          <p:cNvPr id="7" name="TextBox 6"/>
          <p:cNvSpPr txBox="1"/>
          <p:nvPr/>
        </p:nvSpPr>
        <p:spPr>
          <a:xfrm>
            <a:off x="6915150" y="133350"/>
            <a:ext cx="2133600" cy="160043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HOLD FOR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VIDEO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WINDOW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72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2900"/>
            <a:ext cx="6172200" cy="8572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Grant Award Notification (GAN)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00151"/>
            <a:ext cx="6324600" cy="327659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Legal document that outlines the relationship between the Department and the grantee that includes the:  ED program contact; the timeframe length of the project period; the award amount for the current budget period; key personnel; indirect cost rate for this award; the regulations governing the award and other terms and conditions</a:t>
            </a:r>
          </a:p>
          <a:p>
            <a:endParaRPr lang="en-US" sz="2000" dirty="0" smtClean="0"/>
          </a:p>
          <a:p>
            <a:r>
              <a:rPr lang="en-US" sz="2000" dirty="0" smtClean="0"/>
              <a:t>Read the “fine print”</a:t>
            </a:r>
            <a:endParaRPr lang="en-US" sz="2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4552950"/>
            <a:ext cx="8077200" cy="419100"/>
          </a:xfrm>
        </p:spPr>
        <p:txBody>
          <a:bodyPr/>
          <a:lstStyle/>
          <a:p>
            <a:r>
              <a:rPr lang="en-US" sz="1500" dirty="0" smtClean="0"/>
              <a:t>CAPTIONING PLACEHODER - PLEASE DO NOT PUT ANY IMAGES OR TEXT HERE</a:t>
            </a:r>
            <a:endParaRPr lang="en-US" sz="1500" dirty="0"/>
          </a:p>
        </p:txBody>
      </p:sp>
      <p:sp>
        <p:nvSpPr>
          <p:cNvPr id="7" name="TextBox 6"/>
          <p:cNvSpPr txBox="1"/>
          <p:nvPr/>
        </p:nvSpPr>
        <p:spPr>
          <a:xfrm>
            <a:off x="6915150" y="133350"/>
            <a:ext cx="2133600" cy="160043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HOLD FOR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VIDEO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WINDOW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728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6172200" cy="8572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Key Changes:  Post-Award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00151"/>
            <a:ext cx="6457950" cy="3276599"/>
          </a:xfrm>
        </p:spPr>
        <p:txBody>
          <a:bodyPr>
            <a:normAutofit/>
          </a:bodyPr>
          <a:lstStyle/>
          <a:p>
            <a:r>
              <a:rPr lang="en-US" sz="2000" dirty="0"/>
              <a:t>Increased flexibilities and responsibilities for you, our grantees:</a:t>
            </a:r>
          </a:p>
          <a:p>
            <a:r>
              <a:rPr lang="en-US" sz="2000" dirty="0"/>
              <a:t>Greater emphasis on internal controls to ensure compliance and fiscal responsibility</a:t>
            </a:r>
          </a:p>
          <a:p>
            <a:r>
              <a:rPr lang="en-US" sz="2000" dirty="0"/>
              <a:t>Enhanced oversight requirements of sub-recipients and contracts which include risk assessment and use of monitoring tools</a:t>
            </a:r>
          </a:p>
          <a:p>
            <a:r>
              <a:rPr lang="en-US" sz="2000" dirty="0"/>
              <a:t>Greater focus on performance expectations and results</a:t>
            </a:r>
          </a:p>
          <a:p>
            <a:endParaRPr lang="en-US" sz="2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4552950"/>
            <a:ext cx="8077200" cy="419100"/>
          </a:xfrm>
        </p:spPr>
        <p:txBody>
          <a:bodyPr/>
          <a:lstStyle/>
          <a:p>
            <a:r>
              <a:rPr lang="en-US" sz="1500" dirty="0" smtClean="0"/>
              <a:t>CAPTIONING PLACEHODER - PLEASE DO NOT PUT ANY IMAGES OR TEXT HERE</a:t>
            </a:r>
            <a:endParaRPr lang="en-US" sz="1500" dirty="0"/>
          </a:p>
        </p:txBody>
      </p:sp>
      <p:sp>
        <p:nvSpPr>
          <p:cNvPr id="7" name="TextBox 6"/>
          <p:cNvSpPr txBox="1"/>
          <p:nvPr/>
        </p:nvSpPr>
        <p:spPr>
          <a:xfrm>
            <a:off x="6915150" y="133350"/>
            <a:ext cx="2133600" cy="160043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HOLD FOR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VIDEO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WINDOW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728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66700"/>
            <a:ext cx="6477000" cy="857250"/>
          </a:xfrm>
        </p:spPr>
        <p:txBody>
          <a:bodyPr>
            <a:noAutofit/>
          </a:bodyPr>
          <a:lstStyle/>
          <a:p>
            <a:r>
              <a:rPr lang="en-US" sz="3200" dirty="0" smtClean="0"/>
              <a:t>Cost Principles:  Notable Changes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00151"/>
            <a:ext cx="6457950" cy="3276599"/>
          </a:xfrm>
        </p:spPr>
        <p:txBody>
          <a:bodyPr>
            <a:noAutofit/>
          </a:bodyPr>
          <a:lstStyle/>
          <a:p>
            <a:r>
              <a:rPr lang="en-US" sz="2000" dirty="0"/>
              <a:t>2 CFR 200.407 lists 22 prior approval requirements. However, some pre-approvals were missed, so check specific cost principles before assuming that they don’t require prior approval.</a:t>
            </a:r>
          </a:p>
          <a:p>
            <a:r>
              <a:rPr lang="en-US" sz="2000" dirty="0" smtClean="0"/>
              <a:t>Clarifications:</a:t>
            </a:r>
            <a:endParaRPr lang="en-US" sz="2000" dirty="0"/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Certifications are required for fiscal reports, payment requests, and indirect cost proposals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Direct </a:t>
            </a:r>
            <a:r>
              <a:rPr lang="en-US" sz="1800" dirty="0">
                <a:solidFill>
                  <a:schemeClr val="tx1"/>
                </a:solidFill>
              </a:rPr>
              <a:t>charging of materials and supplies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Computer equipment &lt;$5,000 specifically treated as supply</a:t>
            </a:r>
          </a:p>
          <a:p>
            <a:endParaRPr lang="en-US" sz="2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4552950"/>
            <a:ext cx="8077200" cy="419100"/>
          </a:xfrm>
        </p:spPr>
        <p:txBody>
          <a:bodyPr/>
          <a:lstStyle/>
          <a:p>
            <a:r>
              <a:rPr lang="en-US" sz="1500" dirty="0" smtClean="0"/>
              <a:t>CAPTIONING PLACEHODER - PLEASE DO NOT PUT ANY IMAGES OR TEXT HERE</a:t>
            </a:r>
            <a:endParaRPr lang="en-US" sz="1500" dirty="0"/>
          </a:p>
        </p:txBody>
      </p:sp>
      <p:sp>
        <p:nvSpPr>
          <p:cNvPr id="7" name="TextBox 6"/>
          <p:cNvSpPr txBox="1"/>
          <p:nvPr/>
        </p:nvSpPr>
        <p:spPr>
          <a:xfrm>
            <a:off x="6915150" y="133350"/>
            <a:ext cx="2133600" cy="160043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HOLD FOR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VIDEO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WINDOW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728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6172200" cy="8572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Risk Based Monitoring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00151"/>
            <a:ext cx="6457950" cy="3276599"/>
          </a:xfrm>
        </p:spPr>
        <p:txBody>
          <a:bodyPr>
            <a:normAutofit/>
          </a:bodyPr>
          <a:lstStyle/>
          <a:p>
            <a:r>
              <a:rPr lang="en-US" sz="2000" dirty="0"/>
              <a:t>Increased responsibilities for pass-through entities:</a:t>
            </a:r>
          </a:p>
          <a:p>
            <a:r>
              <a:rPr lang="en-US" sz="2000" dirty="0"/>
              <a:t>2 CFR 200.331 (b) Pass-through entities must evaluate each sub-recipient’s risk of noncompliance with Federal statutes, regulations, and the terms and conditions of the </a:t>
            </a:r>
            <a:r>
              <a:rPr lang="en-US" sz="2000" dirty="0" err="1"/>
              <a:t>subaward</a:t>
            </a:r>
            <a:r>
              <a:rPr lang="en-US" sz="2000" dirty="0"/>
              <a:t> for the purpose of determining the appropriate monitoring actions.</a:t>
            </a:r>
          </a:p>
          <a:p>
            <a:r>
              <a:rPr lang="en-US" sz="2000" dirty="0"/>
              <a:t>Risk Assessment does not have to be completed before sub-awards are made, but recipients can decide to make assessments before making the sub-awards.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4552950"/>
            <a:ext cx="8077200" cy="419100"/>
          </a:xfrm>
        </p:spPr>
        <p:txBody>
          <a:bodyPr/>
          <a:lstStyle/>
          <a:p>
            <a:r>
              <a:rPr lang="en-US" sz="1500" dirty="0" smtClean="0"/>
              <a:t>CAPTIONING PLACEHODER - PLEASE DO NOT PUT ANY IMAGES OR TEXT HERE</a:t>
            </a:r>
            <a:endParaRPr lang="en-US" sz="1500" dirty="0"/>
          </a:p>
        </p:txBody>
      </p:sp>
      <p:sp>
        <p:nvSpPr>
          <p:cNvPr id="7" name="TextBox 6"/>
          <p:cNvSpPr txBox="1"/>
          <p:nvPr/>
        </p:nvSpPr>
        <p:spPr>
          <a:xfrm>
            <a:off x="6915150" y="133350"/>
            <a:ext cx="2133600" cy="160043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HOLD FOR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VIDEO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WINDOW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7283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1687</TotalTime>
  <Words>930</Words>
  <Application>Microsoft Office PowerPoint</Application>
  <PresentationFormat>On-screen Show (16:9)</PresentationFormat>
  <Paragraphs>148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</vt:lpstr>
      <vt:lpstr>Uniform Guidance Implementation Overview  2015 VIRTUAL PROJECT DIRECTORS’ CONFERENCE</vt:lpstr>
      <vt:lpstr>Agenda</vt:lpstr>
      <vt:lpstr>Taking Effect</vt:lpstr>
      <vt:lpstr>2 CFR Part 200 Table of Contents</vt:lpstr>
      <vt:lpstr>Understanding 2 CFR Part 200</vt:lpstr>
      <vt:lpstr>Grant Award Notification (GAN)</vt:lpstr>
      <vt:lpstr>Key Changes:  Post-Award</vt:lpstr>
      <vt:lpstr>Cost Principles:  Notable Changes</vt:lpstr>
      <vt:lpstr>Risk Based Monitoring</vt:lpstr>
      <vt:lpstr>Risk Based Monitoring</vt:lpstr>
      <vt:lpstr>Key Changes: Audits</vt:lpstr>
      <vt:lpstr>Key Changes:  Indirect Costs</vt:lpstr>
      <vt:lpstr>Key Changes:  Indirect Costs</vt:lpstr>
      <vt:lpstr>Resources</vt:lpstr>
    </vt:vector>
  </TitlesOfParts>
  <Company>American Institutes for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 Kutner</dc:creator>
  <cp:lastModifiedBy>U.S. Department of Education</cp:lastModifiedBy>
  <cp:revision>26</cp:revision>
  <dcterms:created xsi:type="dcterms:W3CDTF">2015-02-27T16:57:07Z</dcterms:created>
  <dcterms:modified xsi:type="dcterms:W3CDTF">2015-04-06T15:45:07Z</dcterms:modified>
</cp:coreProperties>
</file>