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0" r:id="rId4"/>
    <p:sldId id="261" r:id="rId5"/>
    <p:sldId id="263" r:id="rId6"/>
    <p:sldId id="269" r:id="rId7"/>
    <p:sldId id="270" r:id="rId8"/>
    <p:sldId id="258" r:id="rId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60" autoAdjust="0"/>
  </p:normalViewPr>
  <p:slideViewPr>
    <p:cSldViewPr>
      <p:cViewPr>
        <p:scale>
          <a:sx n="85" d="100"/>
          <a:sy n="85" d="100"/>
        </p:scale>
        <p:origin x="-1362" y="-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77C4B6-63D6-4F93-8857-FBECFB4B4676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DEAD8AC-FA6F-45F2-BA0A-5EB6F5A017C6}">
      <dgm:prSet phldrT="[Text]"/>
      <dgm:spPr>
        <a:solidFill>
          <a:srgbClr val="FFFF00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1</a:t>
          </a:r>
          <a:r>
            <a:rPr lang="en-US" baseline="30000" dirty="0" smtClean="0">
              <a:solidFill>
                <a:schemeClr val="tx1"/>
              </a:solidFill>
            </a:rPr>
            <a:t>st</a:t>
          </a:r>
          <a:r>
            <a:rPr lang="en-US" dirty="0" smtClean="0">
              <a:solidFill>
                <a:schemeClr val="tx1"/>
              </a:solidFill>
            </a:rPr>
            <a:t> Year</a:t>
          </a:r>
          <a:endParaRPr lang="en-US" dirty="0">
            <a:solidFill>
              <a:schemeClr val="tx1"/>
            </a:solidFill>
          </a:endParaRPr>
        </a:p>
      </dgm:t>
    </dgm:pt>
    <dgm:pt modelId="{E1FDB88D-143A-43A2-BCAB-44E7D6711CB6}" type="parTrans" cxnId="{D0276292-F896-414C-A862-23A56ED444DC}">
      <dgm:prSet/>
      <dgm:spPr/>
      <dgm:t>
        <a:bodyPr/>
        <a:lstStyle/>
        <a:p>
          <a:endParaRPr lang="en-US"/>
        </a:p>
      </dgm:t>
    </dgm:pt>
    <dgm:pt modelId="{B5AA8788-77BA-464C-BBE3-0D2E98F7B315}" type="sibTrans" cxnId="{D0276292-F896-414C-A862-23A56ED444DC}">
      <dgm:prSet/>
      <dgm:spPr/>
      <dgm:t>
        <a:bodyPr/>
        <a:lstStyle/>
        <a:p>
          <a:endParaRPr lang="en-US"/>
        </a:p>
      </dgm:t>
    </dgm:pt>
    <dgm:pt modelId="{29D0C5D8-CBC7-4E1B-BFE2-8DEDDDCBF8F1}">
      <dgm:prSet phldrT="[Text]" custT="1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en-US" sz="1600" dirty="0" smtClean="0"/>
            <a:t>Coursework in research design </a:t>
          </a:r>
          <a:r>
            <a:rPr lang="en-US" sz="1600" dirty="0" smtClean="0">
              <a:sym typeface="Wingdings" panose="05000000000000000000" pitchFamily="2" charset="2"/>
            </a:rPr>
            <a:t></a:t>
          </a:r>
          <a:r>
            <a:rPr lang="en-US" sz="1600" dirty="0" smtClean="0"/>
            <a:t>Team study participant </a:t>
          </a:r>
          <a:r>
            <a:rPr lang="en-US" sz="1600" dirty="0" smtClean="0">
              <a:sym typeface="Wingdings" panose="05000000000000000000" pitchFamily="2" charset="2"/>
            </a:rPr>
            <a:t> review research manuscripts  Create a thorough research proposal</a:t>
          </a:r>
          <a:endParaRPr lang="en-US" sz="1600" dirty="0"/>
        </a:p>
      </dgm:t>
    </dgm:pt>
    <dgm:pt modelId="{C6173BBD-CC4A-4646-8262-A19A42384D2B}" type="parTrans" cxnId="{322DA395-1C82-4F07-AA89-B54E73DB4774}">
      <dgm:prSet/>
      <dgm:spPr/>
      <dgm:t>
        <a:bodyPr/>
        <a:lstStyle/>
        <a:p>
          <a:endParaRPr lang="en-US"/>
        </a:p>
      </dgm:t>
    </dgm:pt>
    <dgm:pt modelId="{CABA9464-D78C-4A3D-A705-723FEC56DDE2}" type="sibTrans" cxnId="{322DA395-1C82-4F07-AA89-B54E73DB4774}">
      <dgm:prSet/>
      <dgm:spPr/>
      <dgm:t>
        <a:bodyPr/>
        <a:lstStyle/>
        <a:p>
          <a:endParaRPr lang="en-US"/>
        </a:p>
      </dgm:t>
    </dgm:pt>
    <dgm:pt modelId="{08683834-8A61-45FF-B62F-CE300B480AA1}">
      <dgm:prSet phldrT="[Text]"/>
      <dgm:spPr>
        <a:solidFill>
          <a:srgbClr val="FFFF00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2</a:t>
          </a:r>
          <a:r>
            <a:rPr lang="en-US" baseline="30000" dirty="0" smtClean="0">
              <a:solidFill>
                <a:schemeClr val="tx1"/>
              </a:solidFill>
            </a:rPr>
            <a:t>nd</a:t>
          </a:r>
          <a:r>
            <a:rPr lang="en-US" dirty="0" smtClean="0">
              <a:solidFill>
                <a:schemeClr val="tx1"/>
              </a:solidFill>
            </a:rPr>
            <a:t> Year</a:t>
          </a:r>
          <a:endParaRPr lang="en-US" dirty="0">
            <a:solidFill>
              <a:schemeClr val="tx1"/>
            </a:solidFill>
          </a:endParaRPr>
        </a:p>
      </dgm:t>
    </dgm:pt>
    <dgm:pt modelId="{0CACB879-A311-4BB1-A0A1-514E03757685}" type="parTrans" cxnId="{443688DA-D494-4A72-BD21-4E544D60C2F2}">
      <dgm:prSet/>
      <dgm:spPr/>
      <dgm:t>
        <a:bodyPr/>
        <a:lstStyle/>
        <a:p>
          <a:endParaRPr lang="en-US"/>
        </a:p>
      </dgm:t>
    </dgm:pt>
    <dgm:pt modelId="{4E35EECF-8AAF-443F-86A3-166A9117321D}" type="sibTrans" cxnId="{443688DA-D494-4A72-BD21-4E544D60C2F2}">
      <dgm:prSet/>
      <dgm:spPr/>
      <dgm:t>
        <a:bodyPr/>
        <a:lstStyle/>
        <a:p>
          <a:endParaRPr lang="en-US"/>
        </a:p>
      </dgm:t>
    </dgm:pt>
    <dgm:pt modelId="{0022948B-2168-409B-9B1D-147BD3B84328}">
      <dgm:prSet phldrT="[Text]" custT="1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en-US" sz="1600" dirty="0" smtClean="0"/>
            <a:t>Present research results from team study through poster sessions &amp; national educational conferences </a:t>
          </a:r>
          <a:r>
            <a:rPr lang="en-US" sz="1600" dirty="0" smtClean="0">
              <a:sym typeface="Wingdings" panose="05000000000000000000" pitchFamily="2" charset="2"/>
            </a:rPr>
            <a:t> submit a manuscript for publication  Conduct research in schools</a:t>
          </a:r>
          <a:endParaRPr lang="en-US" sz="1600" dirty="0"/>
        </a:p>
      </dgm:t>
    </dgm:pt>
    <dgm:pt modelId="{283CE0E9-4539-4040-89E9-C3E92AD9D4EB}" type="parTrans" cxnId="{933B69D6-89F3-4802-AB78-A1C64C102439}">
      <dgm:prSet/>
      <dgm:spPr/>
      <dgm:t>
        <a:bodyPr/>
        <a:lstStyle/>
        <a:p>
          <a:endParaRPr lang="en-US"/>
        </a:p>
      </dgm:t>
    </dgm:pt>
    <dgm:pt modelId="{F06B17DA-300B-411C-B676-FF8495C5ECF6}" type="sibTrans" cxnId="{933B69D6-89F3-4802-AB78-A1C64C102439}">
      <dgm:prSet/>
      <dgm:spPr/>
      <dgm:t>
        <a:bodyPr/>
        <a:lstStyle/>
        <a:p>
          <a:endParaRPr lang="en-US"/>
        </a:p>
      </dgm:t>
    </dgm:pt>
    <dgm:pt modelId="{3473151E-2DEB-41EC-AD7B-B95048E8C181}">
      <dgm:prSet phldrT="[Text]"/>
      <dgm:spPr>
        <a:solidFill>
          <a:srgbClr val="FFFF00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3</a:t>
          </a:r>
          <a:r>
            <a:rPr lang="en-US" baseline="30000" dirty="0" smtClean="0">
              <a:solidFill>
                <a:schemeClr val="tx1"/>
              </a:solidFill>
            </a:rPr>
            <a:t>rd</a:t>
          </a:r>
          <a:r>
            <a:rPr lang="en-US" dirty="0" smtClean="0">
              <a:solidFill>
                <a:schemeClr val="tx1"/>
              </a:solidFill>
            </a:rPr>
            <a:t> Year </a:t>
          </a:r>
          <a:endParaRPr lang="en-US" dirty="0">
            <a:solidFill>
              <a:schemeClr val="tx1"/>
            </a:solidFill>
          </a:endParaRPr>
        </a:p>
      </dgm:t>
    </dgm:pt>
    <dgm:pt modelId="{18633B2B-F404-4FD4-99FB-6F2ABD2430A3}" type="parTrans" cxnId="{4B0C4D53-ED1B-46CC-8589-5C218E7A1554}">
      <dgm:prSet/>
      <dgm:spPr/>
      <dgm:t>
        <a:bodyPr/>
        <a:lstStyle/>
        <a:p>
          <a:endParaRPr lang="en-US"/>
        </a:p>
      </dgm:t>
    </dgm:pt>
    <dgm:pt modelId="{E4AFE5B8-CCB6-481E-BE12-B1FE16D35852}" type="sibTrans" cxnId="{4B0C4D53-ED1B-46CC-8589-5C218E7A1554}">
      <dgm:prSet/>
      <dgm:spPr/>
      <dgm:t>
        <a:bodyPr/>
        <a:lstStyle/>
        <a:p>
          <a:endParaRPr lang="en-US"/>
        </a:p>
      </dgm:t>
    </dgm:pt>
    <dgm:pt modelId="{742F5ED0-5947-4133-8BE5-1E623ED6BD82}">
      <dgm:prSet phldrT="[Text]" custT="1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en-US" sz="1600" dirty="0" smtClean="0"/>
            <a:t>Lead a 2</a:t>
          </a:r>
          <a:r>
            <a:rPr lang="en-US" sz="1600" baseline="30000" dirty="0" smtClean="0"/>
            <a:t>nd</a:t>
          </a:r>
          <a:r>
            <a:rPr lang="en-US" sz="1600" dirty="0" smtClean="0"/>
            <a:t> year doctoral team study </a:t>
          </a:r>
          <a:r>
            <a:rPr lang="en-US" sz="1600" dirty="0" smtClean="0">
              <a:sym typeface="Wingdings" panose="05000000000000000000" pitchFamily="2" charset="2"/>
            </a:rPr>
            <a:t> conduct research towards defense of the dissertation</a:t>
          </a:r>
          <a:endParaRPr lang="en-US" sz="1600" dirty="0"/>
        </a:p>
      </dgm:t>
    </dgm:pt>
    <dgm:pt modelId="{0D0CD68E-436C-49CF-B55A-1588B5CA6113}" type="parTrans" cxnId="{3D733914-D14F-4C60-8EF5-91DB83E414E0}">
      <dgm:prSet/>
      <dgm:spPr/>
      <dgm:t>
        <a:bodyPr/>
        <a:lstStyle/>
        <a:p>
          <a:endParaRPr lang="en-US"/>
        </a:p>
      </dgm:t>
    </dgm:pt>
    <dgm:pt modelId="{CBE1E318-BE03-42AA-BFE0-278770E5A7FD}" type="sibTrans" cxnId="{3D733914-D14F-4C60-8EF5-91DB83E414E0}">
      <dgm:prSet/>
      <dgm:spPr/>
      <dgm:t>
        <a:bodyPr/>
        <a:lstStyle/>
        <a:p>
          <a:endParaRPr lang="en-US"/>
        </a:p>
      </dgm:t>
    </dgm:pt>
    <dgm:pt modelId="{2F8E20E6-3F85-4E3E-91A1-B5D79C6036B9}" type="pres">
      <dgm:prSet presAssocID="{E677C4B6-63D6-4F93-8857-FBECFB4B467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FF20722-30E7-40B9-B65A-1E96CF23546C}" type="pres">
      <dgm:prSet presAssocID="{5DEAD8AC-FA6F-45F2-BA0A-5EB6F5A017C6}" presName="composite" presStyleCnt="0"/>
      <dgm:spPr/>
    </dgm:pt>
    <dgm:pt modelId="{A71992DB-6678-4430-A8B8-9F1D4C950B0D}" type="pres">
      <dgm:prSet presAssocID="{5DEAD8AC-FA6F-45F2-BA0A-5EB6F5A017C6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3F874C-3E93-435A-AEA1-980C88777E8E}" type="pres">
      <dgm:prSet presAssocID="{5DEAD8AC-FA6F-45F2-BA0A-5EB6F5A017C6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AD0E80-EBFB-4FF0-AC4E-ED6E42F96233}" type="pres">
      <dgm:prSet presAssocID="{B5AA8788-77BA-464C-BBE3-0D2E98F7B315}" presName="sp" presStyleCnt="0"/>
      <dgm:spPr/>
    </dgm:pt>
    <dgm:pt modelId="{A7C814CA-7A14-4F9E-8FFE-11EB3731B76A}" type="pres">
      <dgm:prSet presAssocID="{08683834-8A61-45FF-B62F-CE300B480AA1}" presName="composite" presStyleCnt="0"/>
      <dgm:spPr/>
    </dgm:pt>
    <dgm:pt modelId="{70581A26-12C8-4E00-AA65-CA4FD1E8052B}" type="pres">
      <dgm:prSet presAssocID="{08683834-8A61-45FF-B62F-CE300B480AA1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970C64-7011-4946-A8EE-EE5C53D13806}" type="pres">
      <dgm:prSet presAssocID="{08683834-8A61-45FF-B62F-CE300B480AA1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EB6623-C047-4A23-B50D-EFA511A4BD97}" type="pres">
      <dgm:prSet presAssocID="{4E35EECF-8AAF-443F-86A3-166A9117321D}" presName="sp" presStyleCnt="0"/>
      <dgm:spPr/>
    </dgm:pt>
    <dgm:pt modelId="{C73D3073-C62A-448B-A5BA-65D584E54F75}" type="pres">
      <dgm:prSet presAssocID="{3473151E-2DEB-41EC-AD7B-B95048E8C181}" presName="composite" presStyleCnt="0"/>
      <dgm:spPr/>
    </dgm:pt>
    <dgm:pt modelId="{7FCBDB16-B8C9-4E86-8045-45EAC0DE1CB7}" type="pres">
      <dgm:prSet presAssocID="{3473151E-2DEB-41EC-AD7B-B95048E8C181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BC466E-21C6-4031-98B4-B0B61AB7EC03}" type="pres">
      <dgm:prSet presAssocID="{3473151E-2DEB-41EC-AD7B-B95048E8C181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D733914-D14F-4C60-8EF5-91DB83E414E0}" srcId="{3473151E-2DEB-41EC-AD7B-B95048E8C181}" destId="{742F5ED0-5947-4133-8BE5-1E623ED6BD82}" srcOrd="0" destOrd="0" parTransId="{0D0CD68E-436C-49CF-B55A-1588B5CA6113}" sibTransId="{CBE1E318-BE03-42AA-BFE0-278770E5A7FD}"/>
    <dgm:cxn modelId="{F93CB63A-F87F-504C-A70E-CF61CAB7F86F}" type="presOf" srcId="{3473151E-2DEB-41EC-AD7B-B95048E8C181}" destId="{7FCBDB16-B8C9-4E86-8045-45EAC0DE1CB7}" srcOrd="0" destOrd="0" presId="urn:microsoft.com/office/officeart/2005/8/layout/chevron2"/>
    <dgm:cxn modelId="{D0276292-F896-414C-A862-23A56ED444DC}" srcId="{E677C4B6-63D6-4F93-8857-FBECFB4B4676}" destId="{5DEAD8AC-FA6F-45F2-BA0A-5EB6F5A017C6}" srcOrd="0" destOrd="0" parTransId="{E1FDB88D-143A-43A2-BCAB-44E7D6711CB6}" sibTransId="{B5AA8788-77BA-464C-BBE3-0D2E98F7B315}"/>
    <dgm:cxn modelId="{322DA395-1C82-4F07-AA89-B54E73DB4774}" srcId="{5DEAD8AC-FA6F-45F2-BA0A-5EB6F5A017C6}" destId="{29D0C5D8-CBC7-4E1B-BFE2-8DEDDDCBF8F1}" srcOrd="0" destOrd="0" parTransId="{C6173BBD-CC4A-4646-8262-A19A42384D2B}" sibTransId="{CABA9464-D78C-4A3D-A705-723FEC56DDE2}"/>
    <dgm:cxn modelId="{2390A445-47BC-C142-A5ED-30330201513C}" type="presOf" srcId="{29D0C5D8-CBC7-4E1B-BFE2-8DEDDDCBF8F1}" destId="{853F874C-3E93-435A-AEA1-980C88777E8E}" srcOrd="0" destOrd="0" presId="urn:microsoft.com/office/officeart/2005/8/layout/chevron2"/>
    <dgm:cxn modelId="{F4C176D0-22C2-C34D-8B94-7ACD09B87DF0}" type="presOf" srcId="{0022948B-2168-409B-9B1D-147BD3B84328}" destId="{1B970C64-7011-4946-A8EE-EE5C53D13806}" srcOrd="0" destOrd="0" presId="urn:microsoft.com/office/officeart/2005/8/layout/chevron2"/>
    <dgm:cxn modelId="{443688DA-D494-4A72-BD21-4E544D60C2F2}" srcId="{E677C4B6-63D6-4F93-8857-FBECFB4B4676}" destId="{08683834-8A61-45FF-B62F-CE300B480AA1}" srcOrd="1" destOrd="0" parTransId="{0CACB879-A311-4BB1-A0A1-514E03757685}" sibTransId="{4E35EECF-8AAF-443F-86A3-166A9117321D}"/>
    <dgm:cxn modelId="{933B69D6-89F3-4802-AB78-A1C64C102439}" srcId="{08683834-8A61-45FF-B62F-CE300B480AA1}" destId="{0022948B-2168-409B-9B1D-147BD3B84328}" srcOrd="0" destOrd="0" parTransId="{283CE0E9-4539-4040-89E9-C3E92AD9D4EB}" sibTransId="{F06B17DA-300B-411C-B676-FF8495C5ECF6}"/>
    <dgm:cxn modelId="{4B0C4D53-ED1B-46CC-8589-5C218E7A1554}" srcId="{E677C4B6-63D6-4F93-8857-FBECFB4B4676}" destId="{3473151E-2DEB-41EC-AD7B-B95048E8C181}" srcOrd="2" destOrd="0" parTransId="{18633B2B-F404-4FD4-99FB-6F2ABD2430A3}" sibTransId="{E4AFE5B8-CCB6-481E-BE12-B1FE16D35852}"/>
    <dgm:cxn modelId="{2BCB3D0F-17F0-F140-B8AE-C4A54A49321E}" type="presOf" srcId="{5DEAD8AC-FA6F-45F2-BA0A-5EB6F5A017C6}" destId="{A71992DB-6678-4430-A8B8-9F1D4C950B0D}" srcOrd="0" destOrd="0" presId="urn:microsoft.com/office/officeart/2005/8/layout/chevron2"/>
    <dgm:cxn modelId="{CE9F696D-613C-7543-B428-C855961B7042}" type="presOf" srcId="{742F5ED0-5947-4133-8BE5-1E623ED6BD82}" destId="{15BC466E-21C6-4031-98B4-B0B61AB7EC03}" srcOrd="0" destOrd="0" presId="urn:microsoft.com/office/officeart/2005/8/layout/chevron2"/>
    <dgm:cxn modelId="{5BB9433E-BA89-CB44-A747-87C7B9DA9FF2}" type="presOf" srcId="{08683834-8A61-45FF-B62F-CE300B480AA1}" destId="{70581A26-12C8-4E00-AA65-CA4FD1E8052B}" srcOrd="0" destOrd="0" presId="urn:microsoft.com/office/officeart/2005/8/layout/chevron2"/>
    <dgm:cxn modelId="{1FC1B527-197B-FB4A-A41F-37591481D02E}" type="presOf" srcId="{E677C4B6-63D6-4F93-8857-FBECFB4B4676}" destId="{2F8E20E6-3F85-4E3E-91A1-B5D79C6036B9}" srcOrd="0" destOrd="0" presId="urn:microsoft.com/office/officeart/2005/8/layout/chevron2"/>
    <dgm:cxn modelId="{9662B122-420D-8349-8E3F-9038021422F2}" type="presParOf" srcId="{2F8E20E6-3F85-4E3E-91A1-B5D79C6036B9}" destId="{EFF20722-30E7-40B9-B65A-1E96CF23546C}" srcOrd="0" destOrd="0" presId="urn:microsoft.com/office/officeart/2005/8/layout/chevron2"/>
    <dgm:cxn modelId="{A03A774A-82AE-EE46-B369-7490EF0E0A75}" type="presParOf" srcId="{EFF20722-30E7-40B9-B65A-1E96CF23546C}" destId="{A71992DB-6678-4430-A8B8-9F1D4C950B0D}" srcOrd="0" destOrd="0" presId="urn:microsoft.com/office/officeart/2005/8/layout/chevron2"/>
    <dgm:cxn modelId="{6674012C-6D63-4047-83E2-E89191EC0407}" type="presParOf" srcId="{EFF20722-30E7-40B9-B65A-1E96CF23546C}" destId="{853F874C-3E93-435A-AEA1-980C88777E8E}" srcOrd="1" destOrd="0" presId="urn:microsoft.com/office/officeart/2005/8/layout/chevron2"/>
    <dgm:cxn modelId="{69006307-613B-464B-B964-F36895E7F212}" type="presParOf" srcId="{2F8E20E6-3F85-4E3E-91A1-B5D79C6036B9}" destId="{EAAD0E80-EBFB-4FF0-AC4E-ED6E42F96233}" srcOrd="1" destOrd="0" presId="urn:microsoft.com/office/officeart/2005/8/layout/chevron2"/>
    <dgm:cxn modelId="{DAC57D2C-04D5-3543-AB88-AAFBC0BC1891}" type="presParOf" srcId="{2F8E20E6-3F85-4E3E-91A1-B5D79C6036B9}" destId="{A7C814CA-7A14-4F9E-8FFE-11EB3731B76A}" srcOrd="2" destOrd="0" presId="urn:microsoft.com/office/officeart/2005/8/layout/chevron2"/>
    <dgm:cxn modelId="{2EB0C984-FD8D-B644-AF5E-B854961C85AA}" type="presParOf" srcId="{A7C814CA-7A14-4F9E-8FFE-11EB3731B76A}" destId="{70581A26-12C8-4E00-AA65-CA4FD1E8052B}" srcOrd="0" destOrd="0" presId="urn:microsoft.com/office/officeart/2005/8/layout/chevron2"/>
    <dgm:cxn modelId="{9B7668DF-8E1E-1F46-BF05-E01F6B8BBFAC}" type="presParOf" srcId="{A7C814CA-7A14-4F9E-8FFE-11EB3731B76A}" destId="{1B970C64-7011-4946-A8EE-EE5C53D13806}" srcOrd="1" destOrd="0" presId="urn:microsoft.com/office/officeart/2005/8/layout/chevron2"/>
    <dgm:cxn modelId="{CDC63EAB-350F-6746-B625-31D130F25F3A}" type="presParOf" srcId="{2F8E20E6-3F85-4E3E-91A1-B5D79C6036B9}" destId="{01EB6623-C047-4A23-B50D-EFA511A4BD97}" srcOrd="3" destOrd="0" presId="urn:microsoft.com/office/officeart/2005/8/layout/chevron2"/>
    <dgm:cxn modelId="{19282058-1B53-1143-A79C-BBA25F950B08}" type="presParOf" srcId="{2F8E20E6-3F85-4E3E-91A1-B5D79C6036B9}" destId="{C73D3073-C62A-448B-A5BA-65D584E54F75}" srcOrd="4" destOrd="0" presId="urn:microsoft.com/office/officeart/2005/8/layout/chevron2"/>
    <dgm:cxn modelId="{4CAE3DF1-7B4F-B24D-B7B7-17019AA8C5C3}" type="presParOf" srcId="{C73D3073-C62A-448B-A5BA-65D584E54F75}" destId="{7FCBDB16-B8C9-4E86-8045-45EAC0DE1CB7}" srcOrd="0" destOrd="0" presId="urn:microsoft.com/office/officeart/2005/8/layout/chevron2"/>
    <dgm:cxn modelId="{307FD146-52B9-2E46-A902-A59FFB0FB342}" type="presParOf" srcId="{C73D3073-C62A-448B-A5BA-65D584E54F75}" destId="{15BC466E-21C6-4031-98B4-B0B61AB7EC0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77C4B6-63D6-4F93-8857-FBECFB4B4676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DEAD8AC-FA6F-45F2-BA0A-5EB6F5A017C6}">
      <dgm:prSet phldrT="[Text]"/>
      <dgm:spPr>
        <a:solidFill>
          <a:srgbClr val="FFFF00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1</a:t>
          </a:r>
          <a:r>
            <a:rPr lang="en-US" baseline="30000" dirty="0" smtClean="0">
              <a:solidFill>
                <a:schemeClr val="tx1"/>
              </a:solidFill>
            </a:rPr>
            <a:t>st</a:t>
          </a:r>
          <a:r>
            <a:rPr lang="en-US" dirty="0" smtClean="0">
              <a:solidFill>
                <a:schemeClr val="tx1"/>
              </a:solidFill>
            </a:rPr>
            <a:t> Year</a:t>
          </a:r>
          <a:endParaRPr lang="en-US" dirty="0">
            <a:solidFill>
              <a:schemeClr val="tx1"/>
            </a:solidFill>
          </a:endParaRPr>
        </a:p>
      </dgm:t>
    </dgm:pt>
    <dgm:pt modelId="{E1FDB88D-143A-43A2-BCAB-44E7D6711CB6}" type="parTrans" cxnId="{D0276292-F896-414C-A862-23A56ED444DC}">
      <dgm:prSet/>
      <dgm:spPr/>
      <dgm:t>
        <a:bodyPr/>
        <a:lstStyle/>
        <a:p>
          <a:endParaRPr lang="en-US"/>
        </a:p>
      </dgm:t>
    </dgm:pt>
    <dgm:pt modelId="{B5AA8788-77BA-464C-BBE3-0D2E98F7B315}" type="sibTrans" cxnId="{D0276292-F896-414C-A862-23A56ED444DC}">
      <dgm:prSet/>
      <dgm:spPr/>
      <dgm:t>
        <a:bodyPr/>
        <a:lstStyle/>
        <a:p>
          <a:endParaRPr lang="en-US"/>
        </a:p>
      </dgm:t>
    </dgm:pt>
    <dgm:pt modelId="{29D0C5D8-CBC7-4E1B-BFE2-8DEDDDCBF8F1}">
      <dgm:prSet phldrT="[Text]" custT="1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en-US" sz="1600" b="1" dirty="0" smtClean="0"/>
            <a:t>1</a:t>
          </a:r>
          <a:r>
            <a:rPr lang="en-US" sz="1600" b="1" baseline="30000" dirty="0" smtClean="0"/>
            <a:t>st</a:t>
          </a:r>
          <a:r>
            <a:rPr lang="en-US" sz="1600" b="1" dirty="0" smtClean="0"/>
            <a:t> Year (Fall) College Teaching in Special Education (co-teaching) </a:t>
          </a:r>
          <a:r>
            <a:rPr lang="en-US" sz="1600" dirty="0" smtClean="0"/>
            <a:t>– requires knowledge of current research and implications for practice</a:t>
          </a:r>
          <a:endParaRPr lang="en-US" sz="1600" dirty="0"/>
        </a:p>
      </dgm:t>
    </dgm:pt>
    <dgm:pt modelId="{C6173BBD-CC4A-4646-8262-A19A42384D2B}" type="parTrans" cxnId="{322DA395-1C82-4F07-AA89-B54E73DB4774}">
      <dgm:prSet/>
      <dgm:spPr/>
      <dgm:t>
        <a:bodyPr/>
        <a:lstStyle/>
        <a:p>
          <a:endParaRPr lang="en-US"/>
        </a:p>
      </dgm:t>
    </dgm:pt>
    <dgm:pt modelId="{CABA9464-D78C-4A3D-A705-723FEC56DDE2}" type="sibTrans" cxnId="{322DA395-1C82-4F07-AA89-B54E73DB4774}">
      <dgm:prSet/>
      <dgm:spPr/>
      <dgm:t>
        <a:bodyPr/>
        <a:lstStyle/>
        <a:p>
          <a:endParaRPr lang="en-US"/>
        </a:p>
      </dgm:t>
    </dgm:pt>
    <dgm:pt modelId="{08683834-8A61-45FF-B62F-CE300B480AA1}">
      <dgm:prSet phldrT="[Text]"/>
      <dgm:spPr>
        <a:solidFill>
          <a:srgbClr val="FFFF00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2</a:t>
          </a:r>
          <a:r>
            <a:rPr lang="en-US" baseline="30000" dirty="0" smtClean="0">
              <a:solidFill>
                <a:schemeClr val="tx1"/>
              </a:solidFill>
            </a:rPr>
            <a:t>nd</a:t>
          </a:r>
          <a:r>
            <a:rPr lang="en-US" dirty="0" smtClean="0">
              <a:solidFill>
                <a:schemeClr val="tx1"/>
              </a:solidFill>
            </a:rPr>
            <a:t> Year</a:t>
          </a:r>
          <a:endParaRPr lang="en-US" dirty="0">
            <a:solidFill>
              <a:schemeClr val="tx1"/>
            </a:solidFill>
          </a:endParaRPr>
        </a:p>
      </dgm:t>
    </dgm:pt>
    <dgm:pt modelId="{0CACB879-A311-4BB1-A0A1-514E03757685}" type="parTrans" cxnId="{443688DA-D494-4A72-BD21-4E544D60C2F2}">
      <dgm:prSet/>
      <dgm:spPr/>
      <dgm:t>
        <a:bodyPr/>
        <a:lstStyle/>
        <a:p>
          <a:endParaRPr lang="en-US"/>
        </a:p>
      </dgm:t>
    </dgm:pt>
    <dgm:pt modelId="{4E35EECF-8AAF-443F-86A3-166A9117321D}" type="sibTrans" cxnId="{443688DA-D494-4A72-BD21-4E544D60C2F2}">
      <dgm:prSet/>
      <dgm:spPr/>
      <dgm:t>
        <a:bodyPr/>
        <a:lstStyle/>
        <a:p>
          <a:endParaRPr lang="en-US"/>
        </a:p>
      </dgm:t>
    </dgm:pt>
    <dgm:pt modelId="{0022948B-2168-409B-9B1D-147BD3B84328}">
      <dgm:prSet phldrT="[Text]" custT="1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en-US" sz="1600" b="1" dirty="0" smtClean="0"/>
            <a:t>2</a:t>
          </a:r>
          <a:r>
            <a:rPr lang="en-US" sz="1600" b="1" baseline="30000" dirty="0" smtClean="0"/>
            <a:t>nd</a:t>
          </a:r>
          <a:r>
            <a:rPr lang="en-US" sz="1600" b="1" dirty="0" smtClean="0"/>
            <a:t> Year (Fall) College Teaching in Special Education (co-teaching)  </a:t>
          </a:r>
          <a:r>
            <a:rPr lang="en-US" sz="1600" dirty="0" smtClean="0"/>
            <a:t>– advancing undergraduate and graduate students’ pedagogy  and understanding of evidence-based practices</a:t>
          </a:r>
          <a:endParaRPr lang="en-US" sz="1600" dirty="0"/>
        </a:p>
      </dgm:t>
    </dgm:pt>
    <dgm:pt modelId="{283CE0E9-4539-4040-89E9-C3E92AD9D4EB}" type="parTrans" cxnId="{933B69D6-89F3-4802-AB78-A1C64C102439}">
      <dgm:prSet/>
      <dgm:spPr/>
      <dgm:t>
        <a:bodyPr/>
        <a:lstStyle/>
        <a:p>
          <a:endParaRPr lang="en-US"/>
        </a:p>
      </dgm:t>
    </dgm:pt>
    <dgm:pt modelId="{F06B17DA-300B-411C-B676-FF8495C5ECF6}" type="sibTrans" cxnId="{933B69D6-89F3-4802-AB78-A1C64C102439}">
      <dgm:prSet/>
      <dgm:spPr/>
      <dgm:t>
        <a:bodyPr/>
        <a:lstStyle/>
        <a:p>
          <a:endParaRPr lang="en-US"/>
        </a:p>
      </dgm:t>
    </dgm:pt>
    <dgm:pt modelId="{3473151E-2DEB-41EC-AD7B-B95048E8C181}">
      <dgm:prSet phldrT="[Text]"/>
      <dgm:spPr>
        <a:solidFill>
          <a:srgbClr val="FFFF00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3</a:t>
          </a:r>
          <a:r>
            <a:rPr lang="en-US" baseline="30000" dirty="0" smtClean="0">
              <a:solidFill>
                <a:schemeClr val="tx1"/>
              </a:solidFill>
            </a:rPr>
            <a:t>rd</a:t>
          </a:r>
          <a:r>
            <a:rPr lang="en-US" dirty="0" smtClean="0">
              <a:solidFill>
                <a:schemeClr val="tx1"/>
              </a:solidFill>
            </a:rPr>
            <a:t> Year </a:t>
          </a:r>
          <a:endParaRPr lang="en-US" dirty="0">
            <a:solidFill>
              <a:schemeClr val="tx1"/>
            </a:solidFill>
          </a:endParaRPr>
        </a:p>
      </dgm:t>
    </dgm:pt>
    <dgm:pt modelId="{18633B2B-F404-4FD4-99FB-6F2ABD2430A3}" type="parTrans" cxnId="{4B0C4D53-ED1B-46CC-8589-5C218E7A1554}">
      <dgm:prSet/>
      <dgm:spPr/>
      <dgm:t>
        <a:bodyPr/>
        <a:lstStyle/>
        <a:p>
          <a:endParaRPr lang="en-US"/>
        </a:p>
      </dgm:t>
    </dgm:pt>
    <dgm:pt modelId="{E4AFE5B8-CCB6-481E-BE12-B1FE16D35852}" type="sibTrans" cxnId="{4B0C4D53-ED1B-46CC-8589-5C218E7A1554}">
      <dgm:prSet/>
      <dgm:spPr/>
      <dgm:t>
        <a:bodyPr/>
        <a:lstStyle/>
        <a:p>
          <a:endParaRPr lang="en-US"/>
        </a:p>
      </dgm:t>
    </dgm:pt>
    <dgm:pt modelId="{742F5ED0-5947-4133-8BE5-1E623ED6BD82}">
      <dgm:prSet phldrT="[Text]" custT="1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en-US" sz="1600" b="1" dirty="0" smtClean="0"/>
            <a:t>2</a:t>
          </a:r>
          <a:r>
            <a:rPr lang="en-US" sz="1600" b="1" baseline="30000" dirty="0" smtClean="0"/>
            <a:t>nd</a:t>
          </a:r>
          <a:r>
            <a:rPr lang="en-US" sz="1600" b="1" dirty="0" smtClean="0"/>
            <a:t> Year (Spring/Summer) College Teaching in Special Education (co-teaching) – </a:t>
          </a:r>
          <a:r>
            <a:rPr lang="en-US" sz="1600" b="0" dirty="0" smtClean="0"/>
            <a:t>Designing &amp; implementing curricula based on solid research foundations</a:t>
          </a:r>
          <a:endParaRPr lang="en-US" sz="1600" dirty="0"/>
        </a:p>
      </dgm:t>
    </dgm:pt>
    <dgm:pt modelId="{0D0CD68E-436C-49CF-B55A-1588B5CA6113}" type="parTrans" cxnId="{3D733914-D14F-4C60-8EF5-91DB83E414E0}">
      <dgm:prSet/>
      <dgm:spPr/>
      <dgm:t>
        <a:bodyPr/>
        <a:lstStyle/>
        <a:p>
          <a:endParaRPr lang="en-US"/>
        </a:p>
      </dgm:t>
    </dgm:pt>
    <dgm:pt modelId="{CBE1E318-BE03-42AA-BFE0-278770E5A7FD}" type="sibTrans" cxnId="{3D733914-D14F-4C60-8EF5-91DB83E414E0}">
      <dgm:prSet/>
      <dgm:spPr/>
      <dgm:t>
        <a:bodyPr/>
        <a:lstStyle/>
        <a:p>
          <a:endParaRPr lang="en-US"/>
        </a:p>
      </dgm:t>
    </dgm:pt>
    <dgm:pt modelId="{2F8E20E6-3F85-4E3E-91A1-B5D79C6036B9}" type="pres">
      <dgm:prSet presAssocID="{E677C4B6-63D6-4F93-8857-FBECFB4B467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FF20722-30E7-40B9-B65A-1E96CF23546C}" type="pres">
      <dgm:prSet presAssocID="{5DEAD8AC-FA6F-45F2-BA0A-5EB6F5A017C6}" presName="composite" presStyleCnt="0"/>
      <dgm:spPr/>
    </dgm:pt>
    <dgm:pt modelId="{A71992DB-6678-4430-A8B8-9F1D4C950B0D}" type="pres">
      <dgm:prSet presAssocID="{5DEAD8AC-FA6F-45F2-BA0A-5EB6F5A017C6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3F874C-3E93-435A-AEA1-980C88777E8E}" type="pres">
      <dgm:prSet presAssocID="{5DEAD8AC-FA6F-45F2-BA0A-5EB6F5A017C6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AD0E80-EBFB-4FF0-AC4E-ED6E42F96233}" type="pres">
      <dgm:prSet presAssocID="{B5AA8788-77BA-464C-BBE3-0D2E98F7B315}" presName="sp" presStyleCnt="0"/>
      <dgm:spPr/>
    </dgm:pt>
    <dgm:pt modelId="{A7C814CA-7A14-4F9E-8FFE-11EB3731B76A}" type="pres">
      <dgm:prSet presAssocID="{08683834-8A61-45FF-B62F-CE300B480AA1}" presName="composite" presStyleCnt="0"/>
      <dgm:spPr/>
    </dgm:pt>
    <dgm:pt modelId="{70581A26-12C8-4E00-AA65-CA4FD1E8052B}" type="pres">
      <dgm:prSet presAssocID="{08683834-8A61-45FF-B62F-CE300B480AA1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970C64-7011-4946-A8EE-EE5C53D13806}" type="pres">
      <dgm:prSet presAssocID="{08683834-8A61-45FF-B62F-CE300B480AA1}" presName="descendantText" presStyleLbl="alignAcc1" presStyleIdx="1" presStyleCnt="3" custLinFactNeighborX="797" custLinFactNeighborY="-3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EB6623-C047-4A23-B50D-EFA511A4BD97}" type="pres">
      <dgm:prSet presAssocID="{4E35EECF-8AAF-443F-86A3-166A9117321D}" presName="sp" presStyleCnt="0"/>
      <dgm:spPr/>
    </dgm:pt>
    <dgm:pt modelId="{C73D3073-C62A-448B-A5BA-65D584E54F75}" type="pres">
      <dgm:prSet presAssocID="{3473151E-2DEB-41EC-AD7B-B95048E8C181}" presName="composite" presStyleCnt="0"/>
      <dgm:spPr/>
    </dgm:pt>
    <dgm:pt modelId="{7FCBDB16-B8C9-4E86-8045-45EAC0DE1CB7}" type="pres">
      <dgm:prSet presAssocID="{3473151E-2DEB-41EC-AD7B-B95048E8C181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BC466E-21C6-4031-98B4-B0B61AB7EC03}" type="pres">
      <dgm:prSet presAssocID="{3473151E-2DEB-41EC-AD7B-B95048E8C181}" presName="descendantText" presStyleLbl="alignAcc1" presStyleIdx="2" presStyleCnt="3" custLinFactNeighborX="797" custLinFactNeighborY="-7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43688DA-D494-4A72-BD21-4E544D60C2F2}" srcId="{E677C4B6-63D6-4F93-8857-FBECFB4B4676}" destId="{08683834-8A61-45FF-B62F-CE300B480AA1}" srcOrd="1" destOrd="0" parTransId="{0CACB879-A311-4BB1-A0A1-514E03757685}" sibTransId="{4E35EECF-8AAF-443F-86A3-166A9117321D}"/>
    <dgm:cxn modelId="{3D733914-D14F-4C60-8EF5-91DB83E414E0}" srcId="{3473151E-2DEB-41EC-AD7B-B95048E8C181}" destId="{742F5ED0-5947-4133-8BE5-1E623ED6BD82}" srcOrd="0" destOrd="0" parTransId="{0D0CD68E-436C-49CF-B55A-1588B5CA6113}" sibTransId="{CBE1E318-BE03-42AA-BFE0-278770E5A7FD}"/>
    <dgm:cxn modelId="{D59EBA79-4389-314D-A1E5-52AA5B719687}" type="presOf" srcId="{3473151E-2DEB-41EC-AD7B-B95048E8C181}" destId="{7FCBDB16-B8C9-4E86-8045-45EAC0DE1CB7}" srcOrd="0" destOrd="0" presId="urn:microsoft.com/office/officeart/2005/8/layout/chevron2"/>
    <dgm:cxn modelId="{933B69D6-89F3-4802-AB78-A1C64C102439}" srcId="{08683834-8A61-45FF-B62F-CE300B480AA1}" destId="{0022948B-2168-409B-9B1D-147BD3B84328}" srcOrd="0" destOrd="0" parTransId="{283CE0E9-4539-4040-89E9-C3E92AD9D4EB}" sibTransId="{F06B17DA-300B-411C-B676-FF8495C5ECF6}"/>
    <dgm:cxn modelId="{412ADEA7-383F-414C-99A4-4DF39F951E02}" type="presOf" srcId="{0022948B-2168-409B-9B1D-147BD3B84328}" destId="{1B970C64-7011-4946-A8EE-EE5C53D13806}" srcOrd="0" destOrd="0" presId="urn:microsoft.com/office/officeart/2005/8/layout/chevron2"/>
    <dgm:cxn modelId="{4B0C4D53-ED1B-46CC-8589-5C218E7A1554}" srcId="{E677C4B6-63D6-4F93-8857-FBECFB4B4676}" destId="{3473151E-2DEB-41EC-AD7B-B95048E8C181}" srcOrd="2" destOrd="0" parTransId="{18633B2B-F404-4FD4-99FB-6F2ABD2430A3}" sibTransId="{E4AFE5B8-CCB6-481E-BE12-B1FE16D35852}"/>
    <dgm:cxn modelId="{7113CCE4-45F1-7149-9B6C-183EF3ABF7AD}" type="presOf" srcId="{08683834-8A61-45FF-B62F-CE300B480AA1}" destId="{70581A26-12C8-4E00-AA65-CA4FD1E8052B}" srcOrd="0" destOrd="0" presId="urn:microsoft.com/office/officeart/2005/8/layout/chevron2"/>
    <dgm:cxn modelId="{0E9EA360-EBA6-7746-A8E1-36F47F775915}" type="presOf" srcId="{E677C4B6-63D6-4F93-8857-FBECFB4B4676}" destId="{2F8E20E6-3F85-4E3E-91A1-B5D79C6036B9}" srcOrd="0" destOrd="0" presId="urn:microsoft.com/office/officeart/2005/8/layout/chevron2"/>
    <dgm:cxn modelId="{322DA395-1C82-4F07-AA89-B54E73DB4774}" srcId="{5DEAD8AC-FA6F-45F2-BA0A-5EB6F5A017C6}" destId="{29D0C5D8-CBC7-4E1B-BFE2-8DEDDDCBF8F1}" srcOrd="0" destOrd="0" parTransId="{C6173BBD-CC4A-4646-8262-A19A42384D2B}" sibTransId="{CABA9464-D78C-4A3D-A705-723FEC56DDE2}"/>
    <dgm:cxn modelId="{D0276292-F896-414C-A862-23A56ED444DC}" srcId="{E677C4B6-63D6-4F93-8857-FBECFB4B4676}" destId="{5DEAD8AC-FA6F-45F2-BA0A-5EB6F5A017C6}" srcOrd="0" destOrd="0" parTransId="{E1FDB88D-143A-43A2-BCAB-44E7D6711CB6}" sibTransId="{B5AA8788-77BA-464C-BBE3-0D2E98F7B315}"/>
    <dgm:cxn modelId="{AEB07865-3B0A-9840-8A95-582D90E55ABB}" type="presOf" srcId="{29D0C5D8-CBC7-4E1B-BFE2-8DEDDDCBF8F1}" destId="{853F874C-3E93-435A-AEA1-980C88777E8E}" srcOrd="0" destOrd="0" presId="urn:microsoft.com/office/officeart/2005/8/layout/chevron2"/>
    <dgm:cxn modelId="{F5E5F4F0-E648-EB4C-BB1F-B18599B25592}" type="presOf" srcId="{742F5ED0-5947-4133-8BE5-1E623ED6BD82}" destId="{15BC466E-21C6-4031-98B4-B0B61AB7EC03}" srcOrd="0" destOrd="0" presId="urn:microsoft.com/office/officeart/2005/8/layout/chevron2"/>
    <dgm:cxn modelId="{8C8C5783-278E-8F4B-874E-3D1F618314E3}" type="presOf" srcId="{5DEAD8AC-FA6F-45F2-BA0A-5EB6F5A017C6}" destId="{A71992DB-6678-4430-A8B8-9F1D4C950B0D}" srcOrd="0" destOrd="0" presId="urn:microsoft.com/office/officeart/2005/8/layout/chevron2"/>
    <dgm:cxn modelId="{AD0BE5A8-7CB5-084F-A858-0CB790C9CE84}" type="presParOf" srcId="{2F8E20E6-3F85-4E3E-91A1-B5D79C6036B9}" destId="{EFF20722-30E7-40B9-B65A-1E96CF23546C}" srcOrd="0" destOrd="0" presId="urn:microsoft.com/office/officeart/2005/8/layout/chevron2"/>
    <dgm:cxn modelId="{D635A834-A4BE-574E-BBC7-F0D9A3530153}" type="presParOf" srcId="{EFF20722-30E7-40B9-B65A-1E96CF23546C}" destId="{A71992DB-6678-4430-A8B8-9F1D4C950B0D}" srcOrd="0" destOrd="0" presId="urn:microsoft.com/office/officeart/2005/8/layout/chevron2"/>
    <dgm:cxn modelId="{E93E0677-314E-8E41-B407-469FBEFDC242}" type="presParOf" srcId="{EFF20722-30E7-40B9-B65A-1E96CF23546C}" destId="{853F874C-3E93-435A-AEA1-980C88777E8E}" srcOrd="1" destOrd="0" presId="urn:microsoft.com/office/officeart/2005/8/layout/chevron2"/>
    <dgm:cxn modelId="{885C7592-B791-CA45-8955-AEFDEA37C3AA}" type="presParOf" srcId="{2F8E20E6-3F85-4E3E-91A1-B5D79C6036B9}" destId="{EAAD0E80-EBFB-4FF0-AC4E-ED6E42F96233}" srcOrd="1" destOrd="0" presId="urn:microsoft.com/office/officeart/2005/8/layout/chevron2"/>
    <dgm:cxn modelId="{A2DD727A-6F70-5A4D-A7AC-109F27CC651B}" type="presParOf" srcId="{2F8E20E6-3F85-4E3E-91A1-B5D79C6036B9}" destId="{A7C814CA-7A14-4F9E-8FFE-11EB3731B76A}" srcOrd="2" destOrd="0" presId="urn:microsoft.com/office/officeart/2005/8/layout/chevron2"/>
    <dgm:cxn modelId="{C42D8BB2-3863-674D-A778-C4CCC17F15D3}" type="presParOf" srcId="{A7C814CA-7A14-4F9E-8FFE-11EB3731B76A}" destId="{70581A26-12C8-4E00-AA65-CA4FD1E8052B}" srcOrd="0" destOrd="0" presId="urn:microsoft.com/office/officeart/2005/8/layout/chevron2"/>
    <dgm:cxn modelId="{9209751E-3629-234A-BB6E-3E6A4662C12F}" type="presParOf" srcId="{A7C814CA-7A14-4F9E-8FFE-11EB3731B76A}" destId="{1B970C64-7011-4946-A8EE-EE5C53D13806}" srcOrd="1" destOrd="0" presId="urn:microsoft.com/office/officeart/2005/8/layout/chevron2"/>
    <dgm:cxn modelId="{C2CDD672-237C-8D47-9042-7156FFDBF6CE}" type="presParOf" srcId="{2F8E20E6-3F85-4E3E-91A1-B5D79C6036B9}" destId="{01EB6623-C047-4A23-B50D-EFA511A4BD97}" srcOrd="3" destOrd="0" presId="urn:microsoft.com/office/officeart/2005/8/layout/chevron2"/>
    <dgm:cxn modelId="{709A792C-BD70-5B4D-AA1A-0C500DCB72E0}" type="presParOf" srcId="{2F8E20E6-3F85-4E3E-91A1-B5D79C6036B9}" destId="{C73D3073-C62A-448B-A5BA-65D584E54F75}" srcOrd="4" destOrd="0" presId="urn:microsoft.com/office/officeart/2005/8/layout/chevron2"/>
    <dgm:cxn modelId="{02619211-B028-3B4A-8650-0C8019F204EB}" type="presParOf" srcId="{C73D3073-C62A-448B-A5BA-65D584E54F75}" destId="{7FCBDB16-B8C9-4E86-8045-45EAC0DE1CB7}" srcOrd="0" destOrd="0" presId="urn:microsoft.com/office/officeart/2005/8/layout/chevron2"/>
    <dgm:cxn modelId="{636C0365-F7AD-0849-8CEA-35EED9EFA551}" type="presParOf" srcId="{C73D3073-C62A-448B-A5BA-65D584E54F75}" destId="{15BC466E-21C6-4031-98B4-B0B61AB7EC0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1992DB-6678-4430-A8B8-9F1D4C950B0D}">
      <dsp:nvSpPr>
        <dsp:cNvPr id="0" name=""/>
        <dsp:cNvSpPr/>
      </dsp:nvSpPr>
      <dsp:spPr>
        <a:xfrm rot="5400000">
          <a:off x="-235448" y="235953"/>
          <a:ext cx="1569658" cy="1098761"/>
        </a:xfrm>
        <a:prstGeom prst="chevron">
          <a:avLst/>
        </a:prstGeom>
        <a:solidFill>
          <a:srgbClr val="FFFF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solidFill>
                <a:schemeClr val="tx1"/>
              </a:solidFill>
            </a:rPr>
            <a:t>1</a:t>
          </a:r>
          <a:r>
            <a:rPr lang="en-US" sz="2600" kern="1200" baseline="30000" dirty="0" smtClean="0">
              <a:solidFill>
                <a:schemeClr val="tx1"/>
              </a:solidFill>
            </a:rPr>
            <a:t>st</a:t>
          </a:r>
          <a:r>
            <a:rPr lang="en-US" sz="2600" kern="1200" dirty="0" smtClean="0">
              <a:solidFill>
                <a:schemeClr val="tx1"/>
              </a:solidFill>
            </a:rPr>
            <a:t> Year</a:t>
          </a:r>
          <a:endParaRPr lang="en-US" sz="2600" kern="1200" dirty="0">
            <a:solidFill>
              <a:schemeClr val="tx1"/>
            </a:solidFill>
          </a:endParaRPr>
        </a:p>
      </dsp:txBody>
      <dsp:txXfrm rot="-5400000">
        <a:off x="1" y="549886"/>
        <a:ext cx="1098761" cy="470897"/>
      </dsp:txXfrm>
    </dsp:sp>
    <dsp:sp modelId="{853F874C-3E93-435A-AEA1-980C88777E8E}">
      <dsp:nvSpPr>
        <dsp:cNvPr id="0" name=""/>
        <dsp:cNvSpPr/>
      </dsp:nvSpPr>
      <dsp:spPr>
        <a:xfrm rot="5400000">
          <a:off x="3364461" y="-2265195"/>
          <a:ext cx="1020278" cy="5551678"/>
        </a:xfrm>
        <a:prstGeom prst="round2SameRect">
          <a:avLst/>
        </a:prstGeom>
        <a:solidFill>
          <a:srgbClr val="FFFF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Coursework in research design </a:t>
          </a:r>
          <a:r>
            <a:rPr lang="en-US" sz="1600" kern="1200" dirty="0" smtClean="0">
              <a:sym typeface="Wingdings" panose="05000000000000000000" pitchFamily="2" charset="2"/>
            </a:rPr>
            <a:t></a:t>
          </a:r>
          <a:r>
            <a:rPr lang="en-US" sz="1600" kern="1200" dirty="0" smtClean="0"/>
            <a:t>Team study participant </a:t>
          </a:r>
          <a:r>
            <a:rPr lang="en-US" sz="1600" kern="1200" dirty="0" smtClean="0">
              <a:sym typeface="Wingdings" panose="05000000000000000000" pitchFamily="2" charset="2"/>
            </a:rPr>
            <a:t> review research manuscripts  Create a thorough research proposal</a:t>
          </a:r>
          <a:endParaRPr lang="en-US" sz="1600" kern="1200" dirty="0"/>
        </a:p>
      </dsp:txBody>
      <dsp:txXfrm rot="-5400000">
        <a:off x="1098761" y="50311"/>
        <a:ext cx="5501872" cy="920666"/>
      </dsp:txXfrm>
    </dsp:sp>
    <dsp:sp modelId="{70581A26-12C8-4E00-AA65-CA4FD1E8052B}">
      <dsp:nvSpPr>
        <dsp:cNvPr id="0" name=""/>
        <dsp:cNvSpPr/>
      </dsp:nvSpPr>
      <dsp:spPr>
        <a:xfrm rot="5400000">
          <a:off x="-235448" y="1611009"/>
          <a:ext cx="1569658" cy="1098761"/>
        </a:xfrm>
        <a:prstGeom prst="chevron">
          <a:avLst/>
        </a:prstGeom>
        <a:solidFill>
          <a:srgbClr val="FFFF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solidFill>
                <a:schemeClr val="tx1"/>
              </a:solidFill>
            </a:rPr>
            <a:t>2</a:t>
          </a:r>
          <a:r>
            <a:rPr lang="en-US" sz="2600" kern="1200" baseline="30000" dirty="0" smtClean="0">
              <a:solidFill>
                <a:schemeClr val="tx1"/>
              </a:solidFill>
            </a:rPr>
            <a:t>nd</a:t>
          </a:r>
          <a:r>
            <a:rPr lang="en-US" sz="2600" kern="1200" dirty="0" smtClean="0">
              <a:solidFill>
                <a:schemeClr val="tx1"/>
              </a:solidFill>
            </a:rPr>
            <a:t> Year</a:t>
          </a:r>
          <a:endParaRPr lang="en-US" sz="2600" kern="1200" dirty="0">
            <a:solidFill>
              <a:schemeClr val="tx1"/>
            </a:solidFill>
          </a:endParaRPr>
        </a:p>
      </dsp:txBody>
      <dsp:txXfrm rot="-5400000">
        <a:off x="1" y="1924942"/>
        <a:ext cx="1098761" cy="470897"/>
      </dsp:txXfrm>
    </dsp:sp>
    <dsp:sp modelId="{1B970C64-7011-4946-A8EE-EE5C53D13806}">
      <dsp:nvSpPr>
        <dsp:cNvPr id="0" name=""/>
        <dsp:cNvSpPr/>
      </dsp:nvSpPr>
      <dsp:spPr>
        <a:xfrm rot="5400000">
          <a:off x="3364461" y="-890139"/>
          <a:ext cx="1020278" cy="5551678"/>
        </a:xfrm>
        <a:prstGeom prst="round2SameRect">
          <a:avLst/>
        </a:prstGeom>
        <a:solidFill>
          <a:srgbClr val="FFFF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Present research results from team study through poster sessions &amp; national educational conferences </a:t>
          </a:r>
          <a:r>
            <a:rPr lang="en-US" sz="1600" kern="1200" dirty="0" smtClean="0">
              <a:sym typeface="Wingdings" panose="05000000000000000000" pitchFamily="2" charset="2"/>
            </a:rPr>
            <a:t> submit a manuscript for publication  Conduct research in schools</a:t>
          </a:r>
          <a:endParaRPr lang="en-US" sz="1600" kern="1200" dirty="0"/>
        </a:p>
      </dsp:txBody>
      <dsp:txXfrm rot="-5400000">
        <a:off x="1098761" y="1425367"/>
        <a:ext cx="5501872" cy="920666"/>
      </dsp:txXfrm>
    </dsp:sp>
    <dsp:sp modelId="{7FCBDB16-B8C9-4E86-8045-45EAC0DE1CB7}">
      <dsp:nvSpPr>
        <dsp:cNvPr id="0" name=""/>
        <dsp:cNvSpPr/>
      </dsp:nvSpPr>
      <dsp:spPr>
        <a:xfrm rot="5400000">
          <a:off x="-235448" y="2986066"/>
          <a:ext cx="1569658" cy="1098761"/>
        </a:xfrm>
        <a:prstGeom prst="chevron">
          <a:avLst/>
        </a:prstGeom>
        <a:solidFill>
          <a:srgbClr val="FFFF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solidFill>
                <a:schemeClr val="tx1"/>
              </a:solidFill>
            </a:rPr>
            <a:t>3</a:t>
          </a:r>
          <a:r>
            <a:rPr lang="en-US" sz="2600" kern="1200" baseline="30000" dirty="0" smtClean="0">
              <a:solidFill>
                <a:schemeClr val="tx1"/>
              </a:solidFill>
            </a:rPr>
            <a:t>rd</a:t>
          </a:r>
          <a:r>
            <a:rPr lang="en-US" sz="2600" kern="1200" dirty="0" smtClean="0">
              <a:solidFill>
                <a:schemeClr val="tx1"/>
              </a:solidFill>
            </a:rPr>
            <a:t> Year </a:t>
          </a:r>
          <a:endParaRPr lang="en-US" sz="2600" kern="1200" dirty="0">
            <a:solidFill>
              <a:schemeClr val="tx1"/>
            </a:solidFill>
          </a:endParaRPr>
        </a:p>
      </dsp:txBody>
      <dsp:txXfrm rot="-5400000">
        <a:off x="1" y="3299999"/>
        <a:ext cx="1098761" cy="470897"/>
      </dsp:txXfrm>
    </dsp:sp>
    <dsp:sp modelId="{15BC466E-21C6-4031-98B4-B0B61AB7EC03}">
      <dsp:nvSpPr>
        <dsp:cNvPr id="0" name=""/>
        <dsp:cNvSpPr/>
      </dsp:nvSpPr>
      <dsp:spPr>
        <a:xfrm rot="5400000">
          <a:off x="3364461" y="484916"/>
          <a:ext cx="1020278" cy="5551678"/>
        </a:xfrm>
        <a:prstGeom prst="round2SameRect">
          <a:avLst/>
        </a:prstGeom>
        <a:solidFill>
          <a:srgbClr val="FFFF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Lead a 2</a:t>
          </a:r>
          <a:r>
            <a:rPr lang="en-US" sz="1600" kern="1200" baseline="30000" dirty="0" smtClean="0"/>
            <a:t>nd</a:t>
          </a:r>
          <a:r>
            <a:rPr lang="en-US" sz="1600" kern="1200" dirty="0" smtClean="0"/>
            <a:t> year doctoral team study </a:t>
          </a:r>
          <a:r>
            <a:rPr lang="en-US" sz="1600" kern="1200" dirty="0" smtClean="0">
              <a:sym typeface="Wingdings" panose="05000000000000000000" pitchFamily="2" charset="2"/>
            </a:rPr>
            <a:t> conduct research towards defense of the dissertation</a:t>
          </a:r>
          <a:endParaRPr lang="en-US" sz="1600" kern="1200" dirty="0"/>
        </a:p>
      </dsp:txBody>
      <dsp:txXfrm rot="-5400000">
        <a:off x="1098761" y="2800422"/>
        <a:ext cx="5501872" cy="9206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1992DB-6678-4430-A8B8-9F1D4C950B0D}">
      <dsp:nvSpPr>
        <dsp:cNvPr id="0" name=""/>
        <dsp:cNvSpPr/>
      </dsp:nvSpPr>
      <dsp:spPr>
        <a:xfrm rot="5400000">
          <a:off x="-235448" y="235953"/>
          <a:ext cx="1569658" cy="1098761"/>
        </a:xfrm>
        <a:prstGeom prst="chevron">
          <a:avLst/>
        </a:prstGeom>
        <a:solidFill>
          <a:srgbClr val="FFFF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solidFill>
                <a:schemeClr val="tx1"/>
              </a:solidFill>
            </a:rPr>
            <a:t>1</a:t>
          </a:r>
          <a:r>
            <a:rPr lang="en-US" sz="2600" kern="1200" baseline="30000" dirty="0" smtClean="0">
              <a:solidFill>
                <a:schemeClr val="tx1"/>
              </a:solidFill>
            </a:rPr>
            <a:t>st</a:t>
          </a:r>
          <a:r>
            <a:rPr lang="en-US" sz="2600" kern="1200" dirty="0" smtClean="0">
              <a:solidFill>
                <a:schemeClr val="tx1"/>
              </a:solidFill>
            </a:rPr>
            <a:t> Year</a:t>
          </a:r>
          <a:endParaRPr lang="en-US" sz="2600" kern="1200" dirty="0">
            <a:solidFill>
              <a:schemeClr val="tx1"/>
            </a:solidFill>
          </a:endParaRPr>
        </a:p>
      </dsp:txBody>
      <dsp:txXfrm rot="-5400000">
        <a:off x="1" y="549886"/>
        <a:ext cx="1098761" cy="470897"/>
      </dsp:txXfrm>
    </dsp:sp>
    <dsp:sp modelId="{853F874C-3E93-435A-AEA1-980C88777E8E}">
      <dsp:nvSpPr>
        <dsp:cNvPr id="0" name=""/>
        <dsp:cNvSpPr/>
      </dsp:nvSpPr>
      <dsp:spPr>
        <a:xfrm rot="5400000">
          <a:off x="3364461" y="-2265195"/>
          <a:ext cx="1020278" cy="5551678"/>
        </a:xfrm>
        <a:prstGeom prst="round2SameRect">
          <a:avLst/>
        </a:prstGeom>
        <a:solidFill>
          <a:srgbClr val="FFFF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1</a:t>
          </a:r>
          <a:r>
            <a:rPr lang="en-US" sz="1600" b="1" kern="1200" baseline="30000" dirty="0" smtClean="0"/>
            <a:t>st</a:t>
          </a:r>
          <a:r>
            <a:rPr lang="en-US" sz="1600" b="1" kern="1200" dirty="0" smtClean="0"/>
            <a:t> Year (Fall) College Teaching in Special Education (co-teaching) </a:t>
          </a:r>
          <a:r>
            <a:rPr lang="en-US" sz="1600" kern="1200" dirty="0" smtClean="0"/>
            <a:t>– requires knowledge of current research and implications for practice</a:t>
          </a:r>
          <a:endParaRPr lang="en-US" sz="1600" kern="1200" dirty="0"/>
        </a:p>
      </dsp:txBody>
      <dsp:txXfrm rot="-5400000">
        <a:off x="1098761" y="50311"/>
        <a:ext cx="5501872" cy="920666"/>
      </dsp:txXfrm>
    </dsp:sp>
    <dsp:sp modelId="{70581A26-12C8-4E00-AA65-CA4FD1E8052B}">
      <dsp:nvSpPr>
        <dsp:cNvPr id="0" name=""/>
        <dsp:cNvSpPr/>
      </dsp:nvSpPr>
      <dsp:spPr>
        <a:xfrm rot="5400000">
          <a:off x="-235448" y="1611009"/>
          <a:ext cx="1569658" cy="1098761"/>
        </a:xfrm>
        <a:prstGeom prst="chevron">
          <a:avLst/>
        </a:prstGeom>
        <a:solidFill>
          <a:srgbClr val="FFFF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solidFill>
                <a:schemeClr val="tx1"/>
              </a:solidFill>
            </a:rPr>
            <a:t>2</a:t>
          </a:r>
          <a:r>
            <a:rPr lang="en-US" sz="2600" kern="1200" baseline="30000" dirty="0" smtClean="0">
              <a:solidFill>
                <a:schemeClr val="tx1"/>
              </a:solidFill>
            </a:rPr>
            <a:t>nd</a:t>
          </a:r>
          <a:r>
            <a:rPr lang="en-US" sz="2600" kern="1200" dirty="0" smtClean="0">
              <a:solidFill>
                <a:schemeClr val="tx1"/>
              </a:solidFill>
            </a:rPr>
            <a:t> Year</a:t>
          </a:r>
          <a:endParaRPr lang="en-US" sz="2600" kern="1200" dirty="0">
            <a:solidFill>
              <a:schemeClr val="tx1"/>
            </a:solidFill>
          </a:endParaRPr>
        </a:p>
      </dsp:txBody>
      <dsp:txXfrm rot="-5400000">
        <a:off x="1" y="1924942"/>
        <a:ext cx="1098761" cy="470897"/>
      </dsp:txXfrm>
    </dsp:sp>
    <dsp:sp modelId="{1B970C64-7011-4946-A8EE-EE5C53D13806}">
      <dsp:nvSpPr>
        <dsp:cNvPr id="0" name=""/>
        <dsp:cNvSpPr/>
      </dsp:nvSpPr>
      <dsp:spPr>
        <a:xfrm rot="5400000">
          <a:off x="3364461" y="-894097"/>
          <a:ext cx="1020278" cy="5551678"/>
        </a:xfrm>
        <a:prstGeom prst="round2SameRect">
          <a:avLst/>
        </a:prstGeom>
        <a:solidFill>
          <a:srgbClr val="FFFF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2</a:t>
          </a:r>
          <a:r>
            <a:rPr lang="en-US" sz="1600" b="1" kern="1200" baseline="30000" dirty="0" smtClean="0"/>
            <a:t>nd</a:t>
          </a:r>
          <a:r>
            <a:rPr lang="en-US" sz="1600" b="1" kern="1200" dirty="0" smtClean="0"/>
            <a:t> Year (Fall) College Teaching in Special Education (co-teaching)  </a:t>
          </a:r>
          <a:r>
            <a:rPr lang="en-US" sz="1600" kern="1200" dirty="0" smtClean="0"/>
            <a:t>– advancing undergraduate and graduate students’ pedagogy  and understanding of evidence-based practices</a:t>
          </a:r>
          <a:endParaRPr lang="en-US" sz="1600" kern="1200" dirty="0"/>
        </a:p>
      </dsp:txBody>
      <dsp:txXfrm rot="-5400000">
        <a:off x="1098761" y="1421409"/>
        <a:ext cx="5501872" cy="920666"/>
      </dsp:txXfrm>
    </dsp:sp>
    <dsp:sp modelId="{7FCBDB16-B8C9-4E86-8045-45EAC0DE1CB7}">
      <dsp:nvSpPr>
        <dsp:cNvPr id="0" name=""/>
        <dsp:cNvSpPr/>
      </dsp:nvSpPr>
      <dsp:spPr>
        <a:xfrm rot="5400000">
          <a:off x="-235448" y="2986066"/>
          <a:ext cx="1569658" cy="1098761"/>
        </a:xfrm>
        <a:prstGeom prst="chevron">
          <a:avLst/>
        </a:prstGeom>
        <a:solidFill>
          <a:srgbClr val="FFFF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solidFill>
                <a:schemeClr val="tx1"/>
              </a:solidFill>
            </a:rPr>
            <a:t>3</a:t>
          </a:r>
          <a:r>
            <a:rPr lang="en-US" sz="2600" kern="1200" baseline="30000" dirty="0" smtClean="0">
              <a:solidFill>
                <a:schemeClr val="tx1"/>
              </a:solidFill>
            </a:rPr>
            <a:t>rd</a:t>
          </a:r>
          <a:r>
            <a:rPr lang="en-US" sz="2600" kern="1200" dirty="0" smtClean="0">
              <a:solidFill>
                <a:schemeClr val="tx1"/>
              </a:solidFill>
            </a:rPr>
            <a:t> Year </a:t>
          </a:r>
          <a:endParaRPr lang="en-US" sz="2600" kern="1200" dirty="0">
            <a:solidFill>
              <a:schemeClr val="tx1"/>
            </a:solidFill>
          </a:endParaRPr>
        </a:p>
      </dsp:txBody>
      <dsp:txXfrm rot="-5400000">
        <a:off x="1" y="3299999"/>
        <a:ext cx="1098761" cy="470897"/>
      </dsp:txXfrm>
    </dsp:sp>
    <dsp:sp modelId="{15BC466E-21C6-4031-98B4-B0B61AB7EC03}">
      <dsp:nvSpPr>
        <dsp:cNvPr id="0" name=""/>
        <dsp:cNvSpPr/>
      </dsp:nvSpPr>
      <dsp:spPr>
        <a:xfrm rot="5400000">
          <a:off x="3364461" y="477499"/>
          <a:ext cx="1020278" cy="5551678"/>
        </a:xfrm>
        <a:prstGeom prst="round2SameRect">
          <a:avLst/>
        </a:prstGeom>
        <a:solidFill>
          <a:srgbClr val="FFFF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2</a:t>
          </a:r>
          <a:r>
            <a:rPr lang="en-US" sz="1600" b="1" kern="1200" baseline="30000" dirty="0" smtClean="0"/>
            <a:t>nd</a:t>
          </a:r>
          <a:r>
            <a:rPr lang="en-US" sz="1600" b="1" kern="1200" dirty="0" smtClean="0"/>
            <a:t> Year (Spring/Summer) College Teaching in Special Education (co-teaching) – </a:t>
          </a:r>
          <a:r>
            <a:rPr lang="en-US" sz="1600" b="0" kern="1200" dirty="0" smtClean="0"/>
            <a:t>Designing &amp; implementing curricula based on solid research foundations</a:t>
          </a:r>
          <a:endParaRPr lang="en-US" sz="1600" kern="1200" dirty="0"/>
        </a:p>
      </dsp:txBody>
      <dsp:txXfrm rot="-5400000">
        <a:off x="1098761" y="2793005"/>
        <a:ext cx="5501872" cy="9206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2C6298-2A69-43FB-8A36-D46C44E8F2E3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401D56-3705-4311-BF78-C954CFF097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5442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2FAC37-4CCD-9745-9411-0BB7FB5D8B28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392F4F-7809-8744-B870-DCB174245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297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392F4F-7809-8744-B870-DCB1742459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265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392F4F-7809-8744-B870-DCB17424592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024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28601"/>
            <a:ext cx="8991600" cy="1143000"/>
          </a:xfrm>
        </p:spPr>
        <p:txBody>
          <a:bodyPr/>
          <a:lstStyle>
            <a:lvl1pPr>
              <a:defRPr sz="4000" b="1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Slide title, level 1, Arial 40 pt bold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905000"/>
            <a:ext cx="7924800" cy="533400"/>
          </a:xfrm>
        </p:spPr>
        <p:txBody>
          <a:bodyPr/>
          <a:lstStyle>
            <a:lvl1pPr marL="0" indent="0" algn="l">
              <a:buFontTx/>
              <a:buNone/>
              <a:defRPr sz="3000" b="1"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609600" y="2438400"/>
            <a:ext cx="79248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>
              <a:buFontTx/>
              <a:buNone/>
              <a:defRPr sz="3000"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1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>
          <a:xfrm>
            <a:off x="609600" y="4419600"/>
            <a:ext cx="79248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>
              <a:buFontTx/>
              <a:buNone/>
              <a:defRPr sz="3000" b="1"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>
          <a:xfrm>
            <a:off x="685800" y="4876800"/>
            <a:ext cx="8077200" cy="137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>
              <a:buFontTx/>
              <a:buNone/>
              <a:defRPr sz="3000"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457200" y="5846763"/>
            <a:ext cx="8524875" cy="850900"/>
            <a:chOff x="457200" y="5846763"/>
            <a:chExt cx="8524875" cy="850900"/>
          </a:xfrm>
        </p:grpSpPr>
        <p:pic>
          <p:nvPicPr>
            <p:cNvPr id="13" name="Picture 4" descr="UNCC_Logo_whiteTPB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010400" y="5846763"/>
              <a:ext cx="1971675" cy="850900"/>
            </a:xfrm>
            <a:prstGeom prst="rect">
              <a:avLst/>
            </a:prstGeom>
            <a:noFill/>
          </p:spPr>
        </p:pic>
        <p:cxnSp>
          <p:nvCxnSpPr>
            <p:cNvPr id="14" name="Straight Connector 13"/>
            <p:cNvCxnSpPr/>
            <p:nvPr/>
          </p:nvCxnSpPr>
          <p:spPr>
            <a:xfrm>
              <a:off x="457200" y="6628000"/>
              <a:ext cx="6400800" cy="1434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28601"/>
            <a:ext cx="8991600" cy="1143000"/>
          </a:xfrm>
        </p:spPr>
        <p:txBody>
          <a:bodyPr/>
          <a:lstStyle>
            <a:lvl1pPr>
              <a:defRPr sz="4000" b="1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Slide title, level 1, Arial 40 pt bold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3"/>
          </p:nvPr>
        </p:nvSpPr>
        <p:spPr>
          <a:xfrm>
            <a:off x="609600" y="1905000"/>
            <a:ext cx="4267200" cy="1219200"/>
          </a:xfrm>
        </p:spPr>
        <p:txBody>
          <a:bodyPr/>
          <a:lstStyle>
            <a:lvl1pPr marL="0" indent="0" algn="l">
              <a:buFontTx/>
              <a:buNone/>
              <a:defRPr sz="3000" b="1"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>
          <a:xfrm>
            <a:off x="609600" y="3124200"/>
            <a:ext cx="3886200" cy="274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>
              <a:buFontTx/>
              <a:buNone/>
              <a:defRPr sz="3000"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1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grpSp>
        <p:nvGrpSpPr>
          <p:cNvPr id="10" name="Group 9"/>
          <p:cNvGrpSpPr/>
          <p:nvPr userDrawn="1"/>
        </p:nvGrpSpPr>
        <p:grpSpPr>
          <a:xfrm>
            <a:off x="457200" y="5846763"/>
            <a:ext cx="8524875" cy="850900"/>
            <a:chOff x="457200" y="5846763"/>
            <a:chExt cx="8524875" cy="850900"/>
          </a:xfrm>
        </p:grpSpPr>
        <p:pic>
          <p:nvPicPr>
            <p:cNvPr id="11" name="Picture 4" descr="UNCC_Logo_whiteTPB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010400" y="5846763"/>
              <a:ext cx="1971675" cy="850900"/>
            </a:xfrm>
            <a:prstGeom prst="rect">
              <a:avLst/>
            </a:prstGeom>
            <a:noFill/>
          </p:spPr>
        </p:pic>
        <p:cxnSp>
          <p:nvCxnSpPr>
            <p:cNvPr id="12" name="Straight Connector 11"/>
            <p:cNvCxnSpPr/>
            <p:nvPr/>
          </p:nvCxnSpPr>
          <p:spPr>
            <a:xfrm>
              <a:off x="457200" y="6628000"/>
              <a:ext cx="6400800" cy="1434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800600" cy="4525963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30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6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mtClean="0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62600" y="1600200"/>
            <a:ext cx="3124200" cy="4525963"/>
          </a:xfrm>
        </p:spPr>
        <p:txBody>
          <a:bodyPr/>
          <a:lstStyle>
            <a:lvl1pPr>
              <a:defRPr sz="2800" i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28601"/>
            <a:ext cx="8991600" cy="1143000"/>
          </a:xfrm>
        </p:spPr>
        <p:txBody>
          <a:bodyPr/>
          <a:lstStyle>
            <a:lvl1pPr>
              <a:defRPr sz="4000" b="1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Slide title, level 1, Arial 40 pt bold</a:t>
            </a:r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457200" y="5846763"/>
            <a:ext cx="8524875" cy="850900"/>
            <a:chOff x="457200" y="5846763"/>
            <a:chExt cx="8524875" cy="850900"/>
          </a:xfrm>
        </p:grpSpPr>
        <p:pic>
          <p:nvPicPr>
            <p:cNvPr id="10" name="Picture 4" descr="UNCC_Logo_whiteTPB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010400" y="5846763"/>
              <a:ext cx="1971675" cy="850900"/>
            </a:xfrm>
            <a:prstGeom prst="rect">
              <a:avLst/>
            </a:prstGeom>
            <a:noFill/>
          </p:spPr>
        </p:pic>
        <p:cxnSp>
          <p:nvCxnSpPr>
            <p:cNvPr id="11" name="Straight Connector 10"/>
            <p:cNvCxnSpPr/>
            <p:nvPr/>
          </p:nvCxnSpPr>
          <p:spPr>
            <a:xfrm>
              <a:off x="457200" y="6628000"/>
              <a:ext cx="6400800" cy="1434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Presentation Title, Arial 44 bold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5486400"/>
            <a:ext cx="9144000" cy="1096963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lvl="0"/>
            <a:r>
              <a:rPr lang="en-US" dirty="0" smtClean="0"/>
              <a:t>Friday, January 16, 2009 (presentation date)</a:t>
            </a:r>
          </a:p>
          <a:p>
            <a:pPr lvl="0"/>
            <a:r>
              <a:rPr lang="en-US" dirty="0" smtClean="0"/>
              <a:t>Enter presenter’s full name &amp; title – Arial 24 pt both lines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 baseline="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ctr" defTabSz="914400" rtl="0" eaLnBrk="1" latinLnBrk="0" hangingPunct="1">
        <a:spcBef>
          <a:spcPct val="20000"/>
        </a:spcBef>
        <a:buFont typeface="Arial" pitchFamily="34" charset="0"/>
        <a:buNone/>
        <a:defRPr sz="24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ctr" defTabSz="914400" rtl="0" eaLnBrk="1" latinLnBrk="0" hangingPunct="1">
        <a:spcBef>
          <a:spcPct val="20000"/>
        </a:spcBef>
        <a:buFont typeface="Arial" pitchFamily="34" charset="0"/>
        <a:buNone/>
        <a:defRPr sz="2400" kern="1200" baseline="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UNC Charlotte logo." title="UNC Charlott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0" y="0"/>
            <a:ext cx="9129099" cy="6858000"/>
          </a:xfrm>
          <a:prstGeom prst="rect">
            <a:avLst/>
          </a:prstGeom>
        </p:spPr>
      </p:pic>
      <p:sp>
        <p:nvSpPr>
          <p:cNvPr id="6" name="Text Box 6" hidden="1"/>
          <p:cNvSpPr txBox="1">
            <a:spLocks noChangeArrowheads="1"/>
          </p:cNvSpPr>
          <p:nvPr/>
        </p:nvSpPr>
        <p:spPr bwMode="auto">
          <a:xfrm>
            <a:off x="0" y="685800"/>
            <a:ext cx="9144000" cy="1769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Pathway to Becoming a High Quality Researcher</a:t>
            </a:r>
          </a:p>
          <a:p>
            <a:pPr algn="ctr">
              <a:spcBef>
                <a:spcPct val="50000"/>
              </a:spcBef>
            </a:pPr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 Colleen Robertson and Meghan Childres 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 hidden="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UNC Charlotte</a:t>
            </a:r>
            <a:endParaRPr lang="en-US" dirty="0"/>
          </a:p>
        </p:txBody>
      </p:sp>
      <p:sp>
        <p:nvSpPr>
          <p:cNvPr id="7" name="Text Box 7" hidden="1"/>
          <p:cNvSpPr txBox="1">
            <a:spLocks noChangeArrowheads="1"/>
          </p:cNvSpPr>
          <p:nvPr/>
        </p:nvSpPr>
        <p:spPr bwMode="auto">
          <a:xfrm>
            <a:off x="0" y="5105400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Department of Special Education and Child Development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OSEP </a:t>
            </a:r>
            <a:r>
              <a:rPr lang="en-US" sz="2400" dirty="0" smtClean="0">
                <a:solidFill>
                  <a:schemeClr val="bg1"/>
                </a:solidFill>
                <a:latin typeface="Arial"/>
                <a:cs typeface="Arial"/>
              </a:rPr>
              <a:t>Grant: </a:t>
            </a:r>
            <a:r>
              <a:rPr lang="en-US" sz="2400" dirty="0">
                <a:solidFill>
                  <a:schemeClr val="bg1"/>
                </a:solidFill>
                <a:latin typeface="Arial"/>
                <a:cs typeface="Arial"/>
              </a:rPr>
              <a:t>#H325D140004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Arial"/>
                <a:cs typeface="Arial"/>
              </a:rPr>
              <a:t>Diane M. Browder, PI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Arial"/>
                <a:cs typeface="Arial"/>
              </a:rPr>
              <a:t>David W. Test, Co-PI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Pathway to Becoming a High Quality Researcher</a:t>
            </a:r>
            <a:endParaRPr lang="en-US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7" name="Diagram 26" descr="Diagram illustrating the pathway to becoming a high quality researcher. In the first year the process begins with coursework in research design, then team study participant, review research manuscripts, and lastly, creating a thorough research proposal. The second year involves presenting research results from team studies through poster sessions and national educational conferences, submitting a manuscript for publication, and conducting research in schools. The third year involves leading a second year doctoral team study and conducting research towards defense of the dissertation." title="Pathrway to Becoming a High Quality Researcher"/>
          <p:cNvGraphicFramePr/>
          <p:nvPr>
            <p:extLst>
              <p:ext uri="{D42A27DB-BD31-4B8C-83A1-F6EECF244321}">
                <p14:modId xmlns:p14="http://schemas.microsoft.com/office/powerpoint/2010/main" val="52818888"/>
              </p:ext>
            </p:extLst>
          </p:nvPr>
        </p:nvGraphicFramePr>
        <p:xfrm>
          <a:off x="1250576" y="1477682"/>
          <a:ext cx="6650440" cy="43207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838200"/>
            <a:ext cx="8991600" cy="533401"/>
          </a:xfrm>
        </p:spPr>
        <p:txBody>
          <a:bodyPr>
            <a:no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UNC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Charlotte doctoral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students are participating in the following research studies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3"/>
          </p:nvPr>
        </p:nvSpPr>
        <p:spPr>
          <a:xfrm>
            <a:off x="609600" y="1905000"/>
            <a:ext cx="7772400" cy="38862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CIRCLES: Communicating Interagency Relationships and Collaborative Linkages for </a:t>
            </a:r>
          </a:p>
          <a:p>
            <a:r>
              <a:rPr lang="en-US" sz="1400" dirty="0" smtClean="0"/>
              <a:t>      Exceptional Students- A study of the effects of a three tier model of interagency and  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   collaboration</a:t>
            </a:r>
          </a:p>
          <a:p>
            <a:endParaRPr lang="en-US" sz="1400" dirty="0"/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NC Post School Outcomes</a:t>
            </a:r>
          </a:p>
          <a:p>
            <a:pPr marL="285750" indent="-285750">
              <a:buFont typeface="Arial"/>
              <a:buChar char="•"/>
            </a:pPr>
            <a:endParaRPr lang="en-US" sz="1400" dirty="0"/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SRA FLEX Literacy</a:t>
            </a:r>
          </a:p>
          <a:p>
            <a:pPr marL="285750" indent="-285750">
              <a:buFont typeface="Arial"/>
              <a:buChar char="•"/>
            </a:pPr>
            <a:endParaRPr lang="en-US" sz="1400" dirty="0"/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Project Solutions- Teaching students mathematics to students with moderate/severe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   intellectual disabilities</a:t>
            </a:r>
          </a:p>
          <a:p>
            <a:pPr marL="285750" indent="-285750">
              <a:buFont typeface="Arial"/>
              <a:buChar char="•"/>
            </a:pPr>
            <a:endParaRPr lang="en-US" sz="1400" dirty="0"/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Project Early Childhood Special Education Leaders</a:t>
            </a:r>
          </a:p>
          <a:p>
            <a:pPr marL="285750" indent="-285750">
              <a:buFont typeface="Arial"/>
              <a:buChar char="•"/>
            </a:pPr>
            <a:endParaRPr lang="en-US" sz="1400" dirty="0"/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Promoting Socio-Emotional and Behavioral Development in At-Risk Elementary Students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99466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Teaching</a:t>
            </a:r>
            <a:r>
              <a:rPr lang="en-US" sz="1800" dirty="0" smtClean="0"/>
              <a:t>:</a:t>
            </a:r>
            <a:r>
              <a:rPr lang="en-US" sz="1600" dirty="0" smtClean="0"/>
              <a:t> </a:t>
            </a:r>
            <a:br>
              <a:rPr lang="en-US" sz="1600" dirty="0" smtClean="0"/>
            </a:br>
            <a:r>
              <a:rPr lang="en-US" sz="1600" dirty="0" smtClean="0"/>
              <a:t>The following courses help doctoral students prepare to be teachers who instruct using a solid research and evidence based perspective</a:t>
            </a:r>
            <a:endParaRPr lang="en-US" sz="1600" dirty="0"/>
          </a:p>
        </p:txBody>
      </p:sp>
      <p:graphicFrame>
        <p:nvGraphicFramePr>
          <p:cNvPr id="5" name="Diagram 4" descr="Diagram illustrating courses for years 1 through 3. The first year class is offered in the fall and " title="Courses that help doctoral students prepare"/>
          <p:cNvGraphicFramePr/>
          <p:nvPr>
            <p:extLst>
              <p:ext uri="{D42A27DB-BD31-4B8C-83A1-F6EECF244321}">
                <p14:modId xmlns:p14="http://schemas.microsoft.com/office/powerpoint/2010/main" val="859406870"/>
              </p:ext>
            </p:extLst>
          </p:nvPr>
        </p:nvGraphicFramePr>
        <p:xfrm>
          <a:off x="990600" y="1600200"/>
          <a:ext cx="6650440" cy="43207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73307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Research:</a:t>
            </a:r>
            <a:r>
              <a:rPr lang="en-US" dirty="0"/>
              <a:t/>
            </a:r>
            <a:br>
              <a:rPr lang="en-US" dirty="0"/>
            </a:br>
            <a:r>
              <a:rPr lang="en-US" sz="1800" dirty="0" smtClean="0"/>
              <a:t>The following courses help doctoral students prepare to become researchers.</a:t>
            </a:r>
            <a:endParaRPr lang="en-US" sz="1800" dirty="0"/>
          </a:p>
        </p:txBody>
      </p:sp>
      <p:pic>
        <p:nvPicPr>
          <p:cNvPr id="1028" name="Picture 4" descr="The following courses help doctoral students prepare to become researchers. During the first year, the courses include a doctoral seminar in special education, descriptive and inferential statistics, research implementation in special education, and single case research. During the second year, the courses include a doctoral seminar in applied behavior analysis and grant writing in special education. During the third year the courses include a dissertation proposal seminar in special education." title="Researc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538288"/>
            <a:ext cx="5943600" cy="378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438400" y="5715000"/>
            <a:ext cx="480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Opportunities: 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</a:rPr>
              <a:t>Conduct research in applied settings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</a:rPr>
              <a:t>Present research results at conferences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957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Leadership:</a:t>
            </a:r>
            <a:br>
              <a:rPr lang="en-US" dirty="0" smtClean="0"/>
            </a:br>
            <a:r>
              <a:rPr lang="en-US" sz="1800" dirty="0" smtClean="0"/>
              <a:t>The following courses help doctoral students prepare to use their knowledge of special education research to be effective leaders. </a:t>
            </a:r>
            <a:endParaRPr lang="en-US" sz="1800" dirty="0"/>
          </a:p>
        </p:txBody>
      </p:sp>
      <p:pic>
        <p:nvPicPr>
          <p:cNvPr id="2050" name="Picture 2" descr="The following courses help doctoral students prepare to use their knowledge of special education research to be effective leaders. During the first year, the course included is a doctoral semianr in leadership in special education. During the second year, the course included is a independent study in special education. During the third year, the course included is a dissertation defense in scholarly leadership." title="Leadershi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178" y="1524000"/>
            <a:ext cx="6795222" cy="415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638800"/>
            <a:ext cx="6248400" cy="838200"/>
          </a:xfrm>
        </p:spPr>
        <p:txBody>
          <a:bodyPr/>
          <a:lstStyle/>
          <a:p>
            <a:r>
              <a:rPr lang="en-US" sz="1600" b="0" dirty="0" smtClean="0"/>
              <a:t>Opportunities:</a:t>
            </a:r>
          </a:p>
          <a:p>
            <a:pPr marL="285750" indent="-285750">
              <a:buFont typeface="Arial"/>
              <a:buChar char="•"/>
            </a:pPr>
            <a:r>
              <a:rPr lang="en-US" sz="1600" b="0" dirty="0" smtClean="0"/>
              <a:t> Acquire leadership skills for use in higher education,</a:t>
            </a:r>
          </a:p>
          <a:p>
            <a:r>
              <a:rPr lang="en-US" sz="1600" b="0" dirty="0"/>
              <a:t> </a:t>
            </a:r>
            <a:r>
              <a:rPr lang="en-US" sz="1600" b="0" dirty="0" smtClean="0"/>
              <a:t>     government, or community agencies</a:t>
            </a:r>
            <a:endParaRPr 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2115784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Collaboration:</a:t>
            </a:r>
            <a:br>
              <a:rPr lang="en-US" dirty="0" smtClean="0"/>
            </a:br>
            <a:r>
              <a:rPr lang="en-US" sz="1800" dirty="0" smtClean="0"/>
              <a:t>The following opportunities help students become excellent collaborators with a solid base in research practices.</a:t>
            </a:r>
            <a:endParaRPr lang="en-US" dirty="0"/>
          </a:p>
        </p:txBody>
      </p:sp>
      <p:pic>
        <p:nvPicPr>
          <p:cNvPr id="3074" name="Picture 2" descr="The following opportunities help students become excellent collaborators wtih a solid base in research practices. During the first year, the opportunities include being a member of a research team to design and implement a study and co-teaching a group of diverse learners. During the second year, the opportunities include leading a collaborative team of researchers to conduct a study and co-teaching a group of diverse learners. During the third year, the opportunities include designing an advocacy project that communicates with communities and stakeholders." title="Collabor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524000"/>
            <a:ext cx="6638316" cy="4277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86000" y="5782270"/>
            <a:ext cx="472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Opportunities: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</a:rPr>
              <a:t>Present at state and national conferences 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</a:rPr>
              <a:t>Professional networking</a:t>
            </a:r>
          </a:p>
        </p:txBody>
      </p:sp>
    </p:spTree>
    <p:extLst>
      <p:ext uri="{BB962C8B-B14F-4D97-AF65-F5344CB8AC3E}">
        <p14:creationId xmlns:p14="http://schemas.microsoft.com/office/powerpoint/2010/main" val="625576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Come Visit us at</a:t>
            </a:r>
            <a:br>
              <a:rPr lang="en-US" dirty="0"/>
            </a:br>
            <a:r>
              <a:rPr lang="en-US" dirty="0"/>
              <a:t>http://</a:t>
            </a:r>
            <a:r>
              <a:rPr lang="en-US" dirty="0" err="1"/>
              <a:t>spcd.uncc.edu</a:t>
            </a:r>
            <a:r>
              <a:rPr lang="en-US" dirty="0"/>
              <a:t>/</a:t>
            </a:r>
            <a:endParaRPr lang="en-US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Content Placeholder 1" descr="Picture of UNC Charlotte campus" title="Visit UNC Charlotte"/>
          <p:cNvPicPr>
            <a:picLocks noGrp="1" noChangeAspect="1"/>
          </p:cNvPicPr>
          <p:nvPr>
            <p:ph idx="4294967295"/>
          </p:nvPr>
        </p:nvPicPr>
        <p:blipFill>
          <a:blip r:embed="rId2"/>
          <a:srcRect t="13336" b="13336"/>
          <a:stretch>
            <a:fillRect/>
          </a:stretch>
        </p:blipFill>
        <p:spPr>
          <a:xfrm>
            <a:off x="457200" y="1600200"/>
            <a:ext cx="8229600" cy="45259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UNCCharlotte_template01 (1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UNCCharlotte_template01 (1)</Template>
  <TotalTime>8709</TotalTime>
  <Words>314</Words>
  <Application>Microsoft Office PowerPoint</Application>
  <PresentationFormat>On-screen Show (4:3)</PresentationFormat>
  <Paragraphs>51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UNCCharlotte_template01 (1)</vt:lpstr>
      <vt:lpstr>UNC Charlotte</vt:lpstr>
      <vt:lpstr>Pathway to Becoming a High Quality Researcher</vt:lpstr>
      <vt:lpstr>UNC Charlotte doctoral students are participating in the following research studies. </vt:lpstr>
      <vt:lpstr>Teaching:  The following courses help doctoral students prepare to be teachers who instruct using a solid research and evidence based perspective</vt:lpstr>
      <vt:lpstr>Research: The following courses help doctoral students prepare to become researchers.</vt:lpstr>
      <vt:lpstr>Leadership: The following courses help doctoral students prepare to use their knowledge of special education research to be effective leaders. </vt:lpstr>
      <vt:lpstr>Collaboration: The following opportunities help students become excellent collaborators with a solid base in research practices.</vt:lpstr>
      <vt:lpstr>Come Visit us at http://spcd.uncc.edu/</vt:lpstr>
    </vt:vector>
  </TitlesOfParts>
  <Company>UNC Charlotte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Cindy Jones</dc:creator>
  <cp:lastModifiedBy>Seflek, Beyza</cp:lastModifiedBy>
  <cp:revision>17</cp:revision>
  <dcterms:created xsi:type="dcterms:W3CDTF">2014-04-28T15:04:02Z</dcterms:created>
  <dcterms:modified xsi:type="dcterms:W3CDTF">2015-04-13T17:47:22Z</dcterms:modified>
</cp:coreProperties>
</file>