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2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3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65" r:id="rId2"/>
    <p:sldMasterId id="2147483683" r:id="rId3"/>
    <p:sldMasterId id="2147483747" r:id="rId4"/>
    <p:sldMasterId id="2147484020" r:id="rId5"/>
    <p:sldMasterId id="2147484046" r:id="rId6"/>
    <p:sldMasterId id="2147484071" r:id="rId7"/>
    <p:sldMasterId id="2147484077" r:id="rId8"/>
    <p:sldMasterId id="2147484090" r:id="rId9"/>
    <p:sldMasterId id="2147484115" r:id="rId10"/>
    <p:sldMasterId id="2147484135" r:id="rId11"/>
    <p:sldMasterId id="2147484147" r:id="rId12"/>
    <p:sldMasterId id="2147484178" r:id="rId13"/>
    <p:sldMasterId id="2147484192" r:id="rId14"/>
  </p:sldMasterIdLst>
  <p:notesMasterIdLst>
    <p:notesMasterId r:id="rId27"/>
  </p:notesMasterIdLst>
  <p:handoutMasterIdLst>
    <p:handoutMasterId r:id="rId28"/>
  </p:handoutMasterIdLst>
  <p:sldIdLst>
    <p:sldId id="872" r:id="rId15"/>
    <p:sldId id="583" r:id="rId16"/>
    <p:sldId id="1203" r:id="rId17"/>
    <p:sldId id="659" r:id="rId18"/>
    <p:sldId id="1204" r:id="rId19"/>
    <p:sldId id="1195" r:id="rId20"/>
    <p:sldId id="1133" r:id="rId21"/>
    <p:sldId id="1134" r:id="rId22"/>
    <p:sldId id="1202" r:id="rId23"/>
    <p:sldId id="1201" r:id="rId24"/>
    <p:sldId id="1197" r:id="rId25"/>
    <p:sldId id="1196" r:id="rId26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B181674B-1C62-43A6-9D8A-0EB1CE33AAF3}">
          <p14:sldIdLst>
            <p14:sldId id="872"/>
            <p14:sldId id="583"/>
            <p14:sldId id="1203"/>
            <p14:sldId id="659"/>
            <p14:sldId id="1204"/>
            <p14:sldId id="1195"/>
            <p14:sldId id="1133"/>
            <p14:sldId id="1134"/>
            <p14:sldId id="1202"/>
            <p14:sldId id="1201"/>
            <p14:sldId id="1197"/>
            <p14:sldId id="11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16" userDrawn="1">
          <p15:clr>
            <a:srgbClr val="A4A3A4"/>
          </p15:clr>
        </p15:guide>
        <p15:guide id="2" pos="2097" userDrawn="1">
          <p15:clr>
            <a:srgbClr val="A4A3A4"/>
          </p15:clr>
        </p15:guide>
        <p15:guide id="3" orient="horz" pos="2957" userDrawn="1">
          <p15:clr>
            <a:srgbClr val="A4A3A4"/>
          </p15:clr>
        </p15:guide>
        <p15:guide id="4" pos="223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galis, C. (Conrad)" initials="MC(" lastIdx="102" clrIdx="0"/>
  <p:cmAuthor id="1" name="Scott, H. (Heather)" initials="SH(" lastIdx="12" clrIdx="1"/>
  <p:cmAuthor id="2" name="Ostendorf, J. (Jodi)" initials="JO" lastIdx="213" clrIdx="2"/>
  <p:cmAuthor id="3" name="Microsoft Office User" initials="MOU" lastIdx="6" clrIdx="3"/>
  <p:cmAuthor id="4" name="Rebecca Winters" initials="RW" lastIdx="72" clrIdx="4"/>
  <p:cmAuthor id="5" name="Jodie Maruska" initials="JM" lastIdx="86" clrIdx="5"/>
  <p:cmAuthor id="6" name="Dawn Olson" initials="DO" lastIdx="5" clrIdx="6"/>
  <p:cmAuthor id="7" name="Maruska, J. (Jodie)" initials="MJ(" lastIdx="107" clrIdx="7"/>
  <p:cmAuthor id="8" name="Goldfarb, D. (Dori)" initials="GD(" lastIdx="4" clrIdx="8"/>
  <p:cmAuthor id="9" name="Rust, R. (Rebecca)" initials="RR(" lastIdx="13" clrIdx="9"/>
  <p:cmAuthor id="10" name="Goldfarb, D. (Dori)" initials="DG(" lastIdx="16" clrIdx="10"/>
  <p:cmAuthor id="11" name="Petersen, M. (Meggie)" initials="PM(" lastIdx="28" clrIdx="11">
    <p:extLst>
      <p:ext uri="{19B8F6BF-5375-455C-9EA6-DF929625EA0E}">
        <p15:presenceInfo xmlns:p15="http://schemas.microsoft.com/office/powerpoint/2012/main" userId="S-1-5-21-3013441062-3297033670-2934458988-60418" providerId="AD"/>
      </p:ext>
    </p:extLst>
  </p:cmAuthor>
  <p:cmAuthor id="12" name="Beckman, K. (Kelsey)" initials="BK(" lastIdx="2" clrIdx="12">
    <p:extLst>
      <p:ext uri="{19B8F6BF-5375-455C-9EA6-DF929625EA0E}">
        <p15:presenceInfo xmlns:p15="http://schemas.microsoft.com/office/powerpoint/2012/main" userId="S-1-5-21-3013441062-3297033670-2934458988-87824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A7B"/>
    <a:srgbClr val="551B57"/>
    <a:srgbClr val="D75426"/>
    <a:srgbClr val="0097A9"/>
    <a:srgbClr val="B73F7C"/>
    <a:srgbClr val="FFC700"/>
    <a:srgbClr val="F58000"/>
    <a:srgbClr val="636462"/>
    <a:srgbClr val="76C5E4"/>
    <a:srgbClr val="9AC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32" autoAdjust="0"/>
    <p:restoredTop sz="90013" autoAdjust="0"/>
  </p:normalViewPr>
  <p:slideViewPr>
    <p:cSldViewPr>
      <p:cViewPr varScale="1">
        <p:scale>
          <a:sx n="79" d="100"/>
          <a:sy n="79" d="100"/>
        </p:scale>
        <p:origin x="111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-48432"/>
    </p:cViewPr>
  </p:sorterViewPr>
  <p:notesViewPr>
    <p:cSldViewPr>
      <p:cViewPr>
        <p:scale>
          <a:sx n="66" d="100"/>
          <a:sy n="66" d="100"/>
        </p:scale>
        <p:origin x="2196" y="366"/>
      </p:cViewPr>
      <p:guideLst>
        <p:guide orient="horz" pos="2816"/>
        <p:guide pos="2097"/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997696654561586"/>
          <c:y val="3.4374445982723455E-2"/>
          <c:w val="0.25619543677591833"/>
          <c:h val="0.9369801823650070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D7542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5D-41CE-8BDE-736A4B97884A}"/>
              </c:ext>
            </c:extLst>
          </c:dPt>
          <c:dPt>
            <c:idx val="1"/>
            <c:bubble3D val="0"/>
            <c:spPr>
              <a:solidFill>
                <a:srgbClr val="551B5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5D-41CE-8BDE-736A4B97884A}"/>
              </c:ext>
            </c:extLst>
          </c:dPt>
          <c:dPt>
            <c:idx val="2"/>
            <c:bubble3D val="0"/>
            <c:spPr>
              <a:solidFill>
                <a:srgbClr val="145A7B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55D-41CE-8BDE-736A4B97884A}"/>
              </c:ext>
            </c:extLst>
          </c:dPt>
          <c:cat>
            <c:strRef>
              <c:f>Sheet1!$A$2:$A$4</c:f>
              <c:strCache>
                <c:ptCount val="3"/>
                <c:pt idx="0">
                  <c:v>Retirement</c:v>
                </c:pt>
                <c:pt idx="1">
                  <c:v>Employee Benefits</c:v>
                </c:pt>
                <c:pt idx="2">
                  <c:v>Investment Management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0.62</c:v>
                </c:pt>
                <c:pt idx="1">
                  <c:v>0.2</c:v>
                </c:pt>
                <c:pt idx="2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0C-4391-A082-657E43B913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6364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6364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63646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55321093064085891"/>
          <c:y val="0.36249883275749367"/>
          <c:w val="0.34241741631820344"/>
          <c:h val="0.4876189136127093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191278909835086E-2"/>
          <c:y val="0.11020228011951706"/>
          <c:w val="0.50776227500824589"/>
          <c:h val="0.8132675852630699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76-4A68-AE80-68105B078B81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76-4A68-AE80-68105B078B81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576-4A68-AE80-68105B078B81}"/>
              </c:ext>
            </c:extLst>
          </c:dPt>
          <c:dPt>
            <c:idx val="3"/>
            <c:bubble3D val="0"/>
            <c:explosion val="0"/>
            <c:spPr>
              <a:solidFill>
                <a:srgbClr val="B73F7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576-4A68-AE80-68105B078B81}"/>
              </c:ext>
            </c:extLst>
          </c:dPt>
          <c:dLbls>
            <c:dLbl>
              <c:idx val="3"/>
              <c:layout>
                <c:manualLayout>
                  <c:x val="2.6980152770859143E-3"/>
                  <c:y val="-4.39245898896788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76-4A68-AE80-68105B078B81}"/>
                </c:ext>
              </c:extLst>
            </c:dLbl>
            <c:dLbl>
              <c:idx val="4"/>
              <c:layout>
                <c:manualLayout>
                  <c:x val="3.5038837240324626E-3"/>
                  <c:y val="-5.3314620556995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576-4A68-AE80-68105B078B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Stop Loss</c:v>
                </c:pt>
                <c:pt idx="1">
                  <c:v>Group Term Life</c:v>
                </c:pt>
                <c:pt idx="2">
                  <c:v>Supplemental Benefits</c:v>
                </c:pt>
                <c:pt idx="3">
                  <c:v>Group Disability Income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0.46600000000000003</c:v>
                </c:pt>
                <c:pt idx="1">
                  <c:v>0.247</c:v>
                </c:pt>
                <c:pt idx="2">
                  <c:v>0.14799999999999999</c:v>
                </c:pt>
                <c:pt idx="3">
                  <c:v>0.13800000000000001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576-4A68-AE80-68105B078B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63646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63646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63646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63646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60449527083647214"/>
          <c:y val="0.49454741749716169"/>
          <c:w val="0.39515916428666542"/>
          <c:h val="0.423472207765381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0515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0.51886</cdr:x>
      <cdr:y>0.29441</cdr:y>
    </cdr:from>
    <cdr:to>
      <cdr:x>0.82412</cdr:x>
      <cdr:y>0.46841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61220" y="1094620"/>
          <a:ext cx="1918669" cy="6469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400" b="1" dirty="0" smtClean="0">
              <a:solidFill>
                <a:srgbClr val="636462"/>
              </a:solidFill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en-US" sz="1400" dirty="0" smtClean="0">
              <a:solidFill>
                <a:srgbClr val="636462"/>
              </a:solidFill>
              <a:latin typeface="Arial" panose="020B0604020202020204" pitchFamily="34" charset="0"/>
              <a:cs typeface="Arial" panose="020B0604020202020204" pitchFamily="34" charset="0"/>
            </a:rPr>
            <a:t>$24.5M Stop Loss</a:t>
          </a:r>
          <a:endParaRPr lang="en-US" sz="1400" dirty="0">
            <a:solidFill>
              <a:srgbClr val="636462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0.06131</cdr:x>
      <cdr:y>0.03595</cdr:y>
    </cdr:from>
    <cdr:to>
      <cdr:x>0.2997</cdr:x>
      <cdr:y>0.10506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85365" y="133656"/>
          <a:ext cx="1498370" cy="2569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400" dirty="0" smtClean="0">
              <a:solidFill>
                <a:srgbClr val="636462"/>
              </a:solidFill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en-US" sz="1400" dirty="0">
              <a:solidFill>
                <a:srgbClr val="636462"/>
              </a:solidFill>
              <a:latin typeface="Arial" panose="020B0604020202020204" pitchFamily="34" charset="0"/>
              <a:cs typeface="Arial" panose="020B0604020202020204" pitchFamily="34" charset="0"/>
            </a:rPr>
            <a:t>7</a:t>
          </a:r>
          <a:r>
            <a:rPr lang="en-US" sz="1400" dirty="0" smtClean="0">
              <a:solidFill>
                <a:srgbClr val="636462"/>
              </a:solidFill>
              <a:latin typeface="Arial" panose="020B0604020202020204" pitchFamily="34" charset="0"/>
              <a:cs typeface="Arial" panose="020B0604020202020204" pitchFamily="34" charset="0"/>
            </a:rPr>
            <a:t>.3M Disability</a:t>
          </a:r>
          <a:endParaRPr lang="en-US" sz="1400" dirty="0">
            <a:solidFill>
              <a:srgbClr val="636462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0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/>
          <a:lstStyle>
            <a:lvl1pPr algn="r">
              <a:defRPr sz="1200"/>
            </a:lvl1pPr>
          </a:lstStyle>
          <a:p>
            <a:fld id="{0346A19C-7884-448A-A9CB-92446FD450C8}" type="datetimeFigureOut">
              <a:rPr lang="en-US" smtClean="0"/>
              <a:t>04/24/2020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8121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918121"/>
            <a:ext cx="3078048" cy="468803"/>
          </a:xfrm>
          <a:prstGeom prst="rect">
            <a:avLst/>
          </a:prstGeom>
        </p:spPr>
        <p:txBody>
          <a:bodyPr vert="horz" lIns="89136" tIns="44568" rIns="89136" bIns="44568" rtlCol="0" anchor="b"/>
          <a:lstStyle>
            <a:lvl1pPr algn="r">
              <a:defRPr sz="1200"/>
            </a:lvl1pPr>
          </a:lstStyle>
          <a:p>
            <a:fld id="{7BC5F99A-552F-461C-87C2-B2490BCEE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1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5" tIns="47113" rIns="94225" bIns="47113" rtlCol="0"/>
          <a:lstStyle>
            <a:lvl1pPr algn="r">
              <a:defRPr sz="1300"/>
            </a:lvl1pPr>
          </a:lstStyle>
          <a:p>
            <a:fld id="{C20C67F5-A969-43F2-A8AA-7F322C842B7A}" type="datetimeFigureOut">
              <a:rPr lang="en-US" smtClean="0"/>
              <a:t>04/24/2020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5" tIns="47113" rIns="94225" bIns="4711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5" tIns="47113" rIns="94225" bIns="4711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5" tIns="47113" rIns="94225" bIns="47113" rtlCol="0" anchor="b"/>
          <a:lstStyle>
            <a:lvl1pPr algn="r">
              <a:defRPr sz="1300"/>
            </a:lvl1pPr>
          </a:lstStyle>
          <a:p>
            <a:fld id="{F8FF65F5-6D56-4099-A1B6-229A96AABD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275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4237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3855" lvl="1"/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54EC9-EDF6-2F4F-900A-2C5DFE624CC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94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4913" y="704850"/>
            <a:ext cx="4692650" cy="3521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54EC9-EDF6-2F4F-900A-2C5DFE624CC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512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Speaker notes: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Voya Financial, Inc. (NYSE: VOYA) helps Americans plan, invest and protect their savings – to get ready to retire better. With a clear mission to make a secure financial future possible – one person, one family and one institution at a time – Voya’s vision is to be America’s Retirement Company</a:t>
            </a:r>
            <a:r>
              <a:rPr lang="en-US" sz="1300" baseline="30000" dirty="0"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dirty="0"/>
          </a:p>
          <a:p>
            <a:pPr marL="181240" indent="-181240" defTabSz="966612"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rgbClr val="6E6E6E"/>
                </a:solidFill>
              </a:rPr>
              <a:t>Provide retirement plans to more than two dozen </a:t>
            </a:r>
            <a:r>
              <a:rPr lang="en-US" sz="1300" i="1" dirty="0">
                <a:solidFill>
                  <a:srgbClr val="6E6E6E"/>
                </a:solidFill>
              </a:rPr>
              <a:t>Fortune</a:t>
            </a:r>
            <a:r>
              <a:rPr lang="en-US" sz="1300" dirty="0">
                <a:solidFill>
                  <a:srgbClr val="6E6E6E"/>
                </a:solidFill>
              </a:rPr>
              <a:t> 500 companies </a:t>
            </a:r>
          </a:p>
          <a:p>
            <a:pPr marL="181240" indent="-181240" defTabSz="966612">
              <a:buFont typeface="Arial" panose="020B0604020202020204" pitchFamily="34" charset="0"/>
              <a:buChar char="•"/>
              <a:defRPr/>
            </a:pPr>
            <a:r>
              <a:rPr lang="en-US" sz="1300" dirty="0">
                <a:solidFill>
                  <a:srgbClr val="6E6E6E"/>
                </a:solidFill>
              </a:rPr>
              <a:t>2018 DALBAR recognition for digital retirement-planning excellence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F65F5-6D56-4099-A1B6-229A96AAB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919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Speaker notes</a:t>
            </a:r>
            <a:r>
              <a:rPr lang="en-US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baseline="0" dirty="0"/>
              <a:t>This static slide provides a high-level overview of our products.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54EC9-EDF6-2F4F-900A-2C5DFE624CC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822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C606A-9B1F-7B47-82B7-79BEC15FB5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854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F65F5-6D56-4099-A1B6-229A96AABD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957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4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jp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jpeg"/><Relationship Id="rId7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19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with sub- no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86267" y="5926667"/>
            <a:ext cx="8788400" cy="7201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34"/>
          <p:cNvSpPr>
            <a:spLocks noChangeArrowheads="1"/>
          </p:cNvSpPr>
          <p:nvPr userDrawn="1"/>
        </p:nvSpPr>
        <p:spPr bwMode="auto">
          <a:xfrm>
            <a:off x="4148138" y="6646863"/>
            <a:ext cx="8382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79429" y="387356"/>
            <a:ext cx="8229600" cy="1098145"/>
          </a:xfrm>
          <a:prstGeom prst="rect">
            <a:avLst/>
          </a:prstGeom>
        </p:spPr>
        <p:txBody>
          <a:bodyPr/>
          <a:lstStyle>
            <a:lvl1pPr algn="l"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9" y="1574159"/>
            <a:ext cx="8229600" cy="3375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59842" y="6518473"/>
            <a:ext cx="6654418" cy="219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59842" y="6209818"/>
            <a:ext cx="6654418" cy="19676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8648105"/>
      </p:ext>
    </p:extLst>
  </p:cSld>
  <p:clrMapOvr>
    <a:masterClrMapping/>
  </p:clrMapOvr>
  <p:hf hd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36925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387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29B76E-06FD-9A4B-88C6-8B27EF5DBFEC}"/>
              </a:ext>
            </a:extLst>
          </p:cNvPr>
          <p:cNvSpPr/>
          <p:nvPr userDrawn="1"/>
        </p:nvSpPr>
        <p:spPr>
          <a:xfrm>
            <a:off x="0" y="0"/>
            <a:ext cx="9143999" cy="5720080"/>
          </a:xfrm>
          <a:prstGeom prst="rect">
            <a:avLst/>
          </a:prstGeom>
          <a:solidFill>
            <a:srgbClr val="F5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Regular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31800" y="3880933"/>
            <a:ext cx="7772400" cy="930275"/>
          </a:xfrm>
          <a:prstGeom prst="rect">
            <a:avLst/>
          </a:prstGeom>
        </p:spPr>
        <p:txBody>
          <a:bodyPr/>
          <a:lstStyle>
            <a:lvl1pPr algn="l"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59842" y="6209818"/>
            <a:ext cx="6654418" cy="19676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59842" y="6518473"/>
            <a:ext cx="6654418" cy="219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375556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59842" y="6518473"/>
            <a:ext cx="6654418" cy="219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59842" y="6209818"/>
            <a:ext cx="6654418" cy="19676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292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28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457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27B043A-85CD-5347-A055-7F133848E316}"/>
              </a:ext>
            </a:extLst>
          </p:cNvPr>
          <p:cNvSpPr/>
          <p:nvPr userDrawn="1"/>
        </p:nvSpPr>
        <p:spPr>
          <a:xfrm>
            <a:off x="0" y="6156624"/>
            <a:ext cx="9085944" cy="7013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351" dirty="0">
              <a:solidFill>
                <a:prstClr val="white"/>
              </a:solidFill>
            </a:endParaRPr>
          </a:p>
        </p:txBody>
      </p:sp>
      <p:pic>
        <p:nvPicPr>
          <p:cNvPr id="11" name="Picture 10" descr="Voy_cap_line_PIP_art.png">
            <a:extLst>
              <a:ext uri="{FF2B5EF4-FFF2-40B4-BE49-F238E27FC236}">
                <a16:creationId xmlns:a16="http://schemas.microsoft.com/office/drawing/2014/main" id="{B238C6B8-7A1A-E948-ACBF-40A2C97D9A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4" y="6398513"/>
            <a:ext cx="2045141" cy="109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D3FFC5-C1E9-3842-9B4A-D3B2A8D45E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88121" y="6023798"/>
            <a:ext cx="1192827" cy="69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051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2" y="230192"/>
            <a:ext cx="5476687" cy="104279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4290"/>
            <a:ext cx="8229600" cy="45259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E1AB3-722C-8843-9D15-BE9B7CE9EB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1690" y="6530253"/>
            <a:ext cx="2097111" cy="341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algn="ctr" defTabSz="342883"/>
            <a:fld id="{49CC9673-5E17-4DE0-97FB-9AEF1A655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 defTabSz="34288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737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94649"/>
            <a:ext cx="4038600" cy="4525963"/>
          </a:xfrm>
        </p:spPr>
        <p:txBody>
          <a:bodyPr/>
          <a:lstStyle>
            <a:lvl1pPr>
              <a:defRPr sz="1651"/>
            </a:lvl1pPr>
            <a:lvl2pPr>
              <a:defRPr sz="1500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94649"/>
            <a:ext cx="4038600" cy="4525963"/>
          </a:xfrm>
        </p:spPr>
        <p:txBody>
          <a:bodyPr/>
          <a:lstStyle>
            <a:lvl1pPr>
              <a:defRPr sz="1651"/>
            </a:lvl1pPr>
            <a:lvl2pPr>
              <a:defRPr sz="1500"/>
            </a:lvl2pPr>
            <a:lvl3pPr>
              <a:defRPr sz="1351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27F6988-676F-8A40-9BFF-FD8C5D8A7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541690" y="6526869"/>
            <a:ext cx="2097111" cy="341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algn="ctr" defTabSz="342883"/>
            <a:fld id="{49CC9673-5E17-4DE0-97FB-9AEF1A655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 defTabSz="34288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35BCCF-EB21-574E-99BB-3E02F1A4E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2" y="230192"/>
            <a:ext cx="5476687" cy="104279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75998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D8DBE65-4539-4E47-9FFF-4DC2515FDED2}"/>
              </a:ext>
            </a:extLst>
          </p:cNvPr>
          <p:cNvSpPr txBox="1">
            <a:spLocks/>
          </p:cNvSpPr>
          <p:nvPr userDrawn="1"/>
        </p:nvSpPr>
        <p:spPr>
          <a:xfrm>
            <a:off x="3541690" y="6536865"/>
            <a:ext cx="2097111" cy="341125"/>
          </a:xfrm>
          <a:prstGeom prst="rect">
            <a:avLst/>
          </a:prstGeom>
        </p:spPr>
        <p:txBody>
          <a:bodyPr vert="horz" lIns="68580" tIns="34291" rIns="68580" bIns="3429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CC9673-5E17-4DE0-97FB-9AEF1A655C48}" type="slidenum">
              <a:rPr lang="en-US" sz="900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98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0636BCC-C32D-5B40-8CDA-CC0B0C64535E}"/>
              </a:ext>
            </a:extLst>
          </p:cNvPr>
          <p:cNvSpPr txBox="1">
            <a:spLocks/>
          </p:cNvSpPr>
          <p:nvPr userDrawn="1"/>
        </p:nvSpPr>
        <p:spPr>
          <a:xfrm>
            <a:off x="3541690" y="6536865"/>
            <a:ext cx="2097111" cy="341125"/>
          </a:xfrm>
          <a:prstGeom prst="rect">
            <a:avLst/>
          </a:prstGeom>
        </p:spPr>
        <p:txBody>
          <a:bodyPr vert="horz" lIns="68580" tIns="34291" rIns="68580" bIns="34291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9CC9673-5E17-4DE0-97FB-9AEF1A655C48}" type="slidenum">
              <a:rPr lang="en-US" sz="900" smtClean="0">
                <a:solidFill>
                  <a:prstClr val="black">
                    <a:tint val="75000"/>
                  </a:prstClr>
                </a:solidFill>
              </a:rPr>
              <a:pPr algn="ctr"/>
              <a:t>‹#›</a:t>
            </a:fld>
            <a:endParaRPr lang="en-US" sz="9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EEB4CF-5362-E445-A5E4-2A400E3BE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2" y="230192"/>
            <a:ext cx="5476687" cy="104279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478421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47472" y="5761505"/>
            <a:ext cx="8458200" cy="182101"/>
          </a:xfrm>
        </p:spPr>
        <p:txBody>
          <a:bodyPr anchor="b">
            <a:spAutoFit/>
          </a:bodyPr>
          <a:lstStyle>
            <a:lvl1pPr>
              <a:lnSpc>
                <a:spcPts val="675"/>
              </a:lnSpc>
              <a:spcAft>
                <a:spcPts val="0"/>
              </a:spcAft>
              <a:defRPr sz="600" b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629400" y="6700844"/>
            <a:ext cx="2133600" cy="155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44488" y="6700844"/>
            <a:ext cx="2895600" cy="155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41690" y="6526869"/>
            <a:ext cx="2097111" cy="341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algn="ctr" defTabSz="342883"/>
            <a:fld id="{49CC9673-5E17-4DE0-97FB-9AEF1A655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 defTabSz="34288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C076EA-2E7F-244C-9158-8270E1112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2" y="230192"/>
            <a:ext cx="5476687" cy="104279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02397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433353"/>
            <a:ext cx="7772400" cy="731520"/>
          </a:xfrm>
        </p:spPr>
        <p:txBody>
          <a:bodyPr/>
          <a:lstStyle>
            <a:lvl1pPr marL="0" indent="0">
              <a:buNone/>
              <a:defRPr sz="1051" b="0">
                <a:solidFill>
                  <a:schemeClr val="tx2"/>
                </a:solidFill>
              </a:defRPr>
            </a:lvl1pPr>
            <a:lvl2pPr marL="3428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8403"/>
            <a:ext cx="7223760" cy="731520"/>
          </a:xfrm>
        </p:spPr>
        <p:txBody>
          <a:bodyPr/>
          <a:lstStyle>
            <a:lvl1pPr marL="342883" indent="-342883" algn="l">
              <a:defRPr lang="en-US" dirty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629400" y="6700844"/>
            <a:ext cx="2133600" cy="155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4488" y="6700844"/>
            <a:ext cx="2895600" cy="155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57200" y="3271831"/>
            <a:ext cx="8686800" cy="45719"/>
          </a:xfrm>
          <a:prstGeom prst="rect">
            <a:avLst/>
          </a:prstGeom>
          <a:gradFill>
            <a:gsLst>
              <a:gs pos="0">
                <a:schemeClr val="accent3"/>
              </a:gs>
              <a:gs pos="44000">
                <a:schemeClr val="accent1"/>
              </a:gs>
              <a:gs pos="59000">
                <a:schemeClr val="accent1"/>
              </a:gs>
              <a:gs pos="100000">
                <a:schemeClr val="accent1"/>
              </a:gs>
            </a:gsLst>
            <a:lin ang="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en-US" sz="1351">
              <a:solidFill>
                <a:prstClr val="white"/>
              </a:solidFill>
            </a:endParaRPr>
          </a:p>
        </p:txBody>
      </p:sp>
      <p:pic>
        <p:nvPicPr>
          <p:cNvPr id="12" name="Picture 11" descr="Voy_cap_line_PIP_art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5" y="6515053"/>
            <a:ext cx="1926131" cy="85725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idx="13"/>
          </p:nvPr>
        </p:nvSpPr>
        <p:spPr bwMode="auto">
          <a:xfrm>
            <a:off x="347663" y="1371600"/>
            <a:ext cx="8458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41690" y="6380353"/>
            <a:ext cx="2097111" cy="341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algn="ctr" defTabSz="342883"/>
            <a:fld id="{49CC9673-5E17-4DE0-97FB-9AEF1A655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 defTabSz="34288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CBDA62-1F27-8A41-A3BC-B985302CC0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88121" y="6023798"/>
            <a:ext cx="1192827" cy="69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764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910465"/>
            <a:ext cx="8458200" cy="4572000"/>
          </a:xfrm>
        </p:spPr>
        <p:txBody>
          <a:bodyPr/>
          <a:lstStyle>
            <a:lvl1pPr marL="214303" indent="-214303">
              <a:buFont typeface="Wingdings" charset="2"/>
              <a:buChar char="q"/>
              <a:defRPr sz="1051" b="0">
                <a:solidFill>
                  <a:schemeClr val="bg2"/>
                </a:solidFill>
              </a:defRPr>
            </a:lvl1pPr>
            <a:lvl2pPr marL="130963" indent="-127391">
              <a:buFont typeface="Wingdings" charset="2"/>
              <a:buChar char="q"/>
              <a:defRPr sz="900">
                <a:solidFill>
                  <a:schemeClr val="bg2"/>
                </a:solidFill>
              </a:defRPr>
            </a:lvl2pPr>
            <a:lvl3pPr marL="254782" indent="-123820">
              <a:buSzPct val="100000"/>
              <a:buFont typeface="Wingdings" charset="2"/>
              <a:buChar char="§"/>
              <a:defRPr sz="900">
                <a:solidFill>
                  <a:schemeClr val="bg2"/>
                </a:solidFill>
              </a:defRPr>
            </a:lvl3pPr>
            <a:lvl4pPr marL="380981" indent="-123820">
              <a:buSzPct val="125000"/>
              <a:buFont typeface="Wingdings" charset="2"/>
              <a:buChar char="q"/>
              <a:defRPr sz="900">
                <a:solidFill>
                  <a:schemeClr val="bg2"/>
                </a:solidFill>
              </a:defRPr>
            </a:lvl4pPr>
            <a:lvl5pPr marL="515515" indent="-129773">
              <a:buSzPct val="100000"/>
              <a:buFont typeface="Wingdings" charset="2"/>
              <a:buChar char="§"/>
              <a:defRPr sz="9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63103" y="5761505"/>
            <a:ext cx="8458200" cy="182101"/>
          </a:xfrm>
        </p:spPr>
        <p:txBody>
          <a:bodyPr anchor="b">
            <a:spAutoFit/>
          </a:bodyPr>
          <a:lstStyle>
            <a:lvl1pPr>
              <a:lnSpc>
                <a:spcPts val="675"/>
              </a:lnSpc>
              <a:spcAft>
                <a:spcPts val="0"/>
              </a:spcAft>
              <a:defRPr sz="600" b="0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6629400" y="6700844"/>
            <a:ext cx="2133600" cy="155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344488" y="6700844"/>
            <a:ext cx="2895600" cy="1555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189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41690" y="6380353"/>
            <a:ext cx="2097111" cy="341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342883"/>
            <a:fld id="{49CC9673-5E17-4DE0-97FB-9AEF1A655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4288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AEBACA-05EC-CB45-8AAD-8498E3A09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2" y="230192"/>
            <a:ext cx="5476687" cy="104279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5129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cess - Word, Vertical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 userDrawn="1"/>
        </p:nvCxnSpPr>
        <p:spPr>
          <a:xfrm flipV="1">
            <a:off x="1205325" y="2535202"/>
            <a:ext cx="0" cy="2916555"/>
          </a:xfrm>
          <a:prstGeom prst="line">
            <a:avLst/>
          </a:prstGeom>
          <a:ln w="15875" cap="rnd">
            <a:solidFill>
              <a:srgbClr val="6E6E6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921896" y="2106111"/>
            <a:ext cx="568897" cy="734953"/>
          </a:xfrm>
          <a:prstGeom prst="ellipse">
            <a:avLst/>
          </a:prstGeom>
          <a:solidFill>
            <a:srgbClr val="F5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3"/>
            <a:endParaRPr lang="en-US" sz="21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5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1741422" y="2142777"/>
            <a:ext cx="2285519" cy="6726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000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sz="825" baseline="0">
                <a:solidFill>
                  <a:schemeClr val="bg2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900"/>
            </a:lvl3pPr>
            <a:lvl4pPr marL="1028649" indent="0">
              <a:buNone/>
              <a:defRPr sz="900"/>
            </a:lvl4pPr>
            <a:lvl5pPr marL="1371532" indent="0">
              <a:buNone/>
              <a:defRPr sz="900"/>
            </a:lvl5pPr>
          </a:lstStyle>
          <a:p>
            <a:pPr lvl="0"/>
            <a:r>
              <a:rPr lang="en-US" dirty="0"/>
              <a:t>Supporting copy goes here and can be placed on the next few lines—however long you’d like.</a:t>
            </a:r>
          </a:p>
        </p:txBody>
      </p:sp>
      <p:sp>
        <p:nvSpPr>
          <p:cNvPr id="24" name="Oval 23"/>
          <p:cNvSpPr/>
          <p:nvPr userDrawn="1"/>
        </p:nvSpPr>
        <p:spPr>
          <a:xfrm>
            <a:off x="921896" y="3449635"/>
            <a:ext cx="568897" cy="73495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3"/>
            <a:endParaRPr lang="en-US" sz="21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21" hasCustomPrompt="1"/>
          </p:nvPr>
        </p:nvSpPr>
        <p:spPr>
          <a:xfrm>
            <a:off x="1741422" y="3486301"/>
            <a:ext cx="2285519" cy="6726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000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sz="825" baseline="0">
                <a:solidFill>
                  <a:schemeClr val="bg2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900"/>
            </a:lvl3pPr>
            <a:lvl4pPr marL="1028649" indent="0">
              <a:buNone/>
              <a:defRPr sz="900"/>
            </a:lvl4pPr>
            <a:lvl5pPr marL="1371532" indent="0">
              <a:buNone/>
              <a:defRPr sz="900"/>
            </a:lvl5pPr>
          </a:lstStyle>
          <a:p>
            <a:pPr lvl="0"/>
            <a:r>
              <a:rPr lang="en-US" dirty="0"/>
              <a:t>Supporting copy goes here and can be placed on the next few lines—however long you’d like.</a:t>
            </a:r>
          </a:p>
        </p:txBody>
      </p:sp>
      <p:sp>
        <p:nvSpPr>
          <p:cNvPr id="27" name="Oval 26"/>
          <p:cNvSpPr/>
          <p:nvPr userDrawn="1"/>
        </p:nvSpPr>
        <p:spPr>
          <a:xfrm>
            <a:off x="921896" y="4812283"/>
            <a:ext cx="568897" cy="734953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3"/>
            <a:endParaRPr lang="en-US" sz="21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 Placeholder 19"/>
          <p:cNvSpPr>
            <a:spLocks noGrp="1"/>
          </p:cNvSpPr>
          <p:nvPr>
            <p:ph type="body" sz="quarter" idx="23" hasCustomPrompt="1"/>
          </p:nvPr>
        </p:nvSpPr>
        <p:spPr>
          <a:xfrm>
            <a:off x="1741422" y="4848949"/>
            <a:ext cx="2285519" cy="6726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000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sz="825" baseline="0">
                <a:solidFill>
                  <a:schemeClr val="bg2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900"/>
            </a:lvl3pPr>
            <a:lvl4pPr marL="1028649" indent="0">
              <a:buNone/>
              <a:defRPr sz="900"/>
            </a:lvl4pPr>
            <a:lvl5pPr marL="1371532" indent="0">
              <a:buNone/>
              <a:defRPr sz="900"/>
            </a:lvl5pPr>
          </a:lstStyle>
          <a:p>
            <a:pPr lvl="0"/>
            <a:r>
              <a:rPr lang="en-US" dirty="0"/>
              <a:t>Supporting copy goes here and can be placed on the next few lines—however long you’d like.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365025" y="2535202"/>
            <a:ext cx="0" cy="2916555"/>
          </a:xfrm>
          <a:prstGeom prst="line">
            <a:avLst/>
          </a:prstGeom>
          <a:ln w="15875" cap="rnd">
            <a:solidFill>
              <a:srgbClr val="6E6E6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062349" y="2106111"/>
            <a:ext cx="568897" cy="734953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3"/>
            <a:endParaRPr lang="en-US" sz="21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25" hasCustomPrompt="1"/>
          </p:nvPr>
        </p:nvSpPr>
        <p:spPr>
          <a:xfrm>
            <a:off x="5901125" y="2142777"/>
            <a:ext cx="2285519" cy="6726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000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sz="825" baseline="0">
                <a:solidFill>
                  <a:schemeClr val="bg2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900"/>
            </a:lvl3pPr>
            <a:lvl4pPr marL="1028649" indent="0">
              <a:buNone/>
              <a:defRPr sz="900"/>
            </a:lvl4pPr>
            <a:lvl5pPr marL="1371532" indent="0">
              <a:buNone/>
              <a:defRPr sz="900"/>
            </a:lvl5pPr>
          </a:lstStyle>
          <a:p>
            <a:pPr lvl="0"/>
            <a:r>
              <a:rPr lang="en-US" dirty="0"/>
              <a:t>Supporting copy goes here and can be placed on the next few lines—however long you’d like.</a:t>
            </a:r>
          </a:p>
        </p:txBody>
      </p:sp>
      <p:sp>
        <p:nvSpPr>
          <p:cNvPr id="18" name="Oval 17"/>
          <p:cNvSpPr/>
          <p:nvPr userDrawn="1"/>
        </p:nvSpPr>
        <p:spPr>
          <a:xfrm>
            <a:off x="5062349" y="3449635"/>
            <a:ext cx="568897" cy="734953"/>
          </a:xfrm>
          <a:prstGeom prst="ellipse">
            <a:avLst/>
          </a:prstGeom>
          <a:solidFill>
            <a:srgbClr val="0097A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3"/>
            <a:endParaRPr lang="en-US" sz="21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7" hasCustomPrompt="1"/>
          </p:nvPr>
        </p:nvSpPr>
        <p:spPr>
          <a:xfrm>
            <a:off x="5901125" y="3486301"/>
            <a:ext cx="2285519" cy="6726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000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sz="825" baseline="0">
                <a:solidFill>
                  <a:schemeClr val="bg2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900"/>
            </a:lvl3pPr>
            <a:lvl4pPr marL="1028649" indent="0">
              <a:buNone/>
              <a:defRPr sz="900"/>
            </a:lvl4pPr>
            <a:lvl5pPr marL="1371532" indent="0">
              <a:buNone/>
              <a:defRPr sz="900"/>
            </a:lvl5pPr>
          </a:lstStyle>
          <a:p>
            <a:pPr lvl="0"/>
            <a:r>
              <a:rPr lang="en-US" dirty="0"/>
              <a:t>Supporting copy goes here and can be placed on the next few lines—however long you’d like.</a:t>
            </a:r>
          </a:p>
        </p:txBody>
      </p:sp>
      <p:sp>
        <p:nvSpPr>
          <p:cNvPr id="21" name="Oval 20"/>
          <p:cNvSpPr/>
          <p:nvPr userDrawn="1"/>
        </p:nvSpPr>
        <p:spPr>
          <a:xfrm>
            <a:off x="5071973" y="4812283"/>
            <a:ext cx="568897" cy="734953"/>
          </a:xfrm>
          <a:prstGeom prst="ellipse">
            <a:avLst/>
          </a:prstGeom>
          <a:solidFill>
            <a:srgbClr val="9AC1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3"/>
            <a:endParaRPr lang="en-US" sz="21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29" hasCustomPrompt="1"/>
          </p:nvPr>
        </p:nvSpPr>
        <p:spPr>
          <a:xfrm>
            <a:off x="5901125" y="4848949"/>
            <a:ext cx="2285519" cy="6726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000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sz="825" baseline="0">
                <a:solidFill>
                  <a:schemeClr val="bg2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900"/>
            </a:lvl3pPr>
            <a:lvl4pPr marL="1028649" indent="0">
              <a:buNone/>
              <a:defRPr sz="900"/>
            </a:lvl4pPr>
            <a:lvl5pPr marL="1371532" indent="0">
              <a:buNone/>
              <a:defRPr sz="900"/>
            </a:lvl5pPr>
          </a:lstStyle>
          <a:p>
            <a:pPr lvl="0"/>
            <a:r>
              <a:rPr lang="en-US" dirty="0"/>
              <a:t>Supporting copy goes here and can be placed on the next few lines—however long you’d like.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30" hasCustomPrompt="1"/>
          </p:nvPr>
        </p:nvSpPr>
        <p:spPr>
          <a:xfrm>
            <a:off x="865338" y="2142777"/>
            <a:ext cx="673580" cy="6726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Word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31" hasCustomPrompt="1"/>
          </p:nvPr>
        </p:nvSpPr>
        <p:spPr>
          <a:xfrm>
            <a:off x="865338" y="3486301"/>
            <a:ext cx="673580" cy="6726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Word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32" hasCustomPrompt="1"/>
          </p:nvPr>
        </p:nvSpPr>
        <p:spPr>
          <a:xfrm>
            <a:off x="865338" y="4848953"/>
            <a:ext cx="673580" cy="68064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Word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5005786" y="2142777"/>
            <a:ext cx="673580" cy="6726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Word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34" hasCustomPrompt="1"/>
          </p:nvPr>
        </p:nvSpPr>
        <p:spPr>
          <a:xfrm>
            <a:off x="5005786" y="3486301"/>
            <a:ext cx="673580" cy="67261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Word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35" hasCustomPrompt="1"/>
          </p:nvPr>
        </p:nvSpPr>
        <p:spPr>
          <a:xfrm>
            <a:off x="5005786" y="4848953"/>
            <a:ext cx="673580" cy="68064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Word</a:t>
            </a: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41690" y="6380353"/>
            <a:ext cx="2097111" cy="341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algn="ctr" defTabSz="342883"/>
            <a:fld id="{49CC9673-5E17-4DE0-97FB-9AEF1A655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 defTabSz="34288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71872A50-0D64-984C-AE03-EAA14A24B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2" y="230192"/>
            <a:ext cx="5476687" cy="104279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58059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ocess - Icon, Vertical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Connector 30"/>
          <p:cNvCxnSpPr/>
          <p:nvPr userDrawn="1"/>
        </p:nvCxnSpPr>
        <p:spPr>
          <a:xfrm flipH="1" flipV="1">
            <a:off x="733689" y="2541773"/>
            <a:ext cx="2772" cy="2103561"/>
          </a:xfrm>
          <a:prstGeom prst="line">
            <a:avLst/>
          </a:prstGeom>
          <a:ln w="15875" cap="rnd">
            <a:solidFill>
              <a:srgbClr val="6E6E6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474391" y="2149346"/>
            <a:ext cx="524140" cy="673579"/>
          </a:xfrm>
          <a:prstGeom prst="ellipse">
            <a:avLst/>
          </a:prstGeom>
          <a:solidFill>
            <a:srgbClr val="F58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3">
              <a:defRPr/>
            </a:pPr>
            <a:endParaRPr lang="en-US" sz="1351" dirty="0">
              <a:solidFill>
                <a:prstClr val="white"/>
              </a:solidFill>
              <a:latin typeface="FontAwesome" pitchFamily="2" charset="0"/>
              <a:ea typeface="FontAwesome" charset="0"/>
              <a:cs typeface="FontAwesome" charset="0"/>
            </a:endParaRPr>
          </a:p>
        </p:txBody>
      </p:sp>
      <p:sp>
        <p:nvSpPr>
          <p:cNvPr id="64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1269785" y="1981597"/>
            <a:ext cx="2285519" cy="2762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000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sz="825" baseline="0">
                <a:solidFill>
                  <a:schemeClr val="tx2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900"/>
            </a:lvl3pPr>
            <a:lvl4pPr marL="1028649" indent="0">
              <a:buNone/>
              <a:defRPr sz="900"/>
            </a:lvl4pPr>
            <a:lvl5pPr marL="1371532" indent="0">
              <a:buNone/>
              <a:defRPr sz="900"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5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1269785" y="2229627"/>
            <a:ext cx="2285519" cy="7125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000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sz="825" baseline="0">
                <a:solidFill>
                  <a:schemeClr val="bg2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900"/>
            </a:lvl3pPr>
            <a:lvl4pPr marL="1028649" indent="0">
              <a:buNone/>
              <a:defRPr sz="900"/>
            </a:lvl4pPr>
            <a:lvl5pPr marL="1371532" indent="0">
              <a:buNone/>
              <a:defRPr sz="900"/>
            </a:lvl5pPr>
          </a:lstStyle>
          <a:p>
            <a:pPr lvl="0"/>
            <a:r>
              <a:rPr lang="en-US" dirty="0"/>
              <a:t>Supporting copy goes here and can be placed on the next few lines—however long you’d like.</a:t>
            </a:r>
          </a:p>
        </p:txBody>
      </p:sp>
      <p:sp>
        <p:nvSpPr>
          <p:cNvPr id="24" name="Oval 23"/>
          <p:cNvSpPr/>
          <p:nvPr userDrawn="1"/>
        </p:nvSpPr>
        <p:spPr>
          <a:xfrm>
            <a:off x="474391" y="4308542"/>
            <a:ext cx="524140" cy="67357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3"/>
            <a:endParaRPr lang="en-US" sz="1351" dirty="0">
              <a:solidFill>
                <a:prstClr val="white"/>
              </a:solidFill>
              <a:latin typeface="FontAwesome" pitchFamily="2" charset="0"/>
              <a:ea typeface="Arial" charset="0"/>
              <a:cs typeface="Arial" charset="0"/>
            </a:endParaRP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20" hasCustomPrompt="1"/>
          </p:nvPr>
        </p:nvSpPr>
        <p:spPr>
          <a:xfrm>
            <a:off x="1269785" y="4158721"/>
            <a:ext cx="2285519" cy="2762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000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sz="825" baseline="0">
                <a:solidFill>
                  <a:schemeClr val="accent3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900"/>
            </a:lvl3pPr>
            <a:lvl4pPr marL="1028649" indent="0">
              <a:buNone/>
              <a:defRPr sz="900"/>
            </a:lvl4pPr>
            <a:lvl5pPr marL="1371532" indent="0">
              <a:buNone/>
              <a:defRPr sz="900"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21" hasCustomPrompt="1"/>
          </p:nvPr>
        </p:nvSpPr>
        <p:spPr>
          <a:xfrm>
            <a:off x="1269785" y="4388819"/>
            <a:ext cx="2285519" cy="7125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000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sz="825" baseline="0">
                <a:solidFill>
                  <a:schemeClr val="bg2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900"/>
            </a:lvl3pPr>
            <a:lvl4pPr marL="1028649" indent="0">
              <a:buNone/>
              <a:defRPr sz="900"/>
            </a:lvl4pPr>
            <a:lvl5pPr marL="1371532" indent="0">
              <a:buNone/>
              <a:defRPr sz="900"/>
            </a:lvl5pPr>
          </a:lstStyle>
          <a:p>
            <a:pPr lvl="0"/>
            <a:r>
              <a:rPr lang="en-US" dirty="0"/>
              <a:t>Supporting copy goes here and can be placed on the next few lines—however long you’d like.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 flipV="1">
            <a:off x="4431375" y="2655791"/>
            <a:ext cx="2772" cy="1624679"/>
          </a:xfrm>
          <a:prstGeom prst="line">
            <a:avLst/>
          </a:prstGeom>
          <a:ln w="15875" cap="rnd">
            <a:solidFill>
              <a:srgbClr val="6E6E6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4172077" y="2149346"/>
            <a:ext cx="524140" cy="67357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3"/>
            <a:endParaRPr lang="en-US" sz="1351" dirty="0">
              <a:solidFill>
                <a:prstClr val="white"/>
              </a:solidFill>
              <a:latin typeface="FontAwesome" charset="0"/>
              <a:ea typeface="FontAwesome" charset="0"/>
              <a:cs typeface="FontAwesome" charset="0"/>
            </a:endParaRP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24" hasCustomPrompt="1"/>
          </p:nvPr>
        </p:nvSpPr>
        <p:spPr>
          <a:xfrm>
            <a:off x="4967474" y="1981597"/>
            <a:ext cx="2285519" cy="2762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000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sz="825" baseline="0">
                <a:solidFill>
                  <a:schemeClr val="accent4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900"/>
            </a:lvl3pPr>
            <a:lvl4pPr marL="1028649" indent="0">
              <a:buNone/>
              <a:defRPr sz="900"/>
            </a:lvl4pPr>
            <a:lvl5pPr marL="1371532" indent="0">
              <a:buNone/>
              <a:defRPr sz="900"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25" hasCustomPrompt="1"/>
          </p:nvPr>
        </p:nvSpPr>
        <p:spPr>
          <a:xfrm>
            <a:off x="4967474" y="2229627"/>
            <a:ext cx="2285519" cy="7125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000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sz="825" baseline="0">
                <a:solidFill>
                  <a:schemeClr val="bg2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900"/>
            </a:lvl3pPr>
            <a:lvl4pPr marL="1028649" indent="0">
              <a:buNone/>
              <a:defRPr sz="900"/>
            </a:lvl4pPr>
            <a:lvl5pPr marL="1371532" indent="0">
              <a:buNone/>
              <a:defRPr sz="900"/>
            </a:lvl5pPr>
          </a:lstStyle>
          <a:p>
            <a:pPr lvl="0"/>
            <a:r>
              <a:rPr lang="en-US" dirty="0"/>
              <a:t>Supporting copy goes here and can be placed on the next few lines—however long you’d like.</a:t>
            </a:r>
          </a:p>
        </p:txBody>
      </p:sp>
      <p:sp>
        <p:nvSpPr>
          <p:cNvPr id="18" name="Oval 17"/>
          <p:cNvSpPr/>
          <p:nvPr userDrawn="1"/>
        </p:nvSpPr>
        <p:spPr>
          <a:xfrm>
            <a:off x="4169305" y="4264838"/>
            <a:ext cx="524140" cy="67357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83"/>
            <a:endParaRPr lang="en-US" sz="135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26" hasCustomPrompt="1"/>
          </p:nvPr>
        </p:nvSpPr>
        <p:spPr>
          <a:xfrm>
            <a:off x="4964702" y="4115017"/>
            <a:ext cx="2285519" cy="2762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000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sz="825" baseline="0">
                <a:solidFill>
                  <a:schemeClr val="accent5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900"/>
            </a:lvl3pPr>
            <a:lvl4pPr marL="1028649" indent="0">
              <a:buNone/>
              <a:defRPr sz="900"/>
            </a:lvl4pPr>
            <a:lvl5pPr marL="1371532" indent="0">
              <a:buNone/>
              <a:defRPr sz="900"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7" hasCustomPrompt="1"/>
          </p:nvPr>
        </p:nvSpPr>
        <p:spPr>
          <a:xfrm>
            <a:off x="4964702" y="4345115"/>
            <a:ext cx="2285519" cy="7125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40003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sz="825" baseline="0">
                <a:solidFill>
                  <a:schemeClr val="bg2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900"/>
            </a:lvl3pPr>
            <a:lvl4pPr marL="1028649" indent="0">
              <a:buNone/>
              <a:defRPr sz="900"/>
            </a:lvl4pPr>
            <a:lvl5pPr marL="1371532" indent="0">
              <a:buNone/>
              <a:defRPr sz="900"/>
            </a:lvl5pPr>
          </a:lstStyle>
          <a:p>
            <a:pPr lvl="0"/>
            <a:r>
              <a:rPr lang="en-US" dirty="0"/>
              <a:t>Supporting copy goes here and can be placed on the next few lines—however long you’d like.</a:t>
            </a:r>
          </a:p>
        </p:txBody>
      </p:sp>
      <p:sp>
        <p:nvSpPr>
          <p:cNvPr id="32" name="Rectangle 31"/>
          <p:cNvSpPr/>
          <p:nvPr userDrawn="1"/>
        </p:nvSpPr>
        <p:spPr>
          <a:xfrm>
            <a:off x="9307883" y="1066285"/>
            <a:ext cx="1950668" cy="1594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883"/>
            <a:r>
              <a:rPr lang="en-US" sz="751" b="1" dirty="0">
                <a:solidFill>
                  <a:srgbClr val="FF0000"/>
                </a:solidFill>
                <a:latin typeface="Arial" charset="0"/>
              </a:rPr>
              <a:t>Font Awesome</a:t>
            </a:r>
          </a:p>
          <a:p>
            <a:pPr defTabSz="342883"/>
            <a:r>
              <a:rPr lang="en-US" sz="751" dirty="0">
                <a:solidFill>
                  <a:srgbClr val="FF0000"/>
                </a:solidFill>
                <a:latin typeface="Arial" charset="0"/>
              </a:rPr>
              <a:t>Our primary resource for icons is Font Awesome. They provide scalable vector icons that work well in print and web applications. </a:t>
            </a:r>
          </a:p>
          <a:p>
            <a:pPr defTabSz="342883"/>
            <a:endParaRPr lang="en-US" sz="751" dirty="0">
              <a:solidFill>
                <a:srgbClr val="FF0000"/>
              </a:solidFill>
              <a:latin typeface="Arial" charset="0"/>
            </a:endParaRPr>
          </a:p>
          <a:p>
            <a:pPr defTabSz="342883"/>
            <a:r>
              <a:rPr lang="en-US" sz="751" dirty="0">
                <a:solidFill>
                  <a:srgbClr val="FF0000"/>
                </a:solidFill>
                <a:latin typeface="Arial" charset="0"/>
              </a:rPr>
              <a:t>To install Font Awesome on your computer, put in a request through Service Now. </a:t>
            </a:r>
          </a:p>
          <a:p>
            <a:pPr defTabSz="342883"/>
            <a:endParaRPr lang="en-US" sz="751" dirty="0">
              <a:solidFill>
                <a:srgbClr val="FF0000"/>
              </a:solidFill>
              <a:latin typeface="Arial" charset="0"/>
            </a:endParaRPr>
          </a:p>
          <a:p>
            <a:pPr defTabSz="342883"/>
            <a:r>
              <a:rPr lang="en-US" sz="751" dirty="0">
                <a:solidFill>
                  <a:srgbClr val="FF0000"/>
                </a:solidFill>
                <a:latin typeface="Arial" charset="0"/>
              </a:rPr>
              <a:t>Font Awesome continues to add more icons, so be sure to periodically update your downloads.</a:t>
            </a:r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41690" y="6380353"/>
            <a:ext cx="2097111" cy="341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algn="ctr" defTabSz="342883"/>
            <a:fld id="{49CC9673-5E17-4DE0-97FB-9AEF1A655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 defTabSz="34288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8D6ABBA-D010-2243-8E41-19A6CDC6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2" y="230192"/>
            <a:ext cx="5476687" cy="104279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784059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SE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4154963" y="6365726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3" tIns="50941" rIns="101883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F1FF-BA94-C647-9757-E5CD64BAA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37" y="6007115"/>
            <a:ext cx="1476297" cy="830417"/>
          </a:xfrm>
          <a:prstGeom prst="rect">
            <a:avLst/>
          </a:prstGeom>
        </p:spPr>
      </p:pic>
      <p:pic>
        <p:nvPicPr>
          <p:cNvPr id="7" name="Picture 6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1"/>
            <a:ext cx="9150901" cy="249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54D1F-F018-D04F-B3EA-75582EFFA7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5" y="6433610"/>
            <a:ext cx="1812643" cy="8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812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USE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4154963" y="6365726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3" tIns="50941" rIns="101883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F1FF-BA94-C647-9757-E5CD64BAA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37" y="6007115"/>
            <a:ext cx="1476297" cy="830417"/>
          </a:xfrm>
          <a:prstGeom prst="rect">
            <a:avLst/>
          </a:prstGeom>
        </p:spPr>
      </p:pic>
      <p:pic>
        <p:nvPicPr>
          <p:cNvPr id="7" name="Picture 6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1"/>
            <a:ext cx="9150901" cy="249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54D1F-F018-D04F-B3EA-75582EFFA7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5" y="6433610"/>
            <a:ext cx="1812643" cy="8078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393956-A486-9647-83AA-91A2522B5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44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3DCE6D5-B9B2-1142-87A3-A4E316F96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28" y="426390"/>
            <a:ext cx="8256872" cy="717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42963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333375" y="5981700"/>
            <a:ext cx="8086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ReliaStar Life Insurance Company,</a:t>
            </a:r>
            <a:r>
              <a:rPr lang="en-US" sz="900" b="1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member 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Voya</a:t>
            </a:r>
            <a:r>
              <a:rPr lang="en-US" sz="900" b="1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 of companies</a:t>
            </a:r>
          </a:p>
          <a:p>
            <a:endParaRPr lang="en-US" sz="9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88513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USE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4154962" y="6365725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srgbClr val="636462"/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srgbClr val="63646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F1FF-BA94-C647-9757-E5CD64BAA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736" y="6007114"/>
            <a:ext cx="1476297" cy="830417"/>
          </a:xfrm>
          <a:prstGeom prst="rect">
            <a:avLst/>
          </a:prstGeom>
        </p:spPr>
      </p:pic>
      <p:pic>
        <p:nvPicPr>
          <p:cNvPr id="7" name="Picture 6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54D1F-F018-D04F-B3EA-75582EFFA7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66" y="6433609"/>
            <a:ext cx="1812642" cy="8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019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4154962" y="6365725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F1FF-BA94-C647-9757-E5CD64BAA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36" y="6007114"/>
            <a:ext cx="1476297" cy="830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A0EF4A-5106-2240-81CC-DBD17E676C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366" y="6430430"/>
            <a:ext cx="2014117" cy="7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426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USE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4154963" y="6365726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3" tIns="50941" rIns="101883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schemeClr val="tx2"/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schemeClr val="tx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F1FF-BA94-C647-9757-E5CD64BAA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37" y="6007115"/>
            <a:ext cx="1476297" cy="830417"/>
          </a:xfrm>
          <a:prstGeom prst="rect">
            <a:avLst/>
          </a:prstGeom>
        </p:spPr>
      </p:pic>
      <p:pic>
        <p:nvPicPr>
          <p:cNvPr id="7" name="Picture 6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1"/>
            <a:ext cx="9150901" cy="249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54D1F-F018-D04F-B3EA-75582EFFA7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5" y="6433610"/>
            <a:ext cx="1812643" cy="8078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393956-A486-9647-83AA-91A2522B5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44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73DCE6D5-B9B2-1142-87A3-A4E316F96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28" y="426390"/>
            <a:ext cx="8256872" cy="717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710774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4154962" y="6365725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F1FF-BA94-C647-9757-E5CD64BAA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36" y="6007114"/>
            <a:ext cx="1476297" cy="830417"/>
          </a:xfrm>
          <a:prstGeom prst="rect">
            <a:avLst/>
          </a:prstGeom>
        </p:spPr>
      </p:pic>
      <p:pic>
        <p:nvPicPr>
          <p:cNvPr id="7" name="Picture 6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54D1F-F018-D04F-B3EA-75582EFFA7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6" y="6433609"/>
            <a:ext cx="1812642" cy="8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57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3117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995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SE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4154962" y="6365725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F1FF-BA94-C647-9757-E5CD64BAA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36" y="6007114"/>
            <a:ext cx="1476297" cy="830417"/>
          </a:xfrm>
          <a:prstGeom prst="rect">
            <a:avLst/>
          </a:prstGeom>
        </p:spPr>
      </p:pic>
      <p:pic>
        <p:nvPicPr>
          <p:cNvPr id="7" name="Picture 6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54D1F-F018-D04F-B3EA-75582EFFA7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6" y="6433609"/>
            <a:ext cx="1812642" cy="807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A7FE7F8-14C2-A441-92D2-696D21A794B0}"/>
              </a:ext>
            </a:extLst>
          </p:cNvPr>
          <p:cNvSpPr/>
          <p:nvPr userDrawn="1"/>
        </p:nvSpPr>
        <p:spPr>
          <a:xfrm>
            <a:off x="-554355" y="6078472"/>
            <a:ext cx="82827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ReliaStar Life Insurance Company, a member of the Voya</a:t>
            </a:r>
            <a:r>
              <a:rPr lang="en-US" sz="800" b="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of companies </a:t>
            </a:r>
          </a:p>
        </p:txBody>
      </p:sp>
    </p:spTree>
    <p:extLst>
      <p:ext uri="{BB962C8B-B14F-4D97-AF65-F5344CB8AC3E}">
        <p14:creationId xmlns:p14="http://schemas.microsoft.com/office/powerpoint/2010/main" val="2802229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4154962" y="6365725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F1FF-BA94-C647-9757-E5CD64BAA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36" y="6007114"/>
            <a:ext cx="1476297" cy="830417"/>
          </a:xfrm>
          <a:prstGeom prst="rect">
            <a:avLst/>
          </a:prstGeom>
        </p:spPr>
      </p:pic>
      <p:pic>
        <p:nvPicPr>
          <p:cNvPr id="7" name="Picture 6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54D1F-F018-D04F-B3EA-75582EFFA7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6" y="6433609"/>
            <a:ext cx="1812642" cy="8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23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4154962" y="6365725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F1FF-BA94-C647-9757-E5CD64BAA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36" y="6007114"/>
            <a:ext cx="1476297" cy="8304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659C61-6550-674F-8AFE-A43333E636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6" y="6433609"/>
            <a:ext cx="1812642" cy="807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2741C9B-6416-C348-85F5-B01CFAF9C849}"/>
              </a:ext>
            </a:extLst>
          </p:cNvPr>
          <p:cNvSpPr/>
          <p:nvPr userDrawn="1"/>
        </p:nvSpPr>
        <p:spPr>
          <a:xfrm>
            <a:off x="-554355" y="6078472"/>
            <a:ext cx="82827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ReliaStar Life Insurance Company, a member of the Voya</a:t>
            </a:r>
            <a:r>
              <a:rPr lang="en-US" sz="800" b="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of companies </a:t>
            </a:r>
          </a:p>
        </p:txBody>
      </p:sp>
    </p:spTree>
    <p:extLst>
      <p:ext uri="{BB962C8B-B14F-4D97-AF65-F5344CB8AC3E}">
        <p14:creationId xmlns:p14="http://schemas.microsoft.com/office/powerpoint/2010/main" val="3616980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512"/>
            <a:ext cx="6790267" cy="80909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5537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539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ReliaStar Life Insurance Company, a member of the Voya(R) family of companies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5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ReliaStar Life Insurance Company, a member of the Voya(R) family of companies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038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ReliaStar Life Insurance Company, a member of the Voya(R) family of companies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732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ReliaStar Life Insurance Company, a member of the Voya(R) family of companies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130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ReliaStar Life Insurance Company, a member of the Voya(R) family of companies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24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ReliaStar Life Insurance Company, a member of the Voya(R) family of companies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736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ReliaStar Life Insurance Company, a member of the Voya(R) family of companies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31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ReliaStar Life Insurance Company, a member of the Voya(R) family of companies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088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ReliaStar Life Insurance Company, a member of the Voya(R) family of companies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7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ReliaStar Life Insurance Company, a member of the Voya(R) family of companies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76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ReliaStar Life Insurance Company, a member of the Voya(R) family of companies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048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242099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49161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7381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 userDrawn="1"/>
        </p:nvSpPr>
        <p:spPr bwMode="auto">
          <a:xfrm>
            <a:off x="4148138" y="6646864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39C994-3CD3-0244-8F04-426B1CDBDC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36" y="5935105"/>
            <a:ext cx="1476297" cy="830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19351E-8219-C248-BD22-2A720BFC70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365" y="6430426"/>
            <a:ext cx="2014117" cy="7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179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per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6580486"/>
            <a:ext cx="9144000" cy="277516"/>
          </a:xfrm>
          <a:prstGeom prst="rect">
            <a:avLst/>
          </a:prstGeom>
          <a:solidFill>
            <a:srgbClr val="1832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4BACC6">
                  <a:lumMod val="75000"/>
                </a:srgb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6200" y="48899"/>
            <a:ext cx="8991600" cy="941705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75" y="6304945"/>
            <a:ext cx="8991600" cy="263864"/>
          </a:xfrm>
          <a:prstGeom prst="rect">
            <a:avLst/>
          </a:prstGeom>
        </p:spPr>
        <p:txBody>
          <a:bodyPr anchor="b"/>
          <a:lstStyle>
            <a:lvl1pPr>
              <a:defRPr sz="900"/>
            </a:lvl1pPr>
          </a:lstStyle>
          <a:p>
            <a:r>
              <a:rPr lang="en-US">
                <a:solidFill>
                  <a:srgbClr val="4B4B4B"/>
                </a:solidFill>
              </a:rPr>
              <a:t>ReliaStar Life Insurance Company, a member of the Voya(R) family of companies</a:t>
            </a:r>
            <a:endParaRPr lang="en-US" dirty="0">
              <a:solidFill>
                <a:srgbClr val="4B4B4B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8616724" y="6620430"/>
            <a:ext cx="491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7CAC51D3-1443-D241-9B15-22629D825485}" type="slidenum">
              <a:rPr lang="en-US" sz="1200" smtClean="0">
                <a:solidFill>
                  <a:srgbClr val="FFFFFF"/>
                </a:solidFill>
              </a:rPr>
              <a:pPr algn="r"/>
              <a:t>‹#›</a:t>
            </a:fld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4712678" y="81356"/>
            <a:ext cx="4124176" cy="3877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200" b="1" dirty="0">
                <a:solidFill>
                  <a:srgbClr val="C0504D"/>
                </a:solidFill>
                <a:latin typeface="Arial"/>
              </a:rPr>
              <a:t>Superior Employer and </a:t>
            </a:r>
            <a:br>
              <a:rPr lang="en-US" sz="1200" b="1" dirty="0">
                <a:solidFill>
                  <a:srgbClr val="C0504D"/>
                </a:solidFill>
                <a:latin typeface="Arial"/>
              </a:rPr>
            </a:br>
            <a:r>
              <a:rPr lang="en-US" sz="1200" b="1" dirty="0">
                <a:solidFill>
                  <a:srgbClr val="C0504D"/>
                </a:solidFill>
                <a:latin typeface="Arial"/>
              </a:rPr>
              <a:t>Employee Experience</a:t>
            </a:r>
          </a:p>
        </p:txBody>
      </p:sp>
      <p:sp>
        <p:nvSpPr>
          <p:cNvPr id="12" name="Right Triangle 11"/>
          <p:cNvSpPr/>
          <p:nvPr userDrawn="1"/>
        </p:nvSpPr>
        <p:spPr>
          <a:xfrm rot="10800000">
            <a:off x="8686800" y="0"/>
            <a:ext cx="457200" cy="45720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>
              <a:solidFill>
                <a:srgbClr val="4BACC6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73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SE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4154962" y="6365725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F1FF-BA94-C647-9757-E5CD64BAA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36" y="6007114"/>
            <a:ext cx="1476297" cy="830417"/>
          </a:xfrm>
          <a:prstGeom prst="rect">
            <a:avLst/>
          </a:prstGeom>
        </p:spPr>
      </p:pic>
      <p:pic>
        <p:nvPicPr>
          <p:cNvPr id="7" name="Picture 6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54D1F-F018-D04F-B3EA-75582EFFA7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6" y="6433609"/>
            <a:ext cx="1812642" cy="807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613260-0723-3C44-BC02-47CF19B360DA}"/>
              </a:ext>
            </a:extLst>
          </p:cNvPr>
          <p:cNvSpPr/>
          <p:nvPr userDrawn="1"/>
        </p:nvSpPr>
        <p:spPr>
          <a:xfrm>
            <a:off x="-554355" y="6078472"/>
            <a:ext cx="82827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ReliaStar Life Insurance Company, a member of the Voya</a:t>
            </a:r>
            <a:r>
              <a:rPr lang="en-US" sz="800" b="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 </a:t>
            </a:r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of companies </a:t>
            </a:r>
          </a:p>
        </p:txBody>
      </p:sp>
    </p:spTree>
    <p:extLst>
      <p:ext uri="{BB962C8B-B14F-4D97-AF65-F5344CB8AC3E}">
        <p14:creationId xmlns:p14="http://schemas.microsoft.com/office/powerpoint/2010/main" val="1232319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5417" y="3793836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9107" y="6366848"/>
            <a:ext cx="1010934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73237" y="6366848"/>
            <a:ext cx="1797533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fld id="{8700BB6D-9522-2B42-8868-3FD3AA481388}" type="slidenum">
              <a:rPr lang="en-US" smtClean="0"/>
              <a:pPr defTabSz="457200"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533463" y="6366848"/>
            <a:ext cx="1013942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574234" y="6128631"/>
            <a:ext cx="82827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defTabSz="457200"/>
            <a:r>
              <a:rPr lang="en-US" sz="8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ReliaStar Life Insurance Company and ReliaStar Life Insurance Company of New York, members of Voya</a:t>
            </a:r>
            <a:r>
              <a:rPr lang="en-US" sz="800" baseline="300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8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 of companies </a:t>
            </a:r>
          </a:p>
        </p:txBody>
      </p:sp>
    </p:spTree>
    <p:extLst>
      <p:ext uri="{BB962C8B-B14F-4D97-AF65-F5344CB8AC3E}">
        <p14:creationId xmlns:p14="http://schemas.microsoft.com/office/powerpoint/2010/main" val="24280981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333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333333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333333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333333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333333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4"/>
          <p:cNvSpPr txBox="1">
            <a:spLocks/>
          </p:cNvSpPr>
          <p:nvPr userDrawn="1"/>
        </p:nvSpPr>
        <p:spPr>
          <a:xfrm>
            <a:off x="393700" y="195713"/>
            <a:ext cx="8229600" cy="63330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prstClr val="white"/>
                </a:solidFill>
                <a:cs typeface="Arial"/>
              </a:rPr>
              <a:t>About Voya Financial Life Insurance 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fld id="{8700BB6D-9522-2B42-8868-3FD3AA481388}" type="slidenum">
              <a:rPr lang="en-US" smtClean="0"/>
              <a:pPr defTabSz="457200"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371433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673237" y="6366848"/>
            <a:ext cx="17975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6E6E6E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0BB6D-9522-2B42-8868-3FD3AA4813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151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rgbClr val="333333"/>
                </a:solidFill>
                <a:latin typeface="Arial"/>
                <a:cs typeface="Arial"/>
              </a:defRPr>
            </a:lvl2pPr>
            <a:lvl3pPr>
              <a:defRPr sz="2000">
                <a:solidFill>
                  <a:srgbClr val="333333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333333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333333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rgbClr val="333333"/>
                </a:solidFill>
                <a:latin typeface="Arial"/>
                <a:cs typeface="Arial"/>
              </a:defRPr>
            </a:lvl2pPr>
            <a:lvl3pPr>
              <a:defRPr sz="2000">
                <a:solidFill>
                  <a:srgbClr val="333333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333333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333333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fld id="{8700BB6D-9522-2B42-8868-3FD3AA481388}" type="slidenum">
              <a:rPr lang="en-US" smtClean="0"/>
              <a:pPr defTabSz="457200"/>
              <a:t>‹#›</a:t>
            </a:fld>
            <a:endParaRPr lang="en-US" dirty="0"/>
          </a:p>
        </p:txBody>
      </p:sp>
      <p:sp>
        <p:nvSpPr>
          <p:cNvPr id="11" name="Title 4"/>
          <p:cNvSpPr txBox="1">
            <a:spLocks/>
          </p:cNvSpPr>
          <p:nvPr userDrawn="1"/>
        </p:nvSpPr>
        <p:spPr>
          <a:xfrm>
            <a:off x="393700" y="195713"/>
            <a:ext cx="8229600" cy="63330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prstClr val="white"/>
                </a:solidFill>
                <a:cs typeface="Arial"/>
              </a:rPr>
              <a:t>About Voya Financial Life Insurance 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371433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673237" y="6366848"/>
            <a:ext cx="17975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6E6E6E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0BB6D-9522-2B42-8868-3FD3AA4813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1206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fld id="{8700BB6D-9522-2B42-8868-3FD3AA481388}" type="slidenum">
              <a:rPr lang="en-US" smtClean="0"/>
              <a:pPr defTabSz="457200"/>
              <a:t>‹#›</a:t>
            </a:fld>
            <a:endParaRPr lang="en-US" dirty="0"/>
          </a:p>
        </p:txBody>
      </p:sp>
      <p:sp>
        <p:nvSpPr>
          <p:cNvPr id="9" name="Title 4"/>
          <p:cNvSpPr txBox="1">
            <a:spLocks/>
          </p:cNvSpPr>
          <p:nvPr userDrawn="1"/>
        </p:nvSpPr>
        <p:spPr>
          <a:xfrm>
            <a:off x="393700" y="195713"/>
            <a:ext cx="8229600" cy="63330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prstClr val="white"/>
                </a:solidFill>
                <a:cs typeface="Arial"/>
              </a:rPr>
              <a:t>About Voya Financial Life Insurance 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71433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673237" y="6366848"/>
            <a:ext cx="17975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6E6E6E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0BB6D-9522-2B42-8868-3FD3AA4813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26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73237" y="6366848"/>
            <a:ext cx="1797533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fld id="{8700BB6D-9522-2B42-8868-3FD3AA481388}" type="slidenum">
              <a:rPr lang="en-US" smtClean="0"/>
              <a:pPr defTabSz="457200"/>
              <a:t>‹#›</a:t>
            </a:fld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-574234" y="6128631"/>
            <a:ext cx="82827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defTabSz="457200"/>
            <a:r>
              <a:rPr lang="en-US" sz="8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ReliaStar Life Insurance Company and ReliaStar Life Insurance Company of New York, members of Voya</a:t>
            </a:r>
            <a:r>
              <a:rPr lang="en-US" sz="800" baseline="300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8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 of companies </a:t>
            </a:r>
          </a:p>
        </p:txBody>
      </p:sp>
    </p:spTree>
    <p:extLst>
      <p:ext uri="{BB962C8B-B14F-4D97-AF65-F5344CB8AC3E}">
        <p14:creationId xmlns:p14="http://schemas.microsoft.com/office/powerpoint/2010/main" val="2302966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230191"/>
            <a:ext cx="8229600" cy="7175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3673237" y="6366848"/>
            <a:ext cx="17975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6E6E6E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0BB6D-9522-2B42-8868-3FD3AA4813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574234" y="6128631"/>
            <a:ext cx="82827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defTabSz="457200"/>
            <a:r>
              <a:rPr lang="en-US" sz="8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ReliaStar Life Insurance Company and ReliaStar Life Insurance Company of New York, members of Voya</a:t>
            </a:r>
            <a:r>
              <a:rPr lang="en-US" sz="800" baseline="300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8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 of companies </a:t>
            </a:r>
          </a:p>
        </p:txBody>
      </p:sp>
    </p:spTree>
    <p:extLst>
      <p:ext uri="{BB962C8B-B14F-4D97-AF65-F5344CB8AC3E}">
        <p14:creationId xmlns:p14="http://schemas.microsoft.com/office/powerpoint/2010/main" val="20322887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SE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4154962" y="6365725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F1FF-BA94-C647-9757-E5CD64BAA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36" y="6007114"/>
            <a:ext cx="1476297" cy="830417"/>
          </a:xfrm>
          <a:prstGeom prst="rect">
            <a:avLst/>
          </a:prstGeom>
        </p:spPr>
      </p:pic>
      <p:pic>
        <p:nvPicPr>
          <p:cNvPr id="7" name="Picture 6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54D1F-F018-D04F-B3EA-75582EFFA7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6" y="6433609"/>
            <a:ext cx="1812642" cy="8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085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93700" y="611190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sz="800" dirty="0">
                <a:solidFill>
                  <a:srgbClr val="505150">
                    <a:alpha val="80000"/>
                  </a:srgbClr>
                </a:solidFill>
                <a:cs typeface="Arial" panose="020B0604020202020204" pitchFamily="34" charset="0"/>
              </a:rPr>
              <a:t>ReliaStar Life Insurance Company , a member of  the Voya</a:t>
            </a:r>
            <a:r>
              <a:rPr lang="en-US" sz="800" baseline="30000" dirty="0">
                <a:solidFill>
                  <a:srgbClr val="505150">
                    <a:alpha val="80000"/>
                  </a:srgbClr>
                </a:solidFill>
                <a:cs typeface="Arial" panose="020B0604020202020204" pitchFamily="34" charset="0"/>
              </a:rPr>
              <a:t>®</a:t>
            </a:r>
            <a:r>
              <a:rPr lang="en-US" sz="800" dirty="0">
                <a:solidFill>
                  <a:srgbClr val="505150">
                    <a:alpha val="80000"/>
                  </a:srgbClr>
                </a:solidFill>
                <a:cs typeface="Arial" panose="020B0604020202020204" pitchFamily="34" charset="0"/>
              </a:rPr>
              <a:t> family of companies</a:t>
            </a:r>
            <a:endParaRPr lang="en-US" sz="800" dirty="0">
              <a:solidFill>
                <a:srgbClr val="E478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4434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4513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5417" y="3793836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9107" y="6366848"/>
            <a:ext cx="1010934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73237" y="6366848"/>
            <a:ext cx="1797533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fld id="{8700BB6D-9522-2B42-8868-3FD3AA481388}" type="slidenum">
              <a:rPr lang="en-US" smtClean="0"/>
              <a:pPr defTabSz="457200"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533463" y="6366848"/>
            <a:ext cx="1013942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996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230191"/>
            <a:ext cx="8229600" cy="7175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6834" y="6453713"/>
            <a:ext cx="579966" cy="416987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5B5B5B"/>
                </a:solidFill>
                <a:latin typeface="Arial"/>
                <a:cs typeface="Arial"/>
              </a:defRPr>
            </a:lvl1pPr>
          </a:lstStyle>
          <a:p>
            <a:pPr defTabSz="457200"/>
            <a:fld id="{3653B1C7-8EA7-AC4F-AF75-9BD5D9CA5C95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2751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512"/>
            <a:ext cx="6790267" cy="80909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5537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7363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4148138" y="6646864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F1FF-BA94-C647-9757-E5CD64BAA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36" y="5935109"/>
            <a:ext cx="1476297" cy="830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A0EF4A-5106-2240-81CC-DBD17E676C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366" y="6430430"/>
            <a:ext cx="2014117" cy="7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41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4154962" y="6365725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F1FF-BA94-C647-9757-E5CD64BAA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36" y="6007114"/>
            <a:ext cx="1476297" cy="830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A0EF4A-5106-2240-81CC-DBD17E676C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366" y="6430430"/>
            <a:ext cx="2014117" cy="7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96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ange-bar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52141" cy="4840045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 userDrawn="1"/>
        </p:nvSpPr>
        <p:spPr>
          <a:xfrm>
            <a:off x="342900" y="2395539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rgbClr val="F6921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4000" dirty="0">
                <a:solidFill>
                  <a:prstClr val="white"/>
                </a:solidFill>
              </a:rPr>
              <a:t>About Voya Financial –</a:t>
            </a:r>
            <a:br>
              <a:rPr lang="en-US" sz="4000" dirty="0">
                <a:solidFill>
                  <a:prstClr val="white"/>
                </a:solidFill>
              </a:rPr>
            </a:br>
            <a:r>
              <a:rPr lang="en-US" sz="4000" dirty="0">
                <a:solidFill>
                  <a:prstClr val="white"/>
                </a:solidFill>
              </a:rPr>
              <a:t>Employee Benefits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574234" y="6128631"/>
            <a:ext cx="82827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defTabSz="457200"/>
            <a:r>
              <a:rPr lang="en-US" sz="8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ReliaStar Life Insurance Company and ReliaStar Life Insurance Company of New York, members of Voya</a:t>
            </a:r>
            <a:r>
              <a:rPr lang="en-US" sz="800" baseline="300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8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 of companies </a:t>
            </a:r>
          </a:p>
        </p:txBody>
      </p:sp>
    </p:spTree>
    <p:extLst>
      <p:ext uri="{BB962C8B-B14F-4D97-AF65-F5344CB8AC3E}">
        <p14:creationId xmlns:p14="http://schemas.microsoft.com/office/powerpoint/2010/main" val="37671985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5417" y="3793836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59107" y="6366848"/>
            <a:ext cx="1010934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73237" y="6366848"/>
            <a:ext cx="1797533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fld id="{8700BB6D-9522-2B42-8868-3FD3AA481388}" type="slidenum">
              <a:rPr lang="en-US" smtClean="0"/>
              <a:pPr defTabSz="457200"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2533463" y="6366848"/>
            <a:ext cx="1013942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574234" y="6128631"/>
            <a:ext cx="82827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defTabSz="457200"/>
            <a:r>
              <a:rPr lang="en-US" sz="8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ReliaStar Life Insurance Company and ReliaStar Life Insurance Company of New York, members of Voya</a:t>
            </a:r>
            <a:r>
              <a:rPr lang="en-US" sz="800" baseline="300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8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 of companies </a:t>
            </a:r>
          </a:p>
        </p:txBody>
      </p:sp>
    </p:spTree>
    <p:extLst>
      <p:ext uri="{BB962C8B-B14F-4D97-AF65-F5344CB8AC3E}">
        <p14:creationId xmlns:p14="http://schemas.microsoft.com/office/powerpoint/2010/main" val="16737197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3333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333333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333333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333333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333333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4"/>
          <p:cNvSpPr txBox="1">
            <a:spLocks/>
          </p:cNvSpPr>
          <p:nvPr userDrawn="1"/>
        </p:nvSpPr>
        <p:spPr>
          <a:xfrm>
            <a:off x="393700" y="195713"/>
            <a:ext cx="8229600" cy="63330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prstClr val="white"/>
                </a:solidFill>
                <a:cs typeface="Arial"/>
              </a:rPr>
              <a:t>About Voya Financial Life Insurance 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fld id="{8700BB6D-9522-2B42-8868-3FD3AA481388}" type="slidenum">
              <a:rPr lang="en-US" smtClean="0"/>
              <a:pPr defTabSz="457200"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371433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673237" y="6366848"/>
            <a:ext cx="17975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6E6E6E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0BB6D-9522-2B42-8868-3FD3AA4813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1506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rgbClr val="333333"/>
                </a:solidFill>
                <a:latin typeface="Arial"/>
                <a:cs typeface="Arial"/>
              </a:defRPr>
            </a:lvl2pPr>
            <a:lvl3pPr>
              <a:defRPr sz="2000">
                <a:solidFill>
                  <a:srgbClr val="333333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333333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333333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333333"/>
                </a:solidFill>
                <a:latin typeface="Arial"/>
                <a:cs typeface="Arial"/>
              </a:defRPr>
            </a:lvl1pPr>
            <a:lvl2pPr>
              <a:defRPr sz="2400">
                <a:solidFill>
                  <a:srgbClr val="333333"/>
                </a:solidFill>
                <a:latin typeface="Arial"/>
                <a:cs typeface="Arial"/>
              </a:defRPr>
            </a:lvl2pPr>
            <a:lvl3pPr>
              <a:defRPr sz="2000">
                <a:solidFill>
                  <a:srgbClr val="333333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333333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333333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fld id="{8700BB6D-9522-2B42-8868-3FD3AA481388}" type="slidenum">
              <a:rPr lang="en-US" smtClean="0"/>
              <a:pPr defTabSz="457200"/>
              <a:t>‹#›</a:t>
            </a:fld>
            <a:endParaRPr lang="en-US" dirty="0"/>
          </a:p>
        </p:txBody>
      </p:sp>
      <p:sp>
        <p:nvSpPr>
          <p:cNvPr id="11" name="Title 4"/>
          <p:cNvSpPr txBox="1">
            <a:spLocks/>
          </p:cNvSpPr>
          <p:nvPr userDrawn="1"/>
        </p:nvSpPr>
        <p:spPr>
          <a:xfrm>
            <a:off x="393700" y="195713"/>
            <a:ext cx="8229600" cy="63330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prstClr val="white"/>
                </a:solidFill>
                <a:cs typeface="Arial"/>
              </a:rPr>
              <a:t>About Voya Financial Life Insurance 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371433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673237" y="6366848"/>
            <a:ext cx="17975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6E6E6E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0BB6D-9522-2B42-8868-3FD3AA4813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2366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fld id="{8700BB6D-9522-2B42-8868-3FD3AA481388}" type="slidenum">
              <a:rPr lang="en-US" smtClean="0"/>
              <a:pPr defTabSz="457200"/>
              <a:t>‹#›</a:t>
            </a:fld>
            <a:endParaRPr lang="en-US" dirty="0"/>
          </a:p>
        </p:txBody>
      </p:sp>
      <p:sp>
        <p:nvSpPr>
          <p:cNvPr id="9" name="Title 4"/>
          <p:cNvSpPr txBox="1">
            <a:spLocks/>
          </p:cNvSpPr>
          <p:nvPr userDrawn="1"/>
        </p:nvSpPr>
        <p:spPr>
          <a:xfrm>
            <a:off x="393700" y="195713"/>
            <a:ext cx="8229600" cy="633307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solidFill>
                  <a:prstClr val="white"/>
                </a:solidFill>
                <a:cs typeface="Arial"/>
              </a:rPr>
              <a:t>About Voya Financial Life Insurance 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71433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673237" y="6366848"/>
            <a:ext cx="17975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6E6E6E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0BB6D-9522-2B42-8868-3FD3AA4813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2861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673237" y="6366848"/>
            <a:ext cx="1797533" cy="36512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6E6E6E"/>
                </a:solidFill>
              </a:defRPr>
            </a:lvl1pPr>
          </a:lstStyle>
          <a:p>
            <a:pPr defTabSz="457200"/>
            <a:fld id="{8700BB6D-9522-2B42-8868-3FD3AA481388}" type="slidenum">
              <a:rPr lang="en-US" smtClean="0"/>
              <a:pPr defTabSz="457200"/>
              <a:t>‹#›</a:t>
            </a:fld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-574234" y="6128631"/>
            <a:ext cx="82827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defTabSz="457200"/>
            <a:r>
              <a:rPr lang="en-US" sz="8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ReliaStar Life Insurance Company and ReliaStar Life Insurance Company of New York, members of Voya</a:t>
            </a:r>
            <a:r>
              <a:rPr lang="en-US" sz="800" baseline="300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8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 of companies </a:t>
            </a:r>
          </a:p>
        </p:txBody>
      </p:sp>
    </p:spTree>
    <p:extLst>
      <p:ext uri="{BB962C8B-B14F-4D97-AF65-F5344CB8AC3E}">
        <p14:creationId xmlns:p14="http://schemas.microsoft.com/office/powerpoint/2010/main" val="28725143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230191"/>
            <a:ext cx="8229600" cy="7175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3673237" y="6366848"/>
            <a:ext cx="17975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6E6E6E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0BB6D-9522-2B42-8868-3FD3AA4813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574234" y="6128631"/>
            <a:ext cx="82827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defTabSz="457200"/>
            <a:r>
              <a:rPr lang="en-US" sz="8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ReliaStar Life Insurance Company and ReliaStar Life Insurance Company of New York, members of Voya</a:t>
            </a:r>
            <a:r>
              <a:rPr lang="en-US" sz="800" baseline="300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8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 of companies </a:t>
            </a:r>
          </a:p>
        </p:txBody>
      </p:sp>
    </p:spTree>
    <p:extLst>
      <p:ext uri="{BB962C8B-B14F-4D97-AF65-F5344CB8AC3E}">
        <p14:creationId xmlns:p14="http://schemas.microsoft.com/office/powerpoint/2010/main" val="21091024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3700" y="587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46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6834" y="6453713"/>
            <a:ext cx="579966" cy="416987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5B5B5B"/>
                </a:solidFill>
                <a:latin typeface="Arial"/>
                <a:cs typeface="Arial"/>
              </a:defRPr>
            </a:lvl1pPr>
          </a:lstStyle>
          <a:p>
            <a:pPr defTabSz="457200"/>
            <a:fld id="{3653B1C7-8EA7-AC4F-AF75-9BD5D9CA5C95}" type="slidenum">
              <a:rPr lang="en-US" smtClean="0"/>
              <a:pPr defTabSz="457200"/>
              <a:t>‹#›</a:t>
            </a:fld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3673237" y="6366848"/>
            <a:ext cx="17975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6E6E6E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0BB6D-9522-2B42-8868-3FD3AA48138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574234" y="6128631"/>
            <a:ext cx="82827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defTabSz="457200"/>
            <a:r>
              <a:rPr lang="en-US" sz="8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ReliaStar Life Insurance Company and ReliaStar Life Insurance Company of New York, members of Voya</a:t>
            </a:r>
            <a:r>
              <a:rPr lang="en-US" sz="800" baseline="300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800" dirty="0">
                <a:solidFill>
                  <a:srgbClr val="5051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 of companies </a:t>
            </a:r>
          </a:p>
        </p:txBody>
      </p:sp>
    </p:spTree>
    <p:extLst>
      <p:ext uri="{BB962C8B-B14F-4D97-AF65-F5344CB8AC3E}">
        <p14:creationId xmlns:p14="http://schemas.microsoft.com/office/powerpoint/2010/main" val="25852120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SE THIS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4154962" y="6365725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0F1FF-BA94-C647-9757-E5CD64BAA0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36" y="6007114"/>
            <a:ext cx="1476297" cy="830417"/>
          </a:xfrm>
          <a:prstGeom prst="rect">
            <a:avLst/>
          </a:prstGeom>
        </p:spPr>
      </p:pic>
      <p:pic>
        <p:nvPicPr>
          <p:cNvPr id="7" name="Picture 6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D54D1F-F018-D04F-B3EA-75582EFFA7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6" y="6433609"/>
            <a:ext cx="1812642" cy="8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434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93700" y="611190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sz="800" dirty="0">
                <a:solidFill>
                  <a:srgbClr val="505150">
                    <a:alpha val="80000"/>
                  </a:srgbClr>
                </a:solidFill>
                <a:cs typeface="Arial" panose="020B0604020202020204" pitchFamily="34" charset="0"/>
              </a:rPr>
              <a:t>ReliaStar Life Insurance Company , a member of  the Voya</a:t>
            </a:r>
            <a:r>
              <a:rPr lang="en-US" sz="800" baseline="30000" dirty="0">
                <a:solidFill>
                  <a:srgbClr val="505150">
                    <a:alpha val="80000"/>
                  </a:srgbClr>
                </a:solidFill>
                <a:cs typeface="Arial" panose="020B0604020202020204" pitchFamily="34" charset="0"/>
              </a:rPr>
              <a:t>®</a:t>
            </a:r>
            <a:r>
              <a:rPr lang="en-US" sz="800" dirty="0">
                <a:solidFill>
                  <a:srgbClr val="505150">
                    <a:alpha val="80000"/>
                  </a:srgbClr>
                </a:solidFill>
                <a:cs typeface="Arial" panose="020B0604020202020204" pitchFamily="34" charset="0"/>
              </a:rPr>
              <a:t> family of companies</a:t>
            </a:r>
            <a:endParaRPr lang="en-US" sz="800" dirty="0">
              <a:solidFill>
                <a:srgbClr val="E478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90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435" y="78941"/>
            <a:ext cx="7241350" cy="741512"/>
          </a:xfrm>
          <a:prstGeom prst="rect">
            <a:avLst/>
          </a:prstGeom>
        </p:spPr>
        <p:txBody>
          <a:bodyPr anchor="ctr"/>
          <a:lstStyle>
            <a:lvl1pPr algn="l">
              <a:defRPr sz="26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srgbClr val="E4782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>
                <a:solidFill>
                  <a:srgbClr val="E47823"/>
                </a:solidFill>
              </a:rPr>
              <a:t>ReliaStar Life Insurance Company, a member of the Voya(R) family of companies</a:t>
            </a:r>
            <a:endParaRPr lang="en-US" dirty="0">
              <a:solidFill>
                <a:srgbClr val="E4782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8700BB6D-9522-2B42-8868-3FD3AA481388}" type="slidenum">
              <a:rPr lang="en-US" smtClean="0">
                <a:solidFill>
                  <a:srgbClr val="E47823"/>
                </a:solidFill>
              </a:rPr>
              <a:pPr defTabSz="457200"/>
              <a:t>‹#›</a:t>
            </a:fld>
            <a:endParaRPr lang="en-US" dirty="0">
              <a:solidFill>
                <a:srgbClr val="E478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6449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62728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 userDrawn="1"/>
        </p:nvSpPr>
        <p:spPr bwMode="auto">
          <a:xfrm>
            <a:off x="4148138" y="6646864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39C994-3CD3-0244-8F04-426B1CDBDC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36" y="5935105"/>
            <a:ext cx="1476297" cy="830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19351E-8219-C248-BD22-2A720BFC70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365" y="6430426"/>
            <a:ext cx="2014117" cy="78327"/>
          </a:xfrm>
          <a:prstGeom prst="rect">
            <a:avLst/>
          </a:prstGeom>
        </p:spPr>
      </p:pic>
      <p:pic>
        <p:nvPicPr>
          <p:cNvPr id="6" name="Picture 5" descr="voybar-RGB-long.jpg">
            <a:extLst>
              <a:ext uri="{FF2B5EF4-FFF2-40B4-BE49-F238E27FC236}">
                <a16:creationId xmlns:a16="http://schemas.microsoft.com/office/drawing/2014/main" id="{9DCEECD5-BA33-EB49-B2CD-EF40C68F17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653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9" y="387359"/>
            <a:ext cx="8229600" cy="71755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Regular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2528059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ReliaStar Life Insurance Company, a member of the Voya(R) family of companies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32AB2A7-8FF8-45CF-AD78-298C2438DE51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267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org up g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4"/>
          <p:cNvSpPr>
            <a:spLocks noChangeArrowheads="1"/>
          </p:cNvSpPr>
          <p:nvPr userDrawn="1"/>
        </p:nvSpPr>
        <p:spPr bwMode="auto">
          <a:xfrm>
            <a:off x="4148138" y="6646864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B5AB3D-DFC1-1644-A8FE-D04D16B313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36" y="5935105"/>
            <a:ext cx="1476297" cy="830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FCF942-9081-1443-90D3-E27D66314C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365" y="6430426"/>
            <a:ext cx="2014117" cy="7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66268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93" y="302623"/>
            <a:ext cx="7772400" cy="4569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04335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18405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9" y="387359"/>
            <a:ext cx="8229600" cy="717551"/>
          </a:xfrm>
          <a:prstGeom prst="rect">
            <a:avLst/>
          </a:prstGeom>
        </p:spPr>
        <p:txBody>
          <a:bodyPr/>
          <a:lstStyle>
            <a:lvl1pPr algn="l">
              <a:defRPr sz="3800" b="0" i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8417083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>
            <a:extLst>
              <a:ext uri="{FF2B5EF4-FFF2-40B4-BE49-F238E27FC236}">
                <a16:creationId xmlns:a16="http://schemas.microsoft.com/office/drawing/2014/main" id="{E56C4706-6B77-AE4A-B4FA-009D6BAD32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48138" y="6646864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2D998789-FD80-4F19-A0D1-1357D029307C}" type="slidenum">
              <a:rPr lang="en-US" altLang="en-US" sz="800">
                <a:solidFill>
                  <a:srgbClr val="595959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800" dirty="0">
              <a:solidFill>
                <a:srgbClr val="595959"/>
              </a:solidFill>
            </a:endParaRPr>
          </a:p>
        </p:txBody>
      </p:sp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54" y="5935665"/>
            <a:ext cx="1476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6430965"/>
            <a:ext cx="2014538" cy="7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9429" y="1873251"/>
            <a:ext cx="8229600" cy="717551"/>
          </a:xfrm>
          <a:prstGeom prst="rect">
            <a:avLst/>
          </a:prstGeom>
        </p:spPr>
        <p:txBody>
          <a:bodyPr/>
          <a:lstStyle>
            <a:lvl1pPr algn="l">
              <a:defRPr sz="6600" b="0" i="0">
                <a:solidFill>
                  <a:schemeClr val="bg2"/>
                </a:solidFill>
                <a:latin typeface="Proxima Nova Lt" pitchFamily="50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720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429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9" y="387359"/>
            <a:ext cx="8229600" cy="717551"/>
          </a:xfrm>
          <a:prstGeom prst="rect">
            <a:avLst/>
          </a:prstGeom>
        </p:spPr>
        <p:txBody>
          <a:bodyPr/>
          <a:lstStyle>
            <a:lvl1pPr algn="l">
              <a:defRPr sz="3800" b="0" i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07507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 userDrawn="1"/>
        </p:nvSpPr>
        <p:spPr bwMode="auto">
          <a:xfrm>
            <a:off x="4148138" y="6646864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2360A2C-A7AF-474B-A444-A3815FE1F34F}" type="slidenum">
              <a:rPr lang="en-US" altLang="en-US" sz="800" smtClean="0">
                <a:solidFill>
                  <a:prstClr val="black">
                    <a:lumMod val="65000"/>
                    <a:lumOff val="35000"/>
                  </a:prstClr>
                </a:solidFill>
                <a:ea typeface="MS PGothic" pitchFamily="34" charset="-128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800" dirty="0">
              <a:solidFill>
                <a:prstClr val="black">
                  <a:lumMod val="65000"/>
                  <a:lumOff val="35000"/>
                </a:prstClr>
              </a:solidFill>
              <a:ea typeface="MS PGothic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39C994-3CD3-0244-8F04-426B1CDBDC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736" y="5935105"/>
            <a:ext cx="1476297" cy="830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19351E-8219-C248-BD22-2A720BFC7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65" y="6430426"/>
            <a:ext cx="2014117" cy="7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528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82017" y="6453713"/>
            <a:ext cx="579966" cy="416987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5B5B5B"/>
                </a:solidFill>
                <a:latin typeface="Arial"/>
                <a:cs typeface="Arial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653B1C7-8EA7-AC4F-AF75-9BD5D9CA5C95}" type="slidenum">
              <a:rPr lang="en-US" smtClean="0">
                <a:ea typeface="MS PGothic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1340549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9429" y="387359"/>
            <a:ext cx="8229600" cy="717551"/>
          </a:xfrm>
          <a:prstGeom prst="rect">
            <a:avLst/>
          </a:prstGeom>
        </p:spPr>
        <p:txBody>
          <a:bodyPr/>
          <a:lstStyle>
            <a:lvl1pPr algn="l">
              <a:defRPr sz="3800" b="0" i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63973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12"/>
          <p:cNvSpPr>
            <a:spLocks noChangeAspect="1"/>
          </p:cNvSpPr>
          <p:nvPr userDrawn="1"/>
        </p:nvSpPr>
        <p:spPr bwMode="auto">
          <a:xfrm>
            <a:off x="7178679" y="6075365"/>
            <a:ext cx="1584325" cy="692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pic>
        <p:nvPicPr>
          <p:cNvPr id="3" name="Picture 13" descr="Voy_cap_line_PIP_ar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6423027"/>
            <a:ext cx="192563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3138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0"/>
            <a:ext cx="2243138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04" y="0"/>
            <a:ext cx="2227263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-1585"/>
            <a:ext cx="2243138" cy="236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voybar-RGB-long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6966"/>
            <a:ext cx="91503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4" y="5935665"/>
            <a:ext cx="1476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2782888"/>
            <a:ext cx="7986712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5250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04800" y="5791200"/>
            <a:ext cx="86106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9429" y="387359"/>
            <a:ext cx="8229600" cy="717551"/>
          </a:xfrm>
          <a:prstGeom prst="rect">
            <a:avLst/>
          </a:prstGeom>
        </p:spPr>
        <p:txBody>
          <a:bodyPr/>
          <a:lstStyle>
            <a:lvl1pPr algn="l">
              <a:defRPr sz="3800" b="0" i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36749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81013" y="1252855"/>
            <a:ext cx="8177212" cy="4572000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100">
                <a:solidFill>
                  <a:schemeClr val="bg2"/>
                </a:solidFill>
              </a:defRPr>
            </a:lvl1pPr>
            <a:lvl2pPr>
              <a:defRPr sz="9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9429" y="387359"/>
            <a:ext cx="8229600" cy="717551"/>
          </a:xfrm>
          <a:prstGeom prst="rect">
            <a:avLst/>
          </a:prstGeom>
        </p:spPr>
        <p:txBody>
          <a:bodyPr/>
          <a:lstStyle>
            <a:lvl1pPr algn="l">
              <a:defRPr sz="3800" b="0" i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4739981"/>
      </p:ext>
    </p:extLst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79429" y="387359"/>
            <a:ext cx="8229600" cy="717551"/>
          </a:xfrm>
          <a:prstGeom prst="rect">
            <a:avLst/>
          </a:prstGeom>
        </p:spPr>
        <p:txBody>
          <a:bodyPr/>
          <a:lstStyle>
            <a:lvl1pPr algn="l">
              <a:defRPr sz="3800" b="0" i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3502027" y="2286000"/>
            <a:ext cx="4803775" cy="685800"/>
          </a:xfrm>
          <a:prstGeom prst="rect">
            <a:avLst/>
          </a:prstGeom>
        </p:spPr>
        <p:txBody>
          <a:bodyPr/>
          <a:lstStyle>
            <a:lvl2pPr marL="457200" indent="0" algn="ctr">
              <a:buNone/>
              <a:defRPr sz="20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3502027" y="3581400"/>
            <a:ext cx="4803775" cy="609600"/>
          </a:xfrm>
          <a:prstGeom prst="rect">
            <a:avLst/>
          </a:prstGeom>
        </p:spPr>
        <p:txBody>
          <a:bodyPr/>
          <a:lstStyle>
            <a:lvl3pPr marL="914400" indent="0" algn="ctr">
              <a:buNone/>
              <a:defRPr sz="14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37074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 userDrawn="1"/>
        </p:nvSpPr>
        <p:spPr bwMode="auto">
          <a:xfrm>
            <a:off x="4148138" y="6646864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31DFBA5-8566-4D53-97C9-EE7E24DAD81B}" type="slidenum">
              <a:rPr lang="en-US" altLang="en-US" sz="800" smtClean="0">
                <a:solidFill>
                  <a:prstClr val="black">
                    <a:lumMod val="65000"/>
                    <a:lumOff val="35000"/>
                  </a:prstClr>
                </a:solidFill>
                <a:ea typeface="MS PGothic" pitchFamily="34" charset="-128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800" dirty="0">
              <a:solidFill>
                <a:prstClr val="black">
                  <a:lumMod val="65000"/>
                  <a:lumOff val="35000"/>
                </a:prstClr>
              </a:solidFill>
              <a:ea typeface="MS PGothic" pitchFamily="34" charset="-128"/>
            </a:endParaRPr>
          </a:p>
        </p:txBody>
      </p:sp>
      <p:pic>
        <p:nvPicPr>
          <p:cNvPr id="3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4" y="5935665"/>
            <a:ext cx="1476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430965"/>
            <a:ext cx="2014538" cy="7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062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34440"/>
            <a:ext cx="8229600" cy="4572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defRPr b="1">
                <a:solidFill>
                  <a:schemeClr val="bg2"/>
                </a:solidFill>
              </a:defRPr>
            </a:lvl1pPr>
            <a:lvl2pPr>
              <a:spcBef>
                <a:spcPts val="0"/>
              </a:spcBef>
              <a:buClr>
                <a:schemeClr val="tx2"/>
              </a:buClr>
              <a:defRPr sz="2000"/>
            </a:lvl2pPr>
            <a:lvl3pPr marL="457200" indent="-227013">
              <a:buFont typeface="Arial" pitchFamily="34" charset="0"/>
              <a:buChar char="–"/>
              <a:defRPr sz="1800"/>
            </a:lvl3pPr>
            <a:lvl4pPr marL="685800" indent="-227013">
              <a:buSzPct val="100000"/>
              <a:buFont typeface="Arial" panose="020B0604020202020204" pitchFamily="34" charset="0"/>
              <a:buChar char="■"/>
              <a:defRPr sz="1600"/>
            </a:lvl4pPr>
            <a:lvl5pPr marL="912813" indent="-225425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36889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52"/>
            <a:ext cx="8458200" cy="73152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34440"/>
            <a:ext cx="8229600" cy="45720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defRPr b="1">
                <a:solidFill>
                  <a:schemeClr val="bg2"/>
                </a:solidFill>
              </a:defRPr>
            </a:lvl1pPr>
            <a:lvl2pPr>
              <a:spcBef>
                <a:spcPts val="0"/>
              </a:spcBef>
              <a:buClr>
                <a:schemeClr val="tx2"/>
              </a:buClr>
              <a:defRPr sz="2000"/>
            </a:lvl2pPr>
            <a:lvl3pPr marL="457200" indent="-227013">
              <a:buFont typeface="Arial" pitchFamily="34" charset="0"/>
              <a:buChar char="–"/>
              <a:defRPr sz="1800"/>
            </a:lvl3pPr>
            <a:lvl4pPr marL="685800" indent="-227013">
              <a:buSzPct val="100000"/>
              <a:buFont typeface="Arial" panose="020B0604020202020204" pitchFamily="34" charset="0"/>
              <a:buChar char="■"/>
              <a:defRPr sz="1600"/>
            </a:lvl4pPr>
            <a:lvl5pPr marL="912813" indent="-225425">
              <a:buClr>
                <a:schemeClr val="tx2"/>
              </a:buClr>
              <a:buSzPct val="100000"/>
              <a:buFont typeface="Arial" panose="020B0604020202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76015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93700" y="611190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solidFill>
                  <a:schemeClr val="tx2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ReliaStar Life Insurance Company , a member of </a:t>
            </a:r>
            <a:r>
              <a:rPr lang="en-US" sz="800" dirty="0" smtClean="0">
                <a:solidFill>
                  <a:schemeClr val="tx2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Voya</a:t>
            </a:r>
            <a:r>
              <a:rPr lang="en-US" sz="800" baseline="30000" dirty="0">
                <a:solidFill>
                  <a:schemeClr val="tx2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800" dirty="0">
                <a:solidFill>
                  <a:schemeClr val="tx2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family of companies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026140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oy_vb_hz6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4831644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457200" y="6024880"/>
            <a:ext cx="6213929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457200"/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contained herein is proprietary, confidential and non-public and is not for public release.</a:t>
            </a:r>
          </a:p>
        </p:txBody>
      </p:sp>
    </p:spTree>
    <p:extLst>
      <p:ext uri="{BB962C8B-B14F-4D97-AF65-F5344CB8AC3E}">
        <p14:creationId xmlns:p14="http://schemas.microsoft.com/office/powerpoint/2010/main" val="33688649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82017" y="6441013"/>
            <a:ext cx="579966" cy="41698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5B5B5B"/>
                </a:solidFill>
                <a:latin typeface="Arial"/>
                <a:cs typeface="Arial"/>
              </a:defRPr>
            </a:lvl1pPr>
          </a:lstStyle>
          <a:p>
            <a:fld id="{75F4C84F-A202-4F7D-BDA6-B8AE6356BF2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voybar-RGB-lon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8526"/>
            <a:ext cx="9144000" cy="22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92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6834" y="6453713"/>
            <a:ext cx="579966" cy="416987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5B5B5B"/>
                </a:solidFill>
                <a:latin typeface="Arial"/>
                <a:cs typeface="Arial"/>
              </a:defRPr>
            </a:lvl1pPr>
          </a:lstStyle>
          <a:p>
            <a:fld id="{3653B1C7-8EA7-AC4F-AF75-9BD5D9CA5C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9842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4282017" y="6441013"/>
            <a:ext cx="579966" cy="416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b="0" i="0" kern="1200">
                <a:solidFill>
                  <a:srgbClr val="5B5B5B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F4C84F-A202-4F7D-BDA6-B8AE6356BF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10872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955"/>
            <a:ext cx="8627108" cy="1628215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4282017" y="6446773"/>
            <a:ext cx="579966" cy="416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800" b="0" i="0" kern="1200">
                <a:solidFill>
                  <a:srgbClr val="5B5B5B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F4C84F-A202-4F7D-BDA6-B8AE6356BF2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3813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3B1C7-8EA7-AC4F-AF75-9BD5D9CA5C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442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oy_vb_hz6_rg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4831644"/>
          </a:xfrm>
          <a:prstGeom prst="rect">
            <a:avLst/>
          </a:prstGeom>
        </p:spPr>
      </p:pic>
      <p:pic>
        <p:nvPicPr>
          <p:cNvPr id="4" name="Picture 3" descr="voy_vb_hz6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83164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3802743" y="6052457"/>
            <a:ext cx="1509486" cy="8055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7674" y="2283874"/>
            <a:ext cx="8175625" cy="7175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212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93165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30314"/>
            <a:ext cx="4038600" cy="446235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30314"/>
            <a:ext cx="4038600" cy="446235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6633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93905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&amp; Blank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675971"/>
            <a:ext cx="9144000" cy="1182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1175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41644" y="5908431"/>
            <a:ext cx="8601389" cy="7431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9649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45431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9" y="387357"/>
            <a:ext cx="8229600" cy="717550"/>
          </a:xfrm>
          <a:prstGeom prst="rect">
            <a:avLst/>
          </a:prstGeom>
        </p:spPr>
        <p:txBody>
          <a:bodyPr/>
          <a:lstStyle>
            <a:lvl1pPr algn="l">
              <a:defRPr sz="27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59842" y="6518473"/>
            <a:ext cx="6654418" cy="219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59842" y="6209818"/>
            <a:ext cx="6654418" cy="19676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229306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9" y="387357"/>
            <a:ext cx="8229600" cy="717550"/>
          </a:xfrm>
          <a:prstGeom prst="rect">
            <a:avLst/>
          </a:prstGeom>
        </p:spPr>
        <p:txBody>
          <a:bodyPr/>
          <a:lstStyle>
            <a:lvl1pPr algn="l">
              <a:defRPr sz="27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59842" y="6518473"/>
            <a:ext cx="6654418" cy="219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59842" y="6209818"/>
            <a:ext cx="6654418" cy="19676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7389712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 userDrawn="1"/>
        </p:nvSpPr>
        <p:spPr bwMode="auto">
          <a:xfrm>
            <a:off x="4148138" y="6646863"/>
            <a:ext cx="8382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79429" y="387357"/>
            <a:ext cx="8229600" cy="717550"/>
          </a:xfrm>
          <a:prstGeom prst="rect">
            <a:avLst/>
          </a:prstGeom>
        </p:spPr>
        <p:txBody>
          <a:bodyPr/>
          <a:lstStyle>
            <a:lvl1pPr algn="l">
              <a:defRPr sz="27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9" y="1022515"/>
            <a:ext cx="8229600" cy="3375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59842" y="6518473"/>
            <a:ext cx="6654418" cy="219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59842" y="6209818"/>
            <a:ext cx="6654418" cy="19676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0897544"/>
      </p:ext>
    </p:extLst>
  </p:cSld>
  <p:clrMapOvr>
    <a:masterClrMapping/>
  </p:clrMapOvr>
  <p:hf hd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with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4"/>
          <p:cNvSpPr>
            <a:spLocks noChangeArrowheads="1"/>
          </p:cNvSpPr>
          <p:nvPr userDrawn="1"/>
        </p:nvSpPr>
        <p:spPr bwMode="auto">
          <a:xfrm>
            <a:off x="4148138" y="6646863"/>
            <a:ext cx="8382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58" tIns="50929" rIns="101858" bIns="50929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79429" y="387356"/>
            <a:ext cx="8229600" cy="1098145"/>
          </a:xfrm>
          <a:prstGeom prst="rect">
            <a:avLst/>
          </a:prstGeom>
        </p:spPr>
        <p:txBody>
          <a:bodyPr/>
          <a:lstStyle>
            <a:lvl1pPr algn="l">
              <a:defRPr sz="4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voybar-RGB-long.jpg">
            <a:extLst>
              <a:ext uri="{FF2B5EF4-FFF2-40B4-BE49-F238E27FC236}">
                <a16:creationId xmlns:a16="http://schemas.microsoft.com/office/drawing/2014/main" id="{5B4C6B7C-4598-B547-A41E-7E7739DE69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9" y="1574159"/>
            <a:ext cx="8229600" cy="3375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359842" y="6518473"/>
            <a:ext cx="6654418" cy="219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59842" y="6209818"/>
            <a:ext cx="6654418" cy="19676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7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3560869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85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Relationship Id="rId9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91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3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25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107.xml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27.jpeg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7.emf"/><Relationship Id="rId5" Type="http://schemas.openxmlformats.org/officeDocument/2006/relationships/image" Target="../media/image31.png"/><Relationship Id="rId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7.emf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69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19" Type="http://schemas.openxmlformats.org/officeDocument/2006/relationships/image" Target="../media/image12.jpeg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ReliaStar Life Insurance Company, a member of the Voya(R) family of companies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2" r:id="rId13"/>
    <p:sldLayoutId id="2147483756" r:id="rId14"/>
    <p:sldLayoutId id="2147484106" r:id="rId15"/>
    <p:sldLayoutId id="2147483983" r:id="rId16"/>
    <p:sldLayoutId id="2147483984" r:id="rId17"/>
    <p:sldLayoutId id="2147484114" r:id="rId18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3700" y="230189"/>
            <a:ext cx="8229600" cy="717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4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986" y="5921327"/>
            <a:ext cx="1584014" cy="69224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541690" y="6380351"/>
            <a:ext cx="2097110" cy="341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457200"/>
            <a:fld id="{49CC9673-5E17-4DE0-97FB-9AEF1A655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41"/>
          <p:cNvGrpSpPr>
            <a:grpSpLocks/>
          </p:cNvGrpSpPr>
          <p:nvPr/>
        </p:nvGrpSpPr>
        <p:grpSpPr bwMode="auto">
          <a:xfrm flipH="1">
            <a:off x="9245930" y="6075713"/>
            <a:ext cx="773114" cy="752980"/>
            <a:chOff x="-577" y="3757"/>
            <a:chExt cx="576" cy="561"/>
          </a:xfrm>
        </p:grpSpPr>
        <p:sp>
          <p:nvSpPr>
            <p:cNvPr id="9" name="Line 42"/>
            <p:cNvSpPr>
              <a:spLocks noChangeShapeType="1"/>
            </p:cNvSpPr>
            <p:nvPr userDrawn="1"/>
          </p:nvSpPr>
          <p:spPr bwMode="auto">
            <a:xfrm>
              <a:off x="-577" y="3757"/>
              <a:ext cx="576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80000" tIns="180000" rIns="180000" bIns="180000" anchor="ctr">
              <a:spAutoFit/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Line 43"/>
            <p:cNvSpPr>
              <a:spLocks noChangeShapeType="1"/>
            </p:cNvSpPr>
            <p:nvPr userDrawn="1"/>
          </p:nvSpPr>
          <p:spPr bwMode="auto">
            <a:xfrm>
              <a:off x="-577" y="4318"/>
              <a:ext cx="576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80000" tIns="180000" rIns="180000" bIns="180000" anchor="ctr">
              <a:spAutoFit/>
            </a:bodyPr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11" name="Rectangle 47"/>
          <p:cNvSpPr>
            <a:spLocks noChangeArrowheads="1"/>
          </p:cNvSpPr>
          <p:nvPr/>
        </p:nvSpPr>
        <p:spPr bwMode="auto">
          <a:xfrm>
            <a:off x="9311021" y="6128891"/>
            <a:ext cx="1351608" cy="60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DCF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57200"/>
            <a:r>
              <a:rPr lang="en-GB" sz="1300" dirty="0">
                <a:solidFill>
                  <a:prstClr val="white"/>
                </a:solidFill>
              </a:rPr>
              <a:t>Do not put content </a:t>
            </a:r>
            <a:br>
              <a:rPr lang="en-GB" sz="1300" dirty="0">
                <a:solidFill>
                  <a:prstClr val="white"/>
                </a:solidFill>
              </a:rPr>
            </a:br>
            <a:r>
              <a:rPr lang="en-GB" sz="1300" dirty="0">
                <a:solidFill>
                  <a:prstClr val="white"/>
                </a:solidFill>
              </a:rPr>
              <a:t>on the brand signature area</a:t>
            </a:r>
          </a:p>
        </p:txBody>
      </p:sp>
      <p:pic>
        <p:nvPicPr>
          <p:cNvPr id="13" name="Picture 12" descr="Voy_cap_line_PIP_ar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6270625"/>
            <a:ext cx="1926131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9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000" kern="1200" baseline="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800" kern="1200">
          <a:solidFill>
            <a:srgbClr val="262626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262626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rgbClr val="262626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262626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262626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7674" y="230189"/>
            <a:ext cx="8175625" cy="717551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7674" y="1244600"/>
            <a:ext cx="8175625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1"/>
          <a:stretch/>
        </p:blipFill>
        <p:spPr>
          <a:xfrm>
            <a:off x="7178986" y="6011397"/>
            <a:ext cx="1458390" cy="692248"/>
          </a:xfrm>
          <a:prstGeom prst="rect">
            <a:avLst/>
          </a:prstGeom>
        </p:spPr>
      </p:pic>
      <p:pic>
        <p:nvPicPr>
          <p:cNvPr id="4" name="Picture 3" descr="voybar-RGB-long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8526"/>
            <a:ext cx="9144000" cy="249647"/>
          </a:xfrm>
          <a:prstGeom prst="rect">
            <a:avLst/>
          </a:prstGeom>
        </p:spPr>
      </p:pic>
      <p:pic>
        <p:nvPicPr>
          <p:cNvPr id="13" name="Picture 12" descr="Voy_cap_line_PIP_art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6314659"/>
            <a:ext cx="1926131" cy="85725"/>
          </a:xfrm>
          <a:prstGeom prst="rect">
            <a:avLst/>
          </a:prstGeom>
        </p:spPr>
      </p:pic>
      <p:pic>
        <p:nvPicPr>
          <p:cNvPr id="9" name="Picture 8" descr="voybar-RGB-long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8525"/>
            <a:ext cx="9144000" cy="2496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6401" y="6234411"/>
            <a:ext cx="3417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fld id="{1A807C51-7780-456C-AF0A-EB27B3F7C831}" type="slidenum">
              <a:rPr lang="en-US" sz="1000" smtClean="0">
                <a:solidFill>
                  <a:srgbClr val="6E6E6E"/>
                </a:solidFill>
                <a:cs typeface="Arial"/>
              </a:rPr>
              <a:pPr algn="ctr" defTabSz="457200"/>
              <a:t>‹#›</a:t>
            </a:fld>
            <a:endParaRPr lang="en-US" sz="1000" dirty="0">
              <a:solidFill>
                <a:srgbClr val="6E6E6E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043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000" kern="1200" baseline="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234950" indent="-234950" algn="l" defTabSz="457200" rtl="0" eaLnBrk="1" latinLnBrk="0" hangingPunct="1">
        <a:spcBef>
          <a:spcPct val="20000"/>
        </a:spcBef>
        <a:buFont typeface="Wingdings" charset="2"/>
        <a:buChar char="§"/>
        <a:defRPr sz="2000" b="0" kern="1200">
          <a:solidFill>
            <a:srgbClr val="262626"/>
          </a:solidFill>
          <a:latin typeface="Arial"/>
          <a:ea typeface="+mn-ea"/>
          <a:cs typeface="Arial"/>
        </a:defRPr>
      </a:lvl1pPr>
      <a:lvl2pPr marL="568325" indent="-277813" algn="l" defTabSz="457200" rtl="0" eaLnBrk="1" latinLnBrk="0" hangingPunct="1">
        <a:spcBef>
          <a:spcPct val="20000"/>
        </a:spcBef>
        <a:buFont typeface="Arial"/>
        <a:buChar char="–"/>
        <a:tabLst/>
        <a:defRPr sz="1800" kern="1200">
          <a:solidFill>
            <a:srgbClr val="262626"/>
          </a:solidFill>
          <a:latin typeface="Arial"/>
          <a:ea typeface="+mn-ea"/>
          <a:cs typeface="Arial"/>
        </a:defRPr>
      </a:lvl2pPr>
      <a:lvl3pPr marL="747713" indent="-179388" algn="l" defTabSz="457200" rtl="0" eaLnBrk="1" latinLnBrk="0" hangingPunct="1">
        <a:spcBef>
          <a:spcPct val="20000"/>
        </a:spcBef>
        <a:buFont typeface="Wingdings" charset="2"/>
        <a:buChar char="§"/>
        <a:defRPr sz="1600" kern="1200">
          <a:solidFill>
            <a:srgbClr val="262626"/>
          </a:solidFill>
          <a:latin typeface="Arial"/>
          <a:ea typeface="+mn-ea"/>
          <a:cs typeface="Arial"/>
        </a:defRPr>
      </a:lvl3pPr>
      <a:lvl4pPr marL="973138" indent="-23495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262626"/>
          </a:solidFill>
          <a:latin typeface="Arial"/>
          <a:ea typeface="+mn-ea"/>
          <a:cs typeface="Arial"/>
        </a:defRPr>
      </a:lvl4pPr>
      <a:lvl5pPr marL="1144588" indent="-17145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rgbClr val="262626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27900" y="6121400"/>
            <a:ext cx="1524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 defTabSz="457145"/>
            <a:endParaRPr lang="en-US" dirty="0">
              <a:solidFill>
                <a:prstClr val="white"/>
              </a:solidFill>
              <a:latin typeface="Arial Regular"/>
            </a:endParaRPr>
          </a:p>
        </p:txBody>
      </p:sp>
      <p:sp>
        <p:nvSpPr>
          <p:cNvPr id="5" name="Rectangle 34"/>
          <p:cNvSpPr>
            <a:spLocks noChangeArrowheads="1"/>
          </p:cNvSpPr>
          <p:nvPr userDrawn="1"/>
        </p:nvSpPr>
        <p:spPr bwMode="auto">
          <a:xfrm>
            <a:off x="4148138" y="6646863"/>
            <a:ext cx="8382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C87A1A-5D0B-BB4D-9B52-F391DFAD9AF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732" y="5935102"/>
            <a:ext cx="1476297" cy="830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0E5BBB-65A7-0A48-AC39-F7B68D55FB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364" y="6430423"/>
            <a:ext cx="2014117" cy="7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2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ransition spd="slow">
    <p:fade/>
  </p:transition>
  <p:hf hdr="0" ftr="0" dt="0"/>
  <p:txStyles>
    <p:titleStyle>
      <a:lvl1pPr algn="ctr" defTabSz="4571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45714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0" indent="-285715" algn="l" defTabSz="45714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2" indent="-228572" algn="l" defTabSz="45714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7" indent="-228572" algn="l" defTabSz="45714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2" indent="-228572" algn="l" defTabSz="45714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7" indent="-228572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1" indent="-228572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6" indent="-228572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2" indent="-228572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9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4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9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4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59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46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41"/>
          <p:cNvGrpSpPr>
            <a:grpSpLocks/>
          </p:cNvGrpSpPr>
          <p:nvPr userDrawn="1"/>
        </p:nvGrpSpPr>
        <p:grpSpPr bwMode="auto">
          <a:xfrm flipH="1">
            <a:off x="9245929" y="6075716"/>
            <a:ext cx="773115" cy="752980"/>
            <a:chOff x="-577" y="3757"/>
            <a:chExt cx="576" cy="561"/>
          </a:xfrm>
        </p:grpSpPr>
        <p:sp>
          <p:nvSpPr>
            <p:cNvPr id="9" name="Line 42"/>
            <p:cNvSpPr>
              <a:spLocks noChangeShapeType="1"/>
            </p:cNvSpPr>
            <p:nvPr userDrawn="1"/>
          </p:nvSpPr>
          <p:spPr bwMode="auto">
            <a:xfrm>
              <a:off x="-577" y="3757"/>
              <a:ext cx="576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80000" tIns="180000" rIns="180000" bIns="180000" anchor="ctr">
              <a:spAutoFit/>
            </a:bodyPr>
            <a:lstStyle/>
            <a:p>
              <a:pPr defTabSz="457189"/>
              <a:endParaRPr lang="en-US" sz="1351">
                <a:solidFill>
                  <a:prstClr val="black"/>
                </a:solidFill>
              </a:endParaRPr>
            </a:p>
          </p:txBody>
        </p:sp>
        <p:sp>
          <p:nvSpPr>
            <p:cNvPr id="10" name="Line 43"/>
            <p:cNvSpPr>
              <a:spLocks noChangeShapeType="1"/>
            </p:cNvSpPr>
            <p:nvPr userDrawn="1"/>
          </p:nvSpPr>
          <p:spPr bwMode="auto">
            <a:xfrm>
              <a:off x="-577" y="4318"/>
              <a:ext cx="576" cy="0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prstDash val="dash"/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180000" tIns="180000" rIns="180000" bIns="180000" anchor="ctr">
              <a:spAutoFit/>
            </a:bodyPr>
            <a:lstStyle/>
            <a:p>
              <a:pPr defTabSz="457189"/>
              <a:endParaRPr lang="en-US" sz="1351">
                <a:solidFill>
                  <a:prstClr val="black"/>
                </a:solidFill>
              </a:endParaRPr>
            </a:p>
          </p:txBody>
        </p:sp>
      </p:grpSp>
      <p:sp>
        <p:nvSpPr>
          <p:cNvPr id="11" name="Rectangle 47"/>
          <p:cNvSpPr>
            <a:spLocks noChangeArrowheads="1"/>
          </p:cNvSpPr>
          <p:nvPr userDrawn="1"/>
        </p:nvSpPr>
        <p:spPr bwMode="auto">
          <a:xfrm>
            <a:off x="9311021" y="6203920"/>
            <a:ext cx="1351608" cy="45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8DCF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457189"/>
            <a:r>
              <a:rPr lang="en-GB" sz="975" dirty="0">
                <a:solidFill>
                  <a:prstClr val="white"/>
                </a:solidFill>
              </a:rPr>
              <a:t>Do not put content </a:t>
            </a:r>
            <a:br>
              <a:rPr lang="en-GB" sz="975" dirty="0">
                <a:solidFill>
                  <a:prstClr val="white"/>
                </a:solidFill>
              </a:rPr>
            </a:br>
            <a:r>
              <a:rPr lang="en-GB" sz="975" dirty="0">
                <a:solidFill>
                  <a:prstClr val="white"/>
                </a:solidFill>
              </a:rPr>
              <a:t>on the brand signature area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6120951"/>
            <a:ext cx="1400633" cy="6518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F15A589-0620-EF4A-84B3-BE5C4C6A856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57200" y="6388102"/>
            <a:ext cx="2562891" cy="86667"/>
          </a:xfrm>
          <a:prstGeom prst="rect">
            <a:avLst/>
          </a:prstGeom>
        </p:spPr>
      </p:pic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DABCADD5-D81D-9A4B-9F5E-C02F8BF2FCFA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3541690" y="6553213"/>
            <a:ext cx="2097111" cy="341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algn="ctr" defTabSz="342883"/>
            <a:fld id="{49CC9673-5E17-4DE0-97FB-9AEF1A655C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algn="ctr" defTabSz="34288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051E78-839E-A544-AF81-9A2A8DA8D1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t="19762" b="73984"/>
          <a:stretch/>
        </p:blipFill>
        <p:spPr>
          <a:xfrm>
            <a:off x="2" y="1"/>
            <a:ext cx="9143999" cy="42802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9929" y="426390"/>
            <a:ext cx="4213225" cy="7175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303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18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  <p:sldLayoutId id="2147484190" r:id="rId12"/>
    <p:sldLayoutId id="2147484191" r:id="rId13"/>
  </p:sldLayoutIdLst>
  <p:hf hdr="0" ftr="0" dt="0"/>
  <p:txStyles>
    <p:titleStyle>
      <a:lvl1pPr algn="l" defTabSz="342883" rtl="0" eaLnBrk="1" latinLnBrk="0" hangingPunct="1">
        <a:spcBef>
          <a:spcPct val="0"/>
        </a:spcBef>
        <a:buNone/>
        <a:defRPr sz="2251" kern="1200" baseline="0">
          <a:solidFill>
            <a:schemeClr val="tx2"/>
          </a:solidFill>
          <a:latin typeface="Arial"/>
          <a:ea typeface="+mj-ea"/>
          <a:cs typeface="Arial"/>
        </a:defRPr>
      </a:lvl1pPr>
    </p:titleStyle>
    <p:bodyStyle>
      <a:lvl1pPr marL="257162" indent="-257162" algn="l" defTabSz="342883" rtl="0" eaLnBrk="1" latinLnBrk="0" hangingPunct="1">
        <a:spcBef>
          <a:spcPct val="20000"/>
        </a:spcBef>
        <a:buFont typeface="Wingdings" charset="2"/>
        <a:buChar char="§"/>
        <a:defRPr sz="2100" kern="1200">
          <a:solidFill>
            <a:schemeClr val="bg2"/>
          </a:solidFill>
          <a:latin typeface="Arial"/>
          <a:ea typeface="+mn-ea"/>
          <a:cs typeface="Arial"/>
        </a:defRPr>
      </a:lvl1pPr>
      <a:lvl2pPr marL="557185" indent="-214303" algn="l" defTabSz="342883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2"/>
          </a:solidFill>
          <a:latin typeface="Arial"/>
          <a:ea typeface="+mn-ea"/>
          <a:cs typeface="Arial"/>
        </a:defRPr>
      </a:lvl2pPr>
      <a:lvl3pPr marL="857207" indent="-171442" algn="l" defTabSz="342883" rtl="0" eaLnBrk="1" latinLnBrk="0" hangingPunct="1">
        <a:spcBef>
          <a:spcPct val="20000"/>
        </a:spcBef>
        <a:buFont typeface="Wingdings" charset="2"/>
        <a:buChar char="§"/>
        <a:defRPr sz="1651" kern="1200">
          <a:solidFill>
            <a:schemeClr val="bg2"/>
          </a:solidFill>
          <a:latin typeface="Arial"/>
          <a:ea typeface="+mn-ea"/>
          <a:cs typeface="Arial"/>
        </a:defRPr>
      </a:lvl3pPr>
      <a:lvl4pPr marL="1200090" indent="-171442" algn="l" defTabSz="342883" rtl="0" eaLnBrk="1" latinLnBrk="0" hangingPunct="1">
        <a:spcBef>
          <a:spcPct val="20000"/>
        </a:spcBef>
        <a:buFont typeface="Arial"/>
        <a:buChar char="–"/>
        <a:defRPr sz="1351" kern="1200">
          <a:solidFill>
            <a:schemeClr val="bg2"/>
          </a:solidFill>
          <a:latin typeface="Arial"/>
          <a:ea typeface="+mn-ea"/>
          <a:cs typeface="Arial"/>
        </a:defRPr>
      </a:lvl4pPr>
      <a:lvl5pPr marL="1542973" indent="-171442" algn="l" defTabSz="342883" rtl="0" eaLnBrk="1" latinLnBrk="0" hangingPunct="1">
        <a:spcBef>
          <a:spcPct val="20000"/>
        </a:spcBef>
        <a:buFont typeface="Arial"/>
        <a:buChar char="»"/>
        <a:defRPr sz="1351" kern="1200">
          <a:solidFill>
            <a:schemeClr val="bg2"/>
          </a:solidFill>
          <a:latin typeface="Arial"/>
          <a:ea typeface="+mn-ea"/>
          <a:cs typeface="Arial"/>
        </a:defRPr>
      </a:lvl5pPr>
      <a:lvl6pPr marL="1885856" indent="-171442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2" algn="l" defTabSz="342883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3428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-voya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78" y="6222720"/>
            <a:ext cx="1291002" cy="402809"/>
          </a:xfrm>
          <a:prstGeom prst="rect">
            <a:avLst/>
          </a:prstGeom>
        </p:spPr>
      </p:pic>
      <p:pic>
        <p:nvPicPr>
          <p:cNvPr id="4" name="Picture 3" descr="orange-bar.ai"/>
          <p:cNvPicPr>
            <a:picLocks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53144" cy="913132"/>
          </a:xfrm>
          <a:prstGeom prst="rect">
            <a:avLst/>
          </a:prstGeom>
        </p:spPr>
      </p:pic>
      <p:pic>
        <p:nvPicPr>
          <p:cNvPr id="5" name="Picture 4" descr="cap-line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9" y="6438504"/>
            <a:ext cx="1718717" cy="7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92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ReliaStar Life Insurance Company, a member of the Voya(R) family of companies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17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9" r:id="rId13"/>
    <p:sldLayoutId id="2147483680" r:id="rId14"/>
    <p:sldLayoutId id="2147483681" r:id="rId15"/>
    <p:sldLayoutId id="2147483682" r:id="rId16"/>
    <p:sldLayoutId id="2147484110" r:id="rId17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-voya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78" y="6222722"/>
            <a:ext cx="1291002" cy="402809"/>
          </a:xfrm>
          <a:prstGeom prst="rect">
            <a:avLst/>
          </a:prstGeom>
        </p:spPr>
      </p:pic>
      <p:pic>
        <p:nvPicPr>
          <p:cNvPr id="14" name="Picture 13" descr="orange-bar.ai"/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9153144" cy="913132"/>
          </a:xfrm>
          <a:prstGeom prst="rect">
            <a:avLst/>
          </a:prstGeom>
        </p:spPr>
      </p:pic>
      <p:pic>
        <p:nvPicPr>
          <p:cNvPr id="4" name="Picture 3" descr="cap-line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9" y="6438506"/>
            <a:ext cx="1718717" cy="76495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3673237" y="6366848"/>
            <a:ext cx="17975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6E6E6E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0BB6D-9522-2B42-8868-3FD3AA4813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20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4109" r:id="rId7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-voya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78" y="6222722"/>
            <a:ext cx="1291002" cy="402809"/>
          </a:xfrm>
          <a:prstGeom prst="rect">
            <a:avLst/>
          </a:prstGeom>
        </p:spPr>
      </p:pic>
      <p:pic>
        <p:nvPicPr>
          <p:cNvPr id="4" name="Picture 3" descr="orange-bar.ai"/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9153144" cy="913132"/>
          </a:xfrm>
          <a:prstGeom prst="rect">
            <a:avLst/>
          </a:prstGeom>
        </p:spPr>
      </p:pic>
      <p:pic>
        <p:nvPicPr>
          <p:cNvPr id="5" name="Picture 4" descr="cap-line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9" y="6438506"/>
            <a:ext cx="1718717" cy="764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1061" y="6391889"/>
            <a:ext cx="38187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457200"/>
            <a:fld id="{204B9BB7-F3C0-D046-A9F2-7DDF67A69253}" type="slidenum">
              <a:rPr lang="en-US" sz="800" smtClean="0">
                <a:solidFill>
                  <a:srgbClr val="505150">
                    <a:alpha val="80000"/>
                  </a:srgbClr>
                </a:solidFill>
              </a:rPr>
              <a:pPr algn="ctr" defTabSz="457200"/>
              <a:t>‹#›</a:t>
            </a:fld>
            <a:endParaRPr lang="en-US" sz="800" dirty="0">
              <a:solidFill>
                <a:srgbClr val="505150">
                  <a:alpha val="8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3700" y="611190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sz="800" dirty="0">
                <a:solidFill>
                  <a:srgbClr val="505150">
                    <a:alpha val="80000"/>
                  </a:srgbClr>
                </a:solidFill>
                <a:cs typeface="Arial" panose="020B0604020202020204" pitchFamily="34" charset="0"/>
              </a:rPr>
              <a:t>ReliaStar Life Insurance Company , a member of  the Voya</a:t>
            </a:r>
            <a:r>
              <a:rPr lang="en-US" sz="800" baseline="30000" dirty="0">
                <a:solidFill>
                  <a:srgbClr val="505150">
                    <a:alpha val="80000"/>
                  </a:srgbClr>
                </a:solidFill>
                <a:cs typeface="Arial" panose="020B0604020202020204" pitchFamily="34" charset="0"/>
              </a:rPr>
              <a:t>®</a:t>
            </a:r>
            <a:r>
              <a:rPr lang="en-US" sz="800" dirty="0">
                <a:solidFill>
                  <a:srgbClr val="505150">
                    <a:alpha val="80000"/>
                  </a:srgbClr>
                </a:solidFill>
                <a:cs typeface="Arial" panose="020B0604020202020204" pitchFamily="34" charset="0"/>
              </a:rPr>
              <a:t> family of companies</a:t>
            </a:r>
            <a:endParaRPr lang="en-US" sz="800" dirty="0">
              <a:solidFill>
                <a:srgbClr val="E478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7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50" r:id="rId2"/>
    <p:sldLayoutId id="2147483751" r:id="rId3"/>
    <p:sldLayoutId id="2147483753" r:id="rId4"/>
    <p:sldLayoutId id="2147483755" r:id="rId5"/>
    <p:sldLayoutId id="2147483757" r:id="rId6"/>
    <p:sldLayoutId id="2147483758" r:id="rId7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-voya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78" y="6222722"/>
            <a:ext cx="1291002" cy="402809"/>
          </a:xfrm>
          <a:prstGeom prst="rect">
            <a:avLst/>
          </a:prstGeom>
        </p:spPr>
      </p:pic>
      <p:pic>
        <p:nvPicPr>
          <p:cNvPr id="14" name="Picture 13" descr="orange-bar.ai"/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9153144" cy="913132"/>
          </a:xfrm>
          <a:prstGeom prst="rect">
            <a:avLst/>
          </a:prstGeom>
        </p:spPr>
      </p:pic>
      <p:pic>
        <p:nvPicPr>
          <p:cNvPr id="4" name="Picture 3" descr="cap-line.pn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9" y="6438506"/>
            <a:ext cx="1718717" cy="76495"/>
          </a:xfrm>
          <a:prstGeom prst="rect">
            <a:avLst/>
          </a:prstGeom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3673237" y="6366848"/>
            <a:ext cx="179753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rgbClr val="6E6E6E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700BB6D-9522-2B42-8868-3FD3AA4813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37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108" r:id="rId9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-voy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78" y="6222722"/>
            <a:ext cx="1291002" cy="402809"/>
          </a:xfrm>
          <a:prstGeom prst="rect">
            <a:avLst/>
          </a:prstGeom>
        </p:spPr>
      </p:pic>
      <p:pic>
        <p:nvPicPr>
          <p:cNvPr id="4" name="Picture 3" descr="orange-bar.ai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9153144" cy="913132"/>
          </a:xfrm>
          <a:prstGeom prst="rect">
            <a:avLst/>
          </a:prstGeom>
        </p:spPr>
      </p:pic>
      <p:pic>
        <p:nvPicPr>
          <p:cNvPr id="5" name="Picture 4" descr="cap-line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39" y="6438506"/>
            <a:ext cx="1718717" cy="764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1061" y="6391889"/>
            <a:ext cx="381878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457200"/>
            <a:fld id="{204B9BB7-F3C0-D046-A9F2-7DDF67A69253}" type="slidenum">
              <a:rPr lang="en-US" sz="800" smtClean="0">
                <a:solidFill>
                  <a:srgbClr val="505150">
                    <a:alpha val="80000"/>
                  </a:srgbClr>
                </a:solidFill>
              </a:rPr>
              <a:pPr algn="ctr" defTabSz="457200"/>
              <a:t>‹#›</a:t>
            </a:fld>
            <a:endParaRPr lang="en-US" sz="800" dirty="0">
              <a:solidFill>
                <a:srgbClr val="505150">
                  <a:alpha val="8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3700" y="611190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/>
            <a:r>
              <a:rPr lang="en-US" sz="800" dirty="0">
                <a:solidFill>
                  <a:srgbClr val="505150">
                    <a:alpha val="80000"/>
                  </a:srgbClr>
                </a:solidFill>
                <a:cs typeface="Arial" panose="020B0604020202020204" pitchFamily="34" charset="0"/>
              </a:rPr>
              <a:t>ReliaStar Life Insurance Company , a member of  the Voya</a:t>
            </a:r>
            <a:r>
              <a:rPr lang="en-US" sz="800" baseline="30000" dirty="0">
                <a:solidFill>
                  <a:srgbClr val="505150">
                    <a:alpha val="80000"/>
                  </a:srgbClr>
                </a:solidFill>
                <a:cs typeface="Arial" panose="020B0604020202020204" pitchFamily="34" charset="0"/>
              </a:rPr>
              <a:t>®</a:t>
            </a:r>
            <a:r>
              <a:rPr lang="en-US" sz="800" dirty="0">
                <a:solidFill>
                  <a:srgbClr val="505150">
                    <a:alpha val="80000"/>
                  </a:srgbClr>
                </a:solidFill>
                <a:cs typeface="Arial" panose="020B0604020202020204" pitchFamily="34" charset="0"/>
              </a:rPr>
              <a:t> family of companies</a:t>
            </a:r>
            <a:endParaRPr lang="en-US" sz="800" dirty="0">
              <a:solidFill>
                <a:srgbClr val="E4782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0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27900" y="6121400"/>
            <a:ext cx="1524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 Regular"/>
            </a:endParaRPr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4148138" y="6296820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191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fld id="{E2360A2C-A7AF-474B-A444-A3815FE1F34F}" type="slidenum">
              <a:rPr lang="en-US" altLang="en-US" sz="800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 algn="ctr">
                <a:defRPr/>
              </a:pPr>
              <a:t>‹#›</a:t>
            </a:fld>
            <a:endParaRPr lang="en-US" altLang="en-US" sz="8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891C56-7272-5B49-AE76-DA334B58CD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36" y="5935105"/>
            <a:ext cx="1476297" cy="830417"/>
          </a:xfrm>
          <a:prstGeom prst="rect">
            <a:avLst/>
          </a:prstGeom>
        </p:spPr>
      </p:pic>
      <p:pic>
        <p:nvPicPr>
          <p:cNvPr id="6" name="Picture 5" descr="voybar-RGB-long.jpg">
            <a:extLst>
              <a:ext uri="{FF2B5EF4-FFF2-40B4-BE49-F238E27FC236}">
                <a16:creationId xmlns:a16="http://schemas.microsoft.com/office/drawing/2014/main" id="{9DCEECD5-BA33-EB49-B2CD-EF40C68F172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01" y="0"/>
            <a:ext cx="9150901" cy="2498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9903C4-E38D-C54B-ADA9-50DC209588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4" y="6361571"/>
            <a:ext cx="1896269" cy="8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0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</p:sldLayoutIdLst>
  <p:transition spd="slow">
    <p:fade/>
  </p:transition>
  <p:hf sldNum="0" hdr="0" dt="0"/>
  <p:txStyles>
    <p:titleStyle>
      <a:lvl1pPr algn="ctr" defTabSz="4571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45714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0" indent="-285715" algn="l" defTabSz="45714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2" indent="-228572" algn="l" defTabSz="45714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7" indent="-228572" algn="l" defTabSz="45714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2" indent="-228572" algn="l" defTabSz="45714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7" indent="-228572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1" indent="-228572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6" indent="-228572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2" indent="-228572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9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4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9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4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59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C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7488" y="193038"/>
            <a:ext cx="8811250" cy="6287507"/>
          </a:xfrm>
          <a:prstGeom prst="rect">
            <a:avLst/>
          </a:prstGeom>
          <a:solidFill>
            <a:schemeClr val="bg1"/>
          </a:solidFill>
          <a:ln w="25400">
            <a:solidFill>
              <a:srgbClr val="FF84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033" y="239034"/>
            <a:ext cx="8229600" cy="579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itle Placeholder 1"/>
          <p:cNvSpPr txBox="1">
            <a:spLocks/>
          </p:cNvSpPr>
          <p:nvPr/>
        </p:nvSpPr>
        <p:spPr>
          <a:xfrm>
            <a:off x="198040" y="6522360"/>
            <a:ext cx="5638800" cy="381000"/>
          </a:xfrm>
          <a:prstGeom prst="rect">
            <a:avLst/>
          </a:prstGeom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37931725" indent="-37474525" defTabSz="457200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en-US" sz="600" dirty="0">
                <a:solidFill>
                  <a:prstClr val="white"/>
                </a:solidFill>
                <a:latin typeface="Arial"/>
                <a:cs typeface="ＭＳ Ｐゴシック" charset="0"/>
              </a:rPr>
              <a:t>Copyright © 2018 ComPsych Corporation. All rights reserved. </a:t>
            </a:r>
            <a:br>
              <a:rPr lang="en-US" sz="600" dirty="0">
                <a:solidFill>
                  <a:prstClr val="white"/>
                </a:solidFill>
                <a:latin typeface="Arial"/>
                <a:cs typeface="ＭＳ Ｐゴシック" charset="0"/>
              </a:rPr>
            </a:br>
            <a:r>
              <a:rPr lang="en-US" sz="600" dirty="0">
                <a:solidFill>
                  <a:prstClr val="white"/>
                </a:solidFill>
                <a:latin typeface="Arial"/>
                <a:cs typeface="ＭＳ Ｐゴシック" charset="0"/>
              </a:rPr>
              <a:t>This document is the confidential and proprietary information of ComPsych Corporation.</a:t>
            </a:r>
          </a:p>
        </p:txBody>
      </p:sp>
      <p:sp>
        <p:nvSpPr>
          <p:cNvPr id="13" name="Rectangle 6"/>
          <p:cNvSpPr txBox="1">
            <a:spLocks noChangeArrowheads="1"/>
          </p:cNvSpPr>
          <p:nvPr/>
        </p:nvSpPr>
        <p:spPr bwMode="auto">
          <a:xfrm>
            <a:off x="8244622" y="6526083"/>
            <a:ext cx="76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hangingPunct="1">
              <a:defRPr/>
            </a:pPr>
            <a:fld id="{AA8C75B7-27F9-5844-9386-0F26CD86F59C}" type="slidenum">
              <a:rPr lang="en-US" sz="1000" smtClean="0">
                <a:solidFill>
                  <a:prstClr val="white"/>
                </a:solidFill>
                <a:latin typeface="Arial"/>
              </a:rPr>
              <a:pPr algn="r" defTabSz="457200" eaLnBrk="1" hangingPunct="1">
                <a:defRPr/>
              </a:pPr>
              <a:t>‹#›</a:t>
            </a:fld>
            <a:endParaRPr lang="en-US" sz="1000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3883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600" kern="1200">
          <a:solidFill>
            <a:srgbClr val="002C54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B3A37B-1034-3A4C-9C0B-A6C83FA5C78D}"/>
              </a:ext>
            </a:extLst>
          </p:cNvPr>
          <p:cNvSpPr/>
          <p:nvPr/>
        </p:nvSpPr>
        <p:spPr>
          <a:xfrm>
            <a:off x="7327900" y="6121400"/>
            <a:ext cx="1524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 Regular"/>
            </a:endParaRPr>
          </a:p>
        </p:txBody>
      </p:sp>
      <p:sp>
        <p:nvSpPr>
          <p:cNvPr id="5" name="Rectangle 34">
            <a:extLst>
              <a:ext uri="{FF2B5EF4-FFF2-40B4-BE49-F238E27FC236}">
                <a16:creationId xmlns:a16="http://schemas.microsoft.com/office/drawing/2014/main" id="{27A184A6-37DB-7648-9214-ECD058A06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8138" y="6646864"/>
            <a:ext cx="8382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defTabSz="1019175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defTabSz="1019175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defTabSz="1019175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defTabSz="1019175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AB1CB80A-81C9-46CD-BB9B-546DAE2ED8FD}" type="slidenum">
              <a:rPr lang="en-US" altLang="en-US" sz="800">
                <a:solidFill>
                  <a:srgbClr val="595959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z="800" dirty="0">
              <a:solidFill>
                <a:srgbClr val="595959"/>
              </a:solidFill>
            </a:endParaRPr>
          </a:p>
        </p:txBody>
      </p:sp>
      <p:pic>
        <p:nvPicPr>
          <p:cNvPr id="1028" name="Picture 8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54" y="5935665"/>
            <a:ext cx="14763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7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6430965"/>
            <a:ext cx="2014538" cy="7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voybar-RGB-long.jp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7" y="2"/>
            <a:ext cx="91503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44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100" r:id="rId9"/>
    <p:sldLayoutId id="2147484101" r:id="rId10"/>
    <p:sldLayoutId id="2147484102" r:id="rId11"/>
    <p:sldLayoutId id="2147484103" r:id="rId12"/>
    <p:sldLayoutId id="2147484104" r:id="rId13"/>
    <p:sldLayoutId id="2147484105" r:id="rId14"/>
    <p:sldLayoutId id="2147484161" r:id="rId15"/>
  </p:sldLayoutIdLst>
  <p:transition spd="slow">
    <p:fade/>
  </p:transition>
  <p:hf sldNum="0" hd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7" indent="-228572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1" indent="-228572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6" indent="-228572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2" indent="-228572" algn="l" defTabSz="45714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9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4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69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4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59" algn="l" defTabSz="4571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s.voya.com/EB/COVID19/Employer?utm_source=promocenter&amp;utm_medium=email&amp;utm_campaign=covid19&amp;utm_content=noticetoerbr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1.xml"/><Relationship Id="rId4" Type="http://schemas.openxmlformats.org/officeDocument/2006/relationships/image" Target="../media/image4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27.sv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56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D7137C-AF28-8A4D-87E2-3FBD6E75AA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b="27640"/>
          <a:stretch/>
        </p:blipFill>
        <p:spPr>
          <a:xfrm>
            <a:off x="0" y="246490"/>
            <a:ext cx="9144000" cy="448721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9D9156-0D30-4949-B512-9DD92BB79A96}"/>
              </a:ext>
            </a:extLst>
          </p:cNvPr>
          <p:cNvSpPr/>
          <p:nvPr/>
        </p:nvSpPr>
        <p:spPr>
          <a:xfrm>
            <a:off x="0" y="838200"/>
            <a:ext cx="3429000" cy="2912171"/>
          </a:xfrm>
          <a:prstGeom prst="rect">
            <a:avLst/>
          </a:prstGeom>
          <a:gradFill flip="none" rotWithShape="1">
            <a:gsLst>
              <a:gs pos="0">
                <a:srgbClr val="D75426"/>
              </a:gs>
              <a:gs pos="100000">
                <a:srgbClr val="F58000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rtlCol="0" anchor="t">
            <a:noAutofit/>
          </a:bodyPr>
          <a:lstStyle/>
          <a:p>
            <a:pPr algn="l"/>
            <a:endParaRPr lang="en-US" sz="1100"/>
          </a:p>
          <a:p>
            <a:r>
              <a:rPr lang="en-US" sz="100"/>
              <a:t>ADMASTER-STAMP!894359-1021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1217067"/>
            <a:ext cx="34290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Voya Employee </a:t>
            </a:r>
            <a:r>
              <a:rPr lang="en-US" sz="3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</a:t>
            </a:r>
          </a:p>
          <a:p>
            <a:pPr lvl="0"/>
            <a:endParaRPr lang="en-US" sz="1400" i="1" dirty="0" smtClean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i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UBA Virtual Conference</a:t>
            </a:r>
          </a:p>
          <a:p>
            <a:pPr lvl="0"/>
            <a:r>
              <a:rPr lang="en-US" i="1" dirty="0" smtClean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4-5, 2020</a:t>
            </a:r>
            <a:endParaRPr lang="en-US" i="1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endParaRPr lang="en-US" sz="2000" dirty="0">
              <a:solidFill>
                <a:srgbClr val="FFFFFF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8112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3FC1FA-2313-EA4B-87C5-6F08A0724E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3" y="381000"/>
            <a:ext cx="9144000" cy="5715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457200"/>
            <a:ext cx="8229600" cy="717551"/>
          </a:xfrm>
        </p:spPr>
        <p:txBody>
          <a:bodyPr/>
          <a:lstStyle/>
          <a:p>
            <a:r>
              <a:rPr lang="en-US" sz="3200" dirty="0" smtClean="0"/>
              <a:t>Stop Loss</a:t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52400" y="1134122"/>
            <a:ext cx="47999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Our Stop Loss Insurance features include</a:t>
            </a:r>
            <a:r>
              <a:rPr lang="en-US" sz="2000" dirty="0" smtClean="0">
                <a:solidFill>
                  <a:schemeClr val="accent1"/>
                </a:solidFill>
              </a:rPr>
              <a:t>:</a:t>
            </a:r>
          </a:p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Individual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excess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risk: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Laser free renewal </a:t>
            </a:r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Renewal rate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cap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 mirroring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coordination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Individual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gapless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renewal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Aggregating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individual deductible </a:t>
            </a:r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Individual advanced funding </a:t>
            </a:r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Individual terminal liability </a:t>
            </a:r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Aggregate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excess </a:t>
            </a: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risk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Aggregate terminal liability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4395167" y="1524000"/>
            <a:ext cx="49206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Got claims? We’ve got you covered</a:t>
            </a:r>
            <a:r>
              <a:rPr lang="en-US" sz="2000" dirty="0" smtClean="0">
                <a:solidFill>
                  <a:schemeClr val="accent1"/>
                </a:solidFill>
              </a:rPr>
              <a:t>.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We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are a direct writer, which streamlines the claims process so employers get reimbursed faster. 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Our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average turnaround time for claims is less than 10 days for complete submissions</a:t>
            </a:r>
          </a:p>
        </p:txBody>
      </p:sp>
    </p:spTree>
    <p:extLst>
      <p:ext uri="{BB962C8B-B14F-4D97-AF65-F5344CB8AC3E}">
        <p14:creationId xmlns:p14="http://schemas.microsoft.com/office/powerpoint/2010/main" val="12933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3F91C7-C5CD-A949-9C1B-A5FD64AA49DC}"/>
              </a:ext>
            </a:extLst>
          </p:cNvPr>
          <p:cNvSpPr txBox="1">
            <a:spLocks/>
          </p:cNvSpPr>
          <p:nvPr/>
        </p:nvSpPr>
        <p:spPr>
          <a:xfrm>
            <a:off x="0" y="-43132"/>
            <a:ext cx="9144000" cy="1371600"/>
          </a:xfrm>
          <a:prstGeom prst="rect">
            <a:avLst/>
          </a:prstGeom>
          <a:noFill/>
        </p:spPr>
        <p:txBody>
          <a:bodyPr wrap="square" lIns="457200" tIns="91440" rtlCol="0" anchor="ctr">
            <a:noAutofit/>
          </a:bodyPr>
          <a:lstStyle/>
          <a:p>
            <a:r>
              <a:rPr lang="en-US" sz="3200" dirty="0" smtClean="0">
                <a:solidFill>
                  <a:srgbClr val="F5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Microsite</a:t>
            </a:r>
            <a:endParaRPr lang="en-US" sz="3200" dirty="0">
              <a:solidFill>
                <a:srgbClr val="F5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19200"/>
            <a:ext cx="8035589" cy="4191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15000" y="762000"/>
            <a:ext cx="2827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COVID-19 Resource Center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9307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9EF44A7B-A03C-A84F-A98E-1A90D1CD23CD}"/>
              </a:ext>
            </a:extLst>
          </p:cNvPr>
          <p:cNvSpPr/>
          <p:nvPr/>
        </p:nvSpPr>
        <p:spPr>
          <a:xfrm rot="10800000">
            <a:off x="457200" y="3307722"/>
            <a:ext cx="1222905" cy="1222905"/>
          </a:xfrm>
          <a:prstGeom prst="ellipse">
            <a:avLst/>
          </a:prstGeom>
          <a:solidFill>
            <a:schemeClr val="bg1"/>
          </a:solidFill>
          <a:ln w="127000">
            <a:solidFill>
              <a:srgbClr val="0097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45A7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3F91C7-C5CD-A949-9C1B-A5FD64AA49D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  <a:noFill/>
        </p:spPr>
        <p:txBody>
          <a:bodyPr wrap="square" lIns="457200" tIns="91440" rtlCol="0" anchor="ctr">
            <a:noAutofit/>
          </a:bodyPr>
          <a:lstStyle/>
          <a:p>
            <a:r>
              <a:rPr lang="en-US" sz="3200" dirty="0" smtClean="0">
                <a:solidFill>
                  <a:srgbClr val="F5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Voluntary can help during a pandemic</a:t>
            </a:r>
            <a:endParaRPr lang="en-US" sz="3200" dirty="0">
              <a:solidFill>
                <a:srgbClr val="F5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3100" y="1600200"/>
            <a:ext cx="70485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Wellness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Benefit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Supplemental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Health coverages may also include a Wellness Benefit, which pays an annual benefit if an insured undergoes a covered health screening test. A COVID-19 screening test would be considered a covered health screening under this benefit, regardless of the result of such test.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EF44A7B-A03C-A84F-A98E-1A90D1CD23CD}"/>
              </a:ext>
            </a:extLst>
          </p:cNvPr>
          <p:cNvSpPr/>
          <p:nvPr/>
        </p:nvSpPr>
        <p:spPr>
          <a:xfrm rot="10800000">
            <a:off x="457200" y="1595336"/>
            <a:ext cx="1222905" cy="1222905"/>
          </a:xfrm>
          <a:prstGeom prst="ellipse">
            <a:avLst/>
          </a:prstGeom>
          <a:solidFill>
            <a:schemeClr val="bg1"/>
          </a:solidFill>
          <a:ln w="127000">
            <a:solidFill>
              <a:srgbClr val="B73F7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45A7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41462-F420-D842-9E30-30507D028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06" y="1906697"/>
            <a:ext cx="594292" cy="5093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43100" y="3307722"/>
            <a:ext cx="70485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Furlough Employees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If an employee experiences a furlough (temporary layoff)/leave of absence or temporary reduction in hours due to circumstances related to COVID-19, Voya will administratively extend a period of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continuation.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90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days 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end of the period when an employee</a:t>
            </a:r>
          </a:p>
          <a:p>
            <a:pPr lvl="1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is unable to work,</a:t>
            </a:r>
          </a:p>
          <a:p>
            <a:pPr lvl="1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is working reduced hours, or</a:t>
            </a:r>
          </a:p>
          <a:p>
            <a:pPr lvl="1"/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is not working from their usual work location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53" y="3653975"/>
            <a:ext cx="530398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0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97972232-F64E-774C-8D3D-0254234F6523}"/>
              </a:ext>
            </a:extLst>
          </p:cNvPr>
          <p:cNvSpPr txBox="1">
            <a:spLocks/>
          </p:cNvSpPr>
          <p:nvPr/>
        </p:nvSpPr>
        <p:spPr>
          <a:xfrm>
            <a:off x="0" y="36867"/>
            <a:ext cx="9144000" cy="1371600"/>
          </a:xfrm>
          <a:prstGeom prst="rect">
            <a:avLst/>
          </a:prstGeom>
          <a:noFill/>
        </p:spPr>
        <p:txBody>
          <a:bodyPr wrap="square" lIns="457200" tIns="91440" rtlCol="0" anchor="ctr">
            <a:noAutofit/>
          </a:bodyPr>
          <a:lstStyle/>
          <a:p>
            <a:r>
              <a:rPr lang="en-US" sz="3200" dirty="0">
                <a:solidFill>
                  <a:srgbClr val="F5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your Voya Employee Benefits team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A81E580-F150-C24B-83B4-3ECF64EB74DA}"/>
              </a:ext>
            </a:extLst>
          </p:cNvPr>
          <p:cNvSpPr/>
          <p:nvPr/>
        </p:nvSpPr>
        <p:spPr>
          <a:xfrm>
            <a:off x="1778993" y="4511215"/>
            <a:ext cx="25408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Kelsey Beckman</a:t>
            </a:r>
          </a:p>
          <a:p>
            <a:r>
              <a:rPr lang="en-US" sz="1200" i="1" dirty="0">
                <a:solidFill>
                  <a:srgbClr val="636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Relationship </a:t>
            </a:r>
            <a:r>
              <a:rPr lang="en-US" sz="1200" i="1" dirty="0" smtClean="0">
                <a:solidFill>
                  <a:srgbClr val="636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Analyst</a:t>
            </a:r>
            <a:endParaRPr lang="en-US" sz="1200" i="1" dirty="0">
              <a:solidFill>
                <a:srgbClr val="636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smtClean="0">
                <a:solidFill>
                  <a:srgbClr val="636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612.342.7104</a:t>
            </a:r>
            <a:endParaRPr lang="en-US" sz="1200" dirty="0">
              <a:solidFill>
                <a:srgbClr val="636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rgbClr val="636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Kelsey.Beckman@voya.com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81E580-F150-C24B-83B4-3ECF64EB74DA}"/>
              </a:ext>
            </a:extLst>
          </p:cNvPr>
          <p:cNvSpPr/>
          <p:nvPr/>
        </p:nvSpPr>
        <p:spPr>
          <a:xfrm>
            <a:off x="1778993" y="2899190"/>
            <a:ext cx="256065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 Barry</a:t>
            </a:r>
          </a:p>
          <a:p>
            <a:r>
              <a:rPr lang="en-US" sz="1200" i="1" dirty="0">
                <a:solidFill>
                  <a:srgbClr val="636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Director, Strategic Relationships &amp; Global </a:t>
            </a:r>
            <a:r>
              <a:rPr lang="en-US" sz="1200" i="1" dirty="0" smtClean="0">
                <a:solidFill>
                  <a:srgbClr val="636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</a:t>
            </a:r>
            <a:endParaRPr lang="en-US" sz="1200" i="1" dirty="0" smtClean="0">
              <a:solidFill>
                <a:srgbClr val="636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smtClean="0">
                <a:solidFill>
                  <a:srgbClr val="636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312.422.8569</a:t>
            </a:r>
          </a:p>
          <a:p>
            <a:r>
              <a:rPr lang="en-US" sz="1200" dirty="0">
                <a:solidFill>
                  <a:srgbClr val="636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Stephen.Barry@voya.com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rtlCol="0" anchor="t">
            <a:noAutofit/>
          </a:bodyPr>
          <a:lstStyle/>
          <a:p>
            <a:pPr algn="l"/>
            <a:endParaRPr lang="en-US" sz="1100"/>
          </a:p>
          <a:p>
            <a:r>
              <a:rPr lang="en-US" sz="100"/>
              <a:t>ADMASTER-STAMP!894359-1021</a:t>
            </a:r>
          </a:p>
        </p:txBody>
      </p:sp>
      <p:pic>
        <p:nvPicPr>
          <p:cNvPr id="1027" name="Picture 3" descr="28972504686908155302025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t="1" r="16747" b="14068"/>
          <a:stretch/>
        </p:blipFill>
        <p:spPr bwMode="auto">
          <a:xfrm>
            <a:off x="453113" y="4343400"/>
            <a:ext cx="1325880" cy="128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3" y="2782967"/>
            <a:ext cx="1325880" cy="128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2480" t="6156" r="21408" b="10035"/>
          <a:stretch/>
        </p:blipFill>
        <p:spPr>
          <a:xfrm>
            <a:off x="453113" y="1190286"/>
            <a:ext cx="1327834" cy="13124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81E580-F150-C24B-83B4-3ECF64EB74DA}"/>
              </a:ext>
            </a:extLst>
          </p:cNvPr>
          <p:cNvSpPr/>
          <p:nvPr/>
        </p:nvSpPr>
        <p:spPr>
          <a:xfrm>
            <a:off x="1778993" y="1306273"/>
            <a:ext cx="256065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 Barrera</a:t>
            </a:r>
          </a:p>
          <a:p>
            <a:pPr lvl="0" defTabSz="457200">
              <a:defRPr/>
            </a:pPr>
            <a:r>
              <a:rPr lang="en-US" sz="1200" i="1" dirty="0">
                <a:solidFill>
                  <a:srgbClr val="636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VP, Stop Loss Distribution &amp; Strategic </a:t>
            </a:r>
            <a:r>
              <a:rPr lang="en-US" sz="1200" i="1" dirty="0" smtClean="0">
                <a:solidFill>
                  <a:srgbClr val="636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</a:p>
          <a:p>
            <a:pPr lvl="0" defTabSz="457200">
              <a:defRPr/>
            </a:pPr>
            <a:r>
              <a:rPr lang="en-US" sz="1200" dirty="0">
                <a:solidFill>
                  <a:srgbClr val="636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508.641.6902</a:t>
            </a:r>
            <a:endParaRPr lang="en-US" sz="1200" dirty="0">
              <a:solidFill>
                <a:srgbClr val="636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en-US" sz="1200" dirty="0">
                <a:solidFill>
                  <a:srgbClr val="636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William.Barrera@voya.com</a:t>
            </a:r>
            <a:endParaRPr lang="en-US" sz="1200" dirty="0">
              <a:solidFill>
                <a:srgbClr val="636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81E580-F150-C24B-83B4-3ECF64EB74DA}"/>
              </a:ext>
            </a:extLst>
          </p:cNvPr>
          <p:cNvSpPr/>
          <p:nvPr/>
        </p:nvSpPr>
        <p:spPr>
          <a:xfrm>
            <a:off x="6324600" y="1305820"/>
            <a:ext cx="25606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Bob Collins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en-US" sz="1200" i="1" dirty="0" smtClean="0">
                <a:solidFill>
                  <a:srgbClr val="636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Rep</a:t>
            </a:r>
          </a:p>
          <a:p>
            <a:pPr lvl="0" defTabSz="457200">
              <a:defRPr/>
            </a:pPr>
            <a:r>
              <a:rPr lang="en-US" sz="1200" dirty="0" smtClean="0">
                <a:solidFill>
                  <a:srgbClr val="636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Robert.Collins@voya.com</a:t>
            </a:r>
            <a:endParaRPr lang="en-US" sz="1200" dirty="0">
              <a:solidFill>
                <a:srgbClr val="636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81E580-F150-C24B-83B4-3ECF64EB74DA}"/>
              </a:ext>
            </a:extLst>
          </p:cNvPr>
          <p:cNvSpPr/>
          <p:nvPr/>
        </p:nvSpPr>
        <p:spPr>
          <a:xfrm>
            <a:off x="6324599" y="2914201"/>
            <a:ext cx="256065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Brett Ford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en-US" sz="1200" i="1" dirty="0" smtClean="0">
                <a:solidFill>
                  <a:srgbClr val="636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Rep</a:t>
            </a:r>
          </a:p>
          <a:p>
            <a:pPr lvl="0" defTabSz="457200">
              <a:defRPr/>
            </a:pPr>
            <a:r>
              <a:rPr lang="en-US" sz="1200" dirty="0" smtClean="0">
                <a:solidFill>
                  <a:srgbClr val="636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617.755.1079</a:t>
            </a:r>
            <a:endParaRPr lang="en-US" sz="1200" dirty="0">
              <a:solidFill>
                <a:srgbClr val="636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en-US" sz="1200" dirty="0" smtClean="0">
                <a:solidFill>
                  <a:srgbClr val="636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Brett.Ford@voya.com</a:t>
            </a:r>
            <a:endParaRPr lang="en-US" sz="1200" dirty="0">
              <a:solidFill>
                <a:srgbClr val="636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81E580-F150-C24B-83B4-3ECF64EB74DA}"/>
              </a:ext>
            </a:extLst>
          </p:cNvPr>
          <p:cNvSpPr/>
          <p:nvPr/>
        </p:nvSpPr>
        <p:spPr>
          <a:xfrm>
            <a:off x="6324598" y="4506882"/>
            <a:ext cx="256065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en-US" sz="1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Jim Garrity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457200">
              <a:defRPr/>
            </a:pPr>
            <a:r>
              <a:rPr lang="en-US" sz="1200" i="1" dirty="0" smtClean="0">
                <a:solidFill>
                  <a:srgbClr val="636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Rep</a:t>
            </a:r>
          </a:p>
          <a:p>
            <a:pPr lvl="0" defTabSz="457200">
              <a:defRPr/>
            </a:pPr>
            <a:r>
              <a:rPr lang="en-US" sz="1200" dirty="0" smtClean="0">
                <a:solidFill>
                  <a:srgbClr val="6364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James.Garrity@voya.com</a:t>
            </a:r>
            <a:endParaRPr lang="en-US" sz="1200" dirty="0">
              <a:solidFill>
                <a:srgbClr val="6364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0" y="1190286"/>
            <a:ext cx="1325880" cy="1316736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0" y="2782967"/>
            <a:ext cx="1325880" cy="1316736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0" y="4343400"/>
            <a:ext cx="1325880" cy="131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7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AC7E509B-300A-6148-9049-B7B6B170072F}"/>
              </a:ext>
            </a:extLst>
          </p:cNvPr>
          <p:cNvSpPr txBox="1">
            <a:spLocks/>
          </p:cNvSpPr>
          <p:nvPr/>
        </p:nvSpPr>
        <p:spPr>
          <a:xfrm>
            <a:off x="-152400" y="-70597"/>
            <a:ext cx="9144000" cy="1371600"/>
          </a:xfrm>
          <a:prstGeom prst="rect">
            <a:avLst/>
          </a:prstGeom>
          <a:noFill/>
        </p:spPr>
        <p:txBody>
          <a:bodyPr wrap="square" lIns="457200" tIns="9144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5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Voya’s complementary business mix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DF41E90-2FFE-9A4C-8136-966335A6D791}"/>
              </a:ext>
            </a:extLst>
          </p:cNvPr>
          <p:cNvSpPr/>
          <p:nvPr/>
        </p:nvSpPr>
        <p:spPr>
          <a:xfrm>
            <a:off x="0" y="3066781"/>
            <a:ext cx="9144000" cy="26324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1363780"/>
            <a:ext cx="1955664" cy="6093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7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13.8 million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5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5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customers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59193" y="1360318"/>
            <a:ext cx="898558" cy="70788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7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6,000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employees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8489" y="2220149"/>
            <a:ext cx="1729427" cy="61339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7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$7.5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7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billion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2019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revenues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0" y="2220038"/>
            <a:ext cx="1957267" cy="6093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7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$603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7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billion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AUM and AUA*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7000" y="2214507"/>
            <a:ext cx="2287938" cy="7201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97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$8.2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7A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billion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market cap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(as of </a:t>
            </a:r>
            <a:r>
              <a:rPr kumimoji="0" lang="en-US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E6E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December 31, 2019)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6E6E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itle 2"/>
          <p:cNvSpPr txBox="1">
            <a:spLocks/>
          </p:cNvSpPr>
          <p:nvPr/>
        </p:nvSpPr>
        <p:spPr>
          <a:xfrm>
            <a:off x="3094866" y="3276600"/>
            <a:ext cx="5439534" cy="767861"/>
          </a:xfrm>
          <a:prstGeom prst="rect">
            <a:avLst/>
          </a:prstGeom>
        </p:spPr>
        <p:txBody>
          <a:bodyPr vert="horz" lIns="0" tIns="0" rIns="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9542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Percentage of adjusted operating earnings before income taxes by segment –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9542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year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9542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ended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95425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December 31, 2019**.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D95425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3" name="Title 2"/>
          <p:cNvSpPr txBox="1">
            <a:spLocks/>
          </p:cNvSpPr>
          <p:nvPr/>
        </p:nvSpPr>
        <p:spPr>
          <a:xfrm>
            <a:off x="3089729" y="5279586"/>
            <a:ext cx="5759956" cy="185714"/>
          </a:xfrm>
          <a:prstGeom prst="rect">
            <a:avLst/>
          </a:prstGeom>
        </p:spPr>
        <p:txBody>
          <a:bodyPr vert="horz" lIns="0" tIns="0" rIns="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*Excludes Corporate. Excludes deferred acquisition costs and value of  business acquired and other intangibles unlocking.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0DE2F1-31C4-4E4D-8458-087393C54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671" y="1143000"/>
            <a:ext cx="866056" cy="8051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718CE8-8575-2041-AFC8-04197ECA3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782" y="1232765"/>
            <a:ext cx="635392" cy="70568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57201" y="5933180"/>
            <a:ext cx="3505200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7938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Voya Financial Fact Sheet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2019 Quarter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800" b="0" i="1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ADMASTER-STAMP!894359-1021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833789635"/>
              </p:ext>
            </p:extLst>
          </p:nvPr>
        </p:nvGraphicFramePr>
        <p:xfrm>
          <a:off x="-1258255" y="3251746"/>
          <a:ext cx="8107338" cy="2216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24669" y="4251721"/>
            <a:ext cx="499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62%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9600" y="4383010"/>
            <a:ext cx="499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20%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70078" y="3530099"/>
            <a:ext cx="499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18%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57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A2A187F-F3B9-104C-B986-4E0A06D0DB2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  <a:noFill/>
        </p:spPr>
        <p:txBody>
          <a:bodyPr wrap="square" lIns="457200" tIns="91440" rtlCol="0" anchor="ctr">
            <a:noAutofit/>
          </a:bodyPr>
          <a:lstStyle/>
          <a:p>
            <a:r>
              <a:rPr lang="en-US" sz="3200" dirty="0">
                <a:solidFill>
                  <a:srgbClr val="F5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 product portfolio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74EA84-F2B5-D347-9D62-52A6872CA6BF}"/>
              </a:ext>
            </a:extLst>
          </p:cNvPr>
          <p:cNvSpPr/>
          <p:nvPr/>
        </p:nvSpPr>
        <p:spPr>
          <a:xfrm>
            <a:off x="4381163" y="6323179"/>
            <a:ext cx="457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0D4EB1-FCB8-0E46-99E5-3D01709A5B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26" y="1351993"/>
            <a:ext cx="4496474" cy="4496474"/>
          </a:xfrm>
          <a:prstGeom prst="rect">
            <a:avLst/>
          </a:prstGeom>
        </p:spPr>
      </p:pic>
      <p:sp>
        <p:nvSpPr>
          <p:cNvPr id="17" name="Shape 570">
            <a:extLst>
              <a:ext uri="{FF2B5EF4-FFF2-40B4-BE49-F238E27FC236}">
                <a16:creationId xmlns:a16="http://schemas.microsoft.com/office/drawing/2014/main" id="{6C1727E1-3FE3-DC4B-A6F4-F70D5F69588D}"/>
              </a:ext>
            </a:extLst>
          </p:cNvPr>
          <p:cNvSpPr/>
          <p:nvPr/>
        </p:nvSpPr>
        <p:spPr>
          <a:xfrm>
            <a:off x="3512674" y="4884504"/>
            <a:ext cx="2340997" cy="407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>
            <a:spAutoFit/>
          </a:bodyPr>
          <a:lstStyle>
            <a:lvl1pPr>
              <a:lnSpc>
                <a:spcPct val="120000"/>
              </a:lnSpc>
              <a:defRPr sz="2000" cap="none" spc="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120650" indent="-1206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spc="0" dirty="0">
                <a:solidFill>
                  <a:prstClr val="white"/>
                </a:solidFill>
                <a:latin typeface="Arial"/>
                <a:cs typeface="Arial"/>
              </a:rPr>
              <a:t>Specific &amp; aggregate coverage</a:t>
            </a:r>
          </a:p>
          <a:p>
            <a:pPr marL="120650" indent="-1206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spc="0" dirty="0">
                <a:solidFill>
                  <a:prstClr val="white"/>
                </a:solidFill>
                <a:latin typeface="Arial"/>
                <a:cs typeface="Arial"/>
              </a:rPr>
              <a:t>Deductibles as low as </a:t>
            </a:r>
            <a:r>
              <a:rPr lang="en-US" sz="1200" spc="0" dirty="0" smtClean="0">
                <a:solidFill>
                  <a:prstClr val="white"/>
                </a:solidFill>
                <a:latin typeface="Arial"/>
                <a:cs typeface="Arial"/>
              </a:rPr>
              <a:t>$50,000</a:t>
            </a:r>
            <a:endParaRPr lang="en-US" sz="1200" spc="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sp>
        <p:nvSpPr>
          <p:cNvPr id="18" name="Shape 570">
            <a:extLst>
              <a:ext uri="{FF2B5EF4-FFF2-40B4-BE49-F238E27FC236}">
                <a16:creationId xmlns:a16="http://schemas.microsoft.com/office/drawing/2014/main" id="{FD42055D-90D8-F049-9B65-AFE500D348E2}"/>
              </a:ext>
            </a:extLst>
          </p:cNvPr>
          <p:cNvSpPr/>
          <p:nvPr/>
        </p:nvSpPr>
        <p:spPr>
          <a:xfrm>
            <a:off x="5570551" y="2885805"/>
            <a:ext cx="1235765" cy="151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>
            <a:spAutoFit/>
          </a:bodyPr>
          <a:lstStyle>
            <a:lvl1pPr>
              <a:lnSpc>
                <a:spcPct val="120000"/>
              </a:lnSpc>
              <a:defRPr sz="2000" cap="none" spc="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120650" indent="-1206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spc="0" dirty="0">
                <a:solidFill>
                  <a:prstClr val="white"/>
                </a:solidFill>
                <a:latin typeface="Arial"/>
                <a:cs typeface="Arial"/>
              </a:rPr>
              <a:t>Critical Illness/</a:t>
            </a:r>
            <a:br>
              <a:rPr lang="en-US" sz="1200" spc="0" dirty="0">
                <a:solidFill>
                  <a:prstClr val="white"/>
                </a:solidFill>
                <a:latin typeface="Arial"/>
                <a:cs typeface="Arial"/>
              </a:rPr>
            </a:br>
            <a:r>
              <a:rPr lang="en-US" sz="1200" spc="0" dirty="0">
                <a:solidFill>
                  <a:prstClr val="white"/>
                </a:solidFill>
                <a:latin typeface="Arial"/>
                <a:cs typeface="Arial"/>
              </a:rPr>
              <a:t>Specified Disease</a:t>
            </a:r>
          </a:p>
          <a:p>
            <a:pPr marL="120650" indent="-1206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spc="0" dirty="0">
                <a:solidFill>
                  <a:prstClr val="white"/>
                </a:solidFill>
                <a:latin typeface="Arial"/>
                <a:cs typeface="Arial"/>
              </a:rPr>
              <a:t>Hospital Indemnity</a:t>
            </a:r>
          </a:p>
          <a:p>
            <a:pPr marL="120650" indent="-1206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spc="0" dirty="0">
                <a:solidFill>
                  <a:prstClr val="white"/>
                </a:solidFill>
                <a:latin typeface="Arial"/>
                <a:cs typeface="Arial"/>
              </a:rPr>
              <a:t>Accident</a:t>
            </a:r>
          </a:p>
          <a:p>
            <a:pPr marL="120650" indent="-1206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spc="0" dirty="0">
                <a:solidFill>
                  <a:prstClr val="white"/>
                </a:solidFill>
                <a:latin typeface="Arial"/>
                <a:cs typeface="Arial"/>
              </a:rPr>
              <a:t>Whole Life</a:t>
            </a:r>
          </a:p>
          <a:p>
            <a:pPr marL="120650" indent="-1206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spc="0" dirty="0">
                <a:solidFill>
                  <a:prstClr val="white"/>
                </a:solidFill>
                <a:latin typeface="Arial"/>
                <a:cs typeface="Arial"/>
              </a:rPr>
              <a:t>STD</a:t>
            </a:r>
          </a:p>
        </p:txBody>
      </p:sp>
      <p:sp>
        <p:nvSpPr>
          <p:cNvPr id="19" name="Shape 570">
            <a:extLst>
              <a:ext uri="{FF2B5EF4-FFF2-40B4-BE49-F238E27FC236}">
                <a16:creationId xmlns:a16="http://schemas.microsoft.com/office/drawing/2014/main" id="{C5756B6D-431C-5944-8DF5-6F56F656472E}"/>
              </a:ext>
            </a:extLst>
          </p:cNvPr>
          <p:cNvSpPr/>
          <p:nvPr/>
        </p:nvSpPr>
        <p:spPr>
          <a:xfrm>
            <a:off x="3581772" y="1865628"/>
            <a:ext cx="2202802" cy="5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>
            <a:spAutoFit/>
          </a:bodyPr>
          <a:lstStyle>
            <a:lvl1pPr>
              <a:lnSpc>
                <a:spcPct val="120000"/>
              </a:lnSpc>
              <a:defRPr sz="2000" cap="none" spc="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120650" indent="-1206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spc="0" dirty="0">
                <a:solidFill>
                  <a:prstClr val="white"/>
                </a:solidFill>
                <a:latin typeface="Arial"/>
                <a:cs typeface="Arial"/>
              </a:rPr>
              <a:t>Basic and Supplemental Life</a:t>
            </a:r>
          </a:p>
          <a:p>
            <a:pPr marL="120650" indent="-1206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spc="0" dirty="0">
                <a:solidFill>
                  <a:prstClr val="white"/>
                </a:solidFill>
                <a:latin typeface="Arial"/>
                <a:cs typeface="Arial"/>
              </a:rPr>
              <a:t>Accident Death &amp; Dismemberment (AD&amp;D)</a:t>
            </a:r>
          </a:p>
        </p:txBody>
      </p:sp>
      <p:sp>
        <p:nvSpPr>
          <p:cNvPr id="20" name="Shape 570">
            <a:extLst>
              <a:ext uri="{FF2B5EF4-FFF2-40B4-BE49-F238E27FC236}">
                <a16:creationId xmlns:a16="http://schemas.microsoft.com/office/drawing/2014/main" id="{4AEAFD95-A501-6A44-BDDA-C06C9A90EB2F}"/>
              </a:ext>
            </a:extLst>
          </p:cNvPr>
          <p:cNvSpPr/>
          <p:nvPr/>
        </p:nvSpPr>
        <p:spPr>
          <a:xfrm>
            <a:off x="2590800" y="2913401"/>
            <a:ext cx="1154190" cy="1331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>
            <a:spAutoFit/>
          </a:bodyPr>
          <a:lstStyle>
            <a:lvl1pPr>
              <a:lnSpc>
                <a:spcPct val="120000"/>
              </a:lnSpc>
              <a:defRPr sz="2000" cap="none" spc="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120650" indent="-1206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spc="0" dirty="0">
                <a:solidFill>
                  <a:prstClr val="white"/>
                </a:solidFill>
                <a:latin typeface="Arial"/>
                <a:cs typeface="Arial"/>
              </a:rPr>
              <a:t>STD</a:t>
            </a:r>
          </a:p>
          <a:p>
            <a:pPr marL="120650" indent="-1206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spc="0" dirty="0">
                <a:solidFill>
                  <a:prstClr val="white"/>
                </a:solidFill>
                <a:latin typeface="Arial"/>
                <a:cs typeface="Arial"/>
              </a:rPr>
              <a:t>LTD</a:t>
            </a:r>
          </a:p>
          <a:p>
            <a:pPr marL="120650" indent="-1206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spc="0" dirty="0">
                <a:solidFill>
                  <a:prstClr val="white"/>
                </a:solidFill>
                <a:latin typeface="Arial"/>
                <a:cs typeface="Arial"/>
              </a:rPr>
              <a:t>FMLA</a:t>
            </a:r>
          </a:p>
          <a:p>
            <a:pPr marL="120650" indent="-1206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spc="0" dirty="0">
                <a:solidFill>
                  <a:prstClr val="white"/>
                </a:solidFill>
                <a:latin typeface="Arial"/>
                <a:cs typeface="Arial"/>
              </a:rPr>
              <a:t>Both fully-insured and self-funded STD available</a:t>
            </a:r>
          </a:p>
        </p:txBody>
      </p:sp>
      <p:sp>
        <p:nvSpPr>
          <p:cNvPr id="10" name="Shape 570">
            <a:extLst>
              <a:ext uri="{FF2B5EF4-FFF2-40B4-BE49-F238E27FC236}">
                <a16:creationId xmlns:a16="http://schemas.microsoft.com/office/drawing/2014/main" id="{180F7F4E-41A6-4E48-BBB6-B8950EE22D7D}"/>
              </a:ext>
            </a:extLst>
          </p:cNvPr>
          <p:cNvSpPr/>
          <p:nvPr/>
        </p:nvSpPr>
        <p:spPr>
          <a:xfrm>
            <a:off x="3351429" y="5817797"/>
            <a:ext cx="2441139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>
            <a:spAutoFit/>
          </a:bodyPr>
          <a:lstStyle>
            <a:lvl1pPr>
              <a:lnSpc>
                <a:spcPct val="120000"/>
              </a:lnSpc>
              <a:defRPr sz="2000" cap="none" spc="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1600" b="1" spc="0" dirty="0">
                <a:solidFill>
                  <a:srgbClr val="145A7B"/>
                </a:solidFill>
                <a:latin typeface="Arial"/>
                <a:cs typeface="Arial"/>
              </a:rPr>
              <a:t> Stop Loss Insurance</a:t>
            </a:r>
            <a:endParaRPr lang="en-US" sz="1600" spc="0" dirty="0">
              <a:solidFill>
                <a:srgbClr val="145A7B"/>
              </a:solidFill>
              <a:latin typeface="Arial"/>
              <a:cs typeface="Arial"/>
            </a:endParaRPr>
          </a:p>
        </p:txBody>
      </p:sp>
      <p:sp>
        <p:nvSpPr>
          <p:cNvPr id="11" name="Shape 570">
            <a:extLst>
              <a:ext uri="{FF2B5EF4-FFF2-40B4-BE49-F238E27FC236}">
                <a16:creationId xmlns:a16="http://schemas.microsoft.com/office/drawing/2014/main" id="{50862E68-61FA-4B48-A08B-0AF5DB4C617D}"/>
              </a:ext>
            </a:extLst>
          </p:cNvPr>
          <p:cNvSpPr/>
          <p:nvPr/>
        </p:nvSpPr>
        <p:spPr>
          <a:xfrm>
            <a:off x="6954015" y="3194247"/>
            <a:ext cx="182880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>
            <a:spAutoFit/>
          </a:bodyPr>
          <a:lstStyle>
            <a:lvl1pPr>
              <a:lnSpc>
                <a:spcPct val="120000"/>
              </a:lnSpc>
              <a:defRPr sz="2000" cap="none" spc="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lnSpc>
                <a:spcPts val="1920"/>
              </a:lnSpc>
            </a:pPr>
            <a:r>
              <a:rPr lang="en-US" sz="1600" b="1" spc="0" dirty="0">
                <a:solidFill>
                  <a:srgbClr val="B73F7C"/>
                </a:solidFill>
                <a:latin typeface="Arial"/>
                <a:cs typeface="Arial"/>
              </a:rPr>
              <a:t>Supplemental Health Insurance Portfolio</a:t>
            </a:r>
            <a:endParaRPr lang="en-US" sz="1600" spc="0" dirty="0">
              <a:solidFill>
                <a:srgbClr val="B73F7C"/>
              </a:solidFill>
              <a:latin typeface="Arial"/>
              <a:cs typeface="Arial"/>
            </a:endParaRPr>
          </a:p>
        </p:txBody>
      </p:sp>
      <p:sp>
        <p:nvSpPr>
          <p:cNvPr id="12" name="Shape 570">
            <a:extLst>
              <a:ext uri="{FF2B5EF4-FFF2-40B4-BE49-F238E27FC236}">
                <a16:creationId xmlns:a16="http://schemas.microsoft.com/office/drawing/2014/main" id="{3FCBE517-3113-4E42-B025-968FB6BC6209}"/>
              </a:ext>
            </a:extLst>
          </p:cNvPr>
          <p:cNvSpPr/>
          <p:nvPr/>
        </p:nvSpPr>
        <p:spPr>
          <a:xfrm>
            <a:off x="3239559" y="1089798"/>
            <a:ext cx="2664880" cy="306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>
            <a:spAutoFit/>
          </a:bodyPr>
          <a:lstStyle>
            <a:lvl1pPr>
              <a:lnSpc>
                <a:spcPct val="120000"/>
              </a:lnSpc>
              <a:defRPr sz="2000" cap="none" spc="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/>
            <a:r>
              <a:rPr lang="en-US" sz="1600" b="1" spc="0" dirty="0">
                <a:solidFill>
                  <a:srgbClr val="D75426"/>
                </a:solidFill>
                <a:latin typeface="Arial"/>
                <a:cs typeface="Arial"/>
              </a:rPr>
              <a:t>Group Life Insurance</a:t>
            </a:r>
            <a:endParaRPr lang="en-US" sz="1600" spc="0" dirty="0">
              <a:solidFill>
                <a:srgbClr val="D75426"/>
              </a:solidFill>
              <a:latin typeface="Arial"/>
              <a:cs typeface="Arial"/>
            </a:endParaRPr>
          </a:p>
        </p:txBody>
      </p:sp>
      <p:sp>
        <p:nvSpPr>
          <p:cNvPr id="13" name="Shape 570">
            <a:extLst>
              <a:ext uri="{FF2B5EF4-FFF2-40B4-BE49-F238E27FC236}">
                <a16:creationId xmlns:a16="http://schemas.microsoft.com/office/drawing/2014/main" id="{540B362D-739A-854D-B089-1AD2E75EA9AE}"/>
              </a:ext>
            </a:extLst>
          </p:cNvPr>
          <p:cNvSpPr/>
          <p:nvPr/>
        </p:nvSpPr>
        <p:spPr>
          <a:xfrm>
            <a:off x="575894" y="2971853"/>
            <a:ext cx="1670995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>
            <a:spAutoFit/>
          </a:bodyPr>
          <a:lstStyle>
            <a:lvl1pPr>
              <a:lnSpc>
                <a:spcPct val="120000"/>
              </a:lnSpc>
              <a:defRPr sz="2000" cap="none" spc="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r">
              <a:lnSpc>
                <a:spcPts val="1920"/>
              </a:lnSpc>
            </a:pPr>
            <a:r>
              <a:rPr lang="en-US" sz="1600" b="1" spc="0" dirty="0">
                <a:solidFill>
                  <a:srgbClr val="0097A9"/>
                </a:solidFill>
                <a:latin typeface="Arial"/>
                <a:cs typeface="Arial"/>
              </a:rPr>
              <a:t>Disability Income Insurance &amp; Voya Absence Resources</a:t>
            </a:r>
            <a:endParaRPr lang="en-US" sz="1600" spc="0" dirty="0">
              <a:solidFill>
                <a:srgbClr val="0097A9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rtlCol="0" anchor="t">
            <a:noAutofit/>
          </a:bodyPr>
          <a:lstStyle/>
          <a:p>
            <a:pPr algn="l"/>
            <a:endParaRPr lang="en-US" sz="1100"/>
          </a:p>
          <a:p>
            <a:r>
              <a:rPr lang="en-US" sz="100"/>
              <a:t>ADMASTER-STAMP!894359-1021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4BED48-7E80-914F-8B39-4AC25F61638C}"/>
              </a:ext>
            </a:extLst>
          </p:cNvPr>
          <p:cNvSpPr/>
          <p:nvPr/>
        </p:nvSpPr>
        <p:spPr>
          <a:xfrm>
            <a:off x="304800" y="5329147"/>
            <a:ext cx="24583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Voya Absence Resources services are provided by FMLASource®, Inc. </a:t>
            </a:r>
            <a:r>
              <a:rPr lang="en-US" sz="900" dirty="0" err="1">
                <a:solidFill>
                  <a:srgbClr val="6C6E70"/>
                </a:solidFill>
                <a:latin typeface="Proxima Nova Cn Rg"/>
              </a:rPr>
              <a:t>AbsenceResources</a:t>
            </a:r>
            <a:r>
              <a:rPr lang="en-US" sz="900" dirty="0">
                <a:solidFill>
                  <a:srgbClr val="6C6E70"/>
                </a:solidFill>
                <a:latin typeface="Proxima Nova Cn Rg"/>
              </a:rPr>
              <a:t> is a registered trademark of ComPsych Corporation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35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72CE7D-977B-6E45-A825-1908BC5CFAB7}"/>
              </a:ext>
            </a:extLst>
          </p:cNvPr>
          <p:cNvSpPr txBox="1"/>
          <p:nvPr/>
        </p:nvSpPr>
        <p:spPr>
          <a:xfrm>
            <a:off x="304800" y="358914"/>
            <a:ext cx="819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UBA inforce 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5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(as of March 31,</a:t>
            </a:r>
            <a:r>
              <a:rPr kumimoji="0" lang="en-US" sz="1600" b="0" i="1" u="none" strike="noStrike" kern="1200" cap="none" spc="0" normalizeH="0" noProof="0" dirty="0" smtClean="0">
                <a:ln>
                  <a:noFill/>
                </a:ln>
                <a:solidFill>
                  <a:srgbClr val="F5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2020</a:t>
            </a: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5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1096975"/>
            <a:ext cx="8610600" cy="49139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53886"/>
              </p:ext>
            </p:extLst>
          </p:nvPr>
        </p:nvGraphicFramePr>
        <p:xfrm>
          <a:off x="4648200" y="1332111"/>
          <a:ext cx="3597952" cy="10077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1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11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1389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Year-over-year inforce growth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457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6364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US" sz="700" b="0" dirty="0" smtClean="0">
                        <a:solidFill>
                          <a:srgbClr val="6364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kern="1200" dirty="0" smtClean="0">
                          <a:solidFill>
                            <a:srgbClr val="63646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6364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n-US" sz="700" b="0" dirty="0" smtClean="0">
                        <a:solidFill>
                          <a:srgbClr val="6364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6364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  <a:endParaRPr lang="en-US" sz="700" b="1" dirty="0" smtClean="0">
                        <a:solidFill>
                          <a:srgbClr val="6364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45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6364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13.5%</a:t>
                      </a:r>
                      <a:endParaRPr lang="en-US" sz="1400" dirty="0">
                        <a:solidFill>
                          <a:srgbClr val="6364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6364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20.8%</a:t>
                      </a:r>
                      <a:endParaRPr lang="en-US" sz="1400" dirty="0">
                        <a:solidFill>
                          <a:srgbClr val="6364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6364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15.1%</a:t>
                      </a:r>
                      <a:endParaRPr lang="en-US" sz="1400" dirty="0">
                        <a:solidFill>
                          <a:srgbClr val="6364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6364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1.3%</a:t>
                      </a:r>
                      <a:endParaRPr lang="en-US" sz="1400" dirty="0">
                        <a:solidFill>
                          <a:srgbClr val="6364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6672849"/>
              </p:ext>
            </p:extLst>
          </p:nvPr>
        </p:nvGraphicFramePr>
        <p:xfrm>
          <a:off x="1025625" y="2005047"/>
          <a:ext cx="6285361" cy="3717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0631" y="1320179"/>
            <a:ext cx="2456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6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$52.6M Total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6364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1219200" y="5245164"/>
            <a:ext cx="1918669" cy="64692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36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36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$13M Life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364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317770" y="2978180"/>
            <a:ext cx="1295400" cy="64692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36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$7.8M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364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Supplemental Benefits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6364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6179960"/>
            <a:ext cx="83502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ReliaStar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Insurance Company, a member of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Voya</a:t>
            </a:r>
            <a:r>
              <a:rPr kumimoji="0" lang="en-US" sz="800" b="0" i="0" u="none" strike="noStrike" kern="0" cap="none" spc="0" normalizeH="0" baseline="3000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®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family of companies</a:t>
            </a:r>
          </a:p>
        </p:txBody>
      </p:sp>
    </p:spTree>
    <p:extLst>
      <p:ext uri="{BB962C8B-B14F-4D97-AF65-F5344CB8AC3E}">
        <p14:creationId xmlns:p14="http://schemas.microsoft.com/office/powerpoint/2010/main" val="106659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B0C5E67-BB3A-444D-98F8-BF10C67990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" r="45216" b="35969"/>
          <a:stretch/>
        </p:blipFill>
        <p:spPr>
          <a:xfrm>
            <a:off x="4419600" y="1621664"/>
            <a:ext cx="4572000" cy="39624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B080E0-3583-2F46-A1EB-DD978CE93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97" y="503052"/>
            <a:ext cx="8256872" cy="71755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Where we specialize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3424FE-124B-C94D-8E48-194EB90CE935}"/>
              </a:ext>
            </a:extLst>
          </p:cNvPr>
          <p:cNvSpPr/>
          <p:nvPr/>
        </p:nvSpPr>
        <p:spPr>
          <a:xfrm>
            <a:off x="4261379" y="1371599"/>
            <a:ext cx="3962400" cy="4294763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0">
                <a:schemeClr val="bg1"/>
              </a:gs>
              <a:gs pos="0">
                <a:schemeClr val="bg1"/>
              </a:gs>
              <a:gs pos="6500">
                <a:srgbClr val="FFFFFF"/>
              </a:gs>
              <a:gs pos="63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EF2777B-0D5B-774C-B735-CB6D1A1136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13872"/>
          <a:stretch/>
        </p:blipFill>
        <p:spPr>
          <a:xfrm>
            <a:off x="465597" y="1755561"/>
            <a:ext cx="5046204" cy="35268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B53F36-0B11-9240-8802-E1022AD49107}"/>
              </a:ext>
            </a:extLst>
          </p:cNvPr>
          <p:cNvSpPr txBox="1"/>
          <p:nvPr/>
        </p:nvSpPr>
        <p:spPr>
          <a:xfrm>
            <a:off x="688376" y="1828801"/>
            <a:ext cx="3350224" cy="6463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white"/>
                </a:solidFill>
                <a:latin typeface="Arial"/>
                <a:cs typeface="Arial"/>
              </a:rPr>
              <a:t>Minimum </a:t>
            </a:r>
            <a:r>
              <a:rPr lang="en-US" b="1" dirty="0" smtClean="0">
                <a:solidFill>
                  <a:prstClr val="white"/>
                </a:solidFill>
                <a:latin typeface="Arial"/>
                <a:cs typeface="Arial"/>
              </a:rPr>
              <a:t>Case </a:t>
            </a:r>
            <a:r>
              <a:rPr lang="en-US" b="1" dirty="0">
                <a:solidFill>
                  <a:prstClr val="white"/>
                </a:solidFill>
                <a:latin typeface="Arial"/>
                <a:cs typeface="Arial"/>
              </a:rPr>
              <a:t>Size = </a:t>
            </a:r>
            <a:endParaRPr lang="en-US" b="1" dirty="0" smtClean="0">
              <a:solidFill>
                <a:prstClr val="white"/>
              </a:solidFill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prstClr val="white"/>
                </a:solidFill>
                <a:latin typeface="Arial"/>
                <a:cs typeface="Arial"/>
              </a:rPr>
              <a:t>200 </a:t>
            </a:r>
            <a:r>
              <a:rPr lang="en-US" b="1" dirty="0">
                <a:solidFill>
                  <a:prstClr val="white"/>
                </a:solidFill>
                <a:latin typeface="Arial"/>
                <a:cs typeface="Arial"/>
              </a:rPr>
              <a:t>Lives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C89B8F-96CF-D042-AFEB-DDEC9642D8D7}"/>
              </a:ext>
            </a:extLst>
          </p:cNvPr>
          <p:cNvSpPr txBox="1"/>
          <p:nvPr/>
        </p:nvSpPr>
        <p:spPr>
          <a:xfrm>
            <a:off x="688376" y="2847745"/>
            <a:ext cx="3350224" cy="6463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 fontAlgn="ctr"/>
            <a:r>
              <a:rPr lang="en-US" b="1" dirty="0">
                <a:solidFill>
                  <a:prstClr val="white"/>
                </a:solidFill>
                <a:latin typeface="Arial"/>
                <a:cs typeface="Arial"/>
              </a:rPr>
              <a:t>Self </a:t>
            </a:r>
            <a:r>
              <a:rPr lang="en-US" b="1" dirty="0" smtClean="0">
                <a:solidFill>
                  <a:prstClr val="white"/>
                </a:solidFill>
                <a:latin typeface="Arial"/>
                <a:cs typeface="Arial"/>
              </a:rPr>
              <a:t>Administered Billing</a:t>
            </a:r>
          </a:p>
          <a:p>
            <a:pPr algn="ctr" font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3FF64-EECA-EC4D-A27B-127656C0F8F9}"/>
              </a:ext>
            </a:extLst>
          </p:cNvPr>
          <p:cNvSpPr txBox="1"/>
          <p:nvPr/>
        </p:nvSpPr>
        <p:spPr>
          <a:xfrm>
            <a:off x="665678" y="3705868"/>
            <a:ext cx="3350224" cy="6463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prstClr val="white"/>
                </a:solidFill>
                <a:latin typeface="Arial"/>
                <a:cs typeface="Arial"/>
              </a:rPr>
              <a:t>Competitive products and pricing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D78930-C337-4C4E-929A-B6F007F396AD}"/>
              </a:ext>
            </a:extLst>
          </p:cNvPr>
          <p:cNvSpPr txBox="1"/>
          <p:nvPr/>
        </p:nvSpPr>
        <p:spPr>
          <a:xfrm>
            <a:off x="688376" y="4563991"/>
            <a:ext cx="3350224" cy="6463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Strategic Partnerships with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BenAdmin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Platforms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325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228600" y="365760"/>
            <a:ext cx="8500403" cy="586582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rgbClr val="F6921E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The Voya Supplemental Benefits Difference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0F125-B96E-504B-AA33-76245DD77F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6173"/>
          <a:stretch/>
        </p:blipFill>
        <p:spPr>
          <a:xfrm>
            <a:off x="0" y="1654836"/>
            <a:ext cx="4572000" cy="36914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95950" y="1219200"/>
            <a:ext cx="3060700" cy="4873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spcAft>
                <a:spcPts val="1000"/>
              </a:spcAft>
              <a:defRPr/>
            </a:pPr>
            <a:r>
              <a:rPr lang="en-US" sz="2000" b="1" dirty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Advantages:</a:t>
            </a:r>
          </a:p>
          <a:p>
            <a:pPr marL="228600" lvl="1" indent="-222250" defTabSz="457200"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Wellness </a:t>
            </a:r>
            <a:r>
              <a:rPr lang="en-US" sz="1600" dirty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claims paid </a:t>
            </a:r>
            <a:r>
              <a:rPr lang="en-US" sz="1600" dirty="0" smtClean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</a:t>
            </a:r>
            <a:r>
              <a:rPr lang="en-US" sz="1600" dirty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hours </a:t>
            </a:r>
          </a:p>
          <a:p>
            <a:pPr marL="228600" lvl="1" indent="-222250" defTabSz="457200"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Enhanced</a:t>
            </a:r>
            <a:r>
              <a:rPr lang="en-US" sz="1600" dirty="0" smtClean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 coverage  </a:t>
            </a:r>
            <a:endParaRPr lang="en-US" sz="1600" b="1" dirty="0">
              <a:solidFill>
                <a:srgbClr val="145A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2250" defTabSz="457200"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Perpetual Guarantee issue </a:t>
            </a:r>
          </a:p>
          <a:p>
            <a:pPr marL="228600" lvl="1" indent="-222250" defTabSz="457200"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Residentially Built </a:t>
            </a:r>
            <a:r>
              <a:rPr lang="en-US" sz="1600" b="1" dirty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1600" b="1" dirty="0" smtClean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Several Ben Admin Systems </a:t>
            </a:r>
            <a:r>
              <a:rPr lang="en-US" sz="1600" dirty="0" smtClean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600" dirty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self-enrollment</a:t>
            </a:r>
          </a:p>
          <a:p>
            <a:pPr marL="228600" lvl="1" indent="-222250" defTabSz="457200"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Streamlined administration </a:t>
            </a:r>
            <a:r>
              <a:rPr lang="en-US" sz="1600" dirty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billing </a:t>
            </a:r>
            <a:endParaRPr lang="en-US" sz="1600" b="1" dirty="0">
              <a:solidFill>
                <a:srgbClr val="145A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2250" defTabSz="457200"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Claims Integration</a:t>
            </a:r>
            <a:endParaRPr lang="en-US" sz="1600" dirty="0">
              <a:solidFill>
                <a:srgbClr val="145A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2250" defTabSz="457200"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Simplified</a:t>
            </a:r>
            <a:r>
              <a:rPr lang="en-US" sz="1600" dirty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claims submission process </a:t>
            </a:r>
            <a:endParaRPr lang="en-US" sz="1600" dirty="0" smtClean="0">
              <a:solidFill>
                <a:srgbClr val="145A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2250" defTabSz="457200"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Customized </a:t>
            </a:r>
            <a:r>
              <a:rPr lang="en-US" sz="1600" dirty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 smtClean="0">
                <a:solidFill>
                  <a:srgbClr val="145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mployee experience</a:t>
            </a:r>
            <a:endParaRPr lang="en-US" sz="1600" dirty="0">
              <a:solidFill>
                <a:srgbClr val="145A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37">
            <a:extLst>
              <a:ext uri="{FF2B5EF4-FFF2-40B4-BE49-F238E27FC236}">
                <a16:creationId xmlns:a16="http://schemas.microsoft.com/office/drawing/2014/main" id="{81657DDF-DDB9-D24A-9474-E85D83D48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3191" y="2514600"/>
            <a:ext cx="2022059" cy="197194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 Regula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7DB80-3F32-4340-8FCD-416FE4C01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134" y="3073400"/>
            <a:ext cx="1056640" cy="990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</a:rPr>
              <a:t>The Voya Supplemental Benefits Difference</a:t>
            </a:r>
            <a:endParaRPr lang="en-US" sz="3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09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19063" y="384332"/>
            <a:ext cx="6791325" cy="62865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5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Voya’s </a:t>
            </a:r>
            <a:r>
              <a:rPr lang="en-US" sz="2800" dirty="0" smtClean="0">
                <a:solidFill>
                  <a:srgbClr val="F5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 Technology Strategy</a:t>
            </a:r>
            <a:endParaRPr lang="en-US" sz="2800" dirty="0">
              <a:solidFill>
                <a:srgbClr val="F5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Freeform 9"/>
          <p:cNvSpPr>
            <a:spLocks noEditPoints="1"/>
          </p:cNvSpPr>
          <p:nvPr/>
        </p:nvSpPr>
        <p:spPr bwMode="auto">
          <a:xfrm>
            <a:off x="4290059" y="3908772"/>
            <a:ext cx="660732" cy="495551"/>
          </a:xfrm>
          <a:custGeom>
            <a:avLst/>
            <a:gdLst>
              <a:gd name="T0" fmla="*/ 1614 w 1641"/>
              <a:gd name="T1" fmla="*/ 776 h 1229"/>
              <a:gd name="T2" fmla="*/ 1614 w 1641"/>
              <a:gd name="T3" fmla="*/ 776 h 1229"/>
              <a:gd name="T4" fmla="*/ 1320 w 1641"/>
              <a:gd name="T5" fmla="*/ 1122 h 1229"/>
              <a:gd name="T6" fmla="*/ 1090 w 1641"/>
              <a:gd name="T7" fmla="*/ 1229 h 1229"/>
              <a:gd name="T8" fmla="*/ 139 w 1641"/>
              <a:gd name="T9" fmla="*/ 1229 h 1229"/>
              <a:gd name="T10" fmla="*/ 63 w 1641"/>
              <a:gd name="T11" fmla="*/ 1180 h 1229"/>
              <a:gd name="T12" fmla="*/ 90 w 1641"/>
              <a:gd name="T13" fmla="*/ 1122 h 1229"/>
              <a:gd name="T14" fmla="*/ 384 w 1641"/>
              <a:gd name="T15" fmla="*/ 776 h 1229"/>
              <a:gd name="T16" fmla="*/ 614 w 1641"/>
              <a:gd name="T17" fmla="*/ 669 h 1229"/>
              <a:gd name="T18" fmla="*/ 1565 w 1641"/>
              <a:gd name="T19" fmla="*/ 669 h 1229"/>
              <a:gd name="T20" fmla="*/ 1641 w 1641"/>
              <a:gd name="T21" fmla="*/ 718 h 1229"/>
              <a:gd name="T22" fmla="*/ 1614 w 1641"/>
              <a:gd name="T23" fmla="*/ 776 h 1229"/>
              <a:gd name="T24" fmla="*/ 1341 w 1641"/>
              <a:gd name="T25" fmla="*/ 558 h 1229"/>
              <a:gd name="T26" fmla="*/ 1341 w 1641"/>
              <a:gd name="T27" fmla="*/ 558 h 1229"/>
              <a:gd name="T28" fmla="*/ 614 w 1641"/>
              <a:gd name="T29" fmla="*/ 558 h 1229"/>
              <a:gd name="T30" fmla="*/ 299 w 1641"/>
              <a:gd name="T31" fmla="*/ 704 h 1229"/>
              <a:gd name="T32" fmla="*/ 5 w 1641"/>
              <a:gd name="T33" fmla="*/ 1049 h 1229"/>
              <a:gd name="T34" fmla="*/ 0 w 1641"/>
              <a:gd name="T35" fmla="*/ 1055 h 1229"/>
              <a:gd name="T36" fmla="*/ 0 w 1641"/>
              <a:gd name="T37" fmla="*/ 1033 h 1229"/>
              <a:gd name="T38" fmla="*/ 0 w 1641"/>
              <a:gd name="T39" fmla="*/ 194 h 1229"/>
              <a:gd name="T40" fmla="*/ 195 w 1641"/>
              <a:gd name="T41" fmla="*/ 0 h 1229"/>
              <a:gd name="T42" fmla="*/ 475 w 1641"/>
              <a:gd name="T43" fmla="*/ 0 h 1229"/>
              <a:gd name="T44" fmla="*/ 670 w 1641"/>
              <a:gd name="T45" fmla="*/ 194 h 1229"/>
              <a:gd name="T46" fmla="*/ 670 w 1641"/>
              <a:gd name="T47" fmla="*/ 222 h 1229"/>
              <a:gd name="T48" fmla="*/ 1146 w 1641"/>
              <a:gd name="T49" fmla="*/ 222 h 1229"/>
              <a:gd name="T50" fmla="*/ 1341 w 1641"/>
              <a:gd name="T51" fmla="*/ 418 h 1229"/>
              <a:gd name="T52" fmla="*/ 1341 w 1641"/>
              <a:gd name="T53" fmla="*/ 558 h 1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641" h="1229">
                <a:moveTo>
                  <a:pt x="1614" y="776"/>
                </a:moveTo>
                <a:lnTo>
                  <a:pt x="1614" y="776"/>
                </a:lnTo>
                <a:lnTo>
                  <a:pt x="1320" y="1122"/>
                </a:lnTo>
                <a:cubicBezTo>
                  <a:pt x="1270" y="1181"/>
                  <a:pt x="1167" y="1229"/>
                  <a:pt x="1090" y="1229"/>
                </a:cubicBezTo>
                <a:lnTo>
                  <a:pt x="139" y="1229"/>
                </a:lnTo>
                <a:cubicBezTo>
                  <a:pt x="108" y="1229"/>
                  <a:pt x="63" y="1219"/>
                  <a:pt x="63" y="1180"/>
                </a:cubicBezTo>
                <a:cubicBezTo>
                  <a:pt x="63" y="1159"/>
                  <a:pt x="76" y="1138"/>
                  <a:pt x="90" y="1122"/>
                </a:cubicBezTo>
                <a:lnTo>
                  <a:pt x="384" y="776"/>
                </a:lnTo>
                <a:cubicBezTo>
                  <a:pt x="435" y="717"/>
                  <a:pt x="538" y="669"/>
                  <a:pt x="614" y="669"/>
                </a:cubicBezTo>
                <a:lnTo>
                  <a:pt x="1565" y="669"/>
                </a:lnTo>
                <a:cubicBezTo>
                  <a:pt x="1596" y="669"/>
                  <a:pt x="1641" y="679"/>
                  <a:pt x="1641" y="718"/>
                </a:cubicBezTo>
                <a:cubicBezTo>
                  <a:pt x="1641" y="739"/>
                  <a:pt x="1628" y="760"/>
                  <a:pt x="1614" y="776"/>
                </a:cubicBezTo>
                <a:close/>
                <a:moveTo>
                  <a:pt x="1341" y="558"/>
                </a:moveTo>
                <a:lnTo>
                  <a:pt x="1341" y="558"/>
                </a:lnTo>
                <a:lnTo>
                  <a:pt x="614" y="558"/>
                </a:lnTo>
                <a:cubicBezTo>
                  <a:pt x="505" y="558"/>
                  <a:pt x="370" y="620"/>
                  <a:pt x="299" y="704"/>
                </a:cubicBezTo>
                <a:lnTo>
                  <a:pt x="5" y="1049"/>
                </a:lnTo>
                <a:lnTo>
                  <a:pt x="0" y="1055"/>
                </a:lnTo>
                <a:cubicBezTo>
                  <a:pt x="0" y="1048"/>
                  <a:pt x="0" y="1040"/>
                  <a:pt x="0" y="1033"/>
                </a:cubicBezTo>
                <a:lnTo>
                  <a:pt x="0" y="194"/>
                </a:lnTo>
                <a:cubicBezTo>
                  <a:pt x="0" y="87"/>
                  <a:pt x="88" y="0"/>
                  <a:pt x="195" y="0"/>
                </a:cubicBezTo>
                <a:lnTo>
                  <a:pt x="475" y="0"/>
                </a:lnTo>
                <a:cubicBezTo>
                  <a:pt x="582" y="0"/>
                  <a:pt x="670" y="87"/>
                  <a:pt x="670" y="194"/>
                </a:cubicBezTo>
                <a:lnTo>
                  <a:pt x="670" y="222"/>
                </a:lnTo>
                <a:lnTo>
                  <a:pt x="1146" y="222"/>
                </a:lnTo>
                <a:cubicBezTo>
                  <a:pt x="1253" y="222"/>
                  <a:pt x="1341" y="310"/>
                  <a:pt x="1341" y="418"/>
                </a:cubicBezTo>
                <a:lnTo>
                  <a:pt x="1341" y="558"/>
                </a:lnTo>
                <a:close/>
              </a:path>
            </a:pathLst>
          </a:custGeom>
          <a:solidFill>
            <a:sysClr val="window" lastClr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1" name="Freeform 29"/>
          <p:cNvSpPr>
            <a:spLocks noEditPoints="1"/>
          </p:cNvSpPr>
          <p:nvPr/>
        </p:nvSpPr>
        <p:spPr bwMode="auto">
          <a:xfrm>
            <a:off x="7012037" y="3747244"/>
            <a:ext cx="704850" cy="419100"/>
          </a:xfrm>
          <a:custGeom>
            <a:avLst/>
            <a:gdLst>
              <a:gd name="T0" fmla="*/ 1664 w 1677"/>
              <a:gd name="T1" fmla="*/ 650 h 1005"/>
              <a:gd name="T2" fmla="*/ 1664 w 1677"/>
              <a:gd name="T3" fmla="*/ 650 h 1005"/>
              <a:gd name="T4" fmla="*/ 1384 w 1677"/>
              <a:gd name="T5" fmla="*/ 985 h 1005"/>
              <a:gd name="T6" fmla="*/ 1341 w 1677"/>
              <a:gd name="T7" fmla="*/ 1005 h 1005"/>
              <a:gd name="T8" fmla="*/ 1298 w 1677"/>
              <a:gd name="T9" fmla="*/ 985 h 1005"/>
              <a:gd name="T10" fmla="*/ 1019 w 1677"/>
              <a:gd name="T11" fmla="*/ 650 h 1005"/>
              <a:gd name="T12" fmla="*/ 1006 w 1677"/>
              <a:gd name="T13" fmla="*/ 614 h 1005"/>
              <a:gd name="T14" fmla="*/ 1062 w 1677"/>
              <a:gd name="T15" fmla="*/ 558 h 1005"/>
              <a:gd name="T16" fmla="*/ 1229 w 1677"/>
              <a:gd name="T17" fmla="*/ 558 h 1005"/>
              <a:gd name="T18" fmla="*/ 1229 w 1677"/>
              <a:gd name="T19" fmla="*/ 223 h 1005"/>
              <a:gd name="T20" fmla="*/ 726 w 1677"/>
              <a:gd name="T21" fmla="*/ 223 h 1005"/>
              <a:gd name="T22" fmla="*/ 704 w 1677"/>
              <a:gd name="T23" fmla="*/ 212 h 1005"/>
              <a:gd name="T24" fmla="*/ 565 w 1677"/>
              <a:gd name="T25" fmla="*/ 45 h 1005"/>
              <a:gd name="T26" fmla="*/ 559 w 1677"/>
              <a:gd name="T27" fmla="*/ 27 h 1005"/>
              <a:gd name="T28" fmla="*/ 586 w 1677"/>
              <a:gd name="T29" fmla="*/ 0 h 1005"/>
              <a:gd name="T30" fmla="*/ 1425 w 1677"/>
              <a:gd name="T31" fmla="*/ 0 h 1005"/>
              <a:gd name="T32" fmla="*/ 1453 w 1677"/>
              <a:gd name="T33" fmla="*/ 55 h 1005"/>
              <a:gd name="T34" fmla="*/ 1453 w 1677"/>
              <a:gd name="T35" fmla="*/ 195 h 1005"/>
              <a:gd name="T36" fmla="*/ 1453 w 1677"/>
              <a:gd name="T37" fmla="*/ 558 h 1005"/>
              <a:gd name="T38" fmla="*/ 1621 w 1677"/>
              <a:gd name="T39" fmla="*/ 558 h 1005"/>
              <a:gd name="T40" fmla="*/ 1677 w 1677"/>
              <a:gd name="T41" fmla="*/ 614 h 1005"/>
              <a:gd name="T42" fmla="*/ 1664 w 1677"/>
              <a:gd name="T43" fmla="*/ 650 h 1005"/>
              <a:gd name="T44" fmla="*/ 1090 w 1677"/>
              <a:gd name="T45" fmla="*/ 1005 h 1005"/>
              <a:gd name="T46" fmla="*/ 1090 w 1677"/>
              <a:gd name="T47" fmla="*/ 1005 h 1005"/>
              <a:gd name="T48" fmla="*/ 251 w 1677"/>
              <a:gd name="T49" fmla="*/ 1005 h 1005"/>
              <a:gd name="T50" fmla="*/ 223 w 1677"/>
              <a:gd name="T51" fmla="*/ 950 h 1005"/>
              <a:gd name="T52" fmla="*/ 223 w 1677"/>
              <a:gd name="T53" fmla="*/ 810 h 1005"/>
              <a:gd name="T54" fmla="*/ 223 w 1677"/>
              <a:gd name="T55" fmla="*/ 446 h 1005"/>
              <a:gd name="T56" fmla="*/ 55 w 1677"/>
              <a:gd name="T57" fmla="*/ 446 h 1005"/>
              <a:gd name="T58" fmla="*/ 0 w 1677"/>
              <a:gd name="T59" fmla="*/ 391 h 1005"/>
              <a:gd name="T60" fmla="*/ 13 w 1677"/>
              <a:gd name="T61" fmla="*/ 355 h 1005"/>
              <a:gd name="T62" fmla="*/ 292 w 1677"/>
              <a:gd name="T63" fmla="*/ 19 h 1005"/>
              <a:gd name="T64" fmla="*/ 335 w 1677"/>
              <a:gd name="T65" fmla="*/ 1 h 1005"/>
              <a:gd name="T66" fmla="*/ 378 w 1677"/>
              <a:gd name="T67" fmla="*/ 19 h 1005"/>
              <a:gd name="T68" fmla="*/ 657 w 1677"/>
              <a:gd name="T69" fmla="*/ 355 h 1005"/>
              <a:gd name="T70" fmla="*/ 670 w 1677"/>
              <a:gd name="T71" fmla="*/ 391 h 1005"/>
              <a:gd name="T72" fmla="*/ 614 w 1677"/>
              <a:gd name="T73" fmla="*/ 446 h 1005"/>
              <a:gd name="T74" fmla="*/ 447 w 1677"/>
              <a:gd name="T75" fmla="*/ 446 h 1005"/>
              <a:gd name="T76" fmla="*/ 447 w 1677"/>
              <a:gd name="T77" fmla="*/ 782 h 1005"/>
              <a:gd name="T78" fmla="*/ 950 w 1677"/>
              <a:gd name="T79" fmla="*/ 782 h 1005"/>
              <a:gd name="T80" fmla="*/ 972 w 1677"/>
              <a:gd name="T81" fmla="*/ 791 h 1005"/>
              <a:gd name="T82" fmla="*/ 1111 w 1677"/>
              <a:gd name="T83" fmla="*/ 959 h 1005"/>
              <a:gd name="T84" fmla="*/ 1118 w 1677"/>
              <a:gd name="T85" fmla="*/ 978 h 1005"/>
              <a:gd name="T86" fmla="*/ 1090 w 1677"/>
              <a:gd name="T87" fmla="*/ 1005 h 10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677" h="1005">
                <a:moveTo>
                  <a:pt x="1664" y="650"/>
                </a:moveTo>
                <a:lnTo>
                  <a:pt x="1664" y="650"/>
                </a:lnTo>
                <a:lnTo>
                  <a:pt x="1384" y="985"/>
                </a:lnTo>
                <a:cubicBezTo>
                  <a:pt x="1374" y="998"/>
                  <a:pt x="1358" y="1005"/>
                  <a:pt x="1341" y="1005"/>
                </a:cubicBezTo>
                <a:cubicBezTo>
                  <a:pt x="1325" y="1005"/>
                  <a:pt x="1309" y="998"/>
                  <a:pt x="1298" y="985"/>
                </a:cubicBezTo>
                <a:lnTo>
                  <a:pt x="1019" y="650"/>
                </a:lnTo>
                <a:cubicBezTo>
                  <a:pt x="1010" y="640"/>
                  <a:pt x="1006" y="627"/>
                  <a:pt x="1006" y="614"/>
                </a:cubicBezTo>
                <a:cubicBezTo>
                  <a:pt x="1006" y="584"/>
                  <a:pt x="1031" y="558"/>
                  <a:pt x="1062" y="558"/>
                </a:cubicBezTo>
                <a:lnTo>
                  <a:pt x="1229" y="558"/>
                </a:lnTo>
                <a:lnTo>
                  <a:pt x="1229" y="223"/>
                </a:lnTo>
                <a:lnTo>
                  <a:pt x="726" y="223"/>
                </a:lnTo>
                <a:cubicBezTo>
                  <a:pt x="718" y="223"/>
                  <a:pt x="710" y="219"/>
                  <a:pt x="704" y="212"/>
                </a:cubicBezTo>
                <a:lnTo>
                  <a:pt x="565" y="45"/>
                </a:lnTo>
                <a:cubicBezTo>
                  <a:pt x="561" y="40"/>
                  <a:pt x="559" y="33"/>
                  <a:pt x="559" y="27"/>
                </a:cubicBezTo>
                <a:cubicBezTo>
                  <a:pt x="559" y="12"/>
                  <a:pt x="572" y="0"/>
                  <a:pt x="586" y="0"/>
                </a:cubicBezTo>
                <a:lnTo>
                  <a:pt x="1425" y="0"/>
                </a:lnTo>
                <a:cubicBezTo>
                  <a:pt x="1457" y="0"/>
                  <a:pt x="1453" y="33"/>
                  <a:pt x="1453" y="55"/>
                </a:cubicBezTo>
                <a:lnTo>
                  <a:pt x="1453" y="195"/>
                </a:lnTo>
                <a:lnTo>
                  <a:pt x="1453" y="558"/>
                </a:lnTo>
                <a:lnTo>
                  <a:pt x="1621" y="558"/>
                </a:lnTo>
                <a:cubicBezTo>
                  <a:pt x="1651" y="558"/>
                  <a:pt x="1677" y="584"/>
                  <a:pt x="1677" y="614"/>
                </a:cubicBezTo>
                <a:cubicBezTo>
                  <a:pt x="1677" y="627"/>
                  <a:pt x="1672" y="640"/>
                  <a:pt x="1664" y="650"/>
                </a:cubicBezTo>
                <a:close/>
                <a:moveTo>
                  <a:pt x="1090" y="1005"/>
                </a:moveTo>
                <a:lnTo>
                  <a:pt x="1090" y="1005"/>
                </a:lnTo>
                <a:lnTo>
                  <a:pt x="251" y="1005"/>
                </a:lnTo>
                <a:cubicBezTo>
                  <a:pt x="219" y="1005"/>
                  <a:pt x="223" y="971"/>
                  <a:pt x="223" y="950"/>
                </a:cubicBezTo>
                <a:lnTo>
                  <a:pt x="223" y="810"/>
                </a:lnTo>
                <a:lnTo>
                  <a:pt x="223" y="446"/>
                </a:lnTo>
                <a:lnTo>
                  <a:pt x="55" y="446"/>
                </a:lnTo>
                <a:cubicBezTo>
                  <a:pt x="25" y="446"/>
                  <a:pt x="0" y="421"/>
                  <a:pt x="0" y="391"/>
                </a:cubicBezTo>
                <a:cubicBezTo>
                  <a:pt x="0" y="377"/>
                  <a:pt x="4" y="364"/>
                  <a:pt x="13" y="355"/>
                </a:cubicBezTo>
                <a:lnTo>
                  <a:pt x="292" y="19"/>
                </a:lnTo>
                <a:cubicBezTo>
                  <a:pt x="303" y="8"/>
                  <a:pt x="318" y="1"/>
                  <a:pt x="335" y="1"/>
                </a:cubicBezTo>
                <a:cubicBezTo>
                  <a:pt x="352" y="1"/>
                  <a:pt x="367" y="8"/>
                  <a:pt x="378" y="19"/>
                </a:cubicBezTo>
                <a:lnTo>
                  <a:pt x="657" y="355"/>
                </a:lnTo>
                <a:cubicBezTo>
                  <a:pt x="666" y="364"/>
                  <a:pt x="670" y="377"/>
                  <a:pt x="670" y="391"/>
                </a:cubicBezTo>
                <a:cubicBezTo>
                  <a:pt x="670" y="421"/>
                  <a:pt x="645" y="446"/>
                  <a:pt x="614" y="446"/>
                </a:cubicBezTo>
                <a:lnTo>
                  <a:pt x="447" y="446"/>
                </a:lnTo>
                <a:lnTo>
                  <a:pt x="447" y="782"/>
                </a:lnTo>
                <a:lnTo>
                  <a:pt x="950" y="782"/>
                </a:lnTo>
                <a:cubicBezTo>
                  <a:pt x="958" y="782"/>
                  <a:pt x="966" y="785"/>
                  <a:pt x="972" y="791"/>
                </a:cubicBezTo>
                <a:lnTo>
                  <a:pt x="1111" y="959"/>
                </a:lnTo>
                <a:cubicBezTo>
                  <a:pt x="1115" y="964"/>
                  <a:pt x="1118" y="971"/>
                  <a:pt x="1118" y="978"/>
                </a:cubicBezTo>
                <a:cubicBezTo>
                  <a:pt x="1118" y="992"/>
                  <a:pt x="1104" y="1005"/>
                  <a:pt x="1090" y="1005"/>
                </a:cubicBezTo>
                <a:close/>
              </a:path>
            </a:pathLst>
          </a:custGeom>
          <a:solidFill>
            <a:sysClr val="window" lastClr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E71193D7-E9F5-9549-B80E-BC7D9424D6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066354"/>
              </p:ext>
            </p:extLst>
          </p:nvPr>
        </p:nvGraphicFramePr>
        <p:xfrm>
          <a:off x="609600" y="1524000"/>
          <a:ext cx="2286000" cy="4816285"/>
        </p:xfrm>
        <a:graphic>
          <a:graphicData uri="http://schemas.openxmlformats.org/drawingml/2006/table">
            <a:tbl>
              <a:tblPr firstRow="1" firstCol="1" bandRow="1"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5167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58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42374"/>
                  </a:ext>
                </a:extLst>
              </a:tr>
              <a:tr h="396461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/>
                      <a:endParaRPr lang="en-US" sz="1400" b="0" dirty="0">
                        <a:solidFill>
                          <a:srgbClr val="F58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/>
                      <a:r>
                        <a:rPr lang="en-US" sz="1500" b="0" dirty="0">
                          <a:solidFill>
                            <a:srgbClr val="6364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Flexible plan designs</a:t>
                      </a:r>
                    </a:p>
                    <a:p>
                      <a:pPr lvl="0"/>
                      <a:endParaRPr lang="en-US" sz="1500" b="0" dirty="0">
                        <a:solidFill>
                          <a:srgbClr val="6364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/>
                      <a:r>
                        <a:rPr lang="en-US" sz="1500" b="0" dirty="0">
                          <a:solidFill>
                            <a:srgbClr val="6364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 rating methodologies</a:t>
                      </a:r>
                    </a:p>
                    <a:p>
                      <a:pPr lvl="0"/>
                      <a:endParaRPr lang="en-US" sz="1500" b="0" dirty="0">
                        <a:solidFill>
                          <a:srgbClr val="6364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/>
                      <a:r>
                        <a:rPr lang="en-US" sz="1500" b="0" dirty="0">
                          <a:solidFill>
                            <a:srgbClr val="6364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Self-service enrollment</a:t>
                      </a:r>
                    </a:p>
                    <a:p>
                      <a:pPr lvl="0"/>
                      <a:endParaRPr lang="en-US" sz="1500" b="0" dirty="0">
                        <a:solidFill>
                          <a:srgbClr val="6364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/>
                      <a:r>
                        <a:rPr lang="en-US" sz="1500" b="0" dirty="0">
                          <a:solidFill>
                            <a:srgbClr val="6364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Real-time EOI for Life</a:t>
                      </a:r>
                    </a:p>
                    <a:p>
                      <a:pPr lvl="0"/>
                      <a:endParaRPr lang="en-US" sz="1500" b="0" dirty="0">
                        <a:solidFill>
                          <a:srgbClr val="6364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/>
                      <a:r>
                        <a:rPr lang="en-US" sz="1500" b="0" dirty="0">
                          <a:solidFill>
                            <a:srgbClr val="6364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Self billing/Self</a:t>
                      </a:r>
                      <a:r>
                        <a:rPr lang="en-US" sz="1500" b="0" baseline="0" dirty="0">
                          <a:solidFill>
                            <a:srgbClr val="63646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Admin</a:t>
                      </a:r>
                    </a:p>
                    <a:p>
                      <a:pPr lvl="0"/>
                      <a:endParaRPr lang="en-US" sz="1500" b="0" baseline="0" dirty="0">
                        <a:solidFill>
                          <a:srgbClr val="6364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1" kern="1200" dirty="0">
                          <a:solidFill>
                            <a:srgbClr val="F58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 for </a:t>
                      </a:r>
                      <a:r>
                        <a:rPr lang="en-US" sz="1500" b="1" i="1" kern="1200" dirty="0" smtClean="0">
                          <a:solidFill>
                            <a:srgbClr val="F58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Supplemental products </a:t>
                      </a:r>
                      <a:r>
                        <a:rPr lang="en-US" sz="1500" b="1" i="1" kern="1200" dirty="0">
                          <a:solidFill>
                            <a:srgbClr val="F58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 Always!</a:t>
                      </a:r>
                    </a:p>
                    <a:p>
                      <a:pPr lvl="0"/>
                      <a:endParaRPr lang="en-US" sz="1600" b="0" dirty="0">
                        <a:solidFill>
                          <a:srgbClr val="6364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 algn="ctr" defTabSz="711200">
                        <a:lnSpc>
                          <a:spcPts val="22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endParaRPr lang="en-US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7691" marR="177691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ADCE7BEA-F19B-394B-BE8C-67758A153C6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29587" y="1524000"/>
          <a:ext cx="2103120" cy="4757207"/>
        </p:xfrm>
        <a:graphic>
          <a:graphicData uri="http://schemas.openxmlformats.org/drawingml/2006/table">
            <a:tbl>
              <a:tblPr firstRow="1" firstCol="1" bandRow="1"/>
              <a:tblGrid>
                <a:gridCol w="2103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184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54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42374"/>
                  </a:ext>
                </a:extLst>
              </a:tr>
              <a:tr h="390536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endParaRPr lang="en-US" sz="1600" dirty="0">
                        <a:solidFill>
                          <a:srgbClr val="6364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7691" marR="1776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4" name="Table 93">
            <a:extLst>
              <a:ext uri="{FF2B5EF4-FFF2-40B4-BE49-F238E27FC236}">
                <a16:creationId xmlns:a16="http://schemas.microsoft.com/office/drawing/2014/main" id="{56281386-3E4F-E242-8B1E-62490B3898C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74983" y="1524000"/>
          <a:ext cx="2103120" cy="3937481"/>
        </p:xfrm>
        <a:graphic>
          <a:graphicData uri="http://schemas.openxmlformats.org/drawingml/2006/table">
            <a:tbl>
              <a:tblPr firstRow="1" firstCol="1" bandRow="1"/>
              <a:tblGrid>
                <a:gridCol w="2103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455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3F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242374"/>
                  </a:ext>
                </a:extLst>
              </a:tr>
              <a:tr h="315292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50000"/>
                        </a:lnSpc>
                      </a:pPr>
                      <a:endParaRPr lang="en-US" sz="1600" dirty="0">
                        <a:solidFill>
                          <a:srgbClr val="63646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77691" marR="177691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5" name="TextBox 94">
            <a:extLst>
              <a:ext uri="{FF2B5EF4-FFF2-40B4-BE49-F238E27FC236}">
                <a16:creationId xmlns:a16="http://schemas.microsoft.com/office/drawing/2014/main" id="{F2BA51ED-031A-F541-9089-272C18EF260B}"/>
              </a:ext>
            </a:extLst>
          </p:cNvPr>
          <p:cNvSpPr txBox="1"/>
          <p:nvPr/>
        </p:nvSpPr>
        <p:spPr>
          <a:xfrm>
            <a:off x="6274961" y="1625025"/>
            <a:ext cx="2103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Consultant based strategy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5CC40EA-BAC4-114D-9E4C-E6E6FD1CF400}"/>
              </a:ext>
            </a:extLst>
          </p:cNvPr>
          <p:cNvSpPr txBox="1"/>
          <p:nvPr/>
        </p:nvSpPr>
        <p:spPr>
          <a:xfrm>
            <a:off x="3535680" y="1625025"/>
            <a:ext cx="2103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partnerships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09DE2AB-B788-AE46-B122-8C8F31C72646}"/>
              </a:ext>
            </a:extLst>
          </p:cNvPr>
          <p:cNvSpPr txBox="1"/>
          <p:nvPr/>
        </p:nvSpPr>
        <p:spPr>
          <a:xfrm>
            <a:off x="685800" y="1524000"/>
            <a:ext cx="2167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products and services for technology platform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8F01311F-A5B0-BD45-A6A8-16EAA4210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016" y="4292643"/>
            <a:ext cx="1716893" cy="961466"/>
          </a:xfrm>
          <a:prstGeom prst="rect">
            <a:avLst/>
          </a:prstGeom>
          <a:noFill/>
        </p:spPr>
      </p:pic>
      <p:pic>
        <p:nvPicPr>
          <p:cNvPr id="99" name="Picture 98" descr="http://smesoftwaresolutions.com/images/Lawson.jpg">
            <a:extLst>
              <a:ext uri="{FF2B5EF4-FFF2-40B4-BE49-F238E27FC236}">
                <a16:creationId xmlns:a16="http://schemas.microsoft.com/office/drawing/2014/main" id="{B4ADE388-77F5-D54D-89F5-832C1DC38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6112" y="3244338"/>
            <a:ext cx="1536700" cy="42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99" descr="plansource_logo.png">
            <a:extLst>
              <a:ext uri="{FF2B5EF4-FFF2-40B4-BE49-F238E27FC236}">
                <a16:creationId xmlns:a16="http://schemas.microsoft.com/office/drawing/2014/main" id="{1E26FE05-DDDE-8D4E-A26F-61FF0C623A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6251" y="5072470"/>
            <a:ext cx="1324034" cy="571526"/>
          </a:xfrm>
          <a:prstGeom prst="rect">
            <a:avLst/>
          </a:prstGeom>
        </p:spPr>
      </p:pic>
      <p:pic>
        <p:nvPicPr>
          <p:cNvPr id="101" name="Picture 100" descr="businessolver logo.bmp">
            <a:extLst>
              <a:ext uri="{FF2B5EF4-FFF2-40B4-BE49-F238E27FC236}">
                <a16:creationId xmlns:a16="http://schemas.microsoft.com/office/drawing/2014/main" id="{4B04889F-CD9E-3547-BE72-C0B8F0221D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7187" y="3290270"/>
            <a:ext cx="1862627" cy="367181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34204DE-2CFC-7446-92CF-872569E1C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0668" y="2667000"/>
            <a:ext cx="1133333" cy="447737"/>
          </a:xfrm>
          <a:prstGeom prst="rect">
            <a:avLst/>
          </a:prstGeom>
        </p:spPr>
      </p:pic>
      <p:pic>
        <p:nvPicPr>
          <p:cNvPr id="103" name="Picture 102" descr="http://www.hodgesmace.com/wp-content/uploads/2014/05/hodges-mace.png">
            <a:extLst>
              <a:ext uri="{FF2B5EF4-FFF2-40B4-BE49-F238E27FC236}">
                <a16:creationId xmlns:a16="http://schemas.microsoft.com/office/drawing/2014/main" id="{A87F37E8-3582-3542-AB01-932D6C69566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0589" y="4448981"/>
            <a:ext cx="1455497" cy="53570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</p:pic>
      <p:pic>
        <p:nvPicPr>
          <p:cNvPr id="104" name="Picture 3">
            <a:extLst>
              <a:ext uri="{FF2B5EF4-FFF2-40B4-BE49-F238E27FC236}">
                <a16:creationId xmlns:a16="http://schemas.microsoft.com/office/drawing/2014/main" id="{28A7EE21-4F70-E349-B681-6631B690DA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1600" y="5088755"/>
            <a:ext cx="687113" cy="74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Picture 104" descr="Empyrean.png">
            <a:extLst>
              <a:ext uri="{FF2B5EF4-FFF2-40B4-BE49-F238E27FC236}">
                <a16:creationId xmlns:a16="http://schemas.microsoft.com/office/drawing/2014/main" id="{8610181B-4937-F84B-B333-E0756123C7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3759720"/>
            <a:ext cx="1531194" cy="57419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</p:pic>
      <p:pic>
        <p:nvPicPr>
          <p:cNvPr id="106" name="Picture 105" descr="OraclePeoplesoft_logo.png">
            <a:extLst>
              <a:ext uri="{FF2B5EF4-FFF2-40B4-BE49-F238E27FC236}">
                <a16:creationId xmlns:a16="http://schemas.microsoft.com/office/drawing/2014/main" id="{0234B32C-10FE-E343-BF6A-71EA1DC02E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162" y="3730974"/>
            <a:ext cx="1966600" cy="655533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586E1577-6DC7-0343-9467-BD82D7A82D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894" y="2590800"/>
            <a:ext cx="1529137" cy="470975"/>
          </a:xfrm>
          <a:prstGeom prst="rect">
            <a:avLst/>
          </a:prstGeom>
        </p:spPr>
      </p:pic>
      <p:pic>
        <p:nvPicPr>
          <p:cNvPr id="108" name="Picture 107" descr="ADP globalview.gif">
            <a:extLst>
              <a:ext uri="{FF2B5EF4-FFF2-40B4-BE49-F238E27FC236}">
                <a16:creationId xmlns:a16="http://schemas.microsoft.com/office/drawing/2014/main" id="{7AF05A61-F03E-2340-9429-2F82912BD5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173" y="2694944"/>
            <a:ext cx="751611" cy="343593"/>
          </a:xfrm>
          <a:prstGeom prst="rect">
            <a:avLst/>
          </a:prstGeom>
        </p:spPr>
      </p:pic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350F5397-514B-604D-9BD6-3C81C528D731}"/>
              </a:ext>
            </a:extLst>
          </p:cNvPr>
          <p:cNvCxnSpPr>
            <a:cxnSpLocks/>
          </p:cNvCxnSpPr>
          <p:nvPr/>
        </p:nvCxnSpPr>
        <p:spPr>
          <a:xfrm>
            <a:off x="3200400" y="1687898"/>
            <a:ext cx="0" cy="3990047"/>
          </a:xfrm>
          <a:prstGeom prst="line">
            <a:avLst/>
          </a:prstGeom>
          <a:noFill/>
          <a:ln w="9525" cap="flat" cmpd="sng" algn="ctr">
            <a:solidFill>
              <a:srgbClr val="636462"/>
            </a:solidFill>
            <a:prstDash val="solid"/>
          </a:ln>
          <a:effectLst/>
        </p:spPr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BCFEAE18-B75B-E446-8DE4-3C5143F40D1F}"/>
              </a:ext>
            </a:extLst>
          </p:cNvPr>
          <p:cNvCxnSpPr>
            <a:cxnSpLocks/>
          </p:cNvCxnSpPr>
          <p:nvPr/>
        </p:nvCxnSpPr>
        <p:spPr>
          <a:xfrm>
            <a:off x="6019800" y="1687898"/>
            <a:ext cx="0" cy="3937550"/>
          </a:xfrm>
          <a:prstGeom prst="line">
            <a:avLst/>
          </a:prstGeom>
          <a:noFill/>
          <a:ln w="9525" cap="flat" cmpd="sng" algn="ctr">
            <a:solidFill>
              <a:srgbClr val="636462"/>
            </a:solidFill>
            <a:prstDash val="solid"/>
          </a:ln>
          <a:effectLst/>
        </p:spPr>
      </p:cxnSp>
      <p:pic>
        <p:nvPicPr>
          <p:cNvPr id="111" name="Picture 2">
            <a:extLst>
              <a:ext uri="{FF2B5EF4-FFF2-40B4-BE49-F238E27FC236}">
                <a16:creationId xmlns:a16="http://schemas.microsoft.com/office/drawing/2014/main" id="{ABD2D072-3E12-3B47-9A4C-8C4751858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7869" y="3661783"/>
            <a:ext cx="1039531" cy="529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111" descr="UltimateLogo.jpg">
            <a:extLst>
              <a:ext uri="{FF2B5EF4-FFF2-40B4-BE49-F238E27FC236}">
                <a16:creationId xmlns:a16="http://schemas.microsoft.com/office/drawing/2014/main" id="{F4A4B13B-A3CF-424B-A036-7BC1B62395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7258" y="5358233"/>
            <a:ext cx="1578570" cy="43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4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BBEC172-89EF-414B-896D-AD79479CD7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24445"/>
          <a:stretch/>
        </p:blipFill>
        <p:spPr>
          <a:xfrm>
            <a:off x="-5" y="1447800"/>
            <a:ext cx="9144000" cy="419100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560352"/>
              </p:ext>
            </p:extLst>
          </p:nvPr>
        </p:nvGraphicFramePr>
        <p:xfrm>
          <a:off x="471720" y="2042160"/>
          <a:ext cx="1920240" cy="3413760"/>
        </p:xfrm>
        <a:graphic>
          <a:graphicData uri="http://schemas.openxmlformats.org/drawingml/2006/table">
            <a:tbl>
              <a:tblPr bandRow="1"/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10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Disability Claims</a:t>
                      </a:r>
                      <a:r>
                        <a:rPr lang="en-US" sz="1200" b="1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Process</a:t>
                      </a:r>
                      <a:endParaRPr lang="en-US" sz="12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7315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73F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31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17475" marR="0" lvl="0" indent="-1174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rgbClr val="636462"/>
                          </a:solidFill>
                          <a:latin typeface="Arial"/>
                          <a:ea typeface="+mn-ea"/>
                          <a:cs typeface="+mn-cs"/>
                        </a:rPr>
                        <a:t>Reach out directly to providers to obtain necessary documentation</a:t>
                      </a:r>
                    </a:p>
                    <a:p>
                      <a:pPr marL="117475" marR="0" lvl="0" indent="-1174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rgbClr val="636462"/>
                          </a:solidFill>
                          <a:latin typeface="Arial"/>
                          <a:ea typeface="+mn-ea"/>
                          <a:cs typeface="+mn-cs"/>
                        </a:rPr>
                        <a:t>Take the burden of proof from the claimant and make it our own</a:t>
                      </a:r>
                    </a:p>
                    <a:p>
                      <a:pPr marL="117475" marR="0" lvl="0" indent="-117475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200" b="0" kern="1200" dirty="0" smtClean="0">
                          <a:solidFill>
                            <a:srgbClr val="636462"/>
                          </a:solidFill>
                          <a:latin typeface="Arial"/>
                          <a:ea typeface="+mn-ea"/>
                          <a:cs typeface="+mn-cs"/>
                        </a:rPr>
                        <a:t>Call the claimant to explain approval or denial prior to any written communication</a:t>
                      </a:r>
                    </a:p>
                  </a:txBody>
                  <a:tcPr marL="182880" marR="182880" marT="18288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090367"/>
              </p:ext>
            </p:extLst>
          </p:nvPr>
        </p:nvGraphicFramePr>
        <p:xfrm>
          <a:off x="6705600" y="2042160"/>
          <a:ext cx="2057400" cy="3413760"/>
        </p:xfrm>
        <a:graphic>
          <a:graphicData uri="http://schemas.openxmlformats.org/drawingml/2006/table">
            <a:tbl>
              <a:tblPr bandRow="1"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534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Enhanced AD&amp;D Benefits &amp;</a:t>
                      </a:r>
                      <a:r>
                        <a:rPr lang="en-US" sz="1200" b="1" baseline="0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 Flexible Contract</a:t>
                      </a:r>
                      <a:endParaRPr lang="en-US" sz="12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5943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7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841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rgbClr val="636462"/>
                          </a:solidFill>
                        </a:rPr>
                        <a:t>Added 15 more conditions 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US" sz="1200" b="0" dirty="0" smtClean="0">
                        <a:solidFill>
                          <a:srgbClr val="636462"/>
                        </a:solidFill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rgbClr val="636462"/>
                          </a:solidFill>
                        </a:rPr>
                        <a:t>Example- brain damage, HIV, therapeutic counseling, etc</a:t>
                      </a:r>
                      <a:r>
                        <a:rPr lang="en-US" sz="1100" b="0" dirty="0" smtClean="0">
                          <a:solidFill>
                            <a:srgbClr val="636462"/>
                          </a:solidFill>
                        </a:rPr>
                        <a:t>.</a:t>
                      </a:r>
                      <a:endParaRPr lang="en-US" sz="1100" b="0" dirty="0">
                        <a:solidFill>
                          <a:srgbClr val="636462"/>
                        </a:solidFill>
                      </a:endParaRPr>
                    </a:p>
                  </a:txBody>
                  <a:tcPr marL="182880" marR="182880" marT="18288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FC64764-60DD-9442-B265-A41AA63E3F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500504"/>
              </p:ext>
            </p:extLst>
          </p:nvPr>
        </p:nvGraphicFramePr>
        <p:xfrm>
          <a:off x="2549680" y="2042160"/>
          <a:ext cx="1920240" cy="3413760"/>
        </p:xfrm>
        <a:graphic>
          <a:graphicData uri="http://schemas.openxmlformats.org/drawingml/2006/table">
            <a:tbl>
              <a:tblPr bandRow="1"/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0802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Waiver of Premium</a:t>
                      </a:r>
                      <a:endParaRPr lang="en-US" sz="12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6400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754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73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 dirty="0" smtClean="0">
                          <a:solidFill>
                            <a:srgbClr val="636462"/>
                          </a:solidFill>
                          <a:latin typeface="Arial"/>
                          <a:ea typeface="+mn-ea"/>
                          <a:cs typeface="+mn-cs"/>
                        </a:rPr>
                        <a:t>No need to complete separate waiver application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US" sz="1200" b="0" kern="1200" dirty="0" smtClean="0">
                        <a:solidFill>
                          <a:srgbClr val="636462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 dirty="0" smtClean="0">
                          <a:solidFill>
                            <a:srgbClr val="636462"/>
                          </a:solidFill>
                          <a:latin typeface="Arial"/>
                          <a:ea typeface="+mn-ea"/>
                          <a:cs typeface="+mn-cs"/>
                        </a:rPr>
                        <a:t>True integration with LTD; approval if totally or partially disabled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n-US" sz="1200" b="0" kern="1200" dirty="0" smtClean="0">
                        <a:solidFill>
                          <a:srgbClr val="636462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n-US" sz="1200" b="0" kern="1200" dirty="0" smtClean="0">
                        <a:solidFill>
                          <a:srgbClr val="636462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n-US" sz="1200" b="0" kern="1200" dirty="0" smtClean="0">
                        <a:solidFill>
                          <a:srgbClr val="636462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endParaRPr lang="en-US" sz="1200" b="0" kern="1200" dirty="0" smtClean="0">
                        <a:solidFill>
                          <a:srgbClr val="636462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115888" indent="-115888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Font typeface="Arial"/>
                        <a:buChar char="•"/>
                        <a:tabLst/>
                      </a:pPr>
                      <a:endParaRPr lang="en-US" sz="11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 marL="182880" marR="182880" marT="18288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0DF7416-BE1E-C14B-A077-F3D507DE2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24771"/>
              </p:ext>
            </p:extLst>
          </p:nvPr>
        </p:nvGraphicFramePr>
        <p:xfrm>
          <a:off x="4627640" y="2042160"/>
          <a:ext cx="1920240" cy="3413760"/>
        </p:xfrm>
        <a:graphic>
          <a:graphicData uri="http://schemas.openxmlformats.org/drawingml/2006/table">
            <a:tbl>
              <a:tblPr bandRow="1"/>
              <a:tblGrid>
                <a:gridCol w="192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15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b="1" dirty="0" smtClean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Online Administration</a:t>
                      </a:r>
                      <a:endParaRPr lang="en-US" sz="1200" b="1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 marL="64008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5A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22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171450" lvl="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 dirty="0" smtClean="0">
                          <a:solidFill>
                            <a:srgbClr val="636462"/>
                          </a:solidFill>
                          <a:latin typeface="Arial"/>
                          <a:ea typeface="+mn-ea"/>
                          <a:cs typeface="+mn-cs"/>
                        </a:rPr>
                        <a:t>Numerous EOI processing platforms</a:t>
                      </a:r>
                    </a:p>
                    <a:p>
                      <a:pPr marL="0" lv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200" b="0" kern="1200" dirty="0" smtClean="0">
                        <a:solidFill>
                          <a:srgbClr val="636462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171450" lvl="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 dirty="0" smtClean="0">
                          <a:solidFill>
                            <a:srgbClr val="636462"/>
                          </a:solidFill>
                          <a:latin typeface="Arial"/>
                          <a:ea typeface="+mn-ea"/>
                          <a:cs typeface="+mn-cs"/>
                        </a:rPr>
                        <a:t>Claim Status reports</a:t>
                      </a:r>
                    </a:p>
                    <a:p>
                      <a:pPr marL="0" lvl="0" indent="0" algn="l" defTabSz="457200" rtl="0" eaLnBrk="1" latinLnBrk="0" hangingPunct="1">
                        <a:buFont typeface="Arial" panose="020B0604020202020204" pitchFamily="34" charset="0"/>
                        <a:buNone/>
                      </a:pPr>
                      <a:endParaRPr lang="en-US" sz="1200" b="0" kern="1200" dirty="0" smtClean="0">
                        <a:solidFill>
                          <a:srgbClr val="636462"/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marL="171450" lvl="0" indent="-1714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kern="1200" dirty="0" smtClean="0">
                          <a:solidFill>
                            <a:srgbClr val="636462"/>
                          </a:solidFill>
                          <a:latin typeface="Arial"/>
                          <a:ea typeface="+mn-ea"/>
                          <a:cs typeface="+mn-cs"/>
                        </a:rPr>
                        <a:t>EDI termination feeds for Port/Conversion </a:t>
                      </a:r>
                    </a:p>
                    <a:p>
                      <a:pPr marL="117475" indent="-117475"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chemeClr val="tx1">
                            <a:lumMod val="50000"/>
                            <a:lumOff val="50000"/>
                          </a:schemeClr>
                        </a:buClr>
                        <a:buFont typeface="Arial"/>
                        <a:buChar char="•"/>
                        <a:tabLst/>
                      </a:pPr>
                      <a:endParaRPr lang="en-US" sz="1100" baseline="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R="182880" marT="18288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B85869A-69BE-FE49-8874-5940F18FF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000" y="2315351"/>
            <a:ext cx="351691" cy="3516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391281-73BD-6B4A-8B79-8AAA7E2EF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6897" y="2271252"/>
            <a:ext cx="315603" cy="420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51F500-ED29-8942-A9C8-49BEB031E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3132" y="2298765"/>
            <a:ext cx="375488" cy="37844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B2DDE0F-9F2B-5E49-B0C7-BCC8DCC9BB8C}"/>
              </a:ext>
            </a:extLst>
          </p:cNvPr>
          <p:cNvSpPr txBox="1">
            <a:spLocks/>
          </p:cNvSpPr>
          <p:nvPr/>
        </p:nvSpPr>
        <p:spPr>
          <a:xfrm>
            <a:off x="103717" y="405585"/>
            <a:ext cx="8229600" cy="71755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 baseline="0">
                <a:solidFill>
                  <a:schemeClr val="tx2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58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Life &amp; Disability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58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4B6C63-BE1A-9448-9E39-029F5F3B06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889" y="2162951"/>
            <a:ext cx="417417" cy="50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1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Custom Design">
  <a:themeElements>
    <a:clrScheme name="Voya Text">
      <a:dk1>
        <a:sysClr val="windowText" lastClr="000000"/>
      </a:dk1>
      <a:lt1>
        <a:sysClr val="window" lastClr="FFFFFF"/>
      </a:lt1>
      <a:dk2>
        <a:srgbClr val="F58000"/>
      </a:dk2>
      <a:lt2>
        <a:srgbClr val="6E6E6E"/>
      </a:lt2>
      <a:accent1>
        <a:srgbClr val="F58000"/>
      </a:accent1>
      <a:accent2>
        <a:srgbClr val="FFC700"/>
      </a:accent2>
      <a:accent3>
        <a:srgbClr val="D75426"/>
      </a:accent3>
      <a:accent4>
        <a:srgbClr val="B73F7C"/>
      </a:accent4>
      <a:accent5>
        <a:srgbClr val="551B57"/>
      </a:accent5>
      <a:accent6>
        <a:srgbClr val="76C5E4"/>
      </a:accent6>
      <a:hlink>
        <a:srgbClr val="145A7B"/>
      </a:hlink>
      <a:folHlink>
        <a:srgbClr val="9AC1A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latin typeface="Arial"/>
            <a:cs typeface="Arial"/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MyTemplate">
  <a:themeElements>
    <a:clrScheme name="Voya">
      <a:dk1>
        <a:sysClr val="windowText" lastClr="000000"/>
      </a:dk1>
      <a:lt1>
        <a:sysClr val="window" lastClr="FFFFFF"/>
      </a:lt1>
      <a:dk2>
        <a:srgbClr val="F58000"/>
      </a:dk2>
      <a:lt2>
        <a:srgbClr val="6E6E6E"/>
      </a:lt2>
      <a:accent1>
        <a:srgbClr val="F58000"/>
      </a:accent1>
      <a:accent2>
        <a:srgbClr val="FFC700"/>
      </a:accent2>
      <a:accent3>
        <a:srgbClr val="D75426"/>
      </a:accent3>
      <a:accent4>
        <a:srgbClr val="B73F7C"/>
      </a:accent4>
      <a:accent5>
        <a:srgbClr val="551B57"/>
      </a:accent5>
      <a:accent6>
        <a:srgbClr val="76C5E4"/>
      </a:accent6>
      <a:hlink>
        <a:srgbClr val="145A7B"/>
      </a:hlink>
      <a:folHlink>
        <a:srgbClr val="9AC1A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latin typeface="Arial"/>
            <a:cs typeface="Arial"/>
          </a:defRPr>
        </a:defPPr>
      </a:lstStyle>
    </a:txDef>
  </a:objectDefaults>
  <a:extraClrSchemeLst/>
</a:theme>
</file>

<file path=ppt/theme/theme12.xml><?xml version="1.0" encoding="utf-8"?>
<a:theme xmlns:a="http://schemas.openxmlformats.org/drawingml/2006/main" name="2_Cover">
  <a:themeElements>
    <a:clrScheme name="Custom 1">
      <a:dk1>
        <a:sysClr val="windowText" lastClr="000000"/>
      </a:dk1>
      <a:lt1>
        <a:sysClr val="window" lastClr="FFFFFF"/>
      </a:lt1>
      <a:dk2>
        <a:srgbClr val="F58000"/>
      </a:dk2>
      <a:lt2>
        <a:srgbClr val="0097A9"/>
      </a:lt2>
      <a:accent1>
        <a:srgbClr val="D75426"/>
      </a:accent1>
      <a:accent2>
        <a:srgbClr val="B73F7C"/>
      </a:accent2>
      <a:accent3>
        <a:srgbClr val="551B57"/>
      </a:accent3>
      <a:accent4>
        <a:srgbClr val="76C5E4"/>
      </a:accent4>
      <a:accent5>
        <a:srgbClr val="145A7B"/>
      </a:accent5>
      <a:accent6>
        <a:srgbClr val="F58000"/>
      </a:accent6>
      <a:hlink>
        <a:srgbClr val="0097A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5_Custom Design">
  <a:themeElements>
    <a:clrScheme name="Voya Text">
      <a:dk1>
        <a:sysClr val="windowText" lastClr="000000"/>
      </a:dk1>
      <a:lt1>
        <a:sysClr val="window" lastClr="FFFFFF"/>
      </a:lt1>
      <a:dk2>
        <a:srgbClr val="F58000"/>
      </a:dk2>
      <a:lt2>
        <a:srgbClr val="6E6E6E"/>
      </a:lt2>
      <a:accent1>
        <a:srgbClr val="F58000"/>
      </a:accent1>
      <a:accent2>
        <a:srgbClr val="FFC700"/>
      </a:accent2>
      <a:accent3>
        <a:srgbClr val="D75426"/>
      </a:accent3>
      <a:accent4>
        <a:srgbClr val="B73F7C"/>
      </a:accent4>
      <a:accent5>
        <a:srgbClr val="551B57"/>
      </a:accent5>
      <a:accent6>
        <a:srgbClr val="76C5E4"/>
      </a:accent6>
      <a:hlink>
        <a:srgbClr val="145A7B"/>
      </a:hlink>
      <a:folHlink>
        <a:srgbClr val="9AC1A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>
            <a:latin typeface="Arial"/>
            <a:cs typeface="Arial"/>
          </a:defRPr>
        </a:defPPr>
      </a:lstStyle>
    </a:txDef>
  </a:objectDefaults>
  <a:extraClrSchemeLst/>
</a:theme>
</file>

<file path=ppt/theme/theme14.xml><?xml version="1.0" encoding="utf-8"?>
<a:theme xmlns:a="http://schemas.openxmlformats.org/drawingml/2006/main" name="7_Custom Design">
  <a:themeElements>
    <a:clrScheme name="Voya">
      <a:dk1>
        <a:srgbClr val="E47823"/>
      </a:dk1>
      <a:lt1>
        <a:sysClr val="window" lastClr="FFFFFF"/>
      </a:lt1>
      <a:dk2>
        <a:srgbClr val="505150"/>
      </a:dk2>
      <a:lt2>
        <a:srgbClr val="FAC81A"/>
      </a:lt2>
      <a:accent1>
        <a:srgbClr val="CB4721"/>
      </a:accent1>
      <a:accent2>
        <a:srgbClr val="93265A"/>
      </a:accent2>
      <a:accent3>
        <a:srgbClr val="341234"/>
      </a:accent3>
      <a:accent4>
        <a:srgbClr val="65B2CE"/>
      </a:accent4>
      <a:accent5>
        <a:srgbClr val="00486A"/>
      </a:accent5>
      <a:accent6>
        <a:srgbClr val="95C0A3"/>
      </a:accent6>
      <a:hlink>
        <a:srgbClr val="0083A1"/>
      </a:hlink>
      <a:folHlink>
        <a:srgbClr val="14131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Voya ">
      <a:dk1>
        <a:srgbClr val="E47823"/>
      </a:dk1>
      <a:lt1>
        <a:sysClr val="window" lastClr="FFFFFF"/>
      </a:lt1>
      <a:dk2>
        <a:srgbClr val="505150"/>
      </a:dk2>
      <a:lt2>
        <a:srgbClr val="FAC81A"/>
      </a:lt2>
      <a:accent1>
        <a:srgbClr val="CB4721"/>
      </a:accent1>
      <a:accent2>
        <a:srgbClr val="93265A"/>
      </a:accent2>
      <a:accent3>
        <a:srgbClr val="341234"/>
      </a:accent3>
      <a:accent4>
        <a:srgbClr val="65B2CE"/>
      </a:accent4>
      <a:accent5>
        <a:srgbClr val="00486A"/>
      </a:accent5>
      <a:accent6>
        <a:srgbClr val="95C0A3"/>
      </a:accent6>
      <a:hlink>
        <a:srgbClr val="0083A1"/>
      </a:hlink>
      <a:folHlink>
        <a:srgbClr val="141313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Voya">
      <a:dk1>
        <a:srgbClr val="E47823"/>
      </a:dk1>
      <a:lt1>
        <a:sysClr val="window" lastClr="FFFFFF"/>
      </a:lt1>
      <a:dk2>
        <a:srgbClr val="505150"/>
      </a:dk2>
      <a:lt2>
        <a:srgbClr val="FAC81A"/>
      </a:lt2>
      <a:accent1>
        <a:srgbClr val="CB4721"/>
      </a:accent1>
      <a:accent2>
        <a:srgbClr val="93265A"/>
      </a:accent2>
      <a:accent3>
        <a:srgbClr val="341234"/>
      </a:accent3>
      <a:accent4>
        <a:srgbClr val="65B2CE"/>
      </a:accent4>
      <a:accent5>
        <a:srgbClr val="00486A"/>
      </a:accent5>
      <a:accent6>
        <a:srgbClr val="95C0A3"/>
      </a:accent6>
      <a:hlink>
        <a:srgbClr val="0083A1"/>
      </a:hlink>
      <a:folHlink>
        <a:srgbClr val="14131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Voya ">
      <a:dk1>
        <a:srgbClr val="E47823"/>
      </a:dk1>
      <a:lt1>
        <a:sysClr val="window" lastClr="FFFFFF"/>
      </a:lt1>
      <a:dk2>
        <a:srgbClr val="505150"/>
      </a:dk2>
      <a:lt2>
        <a:srgbClr val="FAC81A"/>
      </a:lt2>
      <a:accent1>
        <a:srgbClr val="CB4721"/>
      </a:accent1>
      <a:accent2>
        <a:srgbClr val="93265A"/>
      </a:accent2>
      <a:accent3>
        <a:srgbClr val="341234"/>
      </a:accent3>
      <a:accent4>
        <a:srgbClr val="65B2CE"/>
      </a:accent4>
      <a:accent5>
        <a:srgbClr val="00486A"/>
      </a:accent5>
      <a:accent6>
        <a:srgbClr val="95C0A3"/>
      </a:accent6>
      <a:hlink>
        <a:srgbClr val="0083A1"/>
      </a:hlink>
      <a:folHlink>
        <a:srgbClr val="141313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Custom Design">
  <a:themeElements>
    <a:clrScheme name="Voya">
      <a:dk1>
        <a:srgbClr val="E47823"/>
      </a:dk1>
      <a:lt1>
        <a:sysClr val="window" lastClr="FFFFFF"/>
      </a:lt1>
      <a:dk2>
        <a:srgbClr val="505150"/>
      </a:dk2>
      <a:lt2>
        <a:srgbClr val="FAC81A"/>
      </a:lt2>
      <a:accent1>
        <a:srgbClr val="CB4721"/>
      </a:accent1>
      <a:accent2>
        <a:srgbClr val="93265A"/>
      </a:accent2>
      <a:accent3>
        <a:srgbClr val="341234"/>
      </a:accent3>
      <a:accent4>
        <a:srgbClr val="65B2CE"/>
      </a:accent4>
      <a:accent5>
        <a:srgbClr val="00486A"/>
      </a:accent5>
      <a:accent6>
        <a:srgbClr val="95C0A3"/>
      </a:accent6>
      <a:hlink>
        <a:srgbClr val="0083A1"/>
      </a:hlink>
      <a:folHlink>
        <a:srgbClr val="14131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Cover">
  <a:themeElements>
    <a:clrScheme name="Custom 1">
      <a:dk1>
        <a:sysClr val="windowText" lastClr="000000"/>
      </a:dk1>
      <a:lt1>
        <a:sysClr val="window" lastClr="FFFFFF"/>
      </a:lt1>
      <a:dk2>
        <a:srgbClr val="F58000"/>
      </a:dk2>
      <a:lt2>
        <a:srgbClr val="0097A9"/>
      </a:lt2>
      <a:accent1>
        <a:srgbClr val="D75426"/>
      </a:accent1>
      <a:accent2>
        <a:srgbClr val="B73F7C"/>
      </a:accent2>
      <a:accent3>
        <a:srgbClr val="551B57"/>
      </a:accent3>
      <a:accent4>
        <a:srgbClr val="76C5E4"/>
      </a:accent4>
      <a:accent5>
        <a:srgbClr val="145A7B"/>
      </a:accent5>
      <a:accent6>
        <a:srgbClr val="F58000"/>
      </a:accent6>
      <a:hlink>
        <a:srgbClr val="0097A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Graphs">
  <a:themeElements>
    <a:clrScheme name="CPColors">
      <a:dk1>
        <a:srgbClr val="141313"/>
      </a:dk1>
      <a:lt1>
        <a:sysClr val="window" lastClr="FFFFFF"/>
      </a:lt1>
      <a:dk2>
        <a:srgbClr val="141313"/>
      </a:dk2>
      <a:lt2>
        <a:srgbClr val="FFFFFE"/>
      </a:lt2>
      <a:accent1>
        <a:srgbClr val="558CBD"/>
      </a:accent1>
      <a:accent2>
        <a:srgbClr val="5F8A25"/>
      </a:accent2>
      <a:accent3>
        <a:srgbClr val="002C54"/>
      </a:accent3>
      <a:accent4>
        <a:srgbClr val="DF6621"/>
      </a:accent4>
      <a:accent5>
        <a:srgbClr val="82A9CE"/>
      </a:accent5>
      <a:accent6>
        <a:srgbClr val="222D1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Cover">
  <a:themeElements>
    <a:clrScheme name="Custom 1">
      <a:dk1>
        <a:sysClr val="windowText" lastClr="000000"/>
      </a:dk1>
      <a:lt1>
        <a:sysClr val="window" lastClr="FFFFFF"/>
      </a:lt1>
      <a:dk2>
        <a:srgbClr val="F58000"/>
      </a:dk2>
      <a:lt2>
        <a:srgbClr val="6E6E6E"/>
      </a:lt2>
      <a:accent1>
        <a:srgbClr val="F58000"/>
      </a:accent1>
      <a:accent2>
        <a:srgbClr val="FFC700"/>
      </a:accent2>
      <a:accent3>
        <a:srgbClr val="D75426"/>
      </a:accent3>
      <a:accent4>
        <a:srgbClr val="B73F7C"/>
      </a:accent4>
      <a:accent5>
        <a:srgbClr val="551B57"/>
      </a:accent5>
      <a:accent6>
        <a:srgbClr val="76C5E4"/>
      </a:accent6>
      <a:hlink>
        <a:srgbClr val="145A7B"/>
      </a:hlink>
      <a:folHlink>
        <a:srgbClr val="9AC1A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72750</TotalTime>
  <Words>820</Words>
  <Application>Microsoft Office PowerPoint</Application>
  <PresentationFormat>On-screen Show (4:3)</PresentationFormat>
  <Paragraphs>181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12</vt:i4>
      </vt:variant>
    </vt:vector>
  </HeadingPairs>
  <TitlesOfParts>
    <vt:vector size="38" baseType="lpstr">
      <vt:lpstr>MS PGothic</vt:lpstr>
      <vt:lpstr>MS PGothic</vt:lpstr>
      <vt:lpstr>Arial</vt:lpstr>
      <vt:lpstr>Arial Narrow</vt:lpstr>
      <vt:lpstr>Arial Regular</vt:lpstr>
      <vt:lpstr>Calibri</vt:lpstr>
      <vt:lpstr>FontAwesome</vt:lpstr>
      <vt:lpstr>Helvetica Neue</vt:lpstr>
      <vt:lpstr>Proxima Nova Cn Rg</vt:lpstr>
      <vt:lpstr>Proxima Nova Lt</vt:lpstr>
      <vt:lpstr>Times New Roman</vt:lpstr>
      <vt:lpstr>Wingdings</vt:lpstr>
      <vt:lpstr>Office Theme</vt:lpstr>
      <vt:lpstr>1_Office Theme</vt:lpstr>
      <vt:lpstr>2_Custom Design</vt:lpstr>
      <vt:lpstr>Custom Design</vt:lpstr>
      <vt:lpstr>3_Custom Design</vt:lpstr>
      <vt:lpstr>1_Custom Design</vt:lpstr>
      <vt:lpstr>Cover</vt:lpstr>
      <vt:lpstr>1_Graphs</vt:lpstr>
      <vt:lpstr>1_Cover</vt:lpstr>
      <vt:lpstr>4_Custom Design</vt:lpstr>
      <vt:lpstr>MyTemplate</vt:lpstr>
      <vt:lpstr>2_Cover</vt:lpstr>
      <vt:lpstr>5_Custom Design</vt:lpstr>
      <vt:lpstr>7_Custom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we specialize </vt:lpstr>
      <vt:lpstr>The Voya Supplemental Benefits Difference</vt:lpstr>
      <vt:lpstr>Voya’s Enrollment Technology Strategy</vt:lpstr>
      <vt:lpstr>PowerPoint Presentation</vt:lpstr>
      <vt:lpstr>Stop Loss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Magalis, C. (Conrad)</dc:creator>
  <cp:lastModifiedBy>Beckman, K. (Kelsey)</cp:lastModifiedBy>
  <cp:revision>2356</cp:revision>
  <cp:lastPrinted>2020-02-18T14:21:51Z</cp:lastPrinted>
  <dcterms:created xsi:type="dcterms:W3CDTF">2006-08-16T00:00:00Z</dcterms:created>
  <dcterms:modified xsi:type="dcterms:W3CDTF">2020-04-24T20:45:19Z</dcterms:modified>
</cp:coreProperties>
</file>