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1D6A45"/>
    <a:srgbClr val="071F5D"/>
    <a:srgbClr val="E99D23"/>
    <a:srgbClr val="90A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64" d="100"/>
          <a:sy n="64" d="100"/>
        </p:scale>
        <p:origin x="167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9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6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8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3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1C26-0B6D-4368-BE6D-11B59E1AA86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C694-1B20-47A7-B3E3-C2134003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7DDDCCF0-699D-4D7E-928B-B73811FC32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 numberOfShades="5"/>
                    </a14:imgEffect>
                  </a14:imgLayer>
                </a14:imgProps>
              </a:ext>
            </a:extLst>
          </a:blip>
          <a:srcRect l="3304" r="40342" b="5363"/>
          <a:stretch/>
        </p:blipFill>
        <p:spPr>
          <a:xfrm>
            <a:off x="243017" y="293531"/>
            <a:ext cx="2681762" cy="95189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D34D4E7-8E52-4406-AAF6-17FFEEF0C403}"/>
              </a:ext>
            </a:extLst>
          </p:cNvPr>
          <p:cNvSpPr/>
          <p:nvPr/>
        </p:nvSpPr>
        <p:spPr>
          <a:xfrm>
            <a:off x="243017" y="8628264"/>
            <a:ext cx="7341123" cy="4572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9C45D-D048-4835-9377-D3286BAB6DA2}"/>
              </a:ext>
            </a:extLst>
          </p:cNvPr>
          <p:cNvSpPr/>
          <p:nvPr/>
        </p:nvSpPr>
        <p:spPr>
          <a:xfrm>
            <a:off x="622407" y="8704772"/>
            <a:ext cx="6868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Schedule your Communication Blueprint workshop today</a:t>
            </a:r>
            <a:r>
              <a:rPr lang="en-US" sz="1600" b="1" dirty="0">
                <a:solidFill>
                  <a:schemeClr val="bg1"/>
                </a:solidFill>
              </a:rPr>
              <a:t>!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C368DF4-8A99-448F-9CF1-9D28656A6DCF}"/>
              </a:ext>
            </a:extLst>
          </p:cNvPr>
          <p:cNvGrpSpPr/>
          <p:nvPr/>
        </p:nvGrpSpPr>
        <p:grpSpPr>
          <a:xfrm>
            <a:off x="3867667" y="5831788"/>
            <a:ext cx="2771819" cy="1107066"/>
            <a:chOff x="8049509" y="3107770"/>
            <a:chExt cx="4502165" cy="1669288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04ECC09E-F4AF-4145-898E-F925F6167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8213" y="3107770"/>
              <a:ext cx="3573461" cy="1669288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2518411E-A5EF-49B1-86E2-FDB7EAF12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9509" y="3399078"/>
              <a:ext cx="906596" cy="1169801"/>
            </a:xfrm>
            <a:prstGeom prst="rect">
              <a:avLst/>
            </a:prstGeom>
          </p:spPr>
        </p:pic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56834CD9-0185-45A6-AAEB-2A3340DAEA81}"/>
              </a:ext>
            </a:extLst>
          </p:cNvPr>
          <p:cNvSpPr txBox="1"/>
          <p:nvPr/>
        </p:nvSpPr>
        <p:spPr>
          <a:xfrm>
            <a:off x="3119124" y="4806571"/>
            <a:ext cx="190982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Blueprint Workshop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CB9B8C-BA61-40BE-AE51-81CF3A33B666}"/>
              </a:ext>
            </a:extLst>
          </p:cNvPr>
          <p:cNvSpPr txBox="1"/>
          <p:nvPr/>
        </p:nvSpPr>
        <p:spPr>
          <a:xfrm>
            <a:off x="3527781" y="6876640"/>
            <a:ext cx="201168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Implement Communication</a:t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Blueprint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8642C99-676D-45A5-9B2A-3A5176FA9235}"/>
              </a:ext>
            </a:extLst>
          </p:cNvPr>
          <p:cNvGrpSpPr/>
          <p:nvPr/>
        </p:nvGrpSpPr>
        <p:grpSpPr>
          <a:xfrm>
            <a:off x="5496970" y="6778161"/>
            <a:ext cx="1577757" cy="585208"/>
            <a:chOff x="8843058" y="5068572"/>
            <a:chExt cx="2379203" cy="749450"/>
          </a:xfrm>
          <a:solidFill>
            <a:srgbClr val="1D6A45"/>
          </a:solidFill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919AE3C-7A43-4765-AD00-0C742EA59740}"/>
                </a:ext>
              </a:extLst>
            </p:cNvPr>
            <p:cNvSpPr txBox="1"/>
            <p:nvPr/>
          </p:nvSpPr>
          <p:spPr>
            <a:xfrm>
              <a:off x="8843058" y="5068572"/>
              <a:ext cx="2379203" cy="335032"/>
            </a:xfrm>
            <a:prstGeom prst="rect">
              <a:avLst/>
            </a:prstGeom>
            <a:solidFill>
              <a:srgbClr val="4472C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Motivate &amp; Reward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4942769-FBA8-4CEA-A7AF-F32B35783BB1}"/>
                </a:ext>
              </a:extLst>
            </p:cNvPr>
            <p:cNvSpPr txBox="1"/>
            <p:nvPr/>
          </p:nvSpPr>
          <p:spPr>
            <a:xfrm>
              <a:off x="8843058" y="5482989"/>
              <a:ext cx="2379203" cy="335033"/>
            </a:xfrm>
            <a:prstGeom prst="rect">
              <a:avLst/>
            </a:prstGeom>
            <a:solidFill>
              <a:srgbClr val="4472C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Educate &amp; Empower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1C2571F7-15EE-4A84-B3CE-FF99821BA694}"/>
              </a:ext>
            </a:extLst>
          </p:cNvPr>
          <p:cNvSpPr txBox="1"/>
          <p:nvPr/>
        </p:nvSpPr>
        <p:spPr>
          <a:xfrm>
            <a:off x="5356729" y="4038705"/>
            <a:ext cx="1770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Create Better Consumers &amp;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Increase Benefit</a:t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Value Perception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B2DC2E2-E914-4D6F-98A5-7555031B747A}"/>
              </a:ext>
            </a:extLst>
          </p:cNvPr>
          <p:cNvSpPr txBox="1"/>
          <p:nvPr/>
        </p:nvSpPr>
        <p:spPr>
          <a:xfrm>
            <a:off x="3208410" y="3596386"/>
            <a:ext cx="160497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Initial Conversation and Discovery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BB5D6C-48E9-4917-B6DB-C865F1147CD7}"/>
              </a:ext>
            </a:extLst>
          </p:cNvPr>
          <p:cNvSpPr/>
          <p:nvPr/>
        </p:nvSpPr>
        <p:spPr>
          <a:xfrm>
            <a:off x="3068196" y="3190449"/>
            <a:ext cx="2011680" cy="2286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5702EF8-3FFA-4752-A36A-A30246A757F9}"/>
              </a:ext>
            </a:extLst>
          </p:cNvPr>
          <p:cNvSpPr/>
          <p:nvPr/>
        </p:nvSpPr>
        <p:spPr>
          <a:xfrm>
            <a:off x="5236126" y="3190449"/>
            <a:ext cx="2011680" cy="2286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F156F5-8839-4C32-B212-897E4A224119}"/>
              </a:ext>
            </a:extLst>
          </p:cNvPr>
          <p:cNvSpPr/>
          <p:nvPr/>
        </p:nvSpPr>
        <p:spPr>
          <a:xfrm>
            <a:off x="3068196" y="5631586"/>
            <a:ext cx="4179610" cy="1999864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Graphic 59" descr="Boardroom">
            <a:extLst>
              <a:ext uri="{FF2B5EF4-FFF2-40B4-BE49-F238E27FC236}">
                <a16:creationId xmlns:a16="http://schemas.microsoft.com/office/drawing/2014/main" id="{2E98FB15-C9DD-4426-8E20-AA68C07657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82299" y="3251847"/>
            <a:ext cx="457200" cy="457200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64CE11D-063D-45B3-9844-EEF961FEA63F}"/>
              </a:ext>
            </a:extLst>
          </p:cNvPr>
          <p:cNvCxnSpPr>
            <a:cxnSpLocks/>
          </p:cNvCxnSpPr>
          <p:nvPr/>
        </p:nvCxnSpPr>
        <p:spPr>
          <a:xfrm>
            <a:off x="4010898" y="4058051"/>
            <a:ext cx="0" cy="332910"/>
          </a:xfrm>
          <a:prstGeom prst="straightConnector1">
            <a:avLst/>
          </a:prstGeom>
          <a:ln w="5715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phic 61" descr="Playbook">
            <a:extLst>
              <a:ext uri="{FF2B5EF4-FFF2-40B4-BE49-F238E27FC236}">
                <a16:creationId xmlns:a16="http://schemas.microsoft.com/office/drawing/2014/main" id="{0D292739-9BBD-49D8-8648-7ECB466696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99164" y="4421350"/>
            <a:ext cx="457200" cy="4572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D91C286-3CFF-4570-A515-92E541912097}"/>
              </a:ext>
            </a:extLst>
          </p:cNvPr>
          <p:cNvCxnSpPr>
            <a:cxnSpLocks/>
          </p:cNvCxnSpPr>
          <p:nvPr/>
        </p:nvCxnSpPr>
        <p:spPr>
          <a:xfrm>
            <a:off x="4074036" y="5268236"/>
            <a:ext cx="0" cy="594679"/>
          </a:xfrm>
          <a:prstGeom prst="straightConnector1">
            <a:avLst/>
          </a:prstGeom>
          <a:ln w="5715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20A48C5-AF4D-491B-8D29-6698C364F189}"/>
              </a:ext>
            </a:extLst>
          </p:cNvPr>
          <p:cNvCxnSpPr>
            <a:cxnSpLocks/>
          </p:cNvCxnSpPr>
          <p:nvPr/>
        </p:nvCxnSpPr>
        <p:spPr>
          <a:xfrm flipV="1">
            <a:off x="6261000" y="4918995"/>
            <a:ext cx="0" cy="874764"/>
          </a:xfrm>
          <a:prstGeom prst="straightConnector1">
            <a:avLst/>
          </a:prstGeom>
          <a:ln w="5715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Graphic 64" descr="Bullseye">
            <a:extLst>
              <a:ext uri="{FF2B5EF4-FFF2-40B4-BE49-F238E27FC236}">
                <a16:creationId xmlns:a16="http://schemas.microsoft.com/office/drawing/2014/main" id="{DED1291F-AE45-405E-8B0B-698DECDE95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13366" y="3480447"/>
            <a:ext cx="457200" cy="457200"/>
          </a:xfrm>
          <a:prstGeom prst="rect">
            <a:avLst/>
          </a:prstGeom>
        </p:spPr>
      </p:pic>
      <p:sp>
        <p:nvSpPr>
          <p:cNvPr id="66" name="Subtitle 2">
            <a:extLst>
              <a:ext uri="{FF2B5EF4-FFF2-40B4-BE49-F238E27FC236}">
                <a16:creationId xmlns:a16="http://schemas.microsoft.com/office/drawing/2014/main" id="{4BB25208-AC05-4E5A-8F9A-A85F9C9E4414}"/>
              </a:ext>
            </a:extLst>
          </p:cNvPr>
          <p:cNvSpPr txBox="1">
            <a:spLocks/>
          </p:cNvSpPr>
          <p:nvPr/>
        </p:nvSpPr>
        <p:spPr>
          <a:xfrm>
            <a:off x="3001307" y="1178336"/>
            <a:ext cx="4806693" cy="347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4472C4"/>
                </a:solidFill>
              </a:rPr>
              <a:t>They Don’t</a:t>
            </a:r>
            <a:r>
              <a:rPr lang="mr-IN" sz="2400" b="1" dirty="0">
                <a:solidFill>
                  <a:srgbClr val="4472C4"/>
                </a:solidFill>
              </a:rPr>
              <a:t>…</a:t>
            </a:r>
            <a:r>
              <a:rPr lang="en-US" sz="2400" b="1" dirty="0">
                <a:solidFill>
                  <a:srgbClr val="4472C4"/>
                </a:solidFill>
              </a:rPr>
              <a:t> Our Platform Does!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8A2E32C-0B3F-4CE4-8F5C-19CBED570CBD}"/>
              </a:ext>
            </a:extLst>
          </p:cNvPr>
          <p:cNvSpPr txBox="1">
            <a:spLocks/>
          </p:cNvSpPr>
          <p:nvPr/>
        </p:nvSpPr>
        <p:spPr>
          <a:xfrm>
            <a:off x="3032005" y="731201"/>
            <a:ext cx="4458501" cy="844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How does your staff deliver year-round communication to your workforce?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ED7E1CCC-24D7-47E7-AF5C-978CB16D9B20}"/>
              </a:ext>
            </a:extLst>
          </p:cNvPr>
          <p:cNvSpPr txBox="1">
            <a:spLocks/>
          </p:cNvSpPr>
          <p:nvPr/>
        </p:nvSpPr>
        <p:spPr>
          <a:xfrm>
            <a:off x="3006724" y="1577987"/>
            <a:ext cx="4251990" cy="219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Historically, benefit communication occurs only around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open enrollment. Why? Because, communicating year-round takes time and resources most benefit advisors and their clients don’t have. </a:t>
            </a:r>
          </a:p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platform eliminates these challenges and delivers communication directly to your employees and their dependents. 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AD53B0FD-530B-4178-A3A8-09F36BF19E2A}"/>
              </a:ext>
            </a:extLst>
          </p:cNvPr>
          <p:cNvSpPr txBox="1">
            <a:spLocks/>
          </p:cNvSpPr>
          <p:nvPr/>
        </p:nvSpPr>
        <p:spPr>
          <a:xfrm>
            <a:off x="2928681" y="7789029"/>
            <a:ext cx="4655459" cy="8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Year-round, strategic and purposeful benefit communication increases awareness of plan options and tools, promotes proper utilization, and enhances the real value of your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benefits programs.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C3BA891-EF46-484C-970C-130126844A3B}"/>
              </a:ext>
            </a:extLst>
          </p:cNvPr>
          <p:cNvSpPr txBox="1"/>
          <p:nvPr/>
        </p:nvSpPr>
        <p:spPr>
          <a:xfrm>
            <a:off x="2985482" y="9250090"/>
            <a:ext cx="288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US" sz="1600" dirty="0">
                <a:solidFill>
                  <a:srgbClr val="4472C4"/>
                </a:solidFill>
                <a:latin typeface="Arial Black" panose="020B0A04020102020204" pitchFamily="34" charset="0"/>
              </a:rPr>
              <a:t>Get In Touch: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1B486D-F80A-49F8-95AB-3DEE8A480BC5}"/>
              </a:ext>
            </a:extLst>
          </p:cNvPr>
          <p:cNvSpPr txBox="1"/>
          <p:nvPr/>
        </p:nvSpPr>
        <p:spPr>
          <a:xfrm>
            <a:off x="4813387" y="9221582"/>
            <a:ext cx="288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 Abernathy</a:t>
            </a:r>
            <a:b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chip@yourtouchpoints.com</a:t>
            </a:r>
          </a:p>
          <a:p>
            <a:pPr lvl="0" defTabSz="914400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 281-300-3668</a:t>
            </a:r>
            <a:endParaRPr lang="en-US" sz="12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5154F1C-296C-4350-9ADB-D516897C58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616" y="293531"/>
            <a:ext cx="1769570" cy="36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9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</TotalTime>
  <Words>144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Abernathy</dc:creator>
  <cp:lastModifiedBy>Chip Abernathy</cp:lastModifiedBy>
  <cp:revision>33</cp:revision>
  <cp:lastPrinted>2019-09-06T16:28:37Z</cp:lastPrinted>
  <dcterms:created xsi:type="dcterms:W3CDTF">2019-06-25T23:06:24Z</dcterms:created>
  <dcterms:modified xsi:type="dcterms:W3CDTF">2020-04-30T21:52:47Z</dcterms:modified>
</cp:coreProperties>
</file>