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10400" cy="9296400"/>
  <p:custDataLst>
    <p:tags r:id="rId3"/>
  </p:custDataLst>
  <p:defaultTextStyle>
    <a:defPPr>
      <a:defRPr lang="en-US"/>
    </a:defPPr>
    <a:lvl1pPr algn="ctr" rtl="0" fontAlgn="base">
      <a:spcBef>
        <a:spcPct val="50000"/>
      </a:spcBef>
      <a:spcAft>
        <a:spcPct val="0"/>
      </a:spcAft>
      <a:defRPr sz="4800" b="1" kern="1200">
        <a:solidFill>
          <a:schemeClr val="bg1"/>
        </a:solidFill>
        <a:latin typeface="Weiss" pitchFamily="2" charset="0"/>
        <a:ea typeface="+mn-ea"/>
        <a:cs typeface="+mn-cs"/>
      </a:defRPr>
    </a:lvl1pPr>
    <a:lvl2pPr marL="457200" algn="ctr" rtl="0" fontAlgn="base">
      <a:spcBef>
        <a:spcPct val="50000"/>
      </a:spcBef>
      <a:spcAft>
        <a:spcPct val="0"/>
      </a:spcAft>
      <a:defRPr sz="4800" b="1" kern="1200">
        <a:solidFill>
          <a:schemeClr val="bg1"/>
        </a:solidFill>
        <a:latin typeface="Weiss" pitchFamily="2" charset="0"/>
        <a:ea typeface="+mn-ea"/>
        <a:cs typeface="+mn-cs"/>
      </a:defRPr>
    </a:lvl2pPr>
    <a:lvl3pPr marL="914400" algn="ctr" rtl="0" fontAlgn="base">
      <a:spcBef>
        <a:spcPct val="50000"/>
      </a:spcBef>
      <a:spcAft>
        <a:spcPct val="0"/>
      </a:spcAft>
      <a:defRPr sz="4800" b="1" kern="1200">
        <a:solidFill>
          <a:schemeClr val="bg1"/>
        </a:solidFill>
        <a:latin typeface="Weiss" pitchFamily="2" charset="0"/>
        <a:ea typeface="+mn-ea"/>
        <a:cs typeface="+mn-cs"/>
      </a:defRPr>
    </a:lvl3pPr>
    <a:lvl4pPr marL="1371600" algn="ctr" rtl="0" fontAlgn="base">
      <a:spcBef>
        <a:spcPct val="50000"/>
      </a:spcBef>
      <a:spcAft>
        <a:spcPct val="0"/>
      </a:spcAft>
      <a:defRPr sz="4800" b="1" kern="1200">
        <a:solidFill>
          <a:schemeClr val="bg1"/>
        </a:solidFill>
        <a:latin typeface="Weiss" pitchFamily="2" charset="0"/>
        <a:ea typeface="+mn-ea"/>
        <a:cs typeface="+mn-cs"/>
      </a:defRPr>
    </a:lvl4pPr>
    <a:lvl5pPr marL="1828800" algn="ctr" rtl="0" fontAlgn="base">
      <a:spcBef>
        <a:spcPct val="50000"/>
      </a:spcBef>
      <a:spcAft>
        <a:spcPct val="0"/>
      </a:spcAft>
      <a:defRPr sz="4800" b="1" kern="1200">
        <a:solidFill>
          <a:schemeClr val="bg1"/>
        </a:solidFill>
        <a:latin typeface="Weiss" pitchFamily="2" charset="0"/>
        <a:ea typeface="+mn-ea"/>
        <a:cs typeface="+mn-cs"/>
      </a:defRPr>
    </a:lvl5pPr>
    <a:lvl6pPr marL="2286000" algn="l" defTabSz="914400" rtl="0" eaLnBrk="1" latinLnBrk="0" hangingPunct="1">
      <a:defRPr sz="4800" b="1" kern="1200">
        <a:solidFill>
          <a:schemeClr val="bg1"/>
        </a:solidFill>
        <a:latin typeface="Weiss" pitchFamily="2" charset="0"/>
        <a:ea typeface="+mn-ea"/>
        <a:cs typeface="+mn-cs"/>
      </a:defRPr>
    </a:lvl6pPr>
    <a:lvl7pPr marL="2743200" algn="l" defTabSz="914400" rtl="0" eaLnBrk="1" latinLnBrk="0" hangingPunct="1">
      <a:defRPr sz="4800" b="1" kern="1200">
        <a:solidFill>
          <a:schemeClr val="bg1"/>
        </a:solidFill>
        <a:latin typeface="Weiss" pitchFamily="2" charset="0"/>
        <a:ea typeface="+mn-ea"/>
        <a:cs typeface="+mn-cs"/>
      </a:defRPr>
    </a:lvl7pPr>
    <a:lvl8pPr marL="3200400" algn="l" defTabSz="914400" rtl="0" eaLnBrk="1" latinLnBrk="0" hangingPunct="1">
      <a:defRPr sz="4800" b="1" kern="1200">
        <a:solidFill>
          <a:schemeClr val="bg1"/>
        </a:solidFill>
        <a:latin typeface="Weiss" pitchFamily="2" charset="0"/>
        <a:ea typeface="+mn-ea"/>
        <a:cs typeface="+mn-cs"/>
      </a:defRPr>
    </a:lvl8pPr>
    <a:lvl9pPr marL="3657600" algn="l" defTabSz="914400" rtl="0" eaLnBrk="1" latinLnBrk="0" hangingPunct="1">
      <a:defRPr sz="4800" b="1" kern="1200">
        <a:solidFill>
          <a:schemeClr val="bg1"/>
        </a:solidFill>
        <a:latin typeface="Weiss" pitchFamily="2"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3F3"/>
    <a:srgbClr val="000000"/>
    <a:srgbClr val="FFFF00"/>
    <a:srgbClr val="3399FF"/>
    <a:srgbClr val="FF9900"/>
    <a:srgbClr val="CC0099"/>
    <a:srgbClr val="9900CC"/>
    <a:srgbClr val="FF0000"/>
    <a:srgbClr val="0066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536" autoAdjust="0"/>
  </p:normalViewPr>
  <p:slideViewPr>
    <p:cSldViewPr>
      <p:cViewPr varScale="1">
        <p:scale>
          <a:sx n="14" d="100"/>
          <a:sy n="14" d="100"/>
        </p:scale>
        <p:origin x="1244" y="5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84790D-DAF8-4AE4-861D-B18990F70A5C}" type="slidenum">
              <a:rPr lang="en-US"/>
              <a:pPr>
                <a:defRPr/>
              </a:pPr>
              <a:t>‹#›</a:t>
            </a:fld>
            <a:endParaRPr lang="en-US"/>
          </a:p>
        </p:txBody>
      </p:sp>
    </p:spTree>
    <p:extLst>
      <p:ext uri="{BB962C8B-B14F-4D97-AF65-F5344CB8AC3E}">
        <p14:creationId xmlns:p14="http://schemas.microsoft.com/office/powerpoint/2010/main" val="96055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657E23-8462-42EF-B699-FC315AF51A4E}" type="slidenum">
              <a:rPr lang="en-US"/>
              <a:pPr>
                <a:defRPr/>
              </a:pPr>
              <a:t>‹#›</a:t>
            </a:fld>
            <a:endParaRPr lang="en-US"/>
          </a:p>
        </p:txBody>
      </p:sp>
    </p:spTree>
    <p:extLst>
      <p:ext uri="{BB962C8B-B14F-4D97-AF65-F5344CB8AC3E}">
        <p14:creationId xmlns:p14="http://schemas.microsoft.com/office/powerpoint/2010/main" val="213779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163" y="2925763"/>
            <a:ext cx="9326562"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475" y="2925763"/>
            <a:ext cx="27827288"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FFDC3-6AF8-4F03-AFFF-468467DE6CCD}" type="slidenum">
              <a:rPr lang="en-US"/>
              <a:pPr>
                <a:defRPr/>
              </a:pPr>
              <a:t>‹#›</a:t>
            </a:fld>
            <a:endParaRPr lang="en-US"/>
          </a:p>
        </p:txBody>
      </p:sp>
    </p:spTree>
    <p:extLst>
      <p:ext uri="{BB962C8B-B14F-4D97-AF65-F5344CB8AC3E}">
        <p14:creationId xmlns:p14="http://schemas.microsoft.com/office/powerpoint/2010/main" val="166744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8B702-7A4A-4841-A542-75EC664D3BC6}" type="slidenum">
              <a:rPr lang="en-US"/>
              <a:pPr>
                <a:defRPr/>
              </a:pPr>
              <a:t>‹#›</a:t>
            </a:fld>
            <a:endParaRPr lang="en-US"/>
          </a:p>
        </p:txBody>
      </p:sp>
    </p:spTree>
    <p:extLst>
      <p:ext uri="{BB962C8B-B14F-4D97-AF65-F5344CB8AC3E}">
        <p14:creationId xmlns:p14="http://schemas.microsoft.com/office/powerpoint/2010/main" val="322329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D54172-DA87-4644-B583-925A21D6BE0C}" type="slidenum">
              <a:rPr lang="en-US"/>
              <a:pPr>
                <a:defRPr/>
              </a:pPr>
              <a:t>‹#›</a:t>
            </a:fld>
            <a:endParaRPr lang="en-US"/>
          </a:p>
        </p:txBody>
      </p:sp>
    </p:spTree>
    <p:extLst>
      <p:ext uri="{BB962C8B-B14F-4D97-AF65-F5344CB8AC3E}">
        <p14:creationId xmlns:p14="http://schemas.microsoft.com/office/powerpoint/2010/main" val="26721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475"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9125"/>
            <a:ext cx="1857692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DFCF6-FB4B-45CD-8574-DD53A898EFB9}" type="slidenum">
              <a:rPr lang="en-US"/>
              <a:pPr>
                <a:defRPr/>
              </a:pPr>
              <a:t>‹#›</a:t>
            </a:fld>
            <a:endParaRPr lang="en-US"/>
          </a:p>
        </p:txBody>
      </p:sp>
    </p:spTree>
    <p:extLst>
      <p:ext uri="{BB962C8B-B14F-4D97-AF65-F5344CB8AC3E}">
        <p14:creationId xmlns:p14="http://schemas.microsoft.com/office/powerpoint/2010/main" val="423222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825E27-0E3B-4ED7-A7B1-DD4B69AC8965}" type="slidenum">
              <a:rPr lang="en-US"/>
              <a:pPr>
                <a:defRPr/>
              </a:pPr>
              <a:t>‹#›</a:t>
            </a:fld>
            <a:endParaRPr lang="en-US"/>
          </a:p>
        </p:txBody>
      </p:sp>
    </p:spTree>
    <p:extLst>
      <p:ext uri="{BB962C8B-B14F-4D97-AF65-F5344CB8AC3E}">
        <p14:creationId xmlns:p14="http://schemas.microsoft.com/office/powerpoint/2010/main" val="3901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0885B2-C3A6-4F01-967C-E6BC596E1FEE}" type="slidenum">
              <a:rPr lang="en-US"/>
              <a:pPr>
                <a:defRPr/>
              </a:pPr>
              <a:t>‹#›</a:t>
            </a:fld>
            <a:endParaRPr lang="en-US"/>
          </a:p>
        </p:txBody>
      </p:sp>
    </p:spTree>
    <p:extLst>
      <p:ext uri="{BB962C8B-B14F-4D97-AF65-F5344CB8AC3E}">
        <p14:creationId xmlns:p14="http://schemas.microsoft.com/office/powerpoint/2010/main" val="245828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242AA1-1C7E-47C5-9AEC-4E5244AB975F}" type="slidenum">
              <a:rPr lang="en-US"/>
              <a:pPr>
                <a:defRPr/>
              </a:pPr>
              <a:t>‹#›</a:t>
            </a:fld>
            <a:endParaRPr lang="en-US"/>
          </a:p>
        </p:txBody>
      </p:sp>
    </p:spTree>
    <p:extLst>
      <p:ext uri="{BB962C8B-B14F-4D97-AF65-F5344CB8AC3E}">
        <p14:creationId xmlns:p14="http://schemas.microsoft.com/office/powerpoint/2010/main" val="372379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94353C-882D-4D12-8F9C-7412CA9119ED}" type="slidenum">
              <a:rPr lang="en-US"/>
              <a:pPr>
                <a:defRPr/>
              </a:pPr>
              <a:t>‹#›</a:t>
            </a:fld>
            <a:endParaRPr lang="en-US"/>
          </a:p>
        </p:txBody>
      </p:sp>
    </p:spTree>
    <p:extLst>
      <p:ext uri="{BB962C8B-B14F-4D97-AF65-F5344CB8AC3E}">
        <p14:creationId xmlns:p14="http://schemas.microsoft.com/office/powerpoint/2010/main" val="157895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F8336-B6A0-4028-B579-6B03BE0174B1}" type="slidenum">
              <a:rPr lang="en-US"/>
              <a:pPr>
                <a:defRPr/>
              </a:pPr>
              <a:t>‹#›</a:t>
            </a:fld>
            <a:endParaRPr lang="en-US"/>
          </a:p>
        </p:txBody>
      </p:sp>
    </p:spTree>
    <p:extLst>
      <p:ext uri="{BB962C8B-B14F-4D97-AF65-F5344CB8AC3E}">
        <p14:creationId xmlns:p14="http://schemas.microsoft.com/office/powerpoint/2010/main" val="301626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475" y="2925763"/>
            <a:ext cx="373062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475" y="9509125"/>
            <a:ext cx="37306250" cy="1975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47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l" defTabSz="4389438">
              <a:spcBef>
                <a:spcPct val="0"/>
              </a:spcBef>
              <a:defRPr sz="6700" b="0" smtClean="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14995525" y="29992638"/>
            <a:ext cx="139001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spcBef>
                <a:spcPct val="0"/>
              </a:spcBef>
              <a:defRPr sz="6700" b="0" smtClean="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31454725" y="29992638"/>
            <a:ext cx="91440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spcBef>
                <a:spcPct val="0"/>
              </a:spcBef>
              <a:defRPr sz="6700" b="0" smtClean="0">
                <a:solidFill>
                  <a:schemeClr val="tx1"/>
                </a:solidFill>
                <a:latin typeface="+mn-lt"/>
              </a:defRPr>
            </a:lvl1pPr>
          </a:lstStyle>
          <a:p>
            <a:pPr>
              <a:defRPr/>
            </a:pPr>
            <a:fld id="{26E1C6A0-87FC-4C62-BD6E-C120037289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Times New Roman" pitchFamily="18" charset="0"/>
        </a:defRPr>
      </a:lvl2pPr>
      <a:lvl3pPr algn="ctr" defTabSz="4389438" rtl="0" eaLnBrk="0" fontAlgn="base" hangingPunct="0">
        <a:spcBef>
          <a:spcPct val="0"/>
        </a:spcBef>
        <a:spcAft>
          <a:spcPct val="0"/>
        </a:spcAft>
        <a:defRPr sz="21100">
          <a:solidFill>
            <a:schemeClr val="tx2"/>
          </a:solidFill>
          <a:latin typeface="Times New Roman" pitchFamily="18" charset="0"/>
        </a:defRPr>
      </a:lvl3pPr>
      <a:lvl4pPr algn="ctr" defTabSz="4389438" rtl="0" eaLnBrk="0" fontAlgn="base" hangingPunct="0">
        <a:spcBef>
          <a:spcPct val="0"/>
        </a:spcBef>
        <a:spcAft>
          <a:spcPct val="0"/>
        </a:spcAft>
        <a:defRPr sz="21100">
          <a:solidFill>
            <a:schemeClr val="tx2"/>
          </a:solidFill>
          <a:latin typeface="Times New Roman" pitchFamily="18" charset="0"/>
        </a:defRPr>
      </a:lvl4pPr>
      <a:lvl5pPr algn="ctr" defTabSz="4389438" rtl="0" eaLnBrk="0" fontAlgn="base" hangingPunct="0">
        <a:spcBef>
          <a:spcPct val="0"/>
        </a:spcBef>
        <a:spcAft>
          <a:spcPct val="0"/>
        </a:spcAft>
        <a:defRPr sz="21100">
          <a:solidFill>
            <a:schemeClr val="tx2"/>
          </a:solidFill>
          <a:latin typeface="Times New Roman" pitchFamily="18" charset="0"/>
        </a:defRPr>
      </a:lvl5pPr>
      <a:lvl6pPr marL="457200" algn="ctr" defTabSz="4389438" rtl="0" fontAlgn="base">
        <a:spcBef>
          <a:spcPct val="0"/>
        </a:spcBef>
        <a:spcAft>
          <a:spcPct val="0"/>
        </a:spcAft>
        <a:defRPr sz="21100">
          <a:solidFill>
            <a:schemeClr val="tx2"/>
          </a:solidFill>
          <a:latin typeface="Times New Roman" pitchFamily="18" charset="0"/>
        </a:defRPr>
      </a:lvl6pPr>
      <a:lvl7pPr marL="914400" algn="ctr" defTabSz="4389438" rtl="0" fontAlgn="base">
        <a:spcBef>
          <a:spcPct val="0"/>
        </a:spcBef>
        <a:spcAft>
          <a:spcPct val="0"/>
        </a:spcAft>
        <a:defRPr sz="21100">
          <a:solidFill>
            <a:schemeClr val="tx2"/>
          </a:solidFill>
          <a:latin typeface="Times New Roman" pitchFamily="18" charset="0"/>
        </a:defRPr>
      </a:lvl7pPr>
      <a:lvl8pPr marL="1371600" algn="ctr" defTabSz="4389438" rtl="0" fontAlgn="base">
        <a:spcBef>
          <a:spcPct val="0"/>
        </a:spcBef>
        <a:spcAft>
          <a:spcPct val="0"/>
        </a:spcAft>
        <a:defRPr sz="21100">
          <a:solidFill>
            <a:schemeClr val="tx2"/>
          </a:solidFill>
          <a:latin typeface="Times New Roman" pitchFamily="18" charset="0"/>
        </a:defRPr>
      </a:lvl8pPr>
      <a:lvl9pPr marL="1828800" algn="ctr" defTabSz="4389438" rtl="0" fontAlgn="base">
        <a:spcBef>
          <a:spcPct val="0"/>
        </a:spcBef>
        <a:spcAft>
          <a:spcPct val="0"/>
        </a:spcAft>
        <a:defRPr sz="21100">
          <a:solidFill>
            <a:schemeClr val="tx2"/>
          </a:solidFill>
          <a:latin typeface="Times New Roman" pitchFamily="18"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7F61367D-212C-4360-8A6C-AE445C330954}"/>
              </a:ext>
            </a:extLst>
          </p:cNvPr>
          <p:cNvPicPr>
            <a:picLocks noChangeAspect="1"/>
          </p:cNvPicPr>
          <p:nvPr/>
        </p:nvPicPr>
        <p:blipFill rotWithShape="1">
          <a:blip r:embed="rId2"/>
          <a:srcRect l="10437" t="11869" r="16935" b="8564"/>
          <a:stretch/>
        </p:blipFill>
        <p:spPr>
          <a:xfrm>
            <a:off x="31160266" y="8674249"/>
            <a:ext cx="11700502" cy="9613751"/>
          </a:xfrm>
          <a:prstGeom prst="rect">
            <a:avLst/>
          </a:prstGeom>
        </p:spPr>
      </p:pic>
      <p:pic>
        <p:nvPicPr>
          <p:cNvPr id="17" name="Picture 16">
            <a:extLst>
              <a:ext uri="{FF2B5EF4-FFF2-40B4-BE49-F238E27FC236}">
                <a16:creationId xmlns:a16="http://schemas.microsoft.com/office/drawing/2014/main" id="{3CC51469-AD8B-459C-867B-0A47F0640A17}"/>
              </a:ext>
            </a:extLst>
          </p:cNvPr>
          <p:cNvPicPr>
            <a:picLocks noChangeAspect="1"/>
          </p:cNvPicPr>
          <p:nvPr/>
        </p:nvPicPr>
        <p:blipFill rotWithShape="1">
          <a:blip r:embed="rId3"/>
          <a:srcRect l="13267" t="16078" r="15084" b="5462"/>
          <a:stretch/>
        </p:blipFill>
        <p:spPr>
          <a:xfrm>
            <a:off x="15312582" y="26116798"/>
            <a:ext cx="7519360" cy="6175718"/>
          </a:xfrm>
          <a:prstGeom prst="rect">
            <a:avLst/>
          </a:prstGeom>
        </p:spPr>
      </p:pic>
      <p:sp>
        <p:nvSpPr>
          <p:cNvPr id="2050" name="AutoShape 12"/>
          <p:cNvSpPr>
            <a:spLocks noChangeArrowheads="1"/>
          </p:cNvSpPr>
          <p:nvPr/>
        </p:nvSpPr>
        <p:spPr bwMode="auto">
          <a:xfrm>
            <a:off x="7252436" y="1031915"/>
            <a:ext cx="29323564" cy="326898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wrap="square" anchor="ctr">
            <a:spAutoFit/>
          </a:bodyPr>
          <a:lstStyle/>
          <a:p>
            <a:pPr>
              <a:spcBef>
                <a:spcPct val="0"/>
              </a:spcBef>
            </a:pPr>
            <a:r>
              <a:rPr lang="en-US" sz="7200" dirty="0">
                <a:latin typeface="wf_segoe-ui_normal"/>
              </a:rPr>
              <a:t>The Reminiscence Bump Effect in Published Autobiographies</a:t>
            </a:r>
            <a:r>
              <a:rPr lang="en-US" sz="7200" dirty="0">
                <a:solidFill>
                  <a:srgbClr val="212121"/>
                </a:solidFill>
                <a:latin typeface="wf_segoe-ui_normal"/>
              </a:rPr>
              <a:t> </a:t>
            </a:r>
          </a:p>
          <a:p>
            <a:pPr>
              <a:spcBef>
                <a:spcPct val="0"/>
              </a:spcBef>
            </a:pPr>
            <a:r>
              <a:rPr lang="en-US" sz="6000" b="0" dirty="0">
                <a:latin typeface="Arial" charset="0"/>
                <a:cs typeface="Arial" charset="0"/>
              </a:rPr>
              <a:t>Thomas W. </a:t>
            </a:r>
            <a:r>
              <a:rPr lang="en-US" sz="6000" b="0">
                <a:latin typeface="Arial" charset="0"/>
                <a:cs typeface="Arial" charset="0"/>
              </a:rPr>
              <a:t>Pierce, Hannah </a:t>
            </a:r>
            <a:r>
              <a:rPr lang="en-US" sz="6000" b="0" dirty="0">
                <a:latin typeface="Arial" charset="0"/>
                <a:cs typeface="Arial" charset="0"/>
              </a:rPr>
              <a:t>Benz, Grace Flood</a:t>
            </a:r>
          </a:p>
          <a:p>
            <a:pPr>
              <a:spcBef>
                <a:spcPct val="0"/>
              </a:spcBef>
            </a:pPr>
            <a:r>
              <a:rPr lang="en-US" sz="5400" b="0" dirty="0">
                <a:latin typeface="Arial" charset="0"/>
                <a:cs typeface="Arial" charset="0"/>
              </a:rPr>
              <a:t>Department of Psychology, Radford University</a:t>
            </a:r>
          </a:p>
        </p:txBody>
      </p:sp>
      <p:sp>
        <p:nvSpPr>
          <p:cNvPr id="2051" name="Rectangle 89"/>
          <p:cNvSpPr>
            <a:spLocks noChangeArrowheads="1"/>
          </p:cNvSpPr>
          <p:nvPr/>
        </p:nvSpPr>
        <p:spPr bwMode="auto">
          <a:xfrm>
            <a:off x="914400" y="6683970"/>
            <a:ext cx="12926378" cy="1076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gn="l"/>
            <a:endParaRPr lang="en-US" sz="4000" dirty="0">
              <a:solidFill>
                <a:schemeClr val="tx1"/>
              </a:solidFill>
              <a:latin typeface="Arial" pitchFamily="34" charset="0"/>
              <a:cs typeface="Arial" pitchFamily="34" charset="0"/>
            </a:endParaRPr>
          </a:p>
        </p:txBody>
      </p:sp>
      <p:sp>
        <p:nvSpPr>
          <p:cNvPr id="2053" name="AutoShape 7"/>
          <p:cNvSpPr>
            <a:spLocks noChangeArrowheads="1"/>
          </p:cNvSpPr>
          <p:nvPr/>
        </p:nvSpPr>
        <p:spPr bwMode="auto">
          <a:xfrm>
            <a:off x="914400" y="5421074"/>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anchor="ctr">
            <a:spAutoFit/>
          </a:bodyPr>
          <a:lstStyle/>
          <a:p>
            <a:r>
              <a:rPr lang="en-US" sz="5000" dirty="0">
                <a:latin typeface="Arial" pitchFamily="34" charset="0"/>
                <a:cs typeface="Arial" pitchFamily="34" charset="0"/>
              </a:rPr>
              <a:t>Abstract</a:t>
            </a:r>
          </a:p>
        </p:txBody>
      </p:sp>
      <p:sp>
        <p:nvSpPr>
          <p:cNvPr id="2058" name="Text Box 1563"/>
          <p:cNvSpPr txBox="1">
            <a:spLocks noChangeArrowheads="1"/>
          </p:cNvSpPr>
          <p:nvPr/>
        </p:nvSpPr>
        <p:spPr bwMode="auto">
          <a:xfrm>
            <a:off x="14935200" y="15240000"/>
            <a:ext cx="13335000" cy="861774"/>
          </a:xfrm>
          <a:prstGeom prst="rect">
            <a:avLst/>
          </a:prstGeom>
          <a:noFill/>
          <a:ln>
            <a:noFill/>
          </a:ln>
          <a:effectLst/>
          <a:extLst>
            <a:ext uri="{909E8E84-426E-40DD-AFC4-6F175D3DCCD1}">
              <a14:hiddenFill xmlns:a14="http://schemas.microsoft.com/office/drawing/2010/main">
                <a:gradFill rotWithShape="1">
                  <a:gsLst>
                    <a:gs pos="0">
                      <a:srgbClr val="1D1D76"/>
                    </a:gs>
                    <a:gs pos="50000">
                      <a:srgbClr val="3333CC"/>
                    </a:gs>
                    <a:gs pos="100000">
                      <a:srgbClr val="1D1D76"/>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800" b="1">
                <a:solidFill>
                  <a:schemeClr val="bg1"/>
                </a:solidFill>
                <a:latin typeface="Weiss" pitchFamily="2" charset="0"/>
              </a:defRPr>
            </a:lvl1pPr>
            <a:lvl2pPr marL="742950" indent="-285750" eaLnBrk="0" hangingPunct="0">
              <a:defRPr sz="4800" b="1">
                <a:solidFill>
                  <a:schemeClr val="bg1"/>
                </a:solidFill>
                <a:latin typeface="Weiss" pitchFamily="2" charset="0"/>
              </a:defRPr>
            </a:lvl2pPr>
            <a:lvl3pPr marL="1143000" indent="-228600" eaLnBrk="0" hangingPunct="0">
              <a:defRPr sz="4800" b="1">
                <a:solidFill>
                  <a:schemeClr val="bg1"/>
                </a:solidFill>
                <a:latin typeface="Weiss" pitchFamily="2" charset="0"/>
              </a:defRPr>
            </a:lvl3pPr>
            <a:lvl4pPr marL="1600200" indent="-228600" eaLnBrk="0" hangingPunct="0">
              <a:defRPr sz="4800" b="1">
                <a:solidFill>
                  <a:schemeClr val="bg1"/>
                </a:solidFill>
                <a:latin typeface="Weiss" pitchFamily="2" charset="0"/>
              </a:defRPr>
            </a:lvl4pPr>
            <a:lvl5pPr marL="2057400" indent="-228600" eaLnBrk="0" hangingPunct="0">
              <a:defRPr sz="4800" b="1">
                <a:solidFill>
                  <a:schemeClr val="bg1"/>
                </a:solidFill>
                <a:latin typeface="Weiss" pitchFamily="2" charset="0"/>
              </a:defRPr>
            </a:lvl5pPr>
            <a:lvl6pPr marL="2514600" indent="-228600" algn="ctr" eaLnBrk="0" fontAlgn="base" hangingPunct="0">
              <a:spcBef>
                <a:spcPct val="50000"/>
              </a:spcBef>
              <a:spcAft>
                <a:spcPct val="0"/>
              </a:spcAft>
              <a:defRPr sz="4800" b="1">
                <a:solidFill>
                  <a:schemeClr val="bg1"/>
                </a:solidFill>
                <a:latin typeface="Weiss" pitchFamily="2" charset="0"/>
              </a:defRPr>
            </a:lvl6pPr>
            <a:lvl7pPr marL="2971800" indent="-228600" algn="ctr" eaLnBrk="0" fontAlgn="base" hangingPunct="0">
              <a:spcBef>
                <a:spcPct val="50000"/>
              </a:spcBef>
              <a:spcAft>
                <a:spcPct val="0"/>
              </a:spcAft>
              <a:defRPr sz="4800" b="1">
                <a:solidFill>
                  <a:schemeClr val="bg1"/>
                </a:solidFill>
                <a:latin typeface="Weiss" pitchFamily="2" charset="0"/>
              </a:defRPr>
            </a:lvl7pPr>
            <a:lvl8pPr marL="3429000" indent="-228600" algn="ctr" eaLnBrk="0" fontAlgn="base" hangingPunct="0">
              <a:spcBef>
                <a:spcPct val="50000"/>
              </a:spcBef>
              <a:spcAft>
                <a:spcPct val="0"/>
              </a:spcAft>
              <a:defRPr sz="4800" b="1">
                <a:solidFill>
                  <a:schemeClr val="bg1"/>
                </a:solidFill>
                <a:latin typeface="Weiss" pitchFamily="2" charset="0"/>
              </a:defRPr>
            </a:lvl8pPr>
            <a:lvl9pPr marL="3886200" indent="-228600" algn="ctr" eaLnBrk="0" fontAlgn="base" hangingPunct="0">
              <a:spcBef>
                <a:spcPct val="50000"/>
              </a:spcBef>
              <a:spcAft>
                <a:spcPct val="0"/>
              </a:spcAft>
              <a:defRPr sz="4800" b="1">
                <a:solidFill>
                  <a:schemeClr val="bg1"/>
                </a:solidFill>
                <a:latin typeface="Weiss" pitchFamily="2" charset="0"/>
              </a:defRPr>
            </a:lvl9pPr>
          </a:lstStyle>
          <a:p>
            <a:pPr algn="l" eaLnBrk="1" hangingPunct="1"/>
            <a:endParaRPr lang="en-US" sz="5000">
              <a:solidFill>
                <a:schemeClr val="tx1"/>
              </a:solidFill>
              <a:latin typeface="Arial" pitchFamily="34" charset="0"/>
              <a:cs typeface="Arial" pitchFamily="34" charset="0"/>
            </a:endParaRPr>
          </a:p>
        </p:txBody>
      </p:sp>
      <p:sp>
        <p:nvSpPr>
          <p:cNvPr id="22" name="AutoShape 7"/>
          <p:cNvSpPr>
            <a:spLocks noChangeArrowheads="1"/>
          </p:cNvSpPr>
          <p:nvPr/>
        </p:nvSpPr>
        <p:spPr bwMode="auto">
          <a:xfrm>
            <a:off x="1072075" y="16815937"/>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anchor="ctr">
            <a:spAutoFit/>
          </a:bodyPr>
          <a:lstStyle/>
          <a:p>
            <a:r>
              <a:rPr lang="en-US" sz="5000" dirty="0">
                <a:latin typeface="Arial" pitchFamily="34" charset="0"/>
                <a:cs typeface="Arial" pitchFamily="34" charset="0"/>
              </a:rPr>
              <a:t>Introduction</a:t>
            </a:r>
          </a:p>
        </p:txBody>
      </p:sp>
      <p:sp>
        <p:nvSpPr>
          <p:cNvPr id="23" name="AutoShape 7"/>
          <p:cNvSpPr>
            <a:spLocks noChangeArrowheads="1"/>
          </p:cNvSpPr>
          <p:nvPr/>
        </p:nvSpPr>
        <p:spPr bwMode="auto">
          <a:xfrm>
            <a:off x="997493" y="25640072"/>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anchor="ctr">
            <a:spAutoFit/>
          </a:bodyPr>
          <a:lstStyle/>
          <a:p>
            <a:r>
              <a:rPr lang="en-US" sz="5000" dirty="0">
                <a:latin typeface="Arial" pitchFamily="34" charset="0"/>
                <a:cs typeface="Arial" pitchFamily="34" charset="0"/>
              </a:rPr>
              <a:t>Method</a:t>
            </a:r>
          </a:p>
        </p:txBody>
      </p:sp>
      <p:sp>
        <p:nvSpPr>
          <p:cNvPr id="25" name="AutoShape 7"/>
          <p:cNvSpPr>
            <a:spLocks noChangeArrowheads="1"/>
          </p:cNvSpPr>
          <p:nvPr/>
        </p:nvSpPr>
        <p:spPr bwMode="auto">
          <a:xfrm>
            <a:off x="15754365" y="8014368"/>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anchor="ctr">
            <a:spAutoFit/>
          </a:bodyPr>
          <a:lstStyle/>
          <a:p>
            <a:r>
              <a:rPr lang="en-US" sz="5000" dirty="0">
                <a:latin typeface="Arial" pitchFamily="34" charset="0"/>
                <a:cs typeface="Arial" pitchFamily="34" charset="0"/>
              </a:rPr>
              <a:t>Results</a:t>
            </a:r>
          </a:p>
        </p:txBody>
      </p:sp>
      <p:sp>
        <p:nvSpPr>
          <p:cNvPr id="26" name="AutoShape 7"/>
          <p:cNvSpPr>
            <a:spLocks noChangeArrowheads="1"/>
          </p:cNvSpPr>
          <p:nvPr/>
        </p:nvSpPr>
        <p:spPr bwMode="auto">
          <a:xfrm>
            <a:off x="30225841" y="18957062"/>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wrap="square" anchor="ctr">
            <a:spAutoFit/>
          </a:bodyPr>
          <a:lstStyle/>
          <a:p>
            <a:r>
              <a:rPr lang="en-US" sz="5000" dirty="0">
                <a:latin typeface="Arial" pitchFamily="34" charset="0"/>
                <a:cs typeface="Arial" pitchFamily="34" charset="0"/>
              </a:rPr>
              <a:t>Discussion</a:t>
            </a:r>
          </a:p>
        </p:txBody>
      </p:sp>
      <p:grpSp>
        <p:nvGrpSpPr>
          <p:cNvPr id="3" name="Group 2"/>
          <p:cNvGrpSpPr/>
          <p:nvPr/>
        </p:nvGrpSpPr>
        <p:grpSpPr>
          <a:xfrm>
            <a:off x="31541106" y="30769510"/>
            <a:ext cx="10422700" cy="1262062"/>
            <a:chOff x="29513697" y="31342390"/>
            <a:chExt cx="10422700" cy="1262062"/>
          </a:xfrm>
        </p:grpSpPr>
        <p:sp>
          <p:nvSpPr>
            <p:cNvPr id="2" name="TextBox 1"/>
            <p:cNvSpPr txBox="1"/>
            <p:nvPr/>
          </p:nvSpPr>
          <p:spPr>
            <a:xfrm>
              <a:off x="30981510" y="31923868"/>
              <a:ext cx="8954887" cy="400110"/>
            </a:xfrm>
            <a:prstGeom prst="rect">
              <a:avLst/>
            </a:prstGeom>
            <a:noFill/>
          </p:spPr>
          <p:txBody>
            <a:bodyPr wrap="none" rtlCol="0">
              <a:spAutoFit/>
            </a:bodyPr>
            <a:lstStyle/>
            <a:p>
              <a:r>
                <a:rPr lang="en-US" sz="2000" b="0" dirty="0">
                  <a:solidFill>
                    <a:schemeClr val="tx1"/>
                  </a:solidFill>
                  <a:latin typeface="Arial" pitchFamily="34" charset="0"/>
                  <a:cs typeface="Arial" pitchFamily="34" charset="0"/>
                </a:rPr>
                <a:t>Printing Supported by the Office of Undergraduate Research and Scholarship</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3697" y="31342390"/>
              <a:ext cx="1128712"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Rectangle 89"/>
          <p:cNvSpPr>
            <a:spLocks noChangeArrowheads="1"/>
          </p:cNvSpPr>
          <p:nvPr/>
        </p:nvSpPr>
        <p:spPr bwMode="auto">
          <a:xfrm>
            <a:off x="15392400" y="17602200"/>
            <a:ext cx="12926378" cy="970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gn="l"/>
            <a:endParaRPr lang="en-US" sz="40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1334452"/>
            <a:ext cx="3404792" cy="301752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1408" y="1373197"/>
            <a:ext cx="3404792" cy="3017520"/>
          </a:xfrm>
          <a:prstGeom prst="rect">
            <a:avLst/>
          </a:prstGeom>
        </p:spPr>
      </p:pic>
      <p:sp>
        <p:nvSpPr>
          <p:cNvPr id="5" name="Rectangle 4"/>
          <p:cNvSpPr/>
          <p:nvPr/>
        </p:nvSpPr>
        <p:spPr>
          <a:xfrm>
            <a:off x="997493" y="6624640"/>
            <a:ext cx="12974956" cy="9941183"/>
          </a:xfrm>
          <a:prstGeom prst="rect">
            <a:avLst/>
          </a:prstGeom>
        </p:spPr>
        <p:txBody>
          <a:bodyPr wrap="square">
            <a:spAutoFit/>
          </a:bodyPr>
          <a:lstStyle/>
          <a:p>
            <a:pPr algn="l"/>
            <a:r>
              <a:rPr lang="en-US" sz="3200" b="0" dirty="0">
                <a:solidFill>
                  <a:srgbClr val="212121"/>
                </a:solidFill>
                <a:latin typeface="wf_segoe-ui_normal"/>
              </a:rPr>
              <a:t>In autobiographical memory research, the reminiscence bump effect refers to the tendency for older adults to recall more life events from their teens, twenties, and early thirties than from other decades of life (e.g., Rubin, 1986). The purpose of this study was to determine if a reminiscence bump is observed in narrative accounts of life events presented in published autobiographies. In the current study, we identified the major life events described in 12 autobiographies. For each life event, we recorded the age of the author at the time of the event, the page on which the description of each event began, and whether the event was perceived by the author as positive or negative. 889 events were identified across the 12 autobiographies. Grouping events by decade of life, the following frequencies were observed: 41 events from 0-10 years; 122 events from 11-20 years; 343 events from 21-30 years; 184 events from 31-40 years; 100 events from 41-50 years; 63 events from 51-60 years; 25 events from 61-70 years; 11 events from 71-80 years. The frequency distribution for the ages of life events obtained from autobiographies is consistent with the frequency distributions obtained from laboratory studies of the reminiscence bump. When frequency distributions for Age at Event were examined separately for each author, a reminiscence bump was clearly evident in the distributions of life events described by eight of the 12 authors.</a:t>
            </a:r>
            <a:endParaRPr lang="en-US" sz="3000" dirty="0"/>
          </a:p>
        </p:txBody>
      </p:sp>
      <p:sp>
        <p:nvSpPr>
          <p:cNvPr id="7" name="TextBox 6"/>
          <p:cNvSpPr txBox="1"/>
          <p:nvPr/>
        </p:nvSpPr>
        <p:spPr>
          <a:xfrm>
            <a:off x="924935" y="17995769"/>
            <a:ext cx="12972098" cy="8340745"/>
          </a:xfrm>
          <a:prstGeom prst="rect">
            <a:avLst/>
          </a:prstGeom>
          <a:noFill/>
        </p:spPr>
        <p:txBody>
          <a:bodyPr wrap="square" rtlCol="0">
            <a:spAutoFit/>
          </a:bodyPr>
          <a:lstStyle/>
          <a:p>
            <a:pPr marL="685800" indent="-685800" algn="l">
              <a:buFont typeface="Arial" panose="020B0604020202020204" pitchFamily="34" charset="0"/>
              <a:buChar char="•"/>
            </a:pPr>
            <a:r>
              <a:rPr lang="en-US" sz="3200" b="0" dirty="0">
                <a:solidFill>
                  <a:schemeClr val="tx1"/>
                </a:solidFill>
                <a:latin typeface="wf_segoe-ui_normal"/>
                <a:cs typeface="Arial" pitchFamily="34" charset="0"/>
              </a:rPr>
              <a:t>In autobiographical memory research, the reminiscence bump refers to the tendency of older adults, when asked to recall life events, to report more events from their teens, twenties, and early thirties than any other decade of life (e.g. Rubin, 1995). </a:t>
            </a:r>
          </a:p>
          <a:p>
            <a:pPr marL="685800" indent="-685800" algn="l">
              <a:buFont typeface="Arial" panose="020B0604020202020204" pitchFamily="34" charset="0"/>
              <a:buChar char="•"/>
            </a:pPr>
            <a:r>
              <a:rPr lang="en-US" sz="3200" b="0" dirty="0">
                <a:solidFill>
                  <a:schemeClr val="tx1"/>
                </a:solidFill>
                <a:latin typeface="wf_segoe-ui_normal"/>
                <a:cs typeface="Arial" pitchFamily="34" charset="0"/>
              </a:rPr>
              <a:t>Research investigating the reminiscence bump often employs self-report methods to prompt participants to recall as many events from their lives as they can (Pierce &amp; Elliott, 2019).</a:t>
            </a:r>
          </a:p>
          <a:p>
            <a:pPr marL="685800" indent="-685800" algn="l">
              <a:buFont typeface="Arial" panose="020B0604020202020204" pitchFamily="34" charset="0"/>
              <a:buChar char="•"/>
            </a:pPr>
            <a:r>
              <a:rPr lang="en-US" sz="3200" b="0" dirty="0">
                <a:solidFill>
                  <a:schemeClr val="tx1"/>
                </a:solidFill>
                <a:latin typeface="wf_segoe-ui_normal"/>
                <a:cs typeface="Arial" pitchFamily="34" charset="0"/>
              </a:rPr>
              <a:t>The purpose of this study was to determine if a reminiscence bump is observed in narrative accounts of life events, specifically in autobiographies</a:t>
            </a:r>
          </a:p>
          <a:p>
            <a:pPr marL="685800" indent="-685800" algn="l">
              <a:buFont typeface="Arial" panose="020B0604020202020204" pitchFamily="34" charset="0"/>
              <a:buChar char="•"/>
            </a:pPr>
            <a:r>
              <a:rPr lang="en-US" sz="3200" b="0" dirty="0">
                <a:solidFill>
                  <a:schemeClr val="tx1"/>
                </a:solidFill>
                <a:latin typeface="wf_segoe-ui_normal"/>
                <a:cs typeface="Arial" pitchFamily="34" charset="0"/>
              </a:rPr>
              <a:t>It was hypothesized that authors of the autobiographies would indeed report more events during their late teens, twenties, and early thirties than any other period of life. </a:t>
            </a:r>
          </a:p>
          <a:p>
            <a:endParaRPr lang="en-US" dirty="0"/>
          </a:p>
        </p:txBody>
      </p:sp>
      <p:sp>
        <p:nvSpPr>
          <p:cNvPr id="10" name="TextBox 9"/>
          <p:cNvSpPr txBox="1"/>
          <p:nvPr/>
        </p:nvSpPr>
        <p:spPr>
          <a:xfrm>
            <a:off x="15628189" y="5410200"/>
            <a:ext cx="12877800" cy="2062103"/>
          </a:xfrm>
          <a:prstGeom prst="rect">
            <a:avLst/>
          </a:prstGeom>
          <a:noFill/>
        </p:spPr>
        <p:txBody>
          <a:bodyPr wrap="square" rtlCol="0">
            <a:spAutoFit/>
          </a:bodyPr>
          <a:lstStyle/>
          <a:p>
            <a:pPr marL="914400" lvl="1" indent="-457200" algn="l">
              <a:buFont typeface="Arial" panose="020B0604020202020204" pitchFamily="34" charset="0"/>
              <a:buChar char="•"/>
            </a:pPr>
            <a:r>
              <a:rPr lang="en-US" sz="3200" b="0" dirty="0">
                <a:solidFill>
                  <a:schemeClr val="tx1"/>
                </a:solidFill>
                <a:latin typeface="wf_segoe-ui_normal"/>
              </a:rPr>
              <a:t>As inclusion criteria, each author had to be at least 50 years of age at the time the book was published, and the autobiography had to describe events taking place throughout the author’s life, not just events from one or more selected periods of their life. </a:t>
            </a:r>
          </a:p>
        </p:txBody>
      </p:sp>
      <p:sp>
        <p:nvSpPr>
          <p:cNvPr id="11" name="TextBox 10"/>
          <p:cNvSpPr txBox="1"/>
          <p:nvPr/>
        </p:nvSpPr>
        <p:spPr>
          <a:xfrm>
            <a:off x="15754365" y="19665851"/>
            <a:ext cx="13247957" cy="7232749"/>
          </a:xfrm>
          <a:prstGeom prst="rect">
            <a:avLst/>
          </a:prstGeom>
          <a:noFill/>
        </p:spPr>
        <p:txBody>
          <a:bodyPr wrap="square" rtlCol="0">
            <a:spAutoFit/>
          </a:bodyPr>
          <a:lstStyle/>
          <a:p>
            <a:pPr marL="457200" indent="-457200" algn="l">
              <a:buFont typeface="Arial" panose="020B0604020202020204" pitchFamily="34" charset="0"/>
              <a:buChar char="•"/>
            </a:pPr>
            <a:r>
              <a:rPr lang="en-US" altLang="en-US" sz="3200" b="0" dirty="0">
                <a:solidFill>
                  <a:schemeClr val="tx1"/>
                </a:solidFill>
                <a:latin typeface="wf_segoe-ui_normal"/>
              </a:rPr>
              <a:t>899 events were identified across the 12 autobiographies. When grouping the events by decade of life, a greater proportion of life events were reported from the reminiscence bump period (18-32 years of age) than other periods of life</a:t>
            </a:r>
          </a:p>
          <a:p>
            <a:pPr marL="457200" indent="-457200" algn="l">
              <a:buFont typeface="Arial" panose="020B0604020202020204" pitchFamily="34" charset="0"/>
              <a:buChar char="•"/>
            </a:pPr>
            <a:r>
              <a:rPr lang="en-US" altLang="en-US" sz="3200" b="0" dirty="0">
                <a:solidFill>
                  <a:schemeClr val="tx1"/>
                </a:solidFill>
                <a:latin typeface="wf_segoe-ui_normal"/>
              </a:rPr>
              <a:t>Events from the 15-year reminiscence bump period described in the author’s autobiographies took up an average of 45% of the pages in their books. In comparison, the reminiscence bump represents an average of 24% of the length of the authors’ lives at the time they published their autobiography.</a:t>
            </a:r>
          </a:p>
          <a:p>
            <a:pPr marL="457200" indent="-457200" algn="l">
              <a:buFont typeface="Arial" panose="020B0604020202020204" pitchFamily="34" charset="0"/>
              <a:buChar char="•"/>
            </a:pPr>
            <a:r>
              <a:rPr lang="en-US" altLang="en-US" sz="3200" b="0" dirty="0">
                <a:solidFill>
                  <a:schemeClr val="tx1"/>
                </a:solidFill>
                <a:latin typeface="wf_segoe-ui_normal"/>
              </a:rPr>
              <a:t>Frequency distributions were generated displaying the distribution of chronological ages at the time of each life event (</a:t>
            </a:r>
            <a:r>
              <a:rPr lang="en-US" altLang="en-US" sz="3200" b="0" i="1" dirty="0">
                <a:solidFill>
                  <a:schemeClr val="tx1"/>
                </a:solidFill>
                <a:latin typeface="wf_segoe-ui_normal"/>
              </a:rPr>
              <a:t>Figure 3</a:t>
            </a:r>
            <a:r>
              <a:rPr lang="en-US" altLang="en-US" sz="3200" b="0" dirty="0">
                <a:solidFill>
                  <a:schemeClr val="tx1"/>
                </a:solidFill>
                <a:latin typeface="wf_segoe-ui_normal"/>
              </a:rPr>
              <a:t>) and the percentage of the way through the book each life event was recorded (</a:t>
            </a:r>
            <a:r>
              <a:rPr lang="en-US" altLang="en-US" sz="3200" b="0" i="1" dirty="0">
                <a:solidFill>
                  <a:schemeClr val="tx1"/>
                </a:solidFill>
                <a:latin typeface="wf_segoe-ui_normal"/>
              </a:rPr>
              <a:t>Figure 4</a:t>
            </a:r>
            <a:r>
              <a:rPr lang="en-US" altLang="en-US" sz="3200" b="0" dirty="0">
                <a:solidFill>
                  <a:schemeClr val="tx1"/>
                </a:solidFill>
                <a:latin typeface="wf_segoe-ui_normal"/>
              </a:rPr>
              <a:t>).</a:t>
            </a:r>
          </a:p>
        </p:txBody>
      </p:sp>
      <p:sp>
        <p:nvSpPr>
          <p:cNvPr id="12" name="TextBox 11"/>
          <p:cNvSpPr txBox="1"/>
          <p:nvPr/>
        </p:nvSpPr>
        <p:spPr>
          <a:xfrm>
            <a:off x="30379352" y="5334000"/>
            <a:ext cx="12949238" cy="3801041"/>
          </a:xfrm>
          <a:prstGeom prst="rect">
            <a:avLst/>
          </a:prstGeom>
          <a:noFill/>
        </p:spPr>
        <p:txBody>
          <a:bodyPr wrap="square" rtlCol="0">
            <a:spAutoFit/>
          </a:bodyPr>
          <a:lstStyle/>
          <a:p>
            <a:pPr marL="457200" indent="-457200" algn="l">
              <a:buFont typeface="Arial" panose="020B0604020202020204" pitchFamily="34" charset="0"/>
              <a:buChar char="•"/>
            </a:pPr>
            <a:r>
              <a:rPr lang="en-US" sz="3200" b="0" dirty="0">
                <a:solidFill>
                  <a:schemeClr val="tx1"/>
                </a:solidFill>
                <a:latin typeface="wf_segoe-ui_normal"/>
                <a:cs typeface="Arial" pitchFamily="34" charset="0"/>
              </a:rPr>
              <a:t>Regression analyses revealed that the percentage of age at the time of life events was a significant predictor of the percentage of the way through the book at which each event appeared (</a:t>
            </a:r>
            <a:r>
              <a:rPr lang="en-US" sz="3200" b="0" i="1" dirty="0">
                <a:solidFill>
                  <a:schemeClr val="tx1"/>
                </a:solidFill>
                <a:latin typeface="wf_segoe-ui_normal"/>
                <a:cs typeface="Arial" pitchFamily="34" charset="0"/>
              </a:rPr>
              <a:t>Figure 5</a:t>
            </a:r>
            <a:r>
              <a:rPr lang="en-US" sz="3200" b="0" dirty="0">
                <a:solidFill>
                  <a:schemeClr val="tx1"/>
                </a:solidFill>
                <a:latin typeface="wf_segoe-ui_normal"/>
                <a:cs typeface="Arial" pitchFamily="34" charset="0"/>
              </a:rPr>
              <a:t>). The mean slope of the line representing events during the reminiscence period (b </a:t>
            </a:r>
            <a:r>
              <a:rPr lang="en-US" sz="3200" b="0">
                <a:solidFill>
                  <a:schemeClr val="tx1"/>
                </a:solidFill>
                <a:latin typeface="wf_segoe-ui_normal"/>
                <a:cs typeface="Arial" pitchFamily="34" charset="0"/>
              </a:rPr>
              <a:t>= 1.88, </a:t>
            </a:r>
            <a:r>
              <a:rPr lang="en-US" sz="3200" b="0" dirty="0">
                <a:solidFill>
                  <a:schemeClr val="tx1"/>
                </a:solidFill>
                <a:latin typeface="wf_segoe-ui_normal"/>
                <a:cs typeface="Arial" pitchFamily="34" charset="0"/>
              </a:rPr>
              <a:t>SD </a:t>
            </a:r>
            <a:r>
              <a:rPr lang="en-US" sz="3200" b="0">
                <a:solidFill>
                  <a:schemeClr val="tx1"/>
                </a:solidFill>
                <a:latin typeface="wf_segoe-ui_normal"/>
                <a:cs typeface="Arial" pitchFamily="34" charset="0"/>
              </a:rPr>
              <a:t>= 1.11) </a:t>
            </a:r>
            <a:r>
              <a:rPr lang="en-US" sz="3200" b="0" dirty="0">
                <a:solidFill>
                  <a:schemeClr val="tx1"/>
                </a:solidFill>
                <a:latin typeface="wf_segoe-ui_normal"/>
                <a:cs typeface="Arial" pitchFamily="34" charset="0"/>
              </a:rPr>
              <a:t>was significantly greater than 1.0, t</a:t>
            </a:r>
            <a:r>
              <a:rPr lang="en-US" sz="3200" b="0">
                <a:solidFill>
                  <a:schemeClr val="tx1"/>
                </a:solidFill>
                <a:latin typeface="wf_segoe-ui_normal"/>
                <a:cs typeface="Arial" pitchFamily="34" charset="0"/>
              </a:rPr>
              <a:t>(11) = 2.51, </a:t>
            </a:r>
            <a:r>
              <a:rPr lang="en-US" sz="3200" b="0" dirty="0">
                <a:solidFill>
                  <a:schemeClr val="tx1"/>
                </a:solidFill>
                <a:latin typeface="wf_segoe-ui_normal"/>
                <a:cs typeface="Arial" pitchFamily="34" charset="0"/>
              </a:rPr>
              <a:t>p = </a:t>
            </a:r>
            <a:r>
              <a:rPr lang="en-US" sz="3200" b="0">
                <a:solidFill>
                  <a:schemeClr val="tx1"/>
                </a:solidFill>
                <a:latin typeface="wf_segoe-ui_normal"/>
                <a:cs typeface="Arial" pitchFamily="34" charset="0"/>
              </a:rPr>
              <a:t>.034</a:t>
            </a:r>
            <a:r>
              <a:rPr lang="en-US" sz="3200" b="0" dirty="0">
                <a:solidFill>
                  <a:schemeClr val="tx1"/>
                </a:solidFill>
                <a:latin typeface="wf_segoe-ui_normal"/>
                <a:cs typeface="Arial" pitchFamily="34" charset="0"/>
              </a:rPr>
              <a:t>.</a:t>
            </a:r>
          </a:p>
          <a:p>
            <a:pPr marL="457200" indent="-457200" algn="l">
              <a:buFont typeface="Arial" panose="020B0604020202020204" pitchFamily="34" charset="0"/>
              <a:buChar char="•"/>
            </a:pPr>
            <a:r>
              <a:rPr lang="en-US" sz="3200" b="0" dirty="0">
                <a:solidFill>
                  <a:schemeClr val="tx1"/>
                </a:solidFill>
                <a:latin typeface="wf_segoe-ui_normal"/>
                <a:cs typeface="Arial" pitchFamily="34" charset="0"/>
              </a:rPr>
              <a:t>This suggests that even in published autobiographies the reminiscence bump is present</a:t>
            </a:r>
            <a:r>
              <a:rPr lang="en-US" sz="3300" b="0" dirty="0">
                <a:solidFill>
                  <a:schemeClr val="tx1"/>
                </a:solidFill>
                <a:latin typeface="wf_segoe-ui_normal"/>
                <a:cs typeface="Arial" pitchFamily="34" charset="0"/>
              </a:rPr>
              <a:t>.</a:t>
            </a:r>
            <a:endParaRPr lang="en-US" dirty="0">
              <a:solidFill>
                <a:schemeClr val="tx1"/>
              </a:solidFill>
            </a:endParaRPr>
          </a:p>
        </p:txBody>
      </p:sp>
      <p:sp>
        <p:nvSpPr>
          <p:cNvPr id="27" name="AutoShape 7"/>
          <p:cNvSpPr>
            <a:spLocks noChangeArrowheads="1"/>
          </p:cNvSpPr>
          <p:nvPr/>
        </p:nvSpPr>
        <p:spPr bwMode="auto">
          <a:xfrm>
            <a:off x="30280244" y="26019717"/>
            <a:ext cx="12949238" cy="953453"/>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lgn="ctr">
            <a:solidFill>
              <a:srgbClr val="000000"/>
            </a:solidFill>
            <a:miter lim="800000"/>
            <a:headEnd/>
            <a:tailEnd/>
          </a:ln>
          <a:effectLst/>
        </p:spPr>
        <p:txBody>
          <a:bodyPr anchor="ctr">
            <a:spAutoFit/>
          </a:bodyPr>
          <a:lstStyle/>
          <a:p>
            <a:r>
              <a:rPr lang="en-US" sz="5000" dirty="0">
                <a:latin typeface="Arial" pitchFamily="34" charset="0"/>
                <a:cs typeface="Arial" pitchFamily="34" charset="0"/>
              </a:rPr>
              <a:t>References</a:t>
            </a:r>
          </a:p>
        </p:txBody>
      </p:sp>
      <p:sp>
        <p:nvSpPr>
          <p:cNvPr id="8" name="TextBox 7"/>
          <p:cNvSpPr txBox="1"/>
          <p:nvPr/>
        </p:nvSpPr>
        <p:spPr>
          <a:xfrm>
            <a:off x="30400518" y="27275589"/>
            <a:ext cx="12708690" cy="2631490"/>
          </a:xfrm>
          <a:prstGeom prst="rect">
            <a:avLst/>
          </a:prstGeom>
          <a:noFill/>
        </p:spPr>
        <p:txBody>
          <a:bodyPr wrap="square" rtlCol="0">
            <a:spAutoFit/>
          </a:bodyPr>
          <a:lstStyle/>
          <a:p>
            <a:pPr algn="l"/>
            <a:r>
              <a:rPr lang="en-US" sz="3000" b="0" dirty="0">
                <a:solidFill>
                  <a:schemeClr val="tx1"/>
                </a:solidFill>
                <a:latin typeface="wf_segoe-ui_normal"/>
              </a:rPr>
              <a:t>Pierce, T. W., &amp; Elliott, A. N. (2019). Recent progress in reminiscence research. In 	F. Gibson (Ed.), </a:t>
            </a:r>
            <a:r>
              <a:rPr lang="en-US" sz="3000" b="0" i="1" dirty="0">
                <a:solidFill>
                  <a:schemeClr val="tx1"/>
                </a:solidFill>
                <a:latin typeface="wf_segoe-ui_normal"/>
              </a:rPr>
              <a:t>International perspectives on reminiscence, life review, and 	life story work</a:t>
            </a:r>
            <a:r>
              <a:rPr lang="en-US" sz="3000" b="0" dirty="0">
                <a:solidFill>
                  <a:schemeClr val="tx1"/>
                </a:solidFill>
                <a:latin typeface="wf_segoe-ui_normal"/>
              </a:rPr>
              <a:t>. London, UK: Jessica Kingsley Publishers.</a:t>
            </a:r>
          </a:p>
          <a:p>
            <a:pPr algn="l"/>
            <a:r>
              <a:rPr lang="en-US" sz="3000" b="0" dirty="0">
                <a:solidFill>
                  <a:schemeClr val="tx1"/>
                </a:solidFill>
                <a:latin typeface="wf_segoe-ui_normal"/>
              </a:rPr>
              <a:t>Rubin, D. C. (1995). </a:t>
            </a:r>
            <a:r>
              <a:rPr lang="en-US" sz="3000" b="0" i="1" dirty="0">
                <a:solidFill>
                  <a:schemeClr val="tx1"/>
                </a:solidFill>
                <a:latin typeface="wf_segoe-ui_normal"/>
              </a:rPr>
              <a:t>Remembering our past: Studies in autobiographical memory</a:t>
            </a:r>
            <a:r>
              <a:rPr lang="en-US" sz="3000" b="0" dirty="0">
                <a:solidFill>
                  <a:schemeClr val="tx1"/>
                </a:solidFill>
                <a:latin typeface="wf_segoe-ui_normal"/>
              </a:rPr>
              <a:t>. 	Cambridge, UK: Cambridge University Press. </a:t>
            </a:r>
          </a:p>
        </p:txBody>
      </p:sp>
      <p:sp>
        <p:nvSpPr>
          <p:cNvPr id="13" name="TextBox 12"/>
          <p:cNvSpPr txBox="1"/>
          <p:nvPr/>
        </p:nvSpPr>
        <p:spPr>
          <a:xfrm>
            <a:off x="18560021" y="31886485"/>
            <a:ext cx="1686679" cy="584775"/>
          </a:xfrm>
          <a:prstGeom prst="rect">
            <a:avLst/>
          </a:prstGeom>
          <a:noFill/>
        </p:spPr>
        <p:txBody>
          <a:bodyPr wrap="none" rtlCol="0">
            <a:spAutoFit/>
          </a:bodyPr>
          <a:lstStyle/>
          <a:p>
            <a:r>
              <a:rPr lang="en-US" sz="3200" b="0" i="1" dirty="0">
                <a:solidFill>
                  <a:schemeClr val="tx1"/>
                </a:solidFill>
                <a:latin typeface="wf_segoe-ui_normal"/>
              </a:rPr>
              <a:t>Figure 3</a:t>
            </a:r>
          </a:p>
        </p:txBody>
      </p:sp>
      <p:sp>
        <p:nvSpPr>
          <p:cNvPr id="14" name="TextBox 13"/>
          <p:cNvSpPr txBox="1"/>
          <p:nvPr/>
        </p:nvSpPr>
        <p:spPr>
          <a:xfrm>
            <a:off x="25433268" y="31379327"/>
            <a:ext cx="1686680" cy="584775"/>
          </a:xfrm>
          <a:prstGeom prst="rect">
            <a:avLst/>
          </a:prstGeom>
          <a:noFill/>
        </p:spPr>
        <p:txBody>
          <a:bodyPr wrap="none" rtlCol="0">
            <a:spAutoFit/>
          </a:bodyPr>
          <a:lstStyle/>
          <a:p>
            <a:r>
              <a:rPr lang="en-US" sz="3200" b="0" i="1" dirty="0">
                <a:solidFill>
                  <a:schemeClr val="tx1"/>
                </a:solidFill>
                <a:latin typeface="wf_segoe-ui_normal"/>
              </a:rPr>
              <a:t>Figure 4</a:t>
            </a:r>
          </a:p>
        </p:txBody>
      </p:sp>
      <p:sp>
        <p:nvSpPr>
          <p:cNvPr id="16" name="TextBox 15"/>
          <p:cNvSpPr txBox="1"/>
          <p:nvPr/>
        </p:nvSpPr>
        <p:spPr>
          <a:xfrm>
            <a:off x="30280244" y="20273809"/>
            <a:ext cx="12750959" cy="5016758"/>
          </a:xfrm>
          <a:prstGeom prst="rect">
            <a:avLst/>
          </a:prstGeom>
          <a:noFill/>
        </p:spPr>
        <p:txBody>
          <a:bodyPr wrap="square" rtlCol="0">
            <a:spAutoFit/>
          </a:bodyPr>
          <a:lstStyle/>
          <a:p>
            <a:pPr marL="457200" indent="-457200" algn="l">
              <a:buFont typeface="Arial" panose="020B0604020202020204" pitchFamily="34" charset="0"/>
              <a:buChar char="•"/>
            </a:pPr>
            <a:r>
              <a:rPr lang="en-US" altLang="en-US" sz="3200" b="0" dirty="0">
                <a:solidFill>
                  <a:schemeClr val="tx1"/>
                </a:solidFill>
                <a:latin typeface="wf_segoe-ui_normal"/>
              </a:rPr>
              <a:t>The most common pattern recorded in autobiographies examined in this study was that a greater percentage of life events from late adolescence and early adulthood was present than from any other period of life, including a recency effect. </a:t>
            </a:r>
          </a:p>
          <a:p>
            <a:pPr marL="457200" indent="-457200" algn="l">
              <a:buFont typeface="Arial" panose="020B0604020202020204" pitchFamily="34" charset="0"/>
              <a:buChar char="•"/>
            </a:pPr>
            <a:r>
              <a:rPr lang="en-US" altLang="en-US" sz="3200" b="0" dirty="0">
                <a:solidFill>
                  <a:schemeClr val="tx1"/>
                </a:solidFill>
                <a:latin typeface="wf_segoe-ui_normal"/>
              </a:rPr>
              <a:t>Events from the reminiscence bump period in most autobiographies examined take up a disproportionately larger percentage of the text.</a:t>
            </a:r>
          </a:p>
          <a:p>
            <a:pPr marL="457200" indent="-457200" algn="l">
              <a:buFont typeface="Arial" panose="020B0604020202020204" pitchFamily="34" charset="0"/>
              <a:buChar char="•"/>
            </a:pPr>
            <a:r>
              <a:rPr lang="en-US" altLang="en-US" sz="3200" b="0" dirty="0">
                <a:solidFill>
                  <a:schemeClr val="tx1"/>
                </a:solidFill>
                <a:latin typeface="wf_segoe-ui_normal"/>
              </a:rPr>
              <a:t>These data provide further replication of the existence of a reminiscence bump in which life events from late teens, twenties, and early thirties are more likely to be recalled than events from any other period of life.</a:t>
            </a:r>
          </a:p>
        </p:txBody>
      </p:sp>
      <p:sp>
        <p:nvSpPr>
          <p:cNvPr id="20" name="TextBox 19"/>
          <p:cNvSpPr txBox="1"/>
          <p:nvPr/>
        </p:nvSpPr>
        <p:spPr>
          <a:xfrm>
            <a:off x="1072075" y="26973170"/>
            <a:ext cx="13145615" cy="6740307"/>
          </a:xfrm>
          <a:prstGeom prst="rect">
            <a:avLst/>
          </a:prstGeom>
          <a:noFill/>
        </p:spPr>
        <p:txBody>
          <a:bodyPr wrap="square" rtlCol="0">
            <a:spAutoFit/>
          </a:bodyPr>
          <a:lstStyle/>
          <a:p>
            <a:pPr algn="l"/>
            <a:r>
              <a:rPr lang="en-US" sz="3200" b="0" dirty="0">
                <a:solidFill>
                  <a:schemeClr val="tx1"/>
                </a:solidFill>
                <a:latin typeface="wf_segoe-ui_normal"/>
              </a:rPr>
              <a:t>Life events were collected from the published autobiographies of 12 authors. The mean age of the three female and nine male authors at the time of publication was 63.75 (SD = 11.89). Each autobiography was evaluated in the following ways:</a:t>
            </a:r>
          </a:p>
          <a:p>
            <a:pPr marL="473075" lvl="1" indent="-473075" algn="l">
              <a:buFont typeface="Arial" panose="020B0604020202020204" pitchFamily="34" charset="0"/>
              <a:buChar char="•"/>
            </a:pPr>
            <a:r>
              <a:rPr lang="en-US" sz="3200" b="0" dirty="0">
                <a:solidFill>
                  <a:schemeClr val="tx1"/>
                </a:solidFill>
                <a:latin typeface="wf_segoe-ui_normal"/>
              </a:rPr>
              <a:t>Throughout each autobiography, every page that the author spoke about an event at a specific age the page number, age, and perception of the event (positive, negative, neutral) was recorded.</a:t>
            </a:r>
          </a:p>
          <a:p>
            <a:pPr marL="473075" lvl="1" indent="-473075" algn="l">
              <a:buFont typeface="Arial" panose="020B0604020202020204" pitchFamily="34" charset="0"/>
              <a:buChar char="•"/>
            </a:pPr>
            <a:r>
              <a:rPr lang="en-US" sz="3200" b="0" dirty="0">
                <a:solidFill>
                  <a:schemeClr val="tx1"/>
                </a:solidFill>
                <a:latin typeface="wf_segoe-ui_normal"/>
              </a:rPr>
              <a:t>For each autobiography, we looked at the proportion of events during the reminiscence period (i.e. 18-32 years of age) in comparison to the rest of their lives. </a:t>
            </a:r>
            <a:br>
              <a:rPr lang="en-US" sz="3100" b="0" dirty="0">
                <a:solidFill>
                  <a:schemeClr val="tx1"/>
                </a:solidFill>
                <a:latin typeface="wf_segoe-ui_normal"/>
              </a:rPr>
            </a:br>
            <a:br>
              <a:rPr lang="en-US" sz="3200" b="0" dirty="0">
                <a:solidFill>
                  <a:schemeClr val="tx1"/>
                </a:solidFill>
                <a:latin typeface="wf_segoe-ui_normal"/>
              </a:rPr>
            </a:br>
            <a:endParaRPr lang="en-US" dirty="0"/>
          </a:p>
        </p:txBody>
      </p:sp>
      <p:pic>
        <p:nvPicPr>
          <p:cNvPr id="6" name="Picture 5">
            <a:extLst>
              <a:ext uri="{FF2B5EF4-FFF2-40B4-BE49-F238E27FC236}">
                <a16:creationId xmlns:a16="http://schemas.microsoft.com/office/drawing/2014/main" id="{4E4D1B2E-67C2-4819-8A54-468B8FA4812D}"/>
              </a:ext>
            </a:extLst>
          </p:cNvPr>
          <p:cNvPicPr>
            <a:picLocks noChangeAspect="1"/>
          </p:cNvPicPr>
          <p:nvPr/>
        </p:nvPicPr>
        <p:blipFill>
          <a:blip r:embed="rId6"/>
          <a:stretch>
            <a:fillRect/>
          </a:stretch>
        </p:blipFill>
        <p:spPr>
          <a:xfrm>
            <a:off x="15337560" y="12380612"/>
            <a:ext cx="7430418" cy="6593188"/>
          </a:xfrm>
          <a:prstGeom prst="rect">
            <a:avLst/>
          </a:prstGeom>
        </p:spPr>
      </p:pic>
      <p:pic>
        <p:nvPicPr>
          <p:cNvPr id="15" name="Picture 14">
            <a:extLst>
              <a:ext uri="{FF2B5EF4-FFF2-40B4-BE49-F238E27FC236}">
                <a16:creationId xmlns:a16="http://schemas.microsoft.com/office/drawing/2014/main" id="{F37CC032-F268-4FD8-AD1A-110BD201C0C2}"/>
              </a:ext>
            </a:extLst>
          </p:cNvPr>
          <p:cNvPicPr>
            <a:picLocks noChangeAspect="1"/>
          </p:cNvPicPr>
          <p:nvPr/>
        </p:nvPicPr>
        <p:blipFill>
          <a:blip r:embed="rId7"/>
          <a:stretch>
            <a:fillRect/>
          </a:stretch>
        </p:blipFill>
        <p:spPr>
          <a:xfrm>
            <a:off x="21914218" y="12304587"/>
            <a:ext cx="7430419" cy="6745413"/>
          </a:xfrm>
          <a:prstGeom prst="rect">
            <a:avLst/>
          </a:prstGeom>
        </p:spPr>
      </p:pic>
      <p:pic>
        <p:nvPicPr>
          <p:cNvPr id="21" name="Picture 20">
            <a:extLst>
              <a:ext uri="{FF2B5EF4-FFF2-40B4-BE49-F238E27FC236}">
                <a16:creationId xmlns:a16="http://schemas.microsoft.com/office/drawing/2014/main" id="{EA3B1B80-FA44-4DA1-8402-4E869CAD96F0}"/>
              </a:ext>
            </a:extLst>
          </p:cNvPr>
          <p:cNvPicPr>
            <a:picLocks noChangeAspect="1"/>
          </p:cNvPicPr>
          <p:nvPr/>
        </p:nvPicPr>
        <p:blipFill rotWithShape="1">
          <a:blip r:embed="rId8"/>
          <a:srcRect l="16665" t="22313" r="12469" b="8878"/>
          <a:stretch/>
        </p:blipFill>
        <p:spPr>
          <a:xfrm>
            <a:off x="22270919" y="26607314"/>
            <a:ext cx="7430419" cy="5411081"/>
          </a:xfrm>
          <a:prstGeom prst="rect">
            <a:avLst/>
          </a:prstGeom>
        </p:spPr>
      </p:pic>
      <p:sp>
        <p:nvSpPr>
          <p:cNvPr id="35" name="TextBox 34">
            <a:extLst>
              <a:ext uri="{FF2B5EF4-FFF2-40B4-BE49-F238E27FC236}">
                <a16:creationId xmlns:a16="http://schemas.microsoft.com/office/drawing/2014/main" id="{4C1AEC93-829B-4E56-BB23-7AB62AEA6803}"/>
              </a:ext>
            </a:extLst>
          </p:cNvPr>
          <p:cNvSpPr txBox="1"/>
          <p:nvPr/>
        </p:nvSpPr>
        <p:spPr>
          <a:xfrm>
            <a:off x="25269529" y="31886485"/>
            <a:ext cx="1529586" cy="584775"/>
          </a:xfrm>
          <a:prstGeom prst="rect">
            <a:avLst/>
          </a:prstGeom>
          <a:noFill/>
        </p:spPr>
        <p:txBody>
          <a:bodyPr wrap="none" rtlCol="0">
            <a:spAutoFit/>
          </a:bodyPr>
          <a:lstStyle/>
          <a:p>
            <a:r>
              <a:rPr lang="en-US" sz="3200" b="0" i="1" dirty="0">
                <a:solidFill>
                  <a:schemeClr val="tx1"/>
                </a:solidFill>
                <a:latin typeface="wf_segoe-ui_normal"/>
              </a:rPr>
              <a:t>Figure 4</a:t>
            </a:r>
          </a:p>
        </p:txBody>
      </p:sp>
      <p:sp>
        <p:nvSpPr>
          <p:cNvPr id="36" name="TextBox 35">
            <a:extLst>
              <a:ext uri="{FF2B5EF4-FFF2-40B4-BE49-F238E27FC236}">
                <a16:creationId xmlns:a16="http://schemas.microsoft.com/office/drawing/2014/main" id="{FA093AD6-C1CE-4862-9EE6-89A6F87E1524}"/>
              </a:ext>
            </a:extLst>
          </p:cNvPr>
          <p:cNvSpPr txBox="1"/>
          <p:nvPr/>
        </p:nvSpPr>
        <p:spPr>
          <a:xfrm>
            <a:off x="15440978" y="9237960"/>
            <a:ext cx="12877800" cy="3046988"/>
          </a:xfrm>
          <a:prstGeom prst="rect">
            <a:avLst/>
          </a:prstGeom>
          <a:noFill/>
        </p:spPr>
        <p:txBody>
          <a:bodyPr wrap="square" rtlCol="0">
            <a:spAutoFit/>
          </a:bodyPr>
          <a:lstStyle/>
          <a:p>
            <a:pPr marL="914400" lvl="1" indent="-457200" algn="l">
              <a:buFont typeface="Arial" panose="020B0604020202020204" pitchFamily="34" charset="0"/>
              <a:buChar char="•"/>
            </a:pPr>
            <a:r>
              <a:rPr lang="en-US" sz="3200" b="0" dirty="0">
                <a:solidFill>
                  <a:schemeClr val="tx1"/>
                </a:solidFill>
                <a:latin typeface="wf_segoe-ui_normal"/>
              </a:rPr>
              <a:t>Samples of two autobiographies reporting the events that were observed are displayed below. There was considerable variability among the authors. In most books, authors devoted a disproportionately large amount of space to events from the reminiscence bump period (</a:t>
            </a:r>
            <a:r>
              <a:rPr lang="en-US" sz="3200" b="0" i="1" dirty="0">
                <a:solidFill>
                  <a:schemeClr val="tx1"/>
                </a:solidFill>
                <a:latin typeface="wf_segoe-ui_normal"/>
              </a:rPr>
              <a:t>Figure 1</a:t>
            </a:r>
            <a:r>
              <a:rPr lang="en-US" sz="3200" b="0" dirty="0">
                <a:solidFill>
                  <a:schemeClr val="tx1"/>
                </a:solidFill>
                <a:latin typeface="wf_segoe-ui_normal"/>
              </a:rPr>
              <a:t>). In other books, authors wrote less about events from the reminiscence bump period (</a:t>
            </a:r>
            <a:r>
              <a:rPr lang="en-US" sz="3200" b="0" i="1" dirty="0">
                <a:solidFill>
                  <a:schemeClr val="tx1"/>
                </a:solidFill>
                <a:latin typeface="wf_segoe-ui_normal"/>
              </a:rPr>
              <a:t>Figure 2</a:t>
            </a:r>
            <a:r>
              <a:rPr lang="en-US" sz="3200" b="0" dirty="0">
                <a:solidFill>
                  <a:schemeClr val="tx1"/>
                </a:solidFill>
                <a:latin typeface="wf_segoe-ui_normal"/>
              </a:rPr>
              <a:t>).</a:t>
            </a:r>
          </a:p>
        </p:txBody>
      </p:sp>
      <p:sp>
        <p:nvSpPr>
          <p:cNvPr id="24" name="TextBox 23"/>
          <p:cNvSpPr txBox="1"/>
          <p:nvPr/>
        </p:nvSpPr>
        <p:spPr>
          <a:xfrm>
            <a:off x="24483527" y="18846225"/>
            <a:ext cx="1899482" cy="584775"/>
          </a:xfrm>
          <a:prstGeom prst="rect">
            <a:avLst/>
          </a:prstGeom>
          <a:noFill/>
        </p:spPr>
        <p:txBody>
          <a:bodyPr wrap="square" rtlCol="0">
            <a:spAutoFit/>
          </a:bodyPr>
          <a:lstStyle/>
          <a:p>
            <a:r>
              <a:rPr lang="en-US" sz="3200" b="0" i="1" dirty="0">
                <a:solidFill>
                  <a:schemeClr val="tx1"/>
                </a:solidFill>
                <a:latin typeface="wf_segoe-ui_normal"/>
              </a:rPr>
              <a:t>Figure 2</a:t>
            </a:r>
          </a:p>
        </p:txBody>
      </p:sp>
      <p:sp>
        <p:nvSpPr>
          <p:cNvPr id="19" name="TextBox 18"/>
          <p:cNvSpPr txBox="1"/>
          <p:nvPr/>
        </p:nvSpPr>
        <p:spPr>
          <a:xfrm>
            <a:off x="17691905" y="18922425"/>
            <a:ext cx="2554795" cy="584775"/>
          </a:xfrm>
          <a:prstGeom prst="rect">
            <a:avLst/>
          </a:prstGeom>
          <a:noFill/>
        </p:spPr>
        <p:txBody>
          <a:bodyPr wrap="square" rtlCol="0">
            <a:spAutoFit/>
          </a:bodyPr>
          <a:lstStyle/>
          <a:p>
            <a:r>
              <a:rPr lang="en-US" sz="3200" b="0" i="1" dirty="0">
                <a:solidFill>
                  <a:schemeClr val="tx1"/>
                </a:solidFill>
                <a:latin typeface="wf_segoe-ui_normal"/>
              </a:rPr>
              <a:t>Figure 1</a:t>
            </a:r>
          </a:p>
        </p:txBody>
      </p:sp>
      <p:sp>
        <p:nvSpPr>
          <p:cNvPr id="29" name="TextBox 28"/>
          <p:cNvSpPr txBox="1"/>
          <p:nvPr/>
        </p:nvSpPr>
        <p:spPr>
          <a:xfrm>
            <a:off x="34876170" y="18059400"/>
            <a:ext cx="2530575" cy="584775"/>
          </a:xfrm>
          <a:prstGeom prst="rect">
            <a:avLst/>
          </a:prstGeom>
          <a:noFill/>
        </p:spPr>
        <p:txBody>
          <a:bodyPr wrap="square" rtlCol="0">
            <a:spAutoFit/>
          </a:bodyPr>
          <a:lstStyle/>
          <a:p>
            <a:r>
              <a:rPr lang="en-US" sz="3200" b="0" i="1" dirty="0">
                <a:solidFill>
                  <a:schemeClr val="tx1"/>
                </a:solidFill>
                <a:latin typeface="wf_segoe-ui_normal"/>
              </a:rPr>
              <a:t>Figure 5</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3333CC">
                <a:gamma/>
                <a:shade val="57647"/>
                <a:invGamma/>
              </a:srgbClr>
            </a:gs>
            <a:gs pos="50000">
              <a:srgbClr val="3333CC"/>
            </a:gs>
            <a:gs pos="100000">
              <a:srgbClr val="3333CC">
                <a:gamma/>
                <a:shade val="57647"/>
                <a:invGamma/>
              </a:srgbClr>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4800" b="1" i="0" u="none" strike="noStrike" cap="none" normalizeH="0" baseline="0" smtClean="0">
            <a:ln>
              <a:noFill/>
            </a:ln>
            <a:solidFill>
              <a:schemeClr val="bg1"/>
            </a:solidFill>
            <a:effectLst/>
            <a:latin typeface="Weiss" pitchFamily="2" charset="0"/>
          </a:defRPr>
        </a:defPPr>
      </a:lstStyle>
    </a:spDef>
    <a:lnDef>
      <a:spPr bwMode="auto">
        <a:xfrm>
          <a:off x="0" y="0"/>
          <a:ext cx="1" cy="1"/>
        </a:xfrm>
        <a:custGeom>
          <a:avLst/>
          <a:gdLst/>
          <a:ahLst/>
          <a:cxnLst/>
          <a:rect l="0" t="0" r="0" b="0"/>
          <a:pathLst/>
        </a:custGeom>
        <a:gradFill rotWithShape="1">
          <a:gsLst>
            <a:gs pos="0">
              <a:srgbClr val="3333CC">
                <a:gamma/>
                <a:shade val="57647"/>
                <a:invGamma/>
              </a:srgbClr>
            </a:gs>
            <a:gs pos="50000">
              <a:srgbClr val="3333CC"/>
            </a:gs>
            <a:gs pos="100000">
              <a:srgbClr val="3333CC">
                <a:gamma/>
                <a:shade val="57647"/>
                <a:invGamma/>
              </a:srgbClr>
            </a:gs>
          </a:gsLst>
          <a:lin ang="5400000" scaled="1"/>
        </a:gra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4800" b="1" i="0" u="none" strike="noStrike" cap="none" normalizeH="0" baseline="0" smtClean="0">
            <a:ln>
              <a:noFill/>
            </a:ln>
            <a:solidFill>
              <a:schemeClr val="bg1"/>
            </a:solidFill>
            <a:effectLst/>
            <a:latin typeface="Weiss"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28091</TotalTime>
  <Words>1081</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Weiss</vt:lpstr>
      <vt:lpstr>wf_segoe-ui_normal</vt:lpstr>
      <vt:lpstr>Default Design</vt:lpstr>
      <vt:lpstr>PowerPoint Presentation</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 Cline</dc:creator>
  <cp:lastModifiedBy>Pierce, Thomas</cp:lastModifiedBy>
  <cp:revision>345</cp:revision>
  <cp:lastPrinted>2015-03-24T19:08:36Z</cp:lastPrinted>
  <dcterms:created xsi:type="dcterms:W3CDTF">2003-04-03T20:02:33Z</dcterms:created>
  <dcterms:modified xsi:type="dcterms:W3CDTF">2020-05-17T01:11:29Z</dcterms:modified>
</cp:coreProperties>
</file>