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1" r:id="rId1"/>
  </p:sldMasterIdLst>
  <p:notesMasterIdLst>
    <p:notesMasterId r:id="rId12"/>
  </p:notesMasterIdLst>
  <p:sldIdLst>
    <p:sldId id="257" r:id="rId2"/>
    <p:sldId id="308" r:id="rId3"/>
    <p:sldId id="271" r:id="rId4"/>
    <p:sldId id="279" r:id="rId5"/>
    <p:sldId id="261" r:id="rId6"/>
    <p:sldId id="262" r:id="rId7"/>
    <p:sldId id="263" r:id="rId8"/>
    <p:sldId id="280" r:id="rId9"/>
    <p:sldId id="284" r:id="rId10"/>
    <p:sldId id="309"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89371" autoAdjust="0"/>
  </p:normalViewPr>
  <p:slideViewPr>
    <p:cSldViewPr snapToGrid="0" snapToObjects="1">
      <p:cViewPr>
        <p:scale>
          <a:sx n="110" d="100"/>
          <a:sy n="110" d="100"/>
        </p:scale>
        <p:origin x="-348" y="-72"/>
      </p:cViewPr>
      <p:guideLst>
        <p:guide orient="horz" pos="2160"/>
        <p:guide pos="2880"/>
      </p:guideLst>
    </p:cSldViewPr>
  </p:slideViewPr>
  <p:outlineViewPr>
    <p:cViewPr>
      <p:scale>
        <a:sx n="33" d="100"/>
        <a:sy n="33" d="100"/>
      </p:scale>
      <p:origin x="0" y="733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61BAC1-ABD6-B74D-B461-CD462FD9E8A7}" type="datetimeFigureOut">
              <a:rPr lang="en-US" smtClean="0"/>
              <a:pPr/>
              <a:t>4/14/2015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EDA86E-FE20-AB41-A020-F35A68D1D275}" type="slidenum">
              <a:rPr lang="en-US" smtClean="0"/>
              <a:pPr/>
              <a:t>‹#›</a:t>
            </a:fld>
            <a:endParaRPr lang="en-US"/>
          </a:p>
        </p:txBody>
      </p:sp>
    </p:spTree>
    <p:extLst>
      <p:ext uri="{BB962C8B-B14F-4D97-AF65-F5344CB8AC3E}">
        <p14:creationId xmlns:p14="http://schemas.microsoft.com/office/powerpoint/2010/main" val="10444157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Avenue: DHH/ Or PM software can be used to monitor students’ progress in reading and writing. The software was originally developed for students who are deaf or hard of hearing and for students with language differences or delays. As the software became available, elementary education teachers, teachers of English Language Learners and parents found the software motivating for the students and easy to use. </a:t>
            </a:r>
            <a:endParaRPr lang="en-US" dirty="0"/>
          </a:p>
        </p:txBody>
      </p:sp>
      <p:sp>
        <p:nvSpPr>
          <p:cNvPr id="4" name="Slide Number Placeholder 3"/>
          <p:cNvSpPr>
            <a:spLocks noGrp="1"/>
          </p:cNvSpPr>
          <p:nvPr>
            <p:ph type="sldNum" sz="quarter" idx="10"/>
          </p:nvPr>
        </p:nvSpPr>
        <p:spPr/>
        <p:txBody>
          <a:bodyPr/>
          <a:lstStyle/>
          <a:p>
            <a:fld id="{FAEDA86E-FE20-AB41-A020-F35A68D1D275}" type="slidenum">
              <a:rPr lang="en-US" smtClean="0"/>
              <a:pPr/>
              <a:t>1</a:t>
            </a:fld>
            <a:endParaRPr lang="en-US"/>
          </a:p>
        </p:txBody>
      </p:sp>
    </p:spTree>
    <p:extLst>
      <p:ext uri="{BB962C8B-B14F-4D97-AF65-F5344CB8AC3E}">
        <p14:creationId xmlns:p14="http://schemas.microsoft.com/office/powerpoint/2010/main" val="1899438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Avenue has several unique features as progress monitoring tools. Avenue is designed to incorporate a game-like environment. As students move across reading passages they are able to see their progress within a  level  and across levels.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Second, a student’s responses are automatically scored, recorded and graphed, saving teachers time.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Third, Students receive immediate feedback.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Fourth, the reading passages are  graduated at .5 grade levels to allow students to “move up” a level in a shorter period of time.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All reading passages begin at the end of the first grade reading level and progress at .5 grade levels through the 6</a:t>
            </a:r>
            <a:r>
              <a:rPr lang="en-US" baseline="30000" dirty="0" smtClean="0"/>
              <a:t>th</a:t>
            </a:r>
            <a:r>
              <a:rPr lang="en-US" baseline="0" dirty="0" smtClean="0"/>
              <a:t> grade.  </a:t>
            </a:r>
            <a:endParaRPr lang="en-US" dirty="0" smtClean="0"/>
          </a:p>
          <a:p>
            <a:endParaRPr lang="en-US" dirty="0"/>
          </a:p>
        </p:txBody>
      </p:sp>
      <p:sp>
        <p:nvSpPr>
          <p:cNvPr id="4" name="Slide Number Placeholder 3"/>
          <p:cNvSpPr>
            <a:spLocks noGrp="1"/>
          </p:cNvSpPr>
          <p:nvPr>
            <p:ph type="sldNum" sz="quarter" idx="10"/>
          </p:nvPr>
        </p:nvSpPr>
        <p:spPr/>
        <p:txBody>
          <a:bodyPr/>
          <a:lstStyle/>
          <a:p>
            <a:fld id="{FAEDA86E-FE20-AB41-A020-F35A68D1D275}" type="slidenum">
              <a:rPr lang="en-US" smtClean="0"/>
              <a:pPr/>
              <a:t>3</a:t>
            </a:fld>
            <a:endParaRPr lang="en-US"/>
          </a:p>
        </p:txBody>
      </p:sp>
    </p:spTree>
    <p:extLst>
      <p:ext uri="{BB962C8B-B14F-4D97-AF65-F5344CB8AC3E}">
        <p14:creationId xmlns:p14="http://schemas.microsoft.com/office/powerpoint/2010/main" val="60953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Slash assessment is based on the early research of conducted by </a:t>
            </a:r>
            <a:r>
              <a:rPr lang="en-US" sz="1200" kern="1200" dirty="0" err="1" smtClean="0">
                <a:solidFill>
                  <a:schemeClr val="tx1"/>
                </a:solidFill>
                <a:effectLst/>
                <a:latin typeface="+mn-lt"/>
                <a:ea typeface="+mn-ea"/>
                <a:cs typeface="+mn-cs"/>
              </a:rPr>
              <a:t>Hammel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Wiederholt</a:t>
            </a:r>
            <a:r>
              <a:rPr lang="en-US" sz="1200" kern="1200" dirty="0" smtClean="0">
                <a:solidFill>
                  <a:schemeClr val="tx1"/>
                </a:solidFill>
                <a:effectLst/>
                <a:latin typeface="+mn-lt"/>
                <a:ea typeface="+mn-ea"/>
                <a:cs typeface="+mn-cs"/>
              </a:rPr>
              <a:t> &amp; Allen TOSCRF. For more information a reference list is available on the website </a:t>
            </a:r>
            <a:r>
              <a:rPr lang="en-US" sz="1200" kern="1200" dirty="0" err="1" smtClean="0">
                <a:solidFill>
                  <a:schemeClr val="tx1"/>
                </a:solidFill>
                <a:effectLst/>
                <a:latin typeface="+mn-lt"/>
                <a:ea typeface="+mn-ea"/>
                <a:cs typeface="+mn-cs"/>
              </a:rPr>
              <a:t>lt.umn.edu</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dhh</a:t>
            </a:r>
            <a:r>
              <a:rPr lang="en-US" sz="1200" kern="1200" dirty="0" smtClean="0">
                <a:solidFill>
                  <a:schemeClr val="tx1"/>
                </a:solidFill>
                <a:effectLst/>
                <a:latin typeface="+mn-lt"/>
                <a:ea typeface="+mn-ea"/>
                <a:cs typeface="+mn-cs"/>
              </a:rPr>
              <a:t>, Links to Documents.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Slash is a tool that can be used as an indicator of students’ ability to identify words within a sentence or a short story with automaticity or fluency and comprehension of the context.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sentences appear on the </a:t>
            </a:r>
            <a:r>
              <a:rPr lang="en-US" sz="1200" kern="1200" dirty="0" err="1" smtClean="0">
                <a:solidFill>
                  <a:schemeClr val="tx1"/>
                </a:solidFill>
                <a:effectLst/>
                <a:latin typeface="+mn-lt"/>
                <a:ea typeface="+mn-ea"/>
                <a:cs typeface="+mn-cs"/>
              </a:rPr>
              <a:t>AVE:Slash</a:t>
            </a:r>
            <a:r>
              <a:rPr lang="en-US" sz="1200" kern="1200" dirty="0" smtClean="0">
                <a:solidFill>
                  <a:schemeClr val="tx1"/>
                </a:solidFill>
                <a:effectLst/>
                <a:latin typeface="+mn-lt"/>
                <a:ea typeface="+mn-ea"/>
                <a:cs typeface="+mn-cs"/>
              </a:rPr>
              <a:t> screen in uppercase letters without spacing or punctuation. The students are instructed to click between the words to build a meaningful sentence.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the student clicks between words, a space appears. The student may review the sentence for meaning and make corrections as needed within one minute or indicate that he or she is done.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Video directions are provided on the </a:t>
            </a:r>
            <a:r>
              <a:rPr lang="en-US" sz="1200" kern="1200" dirty="0" err="1" smtClean="0">
                <a:solidFill>
                  <a:schemeClr val="tx1"/>
                </a:solidFill>
                <a:effectLst/>
                <a:latin typeface="+mn-lt"/>
                <a:ea typeface="+mn-ea"/>
                <a:cs typeface="+mn-cs"/>
              </a:rPr>
              <a:t>Avenue:Slash</a:t>
            </a:r>
            <a:r>
              <a:rPr lang="en-US" sz="1200" kern="1200" dirty="0" smtClean="0">
                <a:solidFill>
                  <a:schemeClr val="tx1"/>
                </a:solidFill>
                <a:effectLst/>
                <a:latin typeface="+mn-lt"/>
                <a:ea typeface="+mn-ea"/>
                <a:cs typeface="+mn-cs"/>
              </a:rPr>
              <a:t> student app. </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Avenue:Slash</a:t>
            </a:r>
            <a:r>
              <a:rPr lang="en-US" sz="1200" kern="1200" dirty="0" smtClean="0">
                <a:solidFill>
                  <a:schemeClr val="tx1"/>
                </a:solidFill>
                <a:effectLst/>
                <a:latin typeface="+mn-lt"/>
                <a:ea typeface="+mn-ea"/>
                <a:cs typeface="+mn-cs"/>
              </a:rPr>
              <a:t> is designed for young students at the early stages of reading through approximately the early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reading level. </a:t>
            </a:r>
            <a:r>
              <a:rPr lang="en-US" sz="1200" kern="1200" dirty="0" err="1" smtClean="0">
                <a:solidFill>
                  <a:schemeClr val="tx1"/>
                </a:solidFill>
                <a:effectLst/>
                <a:latin typeface="+mn-lt"/>
                <a:ea typeface="+mn-ea"/>
                <a:cs typeface="+mn-cs"/>
              </a:rPr>
              <a:t>Avenue:Slash</a:t>
            </a:r>
            <a:r>
              <a:rPr lang="en-US" sz="1200" kern="1200" dirty="0" smtClean="0">
                <a:solidFill>
                  <a:schemeClr val="tx1"/>
                </a:solidFill>
                <a:effectLst/>
                <a:latin typeface="+mn-lt"/>
                <a:ea typeface="+mn-ea"/>
                <a:cs typeface="+mn-cs"/>
              </a:rPr>
              <a:t> has also been used with students who have language differences or language delays in grades the middle and upper grades.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sentences are graduated in syntactic and sematic difficulty. Level 1 begins with basic Noun + Verb statements. Grammatical structures and context increase in complexity as the student moves from Level 1 through Level X.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chart indicating the syntactic structures included in each of the levels and approximate reading levels is available on the website </a:t>
            </a:r>
            <a:r>
              <a:rPr lang="en-US" sz="1200" kern="1200" dirty="0" err="1" smtClean="0">
                <a:solidFill>
                  <a:schemeClr val="tx1"/>
                </a:solidFill>
                <a:effectLst/>
                <a:latin typeface="+mn-lt"/>
                <a:ea typeface="+mn-ea"/>
                <a:cs typeface="+mn-cs"/>
              </a:rPr>
              <a:t>lt.umn.edu</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dhh</a:t>
            </a:r>
            <a:r>
              <a:rPr lang="en-US" sz="1200" kern="1200" dirty="0" smtClean="0">
                <a:solidFill>
                  <a:schemeClr val="tx1"/>
                </a:solidFill>
                <a:effectLst/>
                <a:latin typeface="+mn-lt"/>
                <a:ea typeface="+mn-ea"/>
                <a:cs typeface="+mn-cs"/>
              </a:rPr>
              <a:t>, Links to Documents.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AEDA86E-FE20-AB41-A020-F35A68D1D275}" type="slidenum">
              <a:rPr lang="en-US" smtClean="0"/>
              <a:pPr/>
              <a:t>4</a:t>
            </a:fld>
            <a:endParaRPr lang="en-US"/>
          </a:p>
        </p:txBody>
      </p:sp>
    </p:spTree>
    <p:extLst>
      <p:ext uri="{BB962C8B-B14F-4D97-AF65-F5344CB8AC3E}">
        <p14:creationId xmlns:p14="http://schemas.microsoft.com/office/powerpoint/2010/main" val="172600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Avenue: MAZE as a reading assessment. </a:t>
            </a:r>
            <a:r>
              <a:rPr lang="en-US" baseline="0" dirty="0" err="1" smtClean="0"/>
              <a:t>Deno</a:t>
            </a:r>
            <a:r>
              <a:rPr lang="en-US" baseline="0" dirty="0" smtClean="0"/>
              <a:t> and </a:t>
            </a:r>
            <a:r>
              <a:rPr lang="en-US" baseline="0" dirty="0" err="1" smtClean="0"/>
              <a:t>Marsten</a:t>
            </a:r>
            <a:r>
              <a:rPr lang="en-US" baseline="0" dirty="0" smtClean="0"/>
              <a:t> developed the MAZE assessment protocol as a CBM tool to monitor students progress in silent reading comprehension and fluency. Numerous research studies have focused on the technical characteristics of the MAZE. A list of references may be found on the front page of the Avenue website </a:t>
            </a:r>
            <a:r>
              <a:rPr lang="en-US" baseline="0" dirty="0" err="1" smtClean="0"/>
              <a:t>lt.umn.edu</a:t>
            </a:r>
            <a:r>
              <a:rPr lang="en-US" baseline="0" dirty="0" smtClean="0"/>
              <a:t>/</a:t>
            </a:r>
            <a:r>
              <a:rPr lang="en-US" baseline="0" dirty="0" err="1" smtClean="0"/>
              <a:t>dhh</a:t>
            </a:r>
            <a:r>
              <a:rPr lang="en-US" baseline="0" dirty="0" smtClean="0"/>
              <a:t>~ Links to Documents.  </a:t>
            </a:r>
          </a:p>
          <a:p>
            <a:r>
              <a:rPr lang="en-US" sz="1200" kern="1200" dirty="0" smtClean="0">
                <a:solidFill>
                  <a:schemeClr val="tx1"/>
                </a:solidFill>
                <a:effectLst/>
                <a:latin typeface="+mn-lt"/>
                <a:ea typeface="+mn-ea"/>
                <a:cs typeface="+mn-cs"/>
              </a:rPr>
              <a:t>Avenue: MAZE as a measure of reading silent reading comprehension and fluency. </a:t>
            </a:r>
            <a:r>
              <a:rPr lang="en-US" sz="1200" kern="1200" dirty="0" err="1" smtClean="0">
                <a:solidFill>
                  <a:schemeClr val="tx1"/>
                </a:solidFill>
                <a:effectLst/>
                <a:latin typeface="+mn-lt"/>
                <a:ea typeface="+mn-ea"/>
                <a:cs typeface="+mn-cs"/>
              </a:rPr>
              <a:t>Deno</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Marsten</a:t>
            </a:r>
            <a:r>
              <a:rPr lang="en-US" sz="1200" kern="1200" dirty="0" smtClean="0">
                <a:solidFill>
                  <a:schemeClr val="tx1"/>
                </a:solidFill>
                <a:effectLst/>
                <a:latin typeface="+mn-lt"/>
                <a:ea typeface="+mn-ea"/>
                <a:cs typeface="+mn-cs"/>
              </a:rPr>
              <a:t> developed the MAZE as a CBM protocol. Numerous research studies have focused on the technical characteristics of the MAZE. A list of references may be found on the front page of the </a:t>
            </a:r>
            <a:r>
              <a:rPr lang="en-US" sz="1200" kern="1200" dirty="0" err="1" smtClean="0">
                <a:solidFill>
                  <a:schemeClr val="tx1"/>
                </a:solidFill>
                <a:effectLst/>
                <a:latin typeface="+mn-lt"/>
                <a:ea typeface="+mn-ea"/>
                <a:cs typeface="+mn-cs"/>
              </a:rPr>
              <a:t>Avenue:PM</a:t>
            </a:r>
            <a:r>
              <a:rPr lang="en-US" sz="1200" kern="1200" dirty="0" smtClean="0">
                <a:solidFill>
                  <a:schemeClr val="tx1"/>
                </a:solidFill>
                <a:effectLst/>
                <a:latin typeface="+mn-lt"/>
                <a:ea typeface="+mn-ea"/>
                <a:cs typeface="+mn-cs"/>
              </a:rPr>
              <a:t> website </a:t>
            </a:r>
            <a:r>
              <a:rPr lang="en-US" sz="1200" kern="1200" dirty="0" err="1" smtClean="0">
                <a:solidFill>
                  <a:schemeClr val="tx1"/>
                </a:solidFill>
                <a:effectLst/>
                <a:latin typeface="+mn-lt"/>
                <a:ea typeface="+mn-ea"/>
                <a:cs typeface="+mn-cs"/>
              </a:rPr>
              <a:t>lt.umn.edu</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dhh</a:t>
            </a:r>
            <a:r>
              <a:rPr lang="en-US" sz="1200" kern="1200" dirty="0" smtClean="0">
                <a:solidFill>
                  <a:schemeClr val="tx1"/>
                </a:solidFill>
                <a:effectLst/>
                <a:latin typeface="+mn-lt"/>
                <a:ea typeface="+mn-ea"/>
                <a:cs typeface="+mn-cs"/>
              </a:rPr>
              <a:t>~ Links to Documents.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Avenue: MAZE is a timed task. At the elementary levels, students are presented with a short passage with every seventh word deleted and replaced with a set of three words set below the deleted word.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Two of the words are distractors. One word is the correct response. The distractors used in Avenue: Maze are words that are grammatically and semantically incorrect.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student reads the passage and clicks on the word that completes the sentence in the passage correctly. The student has one minute to respond to the reading task.  If the student completes the passage before the end of one minute, the student taps or clicks on the “Done” button.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the end of one minute, the screen changes to “Times Up”!  The student can review the correct and incorrect items and view the score on the game bar. Video illustrated directions and practice tasks are built into the software.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passages include narrative and expository readings with a higher number of narrative passages at reading levels 1 through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grade and a higher percentage of expository passages at reading levels 4 through 6 grade.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Passages within a level are approximately equivalent in difficulty. Students’ performance on passages within a level may vary depending on the students’ background knowledge, vocabulary, and motivation.  Therefore, using scores across three or four passages and across time provides a more robust data base for decision making. </a:t>
            </a:r>
          </a:p>
          <a:p>
            <a:r>
              <a:rPr lang="en-US" sz="1200" kern="1200" dirty="0" smtClean="0">
                <a:solidFill>
                  <a:schemeClr val="tx1"/>
                </a:solidFill>
                <a:effectLst/>
                <a:latin typeface="+mn-lt"/>
                <a:ea typeface="+mn-ea"/>
                <a:cs typeface="+mn-cs"/>
              </a:rPr>
              <a:t> .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students begin at reading level 1 (the snail) or passages that are typically read at the end of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grade. If a student completes three passages meeting the goal without error, he or she will move up a level to 1.5.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a student meets the goal of the number of correct minus incorrect responses within a level on 5 occasions, he or she will move up a half grade reading level.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the student does not meet the goal, the student moves back within a reading level or moves down a half level.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goal for each reading level is based on a number of studies among a representative sample of general education students using paper-pencil Maze passages.  As data are collected with a larger normative sample using the </a:t>
            </a:r>
            <a:r>
              <a:rPr lang="en-US" sz="1200" kern="1200" dirty="0" err="1" smtClean="0">
                <a:solidFill>
                  <a:schemeClr val="tx1"/>
                </a:solidFill>
                <a:effectLst/>
                <a:latin typeface="+mn-lt"/>
                <a:ea typeface="+mn-ea"/>
                <a:cs typeface="+mn-cs"/>
              </a:rPr>
              <a:t>Avenue:PM</a:t>
            </a:r>
            <a:r>
              <a:rPr lang="en-US" sz="1200" kern="1200" dirty="0" smtClean="0">
                <a:solidFill>
                  <a:schemeClr val="tx1"/>
                </a:solidFill>
                <a:effectLst/>
                <a:latin typeface="+mn-lt"/>
                <a:ea typeface="+mn-ea"/>
                <a:cs typeface="+mn-cs"/>
              </a:rPr>
              <a:t> software, the goals may change.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chart depicting the reading levels and goals set for each level is available on the Avenue website </a:t>
            </a:r>
            <a:r>
              <a:rPr lang="en-US" sz="1200" kern="1200" dirty="0" err="1" smtClean="0">
                <a:solidFill>
                  <a:schemeClr val="tx1"/>
                </a:solidFill>
                <a:effectLst/>
                <a:latin typeface="+mn-lt"/>
                <a:ea typeface="+mn-ea"/>
                <a:cs typeface="+mn-cs"/>
              </a:rPr>
              <a:t>lt.umn.edu</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dhh</a:t>
            </a:r>
            <a:r>
              <a:rPr lang="en-US" sz="1200" kern="1200" dirty="0" smtClean="0">
                <a:solidFill>
                  <a:schemeClr val="tx1"/>
                </a:solidFill>
                <a:effectLst/>
                <a:latin typeface="+mn-lt"/>
                <a:ea typeface="+mn-ea"/>
                <a:cs typeface="+mn-cs"/>
              </a:rPr>
              <a:t>~ Links to Documents.   (See  chart)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AEDA86E-FE20-AB41-A020-F35A68D1D275}" type="slidenum">
              <a:rPr lang="en-US" smtClean="0"/>
              <a:pPr/>
              <a:t>5</a:t>
            </a:fld>
            <a:endParaRPr lang="en-US"/>
          </a:p>
        </p:txBody>
      </p:sp>
    </p:spTree>
    <p:extLst>
      <p:ext uri="{BB962C8B-B14F-4D97-AF65-F5344CB8AC3E}">
        <p14:creationId xmlns:p14="http://schemas.microsoft.com/office/powerpoint/2010/main" val="3376976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KidSpeak</a:t>
            </a:r>
            <a:r>
              <a:rPr lang="en-US" sz="1200" kern="1200" baseline="0" dirty="0" smtClean="0">
                <a:solidFill>
                  <a:schemeClr val="tx1"/>
                </a:solidFill>
                <a:effectLst/>
                <a:latin typeface="+mn-lt"/>
                <a:ea typeface="+mn-ea"/>
                <a:cs typeface="+mn-cs"/>
              </a:rPr>
              <a:t> is</a:t>
            </a:r>
            <a:r>
              <a:rPr lang="en-US" sz="1200" kern="1200" dirty="0" smtClean="0">
                <a:solidFill>
                  <a:schemeClr val="tx1"/>
                </a:solidFill>
                <a:effectLst/>
                <a:latin typeface="+mn-lt"/>
                <a:ea typeface="+mn-ea"/>
                <a:cs typeface="+mn-cs"/>
              </a:rPr>
              <a:t> a measure of  oral reading fluency. ORL – is the most</a:t>
            </a:r>
            <a:r>
              <a:rPr lang="en-US" sz="1200" kern="1200" baseline="0" dirty="0" smtClean="0">
                <a:solidFill>
                  <a:schemeClr val="tx1"/>
                </a:solidFill>
                <a:effectLst/>
                <a:latin typeface="+mn-lt"/>
                <a:ea typeface="+mn-ea"/>
                <a:cs typeface="+mn-cs"/>
              </a:rPr>
              <a:t> frequently used Progress monitoring tool in elementary schools today. It is backed by more than 30  years of research among hearing </a:t>
            </a:r>
            <a:r>
              <a:rPr lang="en-US" sz="1200" kern="1200" baseline="0" dirty="0" err="1" smtClean="0">
                <a:solidFill>
                  <a:schemeClr val="tx1"/>
                </a:solidFill>
                <a:effectLst/>
                <a:latin typeface="+mn-lt"/>
                <a:ea typeface="+mn-ea"/>
                <a:cs typeface="+mn-cs"/>
              </a:rPr>
              <a:t>chidlren</a:t>
            </a:r>
            <a:r>
              <a:rPr lang="en-US" sz="1200" kern="1200" baseline="0" dirty="0" smtClean="0">
                <a:solidFill>
                  <a:schemeClr val="tx1"/>
                </a:solidFill>
                <a:effectLst/>
                <a:latin typeface="+mn-lt"/>
                <a:ea typeface="+mn-ea"/>
                <a:cs typeface="+mn-cs"/>
              </a:rPr>
              <a:t> in elementary schools… it is not recommended for use with Deaf children.. .. We cannot compare fluency in signed production at this time.  </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KidSpeak</a:t>
            </a:r>
            <a:r>
              <a:rPr lang="en-US" sz="1200" kern="1200" baseline="0" dirty="0" smtClean="0">
                <a:solidFill>
                  <a:schemeClr val="tx1"/>
                </a:solidFill>
                <a:effectLst/>
                <a:latin typeface="+mn-lt"/>
                <a:ea typeface="+mn-ea"/>
                <a:cs typeface="+mn-cs"/>
              </a:rPr>
              <a:t>, available on the </a:t>
            </a:r>
            <a:r>
              <a:rPr lang="en-US" sz="1200" kern="1200" baseline="0" dirty="0" err="1" smtClean="0">
                <a:solidFill>
                  <a:schemeClr val="tx1"/>
                </a:solidFill>
                <a:effectLst/>
                <a:latin typeface="+mn-lt"/>
                <a:ea typeface="+mn-ea"/>
                <a:cs typeface="+mn-cs"/>
              </a:rPr>
              <a:t>ipad</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student is presented with a passage on the screen, is prompted to begin recording</a:t>
            </a:r>
            <a:r>
              <a:rPr lang="en-US" sz="1200" kern="1200" baseline="0" dirty="0" smtClean="0">
                <a:solidFill>
                  <a:schemeClr val="tx1"/>
                </a:solidFill>
                <a:effectLst/>
                <a:latin typeface="+mn-lt"/>
                <a:ea typeface="+mn-ea"/>
                <a:cs typeface="+mn-cs"/>
              </a:rPr>
              <a:t> as he or she reads for one minute.</a:t>
            </a:r>
            <a:r>
              <a:rPr lang="en-US" sz="1200" kern="1200" dirty="0" smtClean="0">
                <a:solidFill>
                  <a:schemeClr val="tx1"/>
                </a:solidFill>
                <a:effectLst/>
                <a:latin typeface="+mn-lt"/>
                <a:ea typeface="+mn-ea"/>
                <a:cs typeface="+mn-cs"/>
              </a:rPr>
              <a:t> At the end of one minute, the screen changes to “Times Up”! </a:t>
            </a:r>
            <a:r>
              <a:rPr lang="en-US" sz="1200" kern="1200" baseline="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clicks on the “Done” button.  The passage and recording is them sent to the teacher’s computer where</a:t>
            </a:r>
            <a:r>
              <a:rPr lang="en-US" sz="1200" kern="1200" baseline="0" dirty="0" smtClean="0">
                <a:solidFill>
                  <a:schemeClr val="tx1"/>
                </a:solidFill>
                <a:effectLst/>
                <a:latin typeface="+mn-lt"/>
                <a:ea typeface="+mn-ea"/>
                <a:cs typeface="+mn-cs"/>
              </a:rPr>
              <a:t> it is scored by the teacher or a teacher’s aide and graphed automatically.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passages are the same passages as used in the MAZE that  include narrative and expository readings with a higher number of narrative passages at reading levels 1 through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grade and a higher percentage of expository passages at reading levels 4 through 6 grade.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score for </a:t>
            </a:r>
            <a:r>
              <a:rPr lang="en-US" sz="1200" kern="1200" dirty="0" err="1" smtClean="0">
                <a:solidFill>
                  <a:schemeClr val="tx1"/>
                </a:solidFill>
                <a:effectLst/>
                <a:latin typeface="+mn-lt"/>
                <a:ea typeface="+mn-ea"/>
                <a:cs typeface="+mn-cs"/>
              </a:rPr>
              <a:t>Kidspeak</a:t>
            </a:r>
            <a:r>
              <a:rPr lang="en-US" sz="1200" kern="1200" dirty="0" smtClean="0">
                <a:solidFill>
                  <a:schemeClr val="tx1"/>
                </a:solidFill>
                <a:effectLst/>
                <a:latin typeface="+mn-lt"/>
                <a:ea typeface="+mn-ea"/>
                <a:cs typeface="+mn-cs"/>
              </a:rPr>
              <a:t> is based on the number</a:t>
            </a:r>
            <a:r>
              <a:rPr lang="en-US" sz="1200" kern="1200" baseline="0" dirty="0" smtClean="0">
                <a:solidFill>
                  <a:schemeClr val="tx1"/>
                </a:solidFill>
                <a:effectLst/>
                <a:latin typeface="+mn-lt"/>
                <a:ea typeface="+mn-ea"/>
                <a:cs typeface="+mn-cs"/>
              </a:rPr>
              <a:t> of correct words read in one minute.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baseline="0" dirty="0" smtClean="0"/>
          </a:p>
        </p:txBody>
      </p:sp>
      <p:sp>
        <p:nvSpPr>
          <p:cNvPr id="4" name="Slide Number Placeholder 3"/>
          <p:cNvSpPr>
            <a:spLocks noGrp="1"/>
          </p:cNvSpPr>
          <p:nvPr>
            <p:ph type="sldNum" sz="quarter" idx="10"/>
          </p:nvPr>
        </p:nvSpPr>
        <p:spPr/>
        <p:txBody>
          <a:bodyPr/>
          <a:lstStyle/>
          <a:p>
            <a:fld id="{FAEDA86E-FE20-AB41-A020-F35A68D1D275}" type="slidenum">
              <a:rPr lang="en-US" smtClean="0"/>
              <a:pPr/>
              <a:t>6</a:t>
            </a:fld>
            <a:endParaRPr lang="en-US"/>
          </a:p>
        </p:txBody>
      </p:sp>
    </p:spTree>
    <p:extLst>
      <p:ext uri="{BB962C8B-B14F-4D97-AF65-F5344CB8AC3E}">
        <p14:creationId xmlns:p14="http://schemas.microsoft.com/office/powerpoint/2010/main" val="1686503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WordMark</a:t>
            </a:r>
            <a:r>
              <a:rPr lang="en-US" sz="1200" kern="1200" dirty="0" smtClean="0">
                <a:solidFill>
                  <a:schemeClr val="tx1"/>
                </a:solidFill>
                <a:effectLst/>
                <a:latin typeface="+mn-lt"/>
                <a:ea typeface="+mn-ea"/>
                <a:cs typeface="+mn-cs"/>
              </a:rPr>
              <a:t> a tool that may be used to monitor students progress in written expression in grades 3 and above, specifically for students who have language differences. </a:t>
            </a:r>
            <a:r>
              <a:rPr lang="en-US" sz="1200" kern="1200" dirty="0" err="1" smtClean="0">
                <a:solidFill>
                  <a:schemeClr val="tx1"/>
                </a:solidFill>
                <a:effectLst/>
                <a:latin typeface="+mn-lt"/>
                <a:ea typeface="+mn-ea"/>
                <a:cs typeface="+mn-cs"/>
              </a:rPr>
              <a:t>WordMark</a:t>
            </a:r>
            <a:r>
              <a:rPr lang="en-US" sz="1200" kern="1200" dirty="0" smtClean="0">
                <a:solidFill>
                  <a:schemeClr val="tx1"/>
                </a:solidFill>
                <a:effectLst/>
                <a:latin typeface="+mn-lt"/>
                <a:ea typeface="+mn-ea"/>
                <a:cs typeface="+mn-cs"/>
              </a:rPr>
              <a:t> uses a CBM scoring protocol to monitor students progress in writing. Several studies have been conducted with students who are deaf or hard of hearing in grades 3 through 12. A list of references may be found on the front page of the Avenue website </a:t>
            </a:r>
            <a:r>
              <a:rPr lang="en-US" sz="1200" kern="1200" dirty="0" err="1" smtClean="0">
                <a:solidFill>
                  <a:schemeClr val="tx1"/>
                </a:solidFill>
                <a:effectLst/>
                <a:latin typeface="+mn-lt"/>
                <a:ea typeface="+mn-ea"/>
                <a:cs typeface="+mn-cs"/>
              </a:rPr>
              <a:t>lt.umn.edu</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dhh</a:t>
            </a:r>
            <a:r>
              <a:rPr lang="en-US" sz="1200" kern="1200" dirty="0" smtClean="0">
                <a:solidFill>
                  <a:schemeClr val="tx1"/>
                </a:solidFill>
                <a:effectLst/>
                <a:latin typeface="+mn-lt"/>
                <a:ea typeface="+mn-ea"/>
                <a:cs typeface="+mn-cs"/>
              </a:rPr>
              <a:t>~ Links to Documents.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a:t>
            </a:r>
            <a:r>
              <a:rPr lang="en-US" sz="1200" kern="1200" dirty="0" err="1" smtClean="0">
                <a:solidFill>
                  <a:schemeClr val="tx1"/>
                </a:solidFill>
                <a:effectLst/>
                <a:latin typeface="+mn-lt"/>
                <a:ea typeface="+mn-ea"/>
                <a:cs typeface="+mn-cs"/>
              </a:rPr>
              <a:t>Avenue:WordMark</a:t>
            </a:r>
            <a:r>
              <a:rPr lang="en-US" sz="1200" kern="1200" dirty="0" smtClean="0">
                <a:solidFill>
                  <a:schemeClr val="tx1"/>
                </a:solidFill>
                <a:effectLst/>
                <a:latin typeface="+mn-lt"/>
                <a:ea typeface="+mn-ea"/>
                <a:cs typeface="+mn-cs"/>
              </a:rPr>
              <a:t>, students are presented with a randomly selected story starter or topic to write about. The student may elect to select a new topic or to begin to write a topic of his own choosing. Once the topic is selected, students are given one minute to think about what they will write. At the end of one minute the students are prompted to type their story on to the computer screen using the computer keyboard.  </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Avenue:WordMark</a:t>
            </a:r>
            <a:r>
              <a:rPr lang="en-US" sz="1200" kern="1200" dirty="0" smtClean="0">
                <a:solidFill>
                  <a:schemeClr val="tx1"/>
                </a:solidFill>
                <a:effectLst/>
                <a:latin typeface="+mn-lt"/>
                <a:ea typeface="+mn-ea"/>
                <a:cs typeface="+mn-cs"/>
              </a:rPr>
              <a:t> is not available on tablet devices such as the </a:t>
            </a:r>
            <a:r>
              <a:rPr lang="en-US" sz="1200" kern="1200" dirty="0" err="1" smtClean="0">
                <a:solidFill>
                  <a:schemeClr val="tx1"/>
                </a:solidFill>
                <a:effectLst/>
                <a:latin typeface="+mn-lt"/>
                <a:ea typeface="+mn-ea"/>
                <a:cs typeface="+mn-cs"/>
              </a:rPr>
              <a:t>ipad</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a timed task of three minutes to ensure that consistent comparisons may be made in a student’s score across time.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the end of three minutes or if the student elects to quit before three minutes, the student clicks on the Save button which sends the writing sample to the teacher to score.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score a passage the teacher clicks the data button next to the student’s name, then clicks the </a:t>
            </a:r>
            <a:r>
              <a:rPr lang="en-US" sz="1200" kern="1200" dirty="0" err="1" smtClean="0">
                <a:solidFill>
                  <a:schemeClr val="tx1"/>
                </a:solidFill>
                <a:effectLst/>
                <a:latin typeface="+mn-lt"/>
                <a:ea typeface="+mn-ea"/>
                <a:cs typeface="+mn-cs"/>
              </a:rPr>
              <a:t>WorkMark</a:t>
            </a:r>
            <a:r>
              <a:rPr lang="en-US" sz="1200" kern="1200" dirty="0" smtClean="0">
                <a:solidFill>
                  <a:schemeClr val="tx1"/>
                </a:solidFill>
                <a:effectLst/>
                <a:latin typeface="+mn-lt"/>
                <a:ea typeface="+mn-ea"/>
                <a:cs typeface="+mn-cs"/>
              </a:rPr>
              <a:t> button and then clicks  the Score WM passages.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list of the student’s writing samples are indicated as scored or waiting to be scored. The teacher or an assistant may score the writing sample using the CBM rules for scoring (Correct-Incorrect Word Sequences).  Video instructions for grading </a:t>
            </a:r>
            <a:r>
              <a:rPr lang="en-US" sz="1200" kern="1200" dirty="0" err="1" smtClean="0">
                <a:solidFill>
                  <a:schemeClr val="tx1"/>
                </a:solidFill>
                <a:effectLst/>
                <a:latin typeface="+mn-lt"/>
                <a:ea typeface="+mn-ea"/>
                <a:cs typeface="+mn-cs"/>
              </a:rPr>
              <a:t>WordMark</a:t>
            </a:r>
            <a:r>
              <a:rPr lang="en-US" sz="1200" kern="1200" dirty="0" smtClean="0">
                <a:solidFill>
                  <a:schemeClr val="tx1"/>
                </a:solidFill>
                <a:effectLst/>
                <a:latin typeface="+mn-lt"/>
                <a:ea typeface="+mn-ea"/>
                <a:cs typeface="+mn-cs"/>
              </a:rPr>
              <a:t> are available on the Avenue website </a:t>
            </a:r>
            <a:r>
              <a:rPr lang="en-US" sz="1200" kern="1200" dirty="0" err="1" smtClean="0">
                <a:solidFill>
                  <a:schemeClr val="tx1"/>
                </a:solidFill>
                <a:effectLst/>
                <a:latin typeface="+mn-lt"/>
                <a:ea typeface="+mn-ea"/>
                <a:cs typeface="+mn-cs"/>
              </a:rPr>
              <a:t>lt.umn.edu</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dhh</a:t>
            </a:r>
            <a:r>
              <a:rPr lang="en-US" sz="1200" kern="1200" dirty="0" smtClean="0">
                <a:solidFill>
                  <a:schemeClr val="tx1"/>
                </a:solidFill>
                <a:effectLst/>
                <a:latin typeface="+mn-lt"/>
                <a:ea typeface="+mn-ea"/>
                <a:cs typeface="+mn-cs"/>
              </a:rPr>
              <a:t>~ Instructions for Teachers.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 grade level goals have been established for </a:t>
            </a:r>
            <a:r>
              <a:rPr lang="en-US" sz="1200" kern="1200" dirty="0" err="1" smtClean="0">
                <a:solidFill>
                  <a:schemeClr val="tx1"/>
                </a:solidFill>
                <a:effectLst/>
                <a:latin typeface="+mn-lt"/>
                <a:ea typeface="+mn-ea"/>
                <a:cs typeface="+mn-cs"/>
              </a:rPr>
              <a:t>WordMark</a:t>
            </a:r>
            <a:r>
              <a:rPr lang="en-US" sz="1200" kern="1200" dirty="0" smtClean="0">
                <a:solidFill>
                  <a:schemeClr val="tx1"/>
                </a:solidFill>
                <a:effectLst/>
                <a:latin typeface="+mn-lt"/>
                <a:ea typeface="+mn-ea"/>
                <a:cs typeface="+mn-cs"/>
              </a:rPr>
              <a:t> at this time. When students engage in paper-pencil writing tasks, the approximate rate of weekly growth is +2 Correct Word Sequences (CWS).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baseline of writing performance scores can be established by using the mean score of three writing samples completed within a week.  With instruction we can anticipate that the student will progress at approximately the same rate of +2 CWS weekly, however, we have no studies at this time that demonstrate the differences in keyboard versus handwritten expression.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Studies using </a:t>
            </a:r>
            <a:r>
              <a:rPr lang="en-US" sz="1200" kern="1200" dirty="0" err="1" smtClean="0">
                <a:solidFill>
                  <a:schemeClr val="tx1"/>
                </a:solidFill>
                <a:effectLst/>
                <a:latin typeface="+mn-lt"/>
                <a:ea typeface="+mn-ea"/>
                <a:cs typeface="+mn-cs"/>
              </a:rPr>
              <a:t>WorkMark</a:t>
            </a:r>
            <a:r>
              <a:rPr lang="en-US" sz="1200" kern="1200" dirty="0" smtClean="0">
                <a:solidFill>
                  <a:schemeClr val="tx1"/>
                </a:solidFill>
                <a:effectLst/>
                <a:latin typeface="+mn-lt"/>
                <a:ea typeface="+mn-ea"/>
                <a:cs typeface="+mn-cs"/>
              </a:rPr>
              <a:t> demonstrate the efficiency of scoring, that is, saving teachers’ time and increasing scoring accuracy. </a:t>
            </a:r>
            <a:r>
              <a:rPr lang="en-US" sz="1200" kern="1200" dirty="0" err="1" smtClean="0">
                <a:solidFill>
                  <a:schemeClr val="tx1"/>
                </a:solidFill>
                <a:effectLst/>
                <a:latin typeface="+mn-lt"/>
                <a:ea typeface="+mn-ea"/>
                <a:cs typeface="+mn-cs"/>
              </a:rPr>
              <a:t>WorkMark</a:t>
            </a:r>
            <a:r>
              <a:rPr lang="en-US" sz="1200" kern="1200" dirty="0" smtClean="0">
                <a:solidFill>
                  <a:schemeClr val="tx1"/>
                </a:solidFill>
                <a:effectLst/>
                <a:latin typeface="+mn-lt"/>
                <a:ea typeface="+mn-ea"/>
                <a:cs typeface="+mn-cs"/>
              </a:rPr>
              <a:t> tracks the correct and incorrect word sequences, automatically counts the number of words written, indicates the possible number of words spelled incorrectly and calculates the Correct and Incorrect Word sequences as scored by the teacher or a designated assistant. </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WordMark</a:t>
            </a:r>
            <a:r>
              <a:rPr lang="en-US" sz="1200" kern="1200" dirty="0" smtClean="0">
                <a:solidFill>
                  <a:schemeClr val="tx1"/>
                </a:solidFill>
                <a:effectLst/>
                <a:latin typeface="+mn-lt"/>
                <a:ea typeface="+mn-ea"/>
                <a:cs typeface="+mn-cs"/>
              </a:rPr>
              <a:t> records the data in a visually graphic display and a printable data table.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AEDA86E-FE20-AB41-A020-F35A68D1D275}" type="slidenum">
              <a:rPr lang="en-US" smtClean="0"/>
              <a:pPr/>
              <a:t>7</a:t>
            </a:fld>
            <a:endParaRPr lang="en-US"/>
          </a:p>
        </p:txBody>
      </p:sp>
    </p:spTree>
    <p:extLst>
      <p:ext uri="{BB962C8B-B14F-4D97-AF65-F5344CB8AC3E}">
        <p14:creationId xmlns:p14="http://schemas.microsoft.com/office/powerpoint/2010/main" val="918717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are presented in dynamic</a:t>
            </a:r>
            <a:r>
              <a:rPr lang="en-US" baseline="0" dirty="0" smtClean="0"/>
              <a:t> data charts that illustrate performance over time. </a:t>
            </a:r>
            <a:endParaRPr lang="en-US" dirty="0"/>
          </a:p>
        </p:txBody>
      </p:sp>
      <p:sp>
        <p:nvSpPr>
          <p:cNvPr id="4" name="Slide Number Placeholder 3"/>
          <p:cNvSpPr>
            <a:spLocks noGrp="1"/>
          </p:cNvSpPr>
          <p:nvPr>
            <p:ph type="sldNum" sz="quarter" idx="10"/>
          </p:nvPr>
        </p:nvSpPr>
        <p:spPr/>
        <p:txBody>
          <a:bodyPr/>
          <a:lstStyle/>
          <a:p>
            <a:fld id="{FAEDA86E-FE20-AB41-A020-F35A68D1D275}" type="slidenum">
              <a:rPr lang="en-US" smtClean="0"/>
              <a:pPr/>
              <a:t>8</a:t>
            </a:fld>
            <a:endParaRPr lang="en-US"/>
          </a:p>
        </p:txBody>
      </p:sp>
    </p:spTree>
    <p:extLst>
      <p:ext uri="{BB962C8B-B14F-4D97-AF65-F5344CB8AC3E}">
        <p14:creationId xmlns:p14="http://schemas.microsoft.com/office/powerpoint/2010/main" val="1294253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Relationship between frequency of use and performance level change on Slash and Maze.</a:t>
            </a:r>
          </a:p>
          <a:p>
            <a:endParaRPr lang="en-US" dirty="0" smtClean="0"/>
          </a:p>
          <a:p>
            <a:r>
              <a:rPr lang="en-US" dirty="0" smtClean="0"/>
              <a:t>Significant Moderate Correlations for both Maze and Slash (Kendal Tau-b, .50-.59)</a:t>
            </a:r>
          </a:p>
          <a:p>
            <a:endParaRPr lang="en-US" dirty="0" smtClean="0"/>
          </a:p>
          <a:p>
            <a:r>
              <a:rPr lang="en-US" dirty="0" smtClean="0"/>
              <a:t>Highest correlations at higher grade levels</a:t>
            </a:r>
          </a:p>
          <a:p>
            <a:pPr lvl="1"/>
            <a:r>
              <a:rPr lang="en-US" dirty="0" smtClean="0"/>
              <a:t>Maze Tau-b=.67, p.&lt;.01 (Reading Level 3)</a:t>
            </a:r>
          </a:p>
          <a:p>
            <a:pPr lvl="1"/>
            <a:r>
              <a:rPr lang="en-US" dirty="0" smtClean="0"/>
              <a:t>Slash  Tau-B=.73, p&lt;.01</a:t>
            </a:r>
          </a:p>
          <a:p>
            <a:endParaRPr lang="en-US" dirty="0"/>
          </a:p>
        </p:txBody>
      </p:sp>
      <p:sp>
        <p:nvSpPr>
          <p:cNvPr id="4" name="Slide Number Placeholder 3"/>
          <p:cNvSpPr>
            <a:spLocks noGrp="1"/>
          </p:cNvSpPr>
          <p:nvPr>
            <p:ph type="sldNum" sz="quarter" idx="10"/>
          </p:nvPr>
        </p:nvSpPr>
        <p:spPr/>
        <p:txBody>
          <a:bodyPr/>
          <a:lstStyle/>
          <a:p>
            <a:fld id="{FAEDA86E-FE20-AB41-A020-F35A68D1D275}" type="slidenum">
              <a:rPr lang="en-US" smtClean="0"/>
              <a:pPr/>
              <a:t>10</a:t>
            </a:fld>
            <a:endParaRPr lang="en-US"/>
          </a:p>
        </p:txBody>
      </p:sp>
    </p:spTree>
    <p:extLst>
      <p:ext uri="{BB962C8B-B14F-4D97-AF65-F5344CB8AC3E}">
        <p14:creationId xmlns:p14="http://schemas.microsoft.com/office/powerpoint/2010/main" val="1972606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ECDCA23-69C5-CE46-85AD-578890068C61}"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A3AB3-F29B-0846-B6E6-593ED68B1985}"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CDCA23-69C5-CE46-85AD-578890068C61}"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A3AB3-F29B-0846-B6E6-593ED68B19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CDCA23-69C5-CE46-85AD-578890068C61}"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A3AB3-F29B-0846-B6E6-593ED68B19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CDCA23-69C5-CE46-85AD-578890068C61}"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A3AB3-F29B-0846-B6E6-593ED68B19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CDCA23-69C5-CE46-85AD-578890068C61}"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A3AB3-F29B-0846-B6E6-593ED68B1985}"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CDCA23-69C5-CE46-85AD-578890068C61}" type="datetimeFigureOut">
              <a:rPr lang="en-US" smtClean="0"/>
              <a:pPr/>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6A3AB3-F29B-0846-B6E6-593ED68B19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CDCA23-69C5-CE46-85AD-578890068C61}" type="datetimeFigureOut">
              <a:rPr lang="en-US" smtClean="0"/>
              <a:pPr/>
              <a:t>4/14/2015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6A3AB3-F29B-0846-B6E6-593ED68B1985}"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CDCA23-69C5-CE46-85AD-578890068C61}" type="datetimeFigureOut">
              <a:rPr lang="en-US" smtClean="0"/>
              <a:pPr/>
              <a:t>4/14/2015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6A3AB3-F29B-0846-B6E6-593ED68B19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CDCA23-69C5-CE46-85AD-578890068C61}" type="datetimeFigureOut">
              <a:rPr lang="en-US" smtClean="0"/>
              <a:pPr/>
              <a:t>4/14/2015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6A3AB3-F29B-0846-B6E6-593ED68B19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CDCA23-69C5-CE46-85AD-578890068C61}" type="datetimeFigureOut">
              <a:rPr lang="en-US" smtClean="0"/>
              <a:pPr/>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6A3AB3-F29B-0846-B6E6-593ED68B1985}"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CDCA23-69C5-CE46-85AD-578890068C61}" type="datetimeFigureOut">
              <a:rPr lang="en-US" smtClean="0"/>
              <a:pPr/>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6A3AB3-F29B-0846-B6E6-593ED68B19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6ECDCA23-69C5-CE46-85AD-578890068C61}" type="datetimeFigureOut">
              <a:rPr lang="en-US" smtClean="0"/>
              <a:pPr/>
              <a:t>4/14/2015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6A3AB3-F29B-0846-B6E6-593ED68B1985}"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0407" y="422694"/>
            <a:ext cx="6781800" cy="1600200"/>
          </a:xfrm>
          <a:ln>
            <a:noFill/>
          </a:ln>
        </p:spPr>
        <p:txBody>
          <a:bodyPr>
            <a:normAutofit fontScale="90000"/>
          </a:bodyPr>
          <a:lstStyle/>
          <a:p>
            <a:pPr algn="ctr"/>
            <a:r>
              <a:rPr lang="en-US" dirty="0"/>
              <a:t>Technology- based Progress Monitoring</a:t>
            </a:r>
            <a:endParaRPr lang="en-US" dirty="0"/>
          </a:p>
        </p:txBody>
      </p:sp>
      <p:sp>
        <p:nvSpPr>
          <p:cNvPr id="7" name="Content Placeholder 2"/>
          <p:cNvSpPr>
            <a:spLocks noGrp="1"/>
          </p:cNvSpPr>
          <p:nvPr>
            <p:ph idx="1"/>
          </p:nvPr>
        </p:nvSpPr>
        <p:spPr>
          <a:xfrm>
            <a:off x="770626" y="2204049"/>
            <a:ext cx="7543800" cy="3886200"/>
          </a:xfrm>
        </p:spPr>
        <p:txBody>
          <a:bodyPr>
            <a:normAutofit lnSpcReduction="10000"/>
          </a:bodyPr>
          <a:lstStyle/>
          <a:p>
            <a:r>
              <a:rPr lang="en-US" dirty="0" err="1" smtClean="0"/>
              <a:t>Avenue:DHH</a:t>
            </a:r>
            <a:r>
              <a:rPr lang="en-US" dirty="0" smtClean="0"/>
              <a:t> is a suite of tools tool to monitor and visualize students’ progress in the areas of language, reading and writing. 300+ teachers registered and using AVE tools</a:t>
            </a:r>
          </a:p>
          <a:p>
            <a:r>
              <a:rPr lang="en-US" dirty="0" smtClean="0"/>
              <a:t>AVE Use Nationally 2014-2015</a:t>
            </a:r>
          </a:p>
          <a:p>
            <a:r>
              <a:rPr lang="en-US" dirty="0" smtClean="0"/>
              <a:t>800 + students</a:t>
            </a:r>
          </a:p>
          <a:p>
            <a:r>
              <a:rPr lang="en-US" dirty="0" smtClean="0"/>
              <a:t>13,000 MAZE assessments</a:t>
            </a:r>
          </a:p>
          <a:p>
            <a:r>
              <a:rPr lang="en-US" dirty="0" smtClean="0"/>
              <a:t>31,000 Slash assessments</a:t>
            </a:r>
          </a:p>
          <a:p>
            <a:r>
              <a:rPr lang="en-US" dirty="0" smtClean="0"/>
              <a:t>1,600 </a:t>
            </a:r>
            <a:r>
              <a:rPr lang="en-US" dirty="0" err="1" smtClean="0"/>
              <a:t>WodMark</a:t>
            </a:r>
            <a:r>
              <a:rPr lang="en-US" dirty="0" smtClean="0"/>
              <a:t> Assessments</a:t>
            </a:r>
          </a:p>
          <a:p>
            <a:r>
              <a:rPr lang="en-US" dirty="0" smtClean="0"/>
              <a:t>250 </a:t>
            </a:r>
            <a:r>
              <a:rPr lang="en-US" dirty="0" err="1" smtClean="0"/>
              <a:t>KidSpeak</a:t>
            </a:r>
            <a:r>
              <a:rPr lang="en-US" dirty="0" smtClean="0"/>
              <a:t> (ORF) Assessments</a:t>
            </a:r>
          </a:p>
          <a:p>
            <a:pPr lvl="1"/>
            <a:endParaRPr lang="en-US" dirty="0" smtClean="0"/>
          </a:p>
        </p:txBody>
      </p:sp>
    </p:spTree>
    <p:extLst>
      <p:ext uri="{BB962C8B-B14F-4D97-AF65-F5344CB8AC3E}">
        <p14:creationId xmlns:p14="http://schemas.microsoft.com/office/powerpoint/2010/main" val="1569217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MAZE Error Analysis</a:t>
            </a:r>
            <a:endParaRPr lang="en-US" dirty="0"/>
          </a:p>
        </p:txBody>
      </p:sp>
      <p:graphicFrame>
        <p:nvGraphicFramePr>
          <p:cNvPr id="4" name="Content Placeholder 3" descr="The table diplays the MAZE Error Analysis. Columns are Lexicon, C+I Answers, % correct, Expected I, Actual I, and Chi Squared. Rows are Noun/pronoun, Adjective, Verb/Adverb, Conjunction, Determiner, Preposition, and Totals.&#10;&#10;All Lexicons had Chi Squared values that correspond with p values greater than .05, except for determiner and preposition words, which corresponded with p values less than .05.&#10;" title="MAZE Error Analysis"/>
          <p:cNvGraphicFramePr>
            <a:graphicFrameLocks noGrp="1"/>
          </p:cNvGraphicFramePr>
          <p:nvPr>
            <p:ph idx="1"/>
            <p:extLst>
              <p:ext uri="{D42A27DB-BD31-4B8C-83A1-F6EECF244321}">
                <p14:modId xmlns:p14="http://schemas.microsoft.com/office/powerpoint/2010/main" val="3019480837"/>
              </p:ext>
            </p:extLst>
          </p:nvPr>
        </p:nvGraphicFramePr>
        <p:xfrm>
          <a:off x="762000" y="685800"/>
          <a:ext cx="7543800" cy="4048760"/>
        </p:xfrm>
        <a:graphic>
          <a:graphicData uri="http://schemas.openxmlformats.org/drawingml/2006/table">
            <a:tbl>
              <a:tblPr firstRow="1" bandRow="1">
                <a:tableStyleId>{5C22544A-7EE6-4342-B048-85BDC9FD1C3A}</a:tableStyleId>
              </a:tblPr>
              <a:tblGrid>
                <a:gridCol w="1257300"/>
                <a:gridCol w="1257300"/>
                <a:gridCol w="1257300"/>
                <a:gridCol w="1257300"/>
                <a:gridCol w="1257300"/>
                <a:gridCol w="1257300"/>
              </a:tblGrid>
              <a:tr h="370840">
                <a:tc>
                  <a:txBody>
                    <a:bodyPr/>
                    <a:lstStyle/>
                    <a:p>
                      <a:r>
                        <a:rPr lang="en-US" dirty="0" smtClean="0"/>
                        <a:t>Lexicon</a:t>
                      </a:r>
                      <a:endParaRPr lang="en-US" dirty="0"/>
                    </a:p>
                  </a:txBody>
                  <a:tcPr/>
                </a:tc>
                <a:tc>
                  <a:txBody>
                    <a:bodyPr/>
                    <a:lstStyle/>
                    <a:p>
                      <a:r>
                        <a:rPr lang="en-US" dirty="0" smtClean="0"/>
                        <a:t>C+I Answers</a:t>
                      </a:r>
                      <a:endParaRPr lang="en-US" dirty="0"/>
                    </a:p>
                  </a:txBody>
                  <a:tcPr/>
                </a:tc>
                <a:tc>
                  <a:txBody>
                    <a:bodyPr/>
                    <a:lstStyle/>
                    <a:p>
                      <a:r>
                        <a:rPr lang="en-US" dirty="0" smtClean="0"/>
                        <a:t>%</a:t>
                      </a:r>
                      <a:r>
                        <a:rPr lang="en-US" baseline="0" dirty="0" smtClean="0"/>
                        <a:t> correct</a:t>
                      </a:r>
                      <a:endParaRPr lang="en-US" dirty="0"/>
                    </a:p>
                  </a:txBody>
                  <a:tcPr/>
                </a:tc>
                <a:tc>
                  <a:txBody>
                    <a:bodyPr/>
                    <a:lstStyle/>
                    <a:p>
                      <a:r>
                        <a:rPr lang="en-US" dirty="0" smtClean="0"/>
                        <a:t>Expected</a:t>
                      </a:r>
                      <a:r>
                        <a:rPr lang="en-US" baseline="0" dirty="0" smtClean="0"/>
                        <a:t> I</a:t>
                      </a:r>
                      <a:endParaRPr lang="en-US" dirty="0"/>
                    </a:p>
                  </a:txBody>
                  <a:tcPr/>
                </a:tc>
                <a:tc>
                  <a:txBody>
                    <a:bodyPr/>
                    <a:lstStyle/>
                    <a:p>
                      <a:r>
                        <a:rPr lang="en-US" dirty="0" smtClean="0"/>
                        <a:t>Actual I</a:t>
                      </a:r>
                      <a:endParaRPr lang="en-US" dirty="0"/>
                    </a:p>
                  </a:txBody>
                  <a:tcPr/>
                </a:tc>
                <a:tc>
                  <a:txBody>
                    <a:bodyPr/>
                    <a:lstStyle/>
                    <a:p>
                      <a:r>
                        <a:rPr lang="en-US" dirty="0" smtClean="0"/>
                        <a:t>Chi Square</a:t>
                      </a:r>
                      <a:endParaRPr lang="en-US" dirty="0"/>
                    </a:p>
                  </a:txBody>
                  <a:tcPr/>
                </a:tc>
              </a:tr>
              <a:tr h="370840">
                <a:tc>
                  <a:txBody>
                    <a:bodyPr/>
                    <a:lstStyle/>
                    <a:p>
                      <a:r>
                        <a:rPr lang="en-US" dirty="0" smtClean="0"/>
                        <a:t>Noun/pro</a:t>
                      </a:r>
                      <a:endParaRPr lang="en-US" dirty="0"/>
                    </a:p>
                  </a:txBody>
                  <a:tcPr/>
                </a:tc>
                <a:tc>
                  <a:txBody>
                    <a:bodyPr/>
                    <a:lstStyle/>
                    <a:p>
                      <a:r>
                        <a:rPr lang="en-US" dirty="0" smtClean="0"/>
                        <a:t>7047</a:t>
                      </a:r>
                      <a:endParaRPr lang="en-US" dirty="0"/>
                    </a:p>
                  </a:txBody>
                  <a:tcPr/>
                </a:tc>
                <a:tc>
                  <a:txBody>
                    <a:bodyPr/>
                    <a:lstStyle/>
                    <a:p>
                      <a:r>
                        <a:rPr lang="en-US" dirty="0" smtClean="0"/>
                        <a:t>35.10</a:t>
                      </a:r>
                      <a:endParaRPr lang="en-US" dirty="0"/>
                    </a:p>
                  </a:txBody>
                  <a:tcPr/>
                </a:tc>
                <a:tc>
                  <a:txBody>
                    <a:bodyPr/>
                    <a:lstStyle/>
                    <a:p>
                      <a:r>
                        <a:rPr lang="en-US" dirty="0" smtClean="0"/>
                        <a:t>969</a:t>
                      </a:r>
                      <a:endParaRPr lang="en-US" dirty="0"/>
                    </a:p>
                  </a:txBody>
                  <a:tcPr/>
                </a:tc>
                <a:tc>
                  <a:txBody>
                    <a:bodyPr/>
                    <a:lstStyle/>
                    <a:p>
                      <a:r>
                        <a:rPr lang="en-US" dirty="0" smtClean="0"/>
                        <a:t>891</a:t>
                      </a:r>
                      <a:endParaRPr lang="en-US" dirty="0"/>
                    </a:p>
                  </a:txBody>
                  <a:tcPr/>
                </a:tc>
                <a:tc>
                  <a:txBody>
                    <a:bodyPr/>
                    <a:lstStyle/>
                    <a:p>
                      <a:r>
                        <a:rPr lang="en-US" dirty="0" smtClean="0"/>
                        <a:t>6.25</a:t>
                      </a:r>
                      <a:endParaRPr lang="en-US" dirty="0"/>
                    </a:p>
                  </a:txBody>
                  <a:tcPr/>
                </a:tc>
              </a:tr>
              <a:tr h="370840">
                <a:tc>
                  <a:txBody>
                    <a:bodyPr/>
                    <a:lstStyle/>
                    <a:p>
                      <a:r>
                        <a:rPr lang="en-US" dirty="0" smtClean="0"/>
                        <a:t>Adjective</a:t>
                      </a:r>
                      <a:endParaRPr lang="en-US" dirty="0"/>
                    </a:p>
                  </a:txBody>
                  <a:tcPr/>
                </a:tc>
                <a:tc>
                  <a:txBody>
                    <a:bodyPr/>
                    <a:lstStyle/>
                    <a:p>
                      <a:r>
                        <a:rPr lang="en-US" dirty="0" smtClean="0"/>
                        <a:t>1459</a:t>
                      </a:r>
                      <a:endParaRPr lang="en-US" dirty="0"/>
                    </a:p>
                  </a:txBody>
                  <a:tcPr/>
                </a:tc>
                <a:tc>
                  <a:txBody>
                    <a:bodyPr/>
                    <a:lstStyle/>
                    <a:p>
                      <a:r>
                        <a:rPr lang="en-US" dirty="0" smtClean="0"/>
                        <a:t>  7.27</a:t>
                      </a:r>
                      <a:endParaRPr lang="en-US" dirty="0"/>
                    </a:p>
                  </a:txBody>
                  <a:tcPr/>
                </a:tc>
                <a:tc>
                  <a:txBody>
                    <a:bodyPr/>
                    <a:lstStyle/>
                    <a:p>
                      <a:r>
                        <a:rPr lang="en-US" dirty="0" smtClean="0"/>
                        <a:t>201</a:t>
                      </a:r>
                      <a:endParaRPr lang="en-US" dirty="0"/>
                    </a:p>
                  </a:txBody>
                  <a:tcPr/>
                </a:tc>
                <a:tc>
                  <a:txBody>
                    <a:bodyPr/>
                    <a:lstStyle/>
                    <a:p>
                      <a:r>
                        <a:rPr lang="en-US" dirty="0" smtClean="0"/>
                        <a:t>169</a:t>
                      </a:r>
                      <a:endParaRPr lang="en-US" dirty="0"/>
                    </a:p>
                  </a:txBody>
                  <a:tcPr/>
                </a:tc>
                <a:tc>
                  <a:txBody>
                    <a:bodyPr/>
                    <a:lstStyle/>
                    <a:p>
                      <a:r>
                        <a:rPr lang="en-US" dirty="0" smtClean="0"/>
                        <a:t>4.97</a:t>
                      </a:r>
                      <a:endParaRPr lang="en-US" dirty="0"/>
                    </a:p>
                  </a:txBody>
                  <a:tcPr/>
                </a:tc>
              </a:tr>
              <a:tr h="370840">
                <a:tc>
                  <a:txBody>
                    <a:bodyPr/>
                    <a:lstStyle/>
                    <a:p>
                      <a:r>
                        <a:rPr lang="en-US" dirty="0" smtClean="0"/>
                        <a:t>Verb/</a:t>
                      </a:r>
                    </a:p>
                    <a:p>
                      <a:r>
                        <a:rPr lang="en-US" dirty="0" smtClean="0"/>
                        <a:t>adverb</a:t>
                      </a:r>
                      <a:endParaRPr lang="en-US" dirty="0"/>
                    </a:p>
                  </a:txBody>
                  <a:tcPr/>
                </a:tc>
                <a:tc>
                  <a:txBody>
                    <a:bodyPr/>
                    <a:lstStyle/>
                    <a:p>
                      <a:r>
                        <a:rPr lang="en-US" dirty="0" smtClean="0"/>
                        <a:t>6240</a:t>
                      </a:r>
                      <a:endParaRPr lang="en-US" dirty="0"/>
                    </a:p>
                  </a:txBody>
                  <a:tcPr/>
                </a:tc>
                <a:tc>
                  <a:txBody>
                    <a:bodyPr/>
                    <a:lstStyle/>
                    <a:p>
                      <a:r>
                        <a:rPr lang="en-US" dirty="0" smtClean="0"/>
                        <a:t>31.08</a:t>
                      </a:r>
                      <a:endParaRPr lang="en-US" dirty="0"/>
                    </a:p>
                  </a:txBody>
                  <a:tcPr/>
                </a:tc>
                <a:tc>
                  <a:txBody>
                    <a:bodyPr/>
                    <a:lstStyle/>
                    <a:p>
                      <a:r>
                        <a:rPr lang="en-US" dirty="0" smtClean="0"/>
                        <a:t>858</a:t>
                      </a:r>
                      <a:endParaRPr lang="en-US" dirty="0"/>
                    </a:p>
                  </a:txBody>
                  <a:tcPr/>
                </a:tc>
                <a:tc>
                  <a:txBody>
                    <a:bodyPr/>
                    <a:lstStyle/>
                    <a:p>
                      <a:r>
                        <a:rPr lang="en-US" dirty="0" smtClean="0"/>
                        <a:t>795</a:t>
                      </a:r>
                      <a:endParaRPr lang="en-US" dirty="0"/>
                    </a:p>
                  </a:txBody>
                  <a:tcPr/>
                </a:tc>
                <a:tc>
                  <a:txBody>
                    <a:bodyPr/>
                    <a:lstStyle/>
                    <a:p>
                      <a:r>
                        <a:rPr lang="en-US" dirty="0" smtClean="0"/>
                        <a:t>4.61</a:t>
                      </a:r>
                      <a:endParaRPr lang="en-US" dirty="0"/>
                    </a:p>
                  </a:txBody>
                  <a:tcPr/>
                </a:tc>
              </a:tr>
              <a:tr h="370840">
                <a:tc>
                  <a:txBody>
                    <a:bodyPr/>
                    <a:lstStyle/>
                    <a:p>
                      <a:r>
                        <a:rPr lang="en-US" dirty="0" err="1" smtClean="0"/>
                        <a:t>Conjun</a:t>
                      </a:r>
                      <a:endParaRPr lang="en-US" dirty="0"/>
                    </a:p>
                  </a:txBody>
                  <a:tcPr/>
                </a:tc>
                <a:tc>
                  <a:txBody>
                    <a:bodyPr/>
                    <a:lstStyle/>
                    <a:p>
                      <a:r>
                        <a:rPr lang="en-US" dirty="0" smtClean="0"/>
                        <a:t>  709</a:t>
                      </a:r>
                      <a:endParaRPr lang="en-US" dirty="0"/>
                    </a:p>
                  </a:txBody>
                  <a:tcPr/>
                </a:tc>
                <a:tc>
                  <a:txBody>
                    <a:bodyPr/>
                    <a:lstStyle/>
                    <a:p>
                      <a:r>
                        <a:rPr lang="en-US" dirty="0" smtClean="0"/>
                        <a:t>  3.53</a:t>
                      </a:r>
                      <a:endParaRPr lang="en-US" dirty="0"/>
                    </a:p>
                  </a:txBody>
                  <a:tcPr/>
                </a:tc>
                <a:tc>
                  <a:txBody>
                    <a:bodyPr/>
                    <a:lstStyle/>
                    <a:p>
                      <a:r>
                        <a:rPr lang="en-US" dirty="0" smtClean="0"/>
                        <a:t>  97</a:t>
                      </a:r>
                      <a:endParaRPr lang="en-US" dirty="0"/>
                    </a:p>
                  </a:txBody>
                  <a:tcPr/>
                </a:tc>
                <a:tc>
                  <a:txBody>
                    <a:bodyPr/>
                    <a:lstStyle/>
                    <a:p>
                      <a:r>
                        <a:rPr lang="en-US" dirty="0" smtClean="0"/>
                        <a:t>117</a:t>
                      </a:r>
                      <a:endParaRPr lang="en-US" dirty="0"/>
                    </a:p>
                  </a:txBody>
                  <a:tcPr/>
                </a:tc>
                <a:tc>
                  <a:txBody>
                    <a:bodyPr/>
                    <a:lstStyle/>
                    <a:p>
                      <a:r>
                        <a:rPr lang="en-US" dirty="0" smtClean="0"/>
                        <a:t>3.91</a:t>
                      </a:r>
                      <a:endParaRPr lang="en-US" dirty="0"/>
                    </a:p>
                  </a:txBody>
                  <a:tcPr/>
                </a:tc>
              </a:tr>
              <a:tr h="370840">
                <a:tc>
                  <a:txBody>
                    <a:bodyPr/>
                    <a:lstStyle/>
                    <a:p>
                      <a:r>
                        <a:rPr lang="en-US" dirty="0" smtClean="0"/>
                        <a:t>Determiner</a:t>
                      </a:r>
                      <a:endParaRPr lang="en-US" dirty="0"/>
                    </a:p>
                  </a:txBody>
                  <a:tcPr/>
                </a:tc>
                <a:tc>
                  <a:txBody>
                    <a:bodyPr/>
                    <a:lstStyle/>
                    <a:p>
                      <a:r>
                        <a:rPr lang="en-US" dirty="0" smtClean="0"/>
                        <a:t>2553</a:t>
                      </a:r>
                      <a:endParaRPr lang="en-US" dirty="0"/>
                    </a:p>
                  </a:txBody>
                  <a:tcPr/>
                </a:tc>
                <a:tc>
                  <a:txBody>
                    <a:bodyPr/>
                    <a:lstStyle/>
                    <a:p>
                      <a:r>
                        <a:rPr lang="en-US" dirty="0" smtClean="0"/>
                        <a:t>12.72</a:t>
                      </a:r>
                      <a:endParaRPr lang="en-US" dirty="0"/>
                    </a:p>
                  </a:txBody>
                  <a:tcPr/>
                </a:tc>
                <a:tc>
                  <a:txBody>
                    <a:bodyPr/>
                    <a:lstStyle/>
                    <a:p>
                      <a:r>
                        <a:rPr lang="en-US" dirty="0" smtClean="0"/>
                        <a:t>351</a:t>
                      </a:r>
                      <a:endParaRPr lang="en-US" dirty="0"/>
                    </a:p>
                  </a:txBody>
                  <a:tcPr/>
                </a:tc>
                <a:tc>
                  <a:txBody>
                    <a:bodyPr/>
                    <a:lstStyle/>
                    <a:p>
                      <a:r>
                        <a:rPr lang="en-US" dirty="0" smtClean="0"/>
                        <a:t>437</a:t>
                      </a:r>
                      <a:endParaRPr lang="en-US" dirty="0"/>
                    </a:p>
                  </a:txBody>
                  <a:tcPr/>
                </a:tc>
                <a:tc>
                  <a:txBody>
                    <a:bodyPr/>
                    <a:lstStyle/>
                    <a:p>
                      <a:r>
                        <a:rPr lang="en-US" dirty="0" smtClean="0"/>
                        <a:t>21.08*</a:t>
                      </a:r>
                      <a:endParaRPr lang="en-US" dirty="0"/>
                    </a:p>
                  </a:txBody>
                  <a:tcPr/>
                </a:tc>
              </a:tr>
              <a:tr h="370840">
                <a:tc>
                  <a:txBody>
                    <a:bodyPr/>
                    <a:lstStyle/>
                    <a:p>
                      <a:r>
                        <a:rPr lang="en-US" dirty="0" smtClean="0"/>
                        <a:t>Preposition</a:t>
                      </a:r>
                      <a:endParaRPr lang="en-US" dirty="0"/>
                    </a:p>
                  </a:txBody>
                  <a:tcPr/>
                </a:tc>
                <a:tc>
                  <a:txBody>
                    <a:bodyPr/>
                    <a:lstStyle/>
                    <a:p>
                      <a:r>
                        <a:rPr lang="en-US" dirty="0" smtClean="0"/>
                        <a:t>2068</a:t>
                      </a:r>
                      <a:endParaRPr lang="en-US" dirty="0"/>
                    </a:p>
                  </a:txBody>
                  <a:tcPr/>
                </a:tc>
                <a:tc>
                  <a:txBody>
                    <a:bodyPr/>
                    <a:lstStyle/>
                    <a:p>
                      <a:r>
                        <a:rPr lang="en-US" dirty="0" smtClean="0"/>
                        <a:t>10.30</a:t>
                      </a:r>
                      <a:endParaRPr lang="en-US" dirty="0"/>
                    </a:p>
                  </a:txBody>
                  <a:tcPr/>
                </a:tc>
                <a:tc>
                  <a:txBody>
                    <a:bodyPr/>
                    <a:lstStyle/>
                    <a:p>
                      <a:r>
                        <a:rPr lang="en-US" dirty="0" smtClean="0"/>
                        <a:t>284</a:t>
                      </a:r>
                      <a:endParaRPr lang="en-US" dirty="0"/>
                    </a:p>
                  </a:txBody>
                  <a:tcPr/>
                </a:tc>
                <a:tc>
                  <a:txBody>
                    <a:bodyPr/>
                    <a:lstStyle/>
                    <a:p>
                      <a:r>
                        <a:rPr lang="en-US" dirty="0" smtClean="0"/>
                        <a:t>351</a:t>
                      </a:r>
                      <a:endParaRPr lang="en-US" dirty="0"/>
                    </a:p>
                  </a:txBody>
                  <a:tcPr/>
                </a:tc>
                <a:tc>
                  <a:txBody>
                    <a:bodyPr/>
                    <a:lstStyle/>
                    <a:p>
                      <a:r>
                        <a:rPr lang="en-US" dirty="0" smtClean="0"/>
                        <a:t>15.65*</a:t>
                      </a:r>
                      <a:endParaRPr lang="en-US" dirty="0"/>
                    </a:p>
                  </a:txBody>
                  <a:tcPr/>
                </a:tc>
              </a:tr>
              <a:tr h="370840">
                <a:tc>
                  <a:txBody>
                    <a:bodyPr/>
                    <a:lstStyle/>
                    <a:p>
                      <a:r>
                        <a:rPr lang="en-US" dirty="0" smtClean="0"/>
                        <a:t>Totals</a:t>
                      </a:r>
                      <a:endParaRPr lang="en-US" dirty="0"/>
                    </a:p>
                  </a:txBody>
                  <a:tcPr/>
                </a:tc>
                <a:tc>
                  <a:txBody>
                    <a:bodyPr/>
                    <a:lstStyle/>
                    <a:p>
                      <a:r>
                        <a:rPr lang="en-US" dirty="0" smtClean="0"/>
                        <a:t>20,076</a:t>
                      </a:r>
                      <a:endParaRPr lang="en-US" dirty="0"/>
                    </a:p>
                  </a:txBody>
                  <a:tcPr/>
                </a:tc>
                <a:tc>
                  <a:txBody>
                    <a:bodyPr/>
                    <a:lstStyle/>
                    <a:p>
                      <a:r>
                        <a:rPr lang="en-US" dirty="0" smtClean="0"/>
                        <a:t>100%</a:t>
                      </a:r>
                      <a:endParaRPr lang="en-US" dirty="0"/>
                    </a:p>
                  </a:txBody>
                  <a:tcPr/>
                </a:tc>
                <a:tc>
                  <a:txBody>
                    <a:bodyPr/>
                    <a:lstStyle/>
                    <a:p>
                      <a:endParaRPr lang="en-US" dirty="0"/>
                    </a:p>
                  </a:txBody>
                  <a:tcPr/>
                </a:tc>
                <a:tc>
                  <a:txBody>
                    <a:bodyPr/>
                    <a:lstStyle/>
                    <a:p>
                      <a:r>
                        <a:rPr lang="en-US" dirty="0" smtClean="0"/>
                        <a:t>2,760</a:t>
                      </a:r>
                      <a:endParaRPr lang="en-US" dirty="0"/>
                    </a:p>
                  </a:txBody>
                  <a:tcPr/>
                </a:tc>
                <a:tc>
                  <a:txBody>
                    <a:bodyPr/>
                    <a:lstStyle/>
                    <a:p>
                      <a:r>
                        <a:rPr lang="en-US" dirty="0" smtClean="0"/>
                        <a:t>Chi-square</a:t>
                      </a:r>
                    </a:p>
                    <a:p>
                      <a:r>
                        <a:rPr lang="en-US" dirty="0" smtClean="0"/>
                        <a:t>56.47</a:t>
                      </a:r>
                    </a:p>
                    <a:p>
                      <a:r>
                        <a:rPr lang="en-US" dirty="0" smtClean="0"/>
                        <a:t>*p&lt;.05</a:t>
                      </a:r>
                      <a:endParaRPr lang="en-US" dirty="0"/>
                    </a:p>
                  </a:txBody>
                  <a:tcPr/>
                </a:tc>
              </a:tr>
            </a:tbl>
          </a:graphicData>
        </a:graphic>
      </p:graphicFrame>
    </p:spTree>
    <p:extLst>
      <p:ext uri="{BB962C8B-B14F-4D97-AF65-F5344CB8AC3E}">
        <p14:creationId xmlns:p14="http://schemas.microsoft.com/office/powerpoint/2010/main" val="1860254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Teacher Survey (N=50)</a:t>
            </a:r>
            <a:endParaRPr lang="en-US" dirty="0"/>
          </a:p>
        </p:txBody>
      </p:sp>
      <p:sp>
        <p:nvSpPr>
          <p:cNvPr id="3" name="Content Placeholder 2"/>
          <p:cNvSpPr>
            <a:spLocks noGrp="1"/>
          </p:cNvSpPr>
          <p:nvPr>
            <p:ph idx="1"/>
          </p:nvPr>
        </p:nvSpPr>
        <p:spPr/>
        <p:txBody>
          <a:bodyPr/>
          <a:lstStyle/>
          <a:p>
            <a:r>
              <a:rPr lang="en-US" dirty="0" smtClean="0"/>
              <a:t>Improves my Effectiveness				2.0</a:t>
            </a:r>
          </a:p>
          <a:p>
            <a:r>
              <a:rPr lang="en-US" dirty="0" smtClean="0"/>
              <a:t>Improves my accountability			1.76</a:t>
            </a:r>
          </a:p>
          <a:p>
            <a:r>
              <a:rPr lang="en-US" dirty="0" smtClean="0"/>
              <a:t>Improves my efficiency				1.85</a:t>
            </a:r>
          </a:p>
          <a:p>
            <a:r>
              <a:rPr lang="en-US" dirty="0" smtClean="0"/>
              <a:t>Increases student reading performance		1.95</a:t>
            </a:r>
          </a:p>
          <a:p>
            <a:r>
              <a:rPr lang="en-US" dirty="0" smtClean="0"/>
              <a:t>Enhances Student motivation			1.98</a:t>
            </a:r>
          </a:p>
          <a:p>
            <a:endParaRPr lang="en-US" dirty="0"/>
          </a:p>
          <a:p>
            <a:r>
              <a:rPr lang="en-US" dirty="0" smtClean="0"/>
              <a:t>Five Point Scale: 1=Strongly agree; 2=Agree, 3=Neither 4=Strongly Disagree, 5=Strongly Disagree</a:t>
            </a:r>
            <a:endParaRPr lang="en-US" dirty="0"/>
          </a:p>
        </p:txBody>
      </p:sp>
    </p:spTree>
    <p:extLst>
      <p:ext uri="{BB962C8B-B14F-4D97-AF65-F5344CB8AC3E}">
        <p14:creationId xmlns:p14="http://schemas.microsoft.com/office/powerpoint/2010/main" val="3859229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Avenue:PM</a:t>
            </a:r>
            <a:endParaRPr lang="en-US" dirty="0"/>
          </a:p>
        </p:txBody>
      </p:sp>
      <p:sp>
        <p:nvSpPr>
          <p:cNvPr id="5" name="Content Placeholder 4"/>
          <p:cNvSpPr>
            <a:spLocks noGrp="1"/>
          </p:cNvSpPr>
          <p:nvPr>
            <p:ph idx="1"/>
          </p:nvPr>
        </p:nvSpPr>
        <p:spPr/>
        <p:txBody>
          <a:bodyPr/>
          <a:lstStyle/>
          <a:p>
            <a:r>
              <a:rPr lang="en-US" dirty="0" smtClean="0"/>
              <a:t>Uses a gaming format</a:t>
            </a:r>
          </a:p>
          <a:p>
            <a:endParaRPr lang="en-US" dirty="0" smtClean="0"/>
          </a:p>
          <a:p>
            <a:r>
              <a:rPr lang="en-US" dirty="0" smtClean="0"/>
              <a:t>Provides feedback</a:t>
            </a:r>
          </a:p>
          <a:p>
            <a:endParaRPr lang="en-US" dirty="0" smtClean="0"/>
          </a:p>
          <a:p>
            <a:r>
              <a:rPr lang="en-US" dirty="0" smtClean="0"/>
              <a:t>Includes auto scoring and data graphing</a:t>
            </a:r>
          </a:p>
          <a:p>
            <a:endParaRPr lang="en-US" dirty="0" smtClean="0"/>
          </a:p>
          <a:p>
            <a:r>
              <a:rPr lang="en-US" dirty="0" smtClean="0"/>
              <a:t>Stimulus passages increase at .5 grade levels</a:t>
            </a:r>
          </a:p>
          <a:p>
            <a:endParaRPr lang="en-US" dirty="0"/>
          </a:p>
        </p:txBody>
      </p:sp>
      <p:pic>
        <p:nvPicPr>
          <p:cNvPr id="4" name="Content Placeholder 3" descr="The image is a screenshot of the Avenue program, and displays the &quot;game&quot; like quality of the application, with animal images and scoring." title="Screenshot of Avenue"/>
          <p:cNvPicPr>
            <a:picLocks noChangeAspect="1"/>
          </p:cNvPicPr>
          <p:nvPr/>
        </p:nvPicPr>
        <p:blipFill>
          <a:blip r:embed="rId3"/>
          <a:stretch>
            <a:fillRect/>
          </a:stretch>
        </p:blipFill>
        <p:spPr>
          <a:xfrm>
            <a:off x="4903303" y="4240696"/>
            <a:ext cx="3574773" cy="1722784"/>
          </a:xfrm>
          <a:prstGeom prst="rect">
            <a:avLst/>
          </a:prstGeom>
        </p:spPr>
      </p:pic>
    </p:spTree>
    <p:extLst>
      <p:ext uri="{BB962C8B-B14F-4D97-AF65-F5344CB8AC3E}">
        <p14:creationId xmlns:p14="http://schemas.microsoft.com/office/powerpoint/2010/main" val="3571341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Slash- Completed- Scored</a:t>
            </a:r>
            <a:endParaRPr lang="en-US" dirty="0"/>
          </a:p>
        </p:txBody>
      </p:sp>
      <p:pic>
        <p:nvPicPr>
          <p:cNvPr id="4" name="Content Placeholder 3" descr="The image is a screenshot of the Slash assessment, which is a tool that can be used as an indicator of students' ability to identify words within a sentence or a short story with automaticity or fluency and comprehension of the context." title="Slash-Completed-Scored"/>
          <p:cNvPicPr>
            <a:picLocks noGrp="1" noChangeAspect="1"/>
          </p:cNvPicPr>
          <p:nvPr>
            <p:ph idx="1"/>
          </p:nvPr>
        </p:nvPicPr>
        <p:blipFill>
          <a:blip r:embed="rId3"/>
          <a:stretch>
            <a:fillRect/>
          </a:stretch>
        </p:blipFill>
        <p:spPr>
          <a:xfrm>
            <a:off x="1378866" y="685800"/>
            <a:ext cx="6310067" cy="3886200"/>
          </a:xfrm>
        </p:spPr>
      </p:pic>
    </p:spTree>
    <p:extLst>
      <p:ext uri="{BB962C8B-B14F-4D97-AF65-F5344CB8AC3E}">
        <p14:creationId xmlns:p14="http://schemas.microsoft.com/office/powerpoint/2010/main" val="1203811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MAZE passage completed</a:t>
            </a:r>
            <a:endParaRPr lang="en-US" dirty="0"/>
          </a:p>
        </p:txBody>
      </p:sp>
      <p:pic>
        <p:nvPicPr>
          <p:cNvPr id="4" name="Content Placeholder 3" descr="The image is a screenshot of a completed Avenue: MAZE reading assignment, which is a paragraph with blank spaces that need to be filled in using word choices." title="MAZE passage completed"/>
          <p:cNvPicPr>
            <a:picLocks noGrp="1" noChangeAspect="1"/>
          </p:cNvPicPr>
          <p:nvPr>
            <p:ph idx="1"/>
          </p:nvPr>
        </p:nvPicPr>
        <p:blipFill>
          <a:blip r:embed="rId3"/>
          <a:stretch>
            <a:fillRect/>
          </a:stretch>
        </p:blipFill>
        <p:spPr>
          <a:xfrm>
            <a:off x="1393910" y="685800"/>
            <a:ext cx="6279980" cy="3886200"/>
          </a:xfrm>
        </p:spPr>
      </p:pic>
    </p:spTree>
    <p:extLst>
      <p:ext uri="{BB962C8B-B14F-4D97-AF65-F5344CB8AC3E}">
        <p14:creationId xmlns:p14="http://schemas.microsoft.com/office/powerpoint/2010/main" val="3037197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Kidspeak</a:t>
            </a:r>
            <a:endParaRPr lang="en-US" dirty="0"/>
          </a:p>
        </p:txBody>
      </p:sp>
      <p:pic>
        <p:nvPicPr>
          <p:cNvPr id="3074" name="Picture 2" descr="The image is the KidSpeak logo" title="KidSpeak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640" y="899491"/>
            <a:ext cx="184785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The image shows a screenshot of KidSpeak, and displays a paragraph titles &quot;Basketball,&quot; which the student reads as he or she is recorded and automatically scored by the program." title="Screenshot of KidSpeak"/>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140765" y="1147762"/>
            <a:ext cx="5592418" cy="4100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5263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WordMark</a:t>
            </a:r>
            <a:endParaRPr lang="en-US" dirty="0"/>
          </a:p>
        </p:txBody>
      </p:sp>
      <p:pic>
        <p:nvPicPr>
          <p:cNvPr id="4" name="Content Placeholder 3" descr="The image is a screenshot of WordMark, a tool that may be used to monitor students progress in written expression in grades 3 and above, specifically for students who have language differences. The program displays a randomly generated story or prompt, which the student must then write about." title="WordMark Screenshot"/>
          <p:cNvPicPr>
            <a:picLocks noGrp="1" noChangeAspect="1"/>
          </p:cNvPicPr>
          <p:nvPr>
            <p:ph idx="1"/>
          </p:nvPr>
        </p:nvPicPr>
        <p:blipFill>
          <a:blip r:embed="rId3"/>
          <a:stretch>
            <a:fillRect/>
          </a:stretch>
        </p:blipFill>
        <p:spPr>
          <a:xfrm>
            <a:off x="968704" y="685800"/>
            <a:ext cx="7130391" cy="3886200"/>
          </a:xfrm>
        </p:spPr>
      </p:pic>
    </p:spTree>
    <p:extLst>
      <p:ext uri="{BB962C8B-B14F-4D97-AF65-F5344CB8AC3E}">
        <p14:creationId xmlns:p14="http://schemas.microsoft.com/office/powerpoint/2010/main" val="1208044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Data</a:t>
            </a:r>
            <a:endParaRPr lang="en-US" dirty="0"/>
          </a:p>
        </p:txBody>
      </p:sp>
      <p:pic>
        <p:nvPicPr>
          <p:cNvPr id="4098" name="Picture 2" descr="The image is a screenshot of the application data display, which shows the progress of a student over time using a line graph." title="Screenshot of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890" y="558626"/>
            <a:ext cx="7673008" cy="4675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524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Correlations:</a:t>
            </a:r>
            <a:br>
              <a:rPr lang="en-US" dirty="0" smtClean="0"/>
            </a:br>
            <a:r>
              <a:rPr lang="en-US" dirty="0" smtClean="0"/>
              <a:t>Reading Levels</a:t>
            </a:r>
            <a:endParaRPr lang="en-US" dirty="0"/>
          </a:p>
        </p:txBody>
      </p:sp>
      <p:sp>
        <p:nvSpPr>
          <p:cNvPr id="3" name="Content Placeholder 2"/>
          <p:cNvSpPr>
            <a:spLocks noGrp="1"/>
          </p:cNvSpPr>
          <p:nvPr>
            <p:ph idx="1"/>
          </p:nvPr>
        </p:nvSpPr>
        <p:spPr/>
        <p:txBody>
          <a:bodyPr/>
          <a:lstStyle/>
          <a:p>
            <a:r>
              <a:rPr lang="en-US" dirty="0" smtClean="0"/>
              <a:t>Slash-  Teacher Reported Reading levels and </a:t>
            </a:r>
            <a:r>
              <a:rPr lang="en-US" dirty="0"/>
              <a:t>H</a:t>
            </a:r>
            <a:r>
              <a:rPr lang="en-US" dirty="0" smtClean="0"/>
              <a:t>ighest </a:t>
            </a:r>
            <a:r>
              <a:rPr lang="en-US" dirty="0"/>
              <a:t>L</a:t>
            </a:r>
            <a:r>
              <a:rPr lang="en-US" dirty="0" smtClean="0"/>
              <a:t>evel Reached in AVE r=.61</a:t>
            </a:r>
          </a:p>
          <a:p>
            <a:endParaRPr lang="en-US" dirty="0"/>
          </a:p>
          <a:p>
            <a:r>
              <a:rPr lang="en-US" dirty="0" smtClean="0"/>
              <a:t>MAZE- Teacher  Reported Reading levels and  </a:t>
            </a:r>
            <a:r>
              <a:rPr lang="en-US" dirty="0"/>
              <a:t>H</a:t>
            </a:r>
            <a:r>
              <a:rPr lang="en-US" dirty="0" smtClean="0"/>
              <a:t>ighest </a:t>
            </a:r>
            <a:r>
              <a:rPr lang="en-US" dirty="0"/>
              <a:t>L</a:t>
            </a:r>
            <a:r>
              <a:rPr lang="en-US" dirty="0" smtClean="0"/>
              <a:t>evel Reached in AVE  r=.57, p&gt;.01</a:t>
            </a:r>
          </a:p>
          <a:p>
            <a:endParaRPr lang="en-US" dirty="0" smtClean="0"/>
          </a:p>
          <a:p>
            <a:r>
              <a:rPr lang="en-US" dirty="0" smtClean="0"/>
              <a:t>N=103 DHH students </a:t>
            </a:r>
            <a:endParaRPr lang="en-US" dirty="0"/>
          </a:p>
        </p:txBody>
      </p:sp>
    </p:spTree>
    <p:extLst>
      <p:ext uri="{BB962C8B-B14F-4D97-AF65-F5344CB8AC3E}">
        <p14:creationId xmlns:p14="http://schemas.microsoft.com/office/powerpoint/2010/main" val="3428622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7741</TotalTime>
  <Words>778</Words>
  <Application>Microsoft Office PowerPoint</Application>
  <PresentationFormat>On-screen Show (4:3)</PresentationFormat>
  <Paragraphs>185</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NewsPrint</vt:lpstr>
      <vt:lpstr>Technology- based Progress Monitoring</vt:lpstr>
      <vt:lpstr>Teacher Survey (N=50)</vt:lpstr>
      <vt:lpstr>Avenue:PM</vt:lpstr>
      <vt:lpstr>Slash- Completed- Scored</vt:lpstr>
      <vt:lpstr>MAZE passage completed</vt:lpstr>
      <vt:lpstr>Kidspeak</vt:lpstr>
      <vt:lpstr>WordMark</vt:lpstr>
      <vt:lpstr>Using the Data</vt:lpstr>
      <vt:lpstr>Research Correlations: Reading Levels</vt:lpstr>
      <vt:lpstr>MAZE Error Analysis</vt:lpstr>
    </vt:vector>
  </TitlesOfParts>
  <Company>U of 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Avenue</dc:title>
  <dc:creator>Sue Rose</dc:creator>
  <cp:lastModifiedBy>Mullet, Benjamin</cp:lastModifiedBy>
  <cp:revision>118</cp:revision>
  <dcterms:created xsi:type="dcterms:W3CDTF">2014-06-11T20:17:15Z</dcterms:created>
  <dcterms:modified xsi:type="dcterms:W3CDTF">2015-04-14T12:49:46Z</dcterms:modified>
</cp:coreProperties>
</file>