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59" r:id="rId10"/>
    <p:sldId id="260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2" autoAdjust="0"/>
    <p:restoredTop sz="94671" autoAdjust="0"/>
  </p:normalViewPr>
  <p:slideViewPr>
    <p:cSldViewPr>
      <p:cViewPr varScale="1">
        <p:scale>
          <a:sx n="113" d="100"/>
          <a:sy n="113" d="100"/>
        </p:scale>
        <p:origin x="-102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9E854-6F55-4A91-9C73-4DCE83506134}" type="datetimeFigureOut">
              <a:rPr lang="en-US"/>
              <a:pPr>
                <a:defRPr/>
              </a:pPr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3E2BA7-D880-4B04-8D4A-813141212C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2604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5BF28-29B2-4939-9AF6-C4135405D36A}" type="datetimeFigureOut">
              <a:rPr lang="en-US"/>
              <a:pPr>
                <a:defRPr/>
              </a:pPr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2A03B6-BBB7-4E0C-B9B6-06FFF4AF0E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007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FFBFE-7E50-4D2F-9571-D91C08B2B890}" type="datetimeFigureOut">
              <a:rPr lang="en-US"/>
              <a:pPr>
                <a:defRPr/>
              </a:pPr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48AB26-2384-4CC1-A14D-52F7B46F13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1966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C9A18-1F05-4535-A5F5-C374DEA9122B}" type="datetimeFigureOut">
              <a:rPr lang="en-US"/>
              <a:pPr>
                <a:defRPr/>
              </a:pPr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68401F-FFAE-4623-8416-A1860F34EF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9990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753DB-9782-499B-8DF9-9F6A07D00794}" type="datetimeFigureOut">
              <a:rPr lang="en-US"/>
              <a:pPr>
                <a:defRPr/>
              </a:pPr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EF930C-3E8F-446A-83C7-34B788D22B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1429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F69B5-0CBD-43FE-ADC7-C2EBA20A3EEE}" type="datetimeFigureOut">
              <a:rPr lang="en-US"/>
              <a:pPr>
                <a:defRPr/>
              </a:pPr>
              <a:t>4/2/2015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BFDB0-1880-4C82-8ED4-ADC07E0B1A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106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62C1D-578F-48C9-A5A0-49E3CD22CEF0}" type="datetimeFigureOut">
              <a:rPr lang="en-US"/>
              <a:pPr>
                <a:defRPr/>
              </a:pPr>
              <a:t>4/2/2015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12B29B-A9FC-4F31-8FBB-33D6F2C55E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2216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B9E4E-6F70-4480-8C2C-0E25127855A4}" type="datetimeFigureOut">
              <a:rPr lang="en-US"/>
              <a:pPr>
                <a:defRPr/>
              </a:pPr>
              <a:t>4/2/2015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BB402B-7A56-4A3B-85C9-6984E2891D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4315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13169-9632-43FD-855A-61BAE7EC0D44}" type="datetimeFigureOut">
              <a:rPr lang="en-US"/>
              <a:pPr>
                <a:defRPr/>
              </a:pPr>
              <a:t>4/2/2015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492234-914B-4CCF-8E26-5FA9B7F4B2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2815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13931-7DB3-4C77-BE15-DC69FC5F95A4}" type="datetimeFigureOut">
              <a:rPr lang="en-US"/>
              <a:pPr>
                <a:defRPr/>
              </a:pPr>
              <a:t>4/2/2015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D1D77F-6683-4B1E-911A-91B0508B7E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6159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D3487-5A81-4E81-ACCD-6B5AD4A5CBF8}" type="datetimeFigureOut">
              <a:rPr lang="en-US"/>
              <a:pPr>
                <a:defRPr/>
              </a:pPr>
              <a:t>4/2/2015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37E3E7-C533-40D1-A630-089D06593F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8625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EDF928F-4402-4269-AAB1-63B6389FDBED}" type="datetimeFigureOut">
              <a:rPr lang="en-US"/>
              <a:pPr>
                <a:defRPr/>
              </a:pPr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CC1D1DF4-210E-4550-AA42-F018C189328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8288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A Systematic Way of Teaching Professional Independent Research course in an Online Adapted Physical Education Graduate Program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667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Jiabei Zhang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Western Michigan University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References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Zhang</a:t>
            </a:r>
            <a:r>
              <a:rPr lang="en-US" dirty="0"/>
              <a:t>, J., </a:t>
            </a:r>
            <a:r>
              <a:rPr lang="en-US" dirty="0" err="1"/>
              <a:t>Bogard</a:t>
            </a:r>
            <a:r>
              <a:rPr lang="en-US" dirty="0"/>
              <a:t>, B, &amp; </a:t>
            </a:r>
            <a:r>
              <a:rPr lang="en-US" dirty="0" err="1"/>
              <a:t>Chiotti</a:t>
            </a:r>
            <a:r>
              <a:rPr lang="en-US" dirty="0"/>
              <a:t>, A, </a:t>
            </a:r>
            <a:r>
              <a:rPr lang="en-US" dirty="0" err="1"/>
              <a:t>Rapelje</a:t>
            </a:r>
            <a:r>
              <a:rPr lang="en-US" dirty="0"/>
              <a:t>, A., </a:t>
            </a:r>
            <a:r>
              <a:rPr lang="en-US" dirty="0" err="1"/>
              <a:t>Farr,C</a:t>
            </a:r>
            <a:r>
              <a:rPr lang="en-US" dirty="0"/>
              <a:t> &amp;. Kristal, W (</a:t>
            </a:r>
            <a:r>
              <a:rPr lang="en-US"/>
              <a:t>in </a:t>
            </a:r>
            <a:r>
              <a:rPr lang="en-US" smtClean="0"/>
              <a:t>review). </a:t>
            </a:r>
            <a:r>
              <a:rPr lang="en-US" dirty="0"/>
              <a:t>The effectiveness of a distance learning program for master’s degree in adapted physical education. Adapted Physical Activity Quarterly. </a:t>
            </a: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/>
              <a:t>Zhang, J. </a:t>
            </a:r>
            <a:r>
              <a:rPr lang="en-US" dirty="0" smtClean="0"/>
              <a:t>(2014). </a:t>
            </a:r>
            <a:r>
              <a:rPr lang="en-US" dirty="0"/>
              <a:t>A Systematic Process of Teaching Professional Field Experiences in an Online Adapted Physical Education Graduate Program. A  paper for presentation at the 2014 Annual Project Directors’ Conference of US Office of  Special Education Programs, Washington, D.C.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Abstract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altLang="en-US" sz="2400" smtClean="0"/>
              <a:t>The purpose of this article was to describe a systematic process of teaching professional independent research in an online adapted physical education graduate program. 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altLang="en-US" sz="2400" smtClean="0"/>
              <a:t>Each student enrolled in the online independent research course is required to complete a data-based research paper in the field of adapted physical education over a semester in 15 weeks.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altLang="en-US" sz="2400" smtClean="0"/>
              <a:t>Using a systematic process, a total of 52 students enrolled in an online adapted physical education program have completed their professional independent research courses since 2009. 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altLang="en-US" sz="2400" smtClean="0"/>
              <a:t>This systematic process of teaching professional independent research course in this online adapted physical education graduate program is therefore effective. </a:t>
            </a:r>
            <a:endParaRPr lang="en-US" altLang="en-US" sz="2400" u="sng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Introduction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altLang="en-US" smtClean="0"/>
              <a:t>A hybrid online program for master’s degrees in special (adapted) physical education has been established since the fall of 2009 at Western Michigan University (WMU). 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altLang="en-US" smtClean="0"/>
              <a:t>The purpose of this article was to describe a systematic process of teaching professional independent research in the online special (adapted) physical education graduate program offered at WMU. </a:t>
            </a:r>
          </a:p>
          <a:p>
            <a:pPr marL="0" indent="0" eaLnBrk="1" hangingPunct="1">
              <a:buFont typeface="Arial" charset="0"/>
              <a:buNone/>
            </a:pPr>
            <a:endParaRPr lang="en-US" altLang="en-US" smtClean="0"/>
          </a:p>
          <a:p>
            <a:pPr marL="0" indent="0" eaLnBrk="1" hangingPunct="1">
              <a:buFont typeface="Arial" charset="0"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Method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altLang="en-US" smtClean="0"/>
              <a:t>Each of the enrolled students in the online research course is required to complete a data-based research paper in the field of adapted physical education over a semester in 15 weeks. 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altLang="en-US" smtClean="0"/>
              <a:t>During the first week, a student is required to a select specific topic in adapted physical education and develop a list of references focusing on this topic, and email the topic and references to the instructor. </a:t>
            </a:r>
          </a:p>
          <a:p>
            <a:pPr marL="0" indent="0" eaLnBrk="1" hangingPunct="1">
              <a:buFont typeface="Arial" charset="0"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 descr="Method 2" title="Method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altLang="en-US" dirty="0" smtClean="0"/>
              <a:t>During the second week, a student is required to Review related references and write the introduction section based on the literature review in adapted physical education, and email the introduction section the instructor. </a:t>
            </a:r>
          </a:p>
          <a:p>
            <a:pPr marL="0" indent="0" eaLnBrk="1" hangingPunct="1">
              <a:buNone/>
            </a:pPr>
            <a:r>
              <a:rPr lang="en-US" altLang="en-US" dirty="0" smtClean="0"/>
              <a:t>During the third week, a student is required to choose appropriate methods focusing on the topic selected and write the method section, and email the method section to the instructor. </a:t>
            </a:r>
          </a:p>
          <a:p>
            <a:pPr marL="0" indent="0" eaLnBrk="1" hangingPunct="1">
              <a:buNone/>
            </a:pPr>
            <a:endParaRPr lang="en-US" alt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Method (3)</a:t>
            </a:r>
            <a:endParaRPr lang="en-US" altLang="en-US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altLang="en-US" smtClean="0"/>
              <a:t>During the fourth week, a student is required to complete Human Subjects Web-Based Training and Class Project Form, and email Human Subjects Web-Based Training Document” and Consent Document to the instructor. 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altLang="en-US" smtClean="0"/>
              <a:t>During the fifth to ninth week, a students is required to collect data, analyze the data, write the result section based on the data collected, and email the result section to the instructor.</a:t>
            </a:r>
          </a:p>
          <a:p>
            <a:pPr marL="0" indent="0" eaLnBrk="1" hangingPunct="1">
              <a:buFont typeface="Arial" charset="0"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Method (4)</a:t>
            </a:r>
            <a:endParaRPr lang="en-US" altLang="en-US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altLang="en-US" smtClean="0"/>
              <a:t>During the tenth to fourteenth week, a student is required to write discussion and conclusion sections base on these contributions, and email both sections to the instructor. 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altLang="en-US" smtClean="0"/>
              <a:t>During the fifteenth week, a students is required to revise each section based on feedbacks from the instructor in a section basis and put all sections together as the completed paper and email the whole paper to the instructor. </a:t>
            </a:r>
          </a:p>
          <a:p>
            <a:pPr marL="0" indent="0" eaLnBrk="1" hangingPunct="1">
              <a:buFont typeface="Arial" charset="0"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Method (5)</a:t>
            </a:r>
            <a:endParaRPr lang="en-US" altLang="en-US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altLang="en-US" dirty="0" smtClean="0"/>
              <a:t>The completed independent research paper sent to the instructor should be typed in about 20 double-space pages, including a cover page, an abstract page, introduction section (3-5 pages), method section (3-5 pages), result section (3-5 pages), discussion and conclusion section (3-5 pages), and (3-5 pages), reference section (2-3 pages), and tables and figures (3-5 pages).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Results and Conclusion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/>
              <a:t>Using this systematic process, a total of 52 students enrolled in an online adapted physical education program have completed their professional independent research courses since 2009. </a:t>
            </a: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This </a:t>
            </a:r>
            <a:r>
              <a:rPr lang="en-US" dirty="0"/>
              <a:t>systematic process of teaching professional independent research course in this online adapted physical education graduate program is therefore effective.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709</Words>
  <Application>Microsoft Office PowerPoint</Application>
  <PresentationFormat>On-screen Show (4:3)</PresentationFormat>
  <Paragraphs>32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Calibri</vt:lpstr>
      <vt:lpstr>Arial</vt:lpstr>
      <vt:lpstr>Office Theme</vt:lpstr>
      <vt:lpstr>A Systematic Way of Teaching Professional Independent Research course in an Online Adapted Physical Education Graduate Program</vt:lpstr>
      <vt:lpstr>Abstract</vt:lpstr>
      <vt:lpstr>Introduction</vt:lpstr>
      <vt:lpstr>Method</vt:lpstr>
      <vt:lpstr>Method (2)</vt:lpstr>
      <vt:lpstr>Method (3)</vt:lpstr>
      <vt:lpstr>Method (4)</vt:lpstr>
      <vt:lpstr>Method (5)</vt:lpstr>
      <vt:lpstr>Results and Conclusion </vt:lpstr>
      <vt:lpstr>References </vt:lpstr>
    </vt:vector>
  </TitlesOfParts>
  <Company>American Institutes for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Mel Kutner</dc:creator>
  <cp:lastModifiedBy>Mullet, Benjamin</cp:lastModifiedBy>
  <cp:revision>17</cp:revision>
  <dcterms:created xsi:type="dcterms:W3CDTF">2015-02-05T16:03:58Z</dcterms:created>
  <dcterms:modified xsi:type="dcterms:W3CDTF">2015-04-02T14:32:29Z</dcterms:modified>
</cp:coreProperties>
</file>