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1" r:id="rId3"/>
    <p:sldId id="263" r:id="rId4"/>
    <p:sldId id="262" r:id="rId5"/>
    <p:sldId id="267"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p Abernathy" initials="C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283C"/>
    <a:srgbClr val="2C7CBB"/>
    <a:srgbClr val="27714E"/>
    <a:srgbClr val="071F5D"/>
    <a:srgbClr val="2E75B6"/>
    <a:srgbClr val="D9D9D9"/>
    <a:srgbClr val="4472C4"/>
    <a:srgbClr val="F26B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8" autoAdjust="0"/>
    <p:restoredTop sz="84939" autoAdjust="0"/>
  </p:normalViewPr>
  <p:slideViewPr>
    <p:cSldViewPr snapToGrid="0">
      <p:cViewPr>
        <p:scale>
          <a:sx n="77" d="100"/>
          <a:sy n="77" d="100"/>
        </p:scale>
        <p:origin x="285" y="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BA177-C0DD-4C9F-BC45-7F71D34D2D55}"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055FB-EDD4-4D2C-B066-7867836F975D}" type="slidenum">
              <a:rPr lang="en-US" smtClean="0"/>
              <a:t>‹#›</a:t>
            </a:fld>
            <a:endParaRPr lang="en-US"/>
          </a:p>
        </p:txBody>
      </p:sp>
    </p:spTree>
    <p:extLst>
      <p:ext uri="{BB962C8B-B14F-4D97-AF65-F5344CB8AC3E}">
        <p14:creationId xmlns:p14="http://schemas.microsoft.com/office/powerpoint/2010/main" val="2299223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055FB-EDD4-4D2C-B066-7867836F975D}" type="slidenum">
              <a:rPr lang="en-US" smtClean="0"/>
              <a:t>2</a:t>
            </a:fld>
            <a:endParaRPr lang="en-US"/>
          </a:p>
        </p:txBody>
      </p:sp>
    </p:spTree>
    <p:extLst>
      <p:ext uri="{BB962C8B-B14F-4D97-AF65-F5344CB8AC3E}">
        <p14:creationId xmlns:p14="http://schemas.microsoft.com/office/powerpoint/2010/main" val="233466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055FB-EDD4-4D2C-B066-7867836F975D}" type="slidenum">
              <a:rPr lang="en-US" smtClean="0"/>
              <a:t>5</a:t>
            </a:fld>
            <a:endParaRPr lang="en-US"/>
          </a:p>
        </p:txBody>
      </p:sp>
    </p:spTree>
    <p:extLst>
      <p:ext uri="{BB962C8B-B14F-4D97-AF65-F5344CB8AC3E}">
        <p14:creationId xmlns:p14="http://schemas.microsoft.com/office/powerpoint/2010/main" val="66907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055FB-EDD4-4D2C-B066-7867836F975D}" type="slidenum">
              <a:rPr lang="en-US" smtClean="0"/>
              <a:t>6</a:t>
            </a:fld>
            <a:endParaRPr lang="en-US"/>
          </a:p>
        </p:txBody>
      </p:sp>
    </p:spTree>
    <p:extLst>
      <p:ext uri="{BB962C8B-B14F-4D97-AF65-F5344CB8AC3E}">
        <p14:creationId xmlns:p14="http://schemas.microsoft.com/office/powerpoint/2010/main" val="1786586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856A7-6E5A-4076-9125-63E02DC5D7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02CBF8-0282-4054-9123-BC0ACC8216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159839-3C78-4D24-AA79-C233140C6624}"/>
              </a:ext>
            </a:extLst>
          </p:cNvPr>
          <p:cNvSpPr>
            <a:spLocks noGrp="1"/>
          </p:cNvSpPr>
          <p:nvPr>
            <p:ph type="dt" sz="half" idx="10"/>
          </p:nvPr>
        </p:nvSpPr>
        <p:spPr/>
        <p:txBody>
          <a:bodyPr/>
          <a:lstStyle/>
          <a:p>
            <a:fld id="{0A91E1B9-DB05-41D5-843D-36AE8DAFF867}" type="datetimeFigureOut">
              <a:rPr lang="en-US" smtClean="0"/>
              <a:t>4/21/2020</a:t>
            </a:fld>
            <a:endParaRPr lang="en-US"/>
          </a:p>
        </p:txBody>
      </p:sp>
      <p:sp>
        <p:nvSpPr>
          <p:cNvPr id="5" name="Footer Placeholder 4">
            <a:extLst>
              <a:ext uri="{FF2B5EF4-FFF2-40B4-BE49-F238E27FC236}">
                <a16:creationId xmlns:a16="http://schemas.microsoft.com/office/drawing/2014/main" id="{5EA7D4F8-526C-4C87-B98D-37438C0A1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F2629-8041-4181-AAE3-1170F6EC39B0}"/>
              </a:ext>
            </a:extLst>
          </p:cNvPr>
          <p:cNvSpPr>
            <a:spLocks noGrp="1"/>
          </p:cNvSpPr>
          <p:nvPr>
            <p:ph type="sldNum" sz="quarter" idx="12"/>
          </p:nvPr>
        </p:nvSpPr>
        <p:spPr/>
        <p:txBody>
          <a:bodyPr/>
          <a:lstStyle/>
          <a:p>
            <a:fld id="{81E89819-2A32-435F-AACD-11032CF20502}" type="slidenum">
              <a:rPr lang="en-US" smtClean="0"/>
              <a:t>‹#›</a:t>
            </a:fld>
            <a:endParaRPr lang="en-US"/>
          </a:p>
        </p:txBody>
      </p:sp>
    </p:spTree>
    <p:extLst>
      <p:ext uri="{BB962C8B-B14F-4D97-AF65-F5344CB8AC3E}">
        <p14:creationId xmlns:p14="http://schemas.microsoft.com/office/powerpoint/2010/main" val="265413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5B6E-BB21-4810-804C-25B37AE3D6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19A91-0181-4D93-8182-51F8C8DDBA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99244-B0B4-4A09-B30C-54D7EB6B5B72}"/>
              </a:ext>
            </a:extLst>
          </p:cNvPr>
          <p:cNvSpPr>
            <a:spLocks noGrp="1"/>
          </p:cNvSpPr>
          <p:nvPr>
            <p:ph type="dt" sz="half" idx="10"/>
          </p:nvPr>
        </p:nvSpPr>
        <p:spPr/>
        <p:txBody>
          <a:bodyPr/>
          <a:lstStyle/>
          <a:p>
            <a:fld id="{0A91E1B9-DB05-41D5-843D-36AE8DAFF867}" type="datetimeFigureOut">
              <a:rPr lang="en-US" smtClean="0"/>
              <a:t>4/21/2020</a:t>
            </a:fld>
            <a:endParaRPr lang="en-US"/>
          </a:p>
        </p:txBody>
      </p:sp>
      <p:sp>
        <p:nvSpPr>
          <p:cNvPr id="5" name="Footer Placeholder 4">
            <a:extLst>
              <a:ext uri="{FF2B5EF4-FFF2-40B4-BE49-F238E27FC236}">
                <a16:creationId xmlns:a16="http://schemas.microsoft.com/office/drawing/2014/main" id="{70A1AB12-9BCC-4405-9482-A7CC45D40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82063-7FA1-4B83-8DEF-62748465A07B}"/>
              </a:ext>
            </a:extLst>
          </p:cNvPr>
          <p:cNvSpPr>
            <a:spLocks noGrp="1"/>
          </p:cNvSpPr>
          <p:nvPr>
            <p:ph type="sldNum" sz="quarter" idx="12"/>
          </p:nvPr>
        </p:nvSpPr>
        <p:spPr/>
        <p:txBody>
          <a:bodyPr/>
          <a:lstStyle/>
          <a:p>
            <a:fld id="{81E89819-2A32-435F-AACD-11032CF20502}" type="slidenum">
              <a:rPr lang="en-US" smtClean="0"/>
              <a:t>‹#›</a:t>
            </a:fld>
            <a:endParaRPr lang="en-US"/>
          </a:p>
        </p:txBody>
      </p:sp>
    </p:spTree>
    <p:extLst>
      <p:ext uri="{BB962C8B-B14F-4D97-AF65-F5344CB8AC3E}">
        <p14:creationId xmlns:p14="http://schemas.microsoft.com/office/powerpoint/2010/main" val="400998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4470B6-FD2D-4087-9198-66FBC7CAD2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AF9B32-6AC7-45E6-AF3D-CE703B4832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DA1F67-CCB3-49A4-A3DD-3101BCDE85FA}"/>
              </a:ext>
            </a:extLst>
          </p:cNvPr>
          <p:cNvSpPr>
            <a:spLocks noGrp="1"/>
          </p:cNvSpPr>
          <p:nvPr>
            <p:ph type="dt" sz="half" idx="10"/>
          </p:nvPr>
        </p:nvSpPr>
        <p:spPr/>
        <p:txBody>
          <a:bodyPr/>
          <a:lstStyle/>
          <a:p>
            <a:fld id="{0A91E1B9-DB05-41D5-843D-36AE8DAFF867}" type="datetimeFigureOut">
              <a:rPr lang="en-US" smtClean="0"/>
              <a:t>4/21/2020</a:t>
            </a:fld>
            <a:endParaRPr lang="en-US"/>
          </a:p>
        </p:txBody>
      </p:sp>
      <p:sp>
        <p:nvSpPr>
          <p:cNvPr id="5" name="Footer Placeholder 4">
            <a:extLst>
              <a:ext uri="{FF2B5EF4-FFF2-40B4-BE49-F238E27FC236}">
                <a16:creationId xmlns:a16="http://schemas.microsoft.com/office/drawing/2014/main" id="{44185947-B914-43A0-964E-5F821565A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07236-4600-4193-9C95-02E9DDAD619A}"/>
              </a:ext>
            </a:extLst>
          </p:cNvPr>
          <p:cNvSpPr>
            <a:spLocks noGrp="1"/>
          </p:cNvSpPr>
          <p:nvPr>
            <p:ph type="sldNum" sz="quarter" idx="12"/>
          </p:nvPr>
        </p:nvSpPr>
        <p:spPr/>
        <p:txBody>
          <a:bodyPr/>
          <a:lstStyle/>
          <a:p>
            <a:fld id="{81E89819-2A32-435F-AACD-11032CF20502}" type="slidenum">
              <a:rPr lang="en-US" smtClean="0"/>
              <a:t>‹#›</a:t>
            </a:fld>
            <a:endParaRPr lang="en-US"/>
          </a:p>
        </p:txBody>
      </p:sp>
    </p:spTree>
    <p:extLst>
      <p:ext uri="{BB962C8B-B14F-4D97-AF65-F5344CB8AC3E}">
        <p14:creationId xmlns:p14="http://schemas.microsoft.com/office/powerpoint/2010/main" val="104132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E6FA-1A74-4CC7-BE73-EE59ACED3D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E7DEA2-D0A6-4130-A4AB-AAB09FB597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0CCFE-1A80-4573-BC77-12246A3595B9}"/>
              </a:ext>
            </a:extLst>
          </p:cNvPr>
          <p:cNvSpPr>
            <a:spLocks noGrp="1"/>
          </p:cNvSpPr>
          <p:nvPr>
            <p:ph type="dt" sz="half" idx="10"/>
          </p:nvPr>
        </p:nvSpPr>
        <p:spPr/>
        <p:txBody>
          <a:bodyPr/>
          <a:lstStyle/>
          <a:p>
            <a:fld id="{0A91E1B9-DB05-41D5-843D-36AE8DAFF867}" type="datetimeFigureOut">
              <a:rPr lang="en-US" smtClean="0"/>
              <a:t>4/21/2020</a:t>
            </a:fld>
            <a:endParaRPr lang="en-US"/>
          </a:p>
        </p:txBody>
      </p:sp>
      <p:sp>
        <p:nvSpPr>
          <p:cNvPr id="5" name="Footer Placeholder 4">
            <a:extLst>
              <a:ext uri="{FF2B5EF4-FFF2-40B4-BE49-F238E27FC236}">
                <a16:creationId xmlns:a16="http://schemas.microsoft.com/office/drawing/2014/main" id="{C74506A8-E820-4C15-B359-B7A4C2B7F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35242-ED93-4245-9B81-3DDA9538B538}"/>
              </a:ext>
            </a:extLst>
          </p:cNvPr>
          <p:cNvSpPr>
            <a:spLocks noGrp="1"/>
          </p:cNvSpPr>
          <p:nvPr>
            <p:ph type="sldNum" sz="quarter" idx="12"/>
          </p:nvPr>
        </p:nvSpPr>
        <p:spPr/>
        <p:txBody>
          <a:bodyPr/>
          <a:lstStyle/>
          <a:p>
            <a:fld id="{81E89819-2A32-435F-AACD-11032CF20502}" type="slidenum">
              <a:rPr lang="en-US" smtClean="0"/>
              <a:t>‹#›</a:t>
            </a:fld>
            <a:endParaRPr lang="en-US"/>
          </a:p>
        </p:txBody>
      </p:sp>
    </p:spTree>
    <p:extLst>
      <p:ext uri="{BB962C8B-B14F-4D97-AF65-F5344CB8AC3E}">
        <p14:creationId xmlns:p14="http://schemas.microsoft.com/office/powerpoint/2010/main" val="3643244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554D2-72AE-42C1-A9E8-49D942FECE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0B6672-3FE4-4032-B948-C7BA6620A2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62E610-8040-44F2-9390-5A5BB7683AC3}"/>
              </a:ext>
            </a:extLst>
          </p:cNvPr>
          <p:cNvSpPr>
            <a:spLocks noGrp="1"/>
          </p:cNvSpPr>
          <p:nvPr>
            <p:ph type="dt" sz="half" idx="10"/>
          </p:nvPr>
        </p:nvSpPr>
        <p:spPr/>
        <p:txBody>
          <a:bodyPr/>
          <a:lstStyle/>
          <a:p>
            <a:fld id="{0A91E1B9-DB05-41D5-843D-36AE8DAFF867}" type="datetimeFigureOut">
              <a:rPr lang="en-US" smtClean="0"/>
              <a:t>4/21/2020</a:t>
            </a:fld>
            <a:endParaRPr lang="en-US"/>
          </a:p>
        </p:txBody>
      </p:sp>
      <p:sp>
        <p:nvSpPr>
          <p:cNvPr id="5" name="Footer Placeholder 4">
            <a:extLst>
              <a:ext uri="{FF2B5EF4-FFF2-40B4-BE49-F238E27FC236}">
                <a16:creationId xmlns:a16="http://schemas.microsoft.com/office/drawing/2014/main" id="{3386FDBE-E09D-4C2B-81D0-C9CE03A2F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028C8-ECC7-4060-A4F5-4D46160AF960}"/>
              </a:ext>
            </a:extLst>
          </p:cNvPr>
          <p:cNvSpPr>
            <a:spLocks noGrp="1"/>
          </p:cNvSpPr>
          <p:nvPr>
            <p:ph type="sldNum" sz="quarter" idx="12"/>
          </p:nvPr>
        </p:nvSpPr>
        <p:spPr/>
        <p:txBody>
          <a:bodyPr/>
          <a:lstStyle/>
          <a:p>
            <a:fld id="{81E89819-2A32-435F-AACD-11032CF20502}" type="slidenum">
              <a:rPr lang="en-US" smtClean="0"/>
              <a:t>‹#›</a:t>
            </a:fld>
            <a:endParaRPr lang="en-US"/>
          </a:p>
        </p:txBody>
      </p:sp>
    </p:spTree>
    <p:extLst>
      <p:ext uri="{BB962C8B-B14F-4D97-AF65-F5344CB8AC3E}">
        <p14:creationId xmlns:p14="http://schemas.microsoft.com/office/powerpoint/2010/main" val="162961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DC82-61C7-4E17-82F6-18618213F2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EB74AA-1437-4264-A3E4-FAA7F4FE06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F97AD9-638D-49E2-8C42-BB097587E2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D5400C-61FB-4E1F-9FBF-35594EBFE554}"/>
              </a:ext>
            </a:extLst>
          </p:cNvPr>
          <p:cNvSpPr>
            <a:spLocks noGrp="1"/>
          </p:cNvSpPr>
          <p:nvPr>
            <p:ph type="dt" sz="half" idx="10"/>
          </p:nvPr>
        </p:nvSpPr>
        <p:spPr/>
        <p:txBody>
          <a:bodyPr/>
          <a:lstStyle/>
          <a:p>
            <a:fld id="{0A91E1B9-DB05-41D5-843D-36AE8DAFF867}" type="datetimeFigureOut">
              <a:rPr lang="en-US" smtClean="0"/>
              <a:t>4/21/2020</a:t>
            </a:fld>
            <a:endParaRPr lang="en-US"/>
          </a:p>
        </p:txBody>
      </p:sp>
      <p:sp>
        <p:nvSpPr>
          <p:cNvPr id="6" name="Footer Placeholder 5">
            <a:extLst>
              <a:ext uri="{FF2B5EF4-FFF2-40B4-BE49-F238E27FC236}">
                <a16:creationId xmlns:a16="http://schemas.microsoft.com/office/drawing/2014/main" id="{567D3374-CE54-4344-AC3C-E55B9BE82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926FF8-E293-483C-862E-A58AF60DEB10}"/>
              </a:ext>
            </a:extLst>
          </p:cNvPr>
          <p:cNvSpPr>
            <a:spLocks noGrp="1"/>
          </p:cNvSpPr>
          <p:nvPr>
            <p:ph type="sldNum" sz="quarter" idx="12"/>
          </p:nvPr>
        </p:nvSpPr>
        <p:spPr/>
        <p:txBody>
          <a:bodyPr/>
          <a:lstStyle/>
          <a:p>
            <a:fld id="{81E89819-2A32-435F-AACD-11032CF20502}" type="slidenum">
              <a:rPr lang="en-US" smtClean="0"/>
              <a:t>‹#›</a:t>
            </a:fld>
            <a:endParaRPr lang="en-US"/>
          </a:p>
        </p:txBody>
      </p:sp>
    </p:spTree>
    <p:extLst>
      <p:ext uri="{BB962C8B-B14F-4D97-AF65-F5344CB8AC3E}">
        <p14:creationId xmlns:p14="http://schemas.microsoft.com/office/powerpoint/2010/main" val="656355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2946-C490-4629-8330-48F635A2BA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5B3606-5F29-4B0D-A5AB-D8BEFDA6D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336F79-EA30-4781-8B31-928000BC0B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1CA2E6-811C-4312-9C54-294DE6D02D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0B3459-019B-43A3-8CE8-3F1F6D7830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0A3A0E-5B47-4D5C-A40E-5469278FF773}"/>
              </a:ext>
            </a:extLst>
          </p:cNvPr>
          <p:cNvSpPr>
            <a:spLocks noGrp="1"/>
          </p:cNvSpPr>
          <p:nvPr>
            <p:ph type="dt" sz="half" idx="10"/>
          </p:nvPr>
        </p:nvSpPr>
        <p:spPr/>
        <p:txBody>
          <a:bodyPr/>
          <a:lstStyle/>
          <a:p>
            <a:fld id="{0A91E1B9-DB05-41D5-843D-36AE8DAFF867}" type="datetimeFigureOut">
              <a:rPr lang="en-US" smtClean="0"/>
              <a:t>4/21/2020</a:t>
            </a:fld>
            <a:endParaRPr lang="en-US"/>
          </a:p>
        </p:txBody>
      </p:sp>
      <p:sp>
        <p:nvSpPr>
          <p:cNvPr id="8" name="Footer Placeholder 7">
            <a:extLst>
              <a:ext uri="{FF2B5EF4-FFF2-40B4-BE49-F238E27FC236}">
                <a16:creationId xmlns:a16="http://schemas.microsoft.com/office/drawing/2014/main" id="{E3C17158-883D-461D-B2FC-73671A3071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24A43F-D65A-4C39-9803-DB5B1617FD28}"/>
              </a:ext>
            </a:extLst>
          </p:cNvPr>
          <p:cNvSpPr>
            <a:spLocks noGrp="1"/>
          </p:cNvSpPr>
          <p:nvPr>
            <p:ph type="sldNum" sz="quarter" idx="12"/>
          </p:nvPr>
        </p:nvSpPr>
        <p:spPr/>
        <p:txBody>
          <a:bodyPr/>
          <a:lstStyle/>
          <a:p>
            <a:fld id="{81E89819-2A32-435F-AACD-11032CF20502}" type="slidenum">
              <a:rPr lang="en-US" smtClean="0"/>
              <a:t>‹#›</a:t>
            </a:fld>
            <a:endParaRPr lang="en-US"/>
          </a:p>
        </p:txBody>
      </p:sp>
    </p:spTree>
    <p:extLst>
      <p:ext uri="{BB962C8B-B14F-4D97-AF65-F5344CB8AC3E}">
        <p14:creationId xmlns:p14="http://schemas.microsoft.com/office/powerpoint/2010/main" val="155212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96D24-DC67-4A45-A062-F071B5D8CD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64F8F2-6D57-47A3-8DF6-1124303671DE}"/>
              </a:ext>
            </a:extLst>
          </p:cNvPr>
          <p:cNvSpPr>
            <a:spLocks noGrp="1"/>
          </p:cNvSpPr>
          <p:nvPr>
            <p:ph type="dt" sz="half" idx="10"/>
          </p:nvPr>
        </p:nvSpPr>
        <p:spPr/>
        <p:txBody>
          <a:bodyPr/>
          <a:lstStyle/>
          <a:p>
            <a:fld id="{0A91E1B9-DB05-41D5-843D-36AE8DAFF867}" type="datetimeFigureOut">
              <a:rPr lang="en-US" smtClean="0"/>
              <a:t>4/21/2020</a:t>
            </a:fld>
            <a:endParaRPr lang="en-US"/>
          </a:p>
        </p:txBody>
      </p:sp>
      <p:sp>
        <p:nvSpPr>
          <p:cNvPr id="4" name="Footer Placeholder 3">
            <a:extLst>
              <a:ext uri="{FF2B5EF4-FFF2-40B4-BE49-F238E27FC236}">
                <a16:creationId xmlns:a16="http://schemas.microsoft.com/office/drawing/2014/main" id="{6000F518-4376-4FAE-A7F9-0525E0B4FD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F35CC-A39F-42EA-9040-56A21CED7EAC}"/>
              </a:ext>
            </a:extLst>
          </p:cNvPr>
          <p:cNvSpPr>
            <a:spLocks noGrp="1"/>
          </p:cNvSpPr>
          <p:nvPr>
            <p:ph type="sldNum" sz="quarter" idx="12"/>
          </p:nvPr>
        </p:nvSpPr>
        <p:spPr/>
        <p:txBody>
          <a:bodyPr/>
          <a:lstStyle/>
          <a:p>
            <a:fld id="{81E89819-2A32-435F-AACD-11032CF20502}" type="slidenum">
              <a:rPr lang="en-US" smtClean="0"/>
              <a:t>‹#›</a:t>
            </a:fld>
            <a:endParaRPr lang="en-US"/>
          </a:p>
        </p:txBody>
      </p:sp>
    </p:spTree>
    <p:extLst>
      <p:ext uri="{BB962C8B-B14F-4D97-AF65-F5344CB8AC3E}">
        <p14:creationId xmlns:p14="http://schemas.microsoft.com/office/powerpoint/2010/main" val="418757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50BF5E-3BD7-4B40-9E55-36A952707B00}"/>
              </a:ext>
            </a:extLst>
          </p:cNvPr>
          <p:cNvSpPr>
            <a:spLocks noGrp="1"/>
          </p:cNvSpPr>
          <p:nvPr>
            <p:ph type="dt" sz="half" idx="10"/>
          </p:nvPr>
        </p:nvSpPr>
        <p:spPr/>
        <p:txBody>
          <a:bodyPr/>
          <a:lstStyle/>
          <a:p>
            <a:fld id="{0A91E1B9-DB05-41D5-843D-36AE8DAFF867}" type="datetimeFigureOut">
              <a:rPr lang="en-US" smtClean="0"/>
              <a:t>4/21/2020</a:t>
            </a:fld>
            <a:endParaRPr lang="en-US"/>
          </a:p>
        </p:txBody>
      </p:sp>
      <p:sp>
        <p:nvSpPr>
          <p:cNvPr id="3" name="Footer Placeholder 2">
            <a:extLst>
              <a:ext uri="{FF2B5EF4-FFF2-40B4-BE49-F238E27FC236}">
                <a16:creationId xmlns:a16="http://schemas.microsoft.com/office/drawing/2014/main" id="{2E08D25F-3656-4D6A-A751-025459760B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714F0A-A0C8-4598-BCE0-5B482D3500DE}"/>
              </a:ext>
            </a:extLst>
          </p:cNvPr>
          <p:cNvSpPr>
            <a:spLocks noGrp="1"/>
          </p:cNvSpPr>
          <p:nvPr>
            <p:ph type="sldNum" sz="quarter" idx="12"/>
          </p:nvPr>
        </p:nvSpPr>
        <p:spPr/>
        <p:txBody>
          <a:bodyPr/>
          <a:lstStyle/>
          <a:p>
            <a:fld id="{81E89819-2A32-435F-AACD-11032CF20502}" type="slidenum">
              <a:rPr lang="en-US" smtClean="0"/>
              <a:t>‹#›</a:t>
            </a:fld>
            <a:endParaRPr lang="en-US"/>
          </a:p>
        </p:txBody>
      </p:sp>
    </p:spTree>
    <p:extLst>
      <p:ext uri="{BB962C8B-B14F-4D97-AF65-F5344CB8AC3E}">
        <p14:creationId xmlns:p14="http://schemas.microsoft.com/office/powerpoint/2010/main" val="280895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B606-5DAE-48FD-ADB8-983FAF33D6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D1F081-D03D-40B2-8D55-A148577963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524F63-C70F-4AAE-BFB4-98593F1D3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F7B014-EB7E-4E53-9946-C34CA24614A2}"/>
              </a:ext>
            </a:extLst>
          </p:cNvPr>
          <p:cNvSpPr>
            <a:spLocks noGrp="1"/>
          </p:cNvSpPr>
          <p:nvPr>
            <p:ph type="dt" sz="half" idx="10"/>
          </p:nvPr>
        </p:nvSpPr>
        <p:spPr/>
        <p:txBody>
          <a:bodyPr/>
          <a:lstStyle/>
          <a:p>
            <a:fld id="{0A91E1B9-DB05-41D5-843D-36AE8DAFF867}" type="datetimeFigureOut">
              <a:rPr lang="en-US" smtClean="0"/>
              <a:t>4/21/2020</a:t>
            </a:fld>
            <a:endParaRPr lang="en-US"/>
          </a:p>
        </p:txBody>
      </p:sp>
      <p:sp>
        <p:nvSpPr>
          <p:cNvPr id="6" name="Footer Placeholder 5">
            <a:extLst>
              <a:ext uri="{FF2B5EF4-FFF2-40B4-BE49-F238E27FC236}">
                <a16:creationId xmlns:a16="http://schemas.microsoft.com/office/drawing/2014/main" id="{0A9BF177-7E01-48F6-8E44-921FCCB3BC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7D1249-F880-479C-AC99-7D19CB97241F}"/>
              </a:ext>
            </a:extLst>
          </p:cNvPr>
          <p:cNvSpPr>
            <a:spLocks noGrp="1"/>
          </p:cNvSpPr>
          <p:nvPr>
            <p:ph type="sldNum" sz="quarter" idx="12"/>
          </p:nvPr>
        </p:nvSpPr>
        <p:spPr/>
        <p:txBody>
          <a:bodyPr/>
          <a:lstStyle/>
          <a:p>
            <a:fld id="{81E89819-2A32-435F-AACD-11032CF20502}" type="slidenum">
              <a:rPr lang="en-US" smtClean="0"/>
              <a:t>‹#›</a:t>
            </a:fld>
            <a:endParaRPr lang="en-US"/>
          </a:p>
        </p:txBody>
      </p:sp>
    </p:spTree>
    <p:extLst>
      <p:ext uri="{BB962C8B-B14F-4D97-AF65-F5344CB8AC3E}">
        <p14:creationId xmlns:p14="http://schemas.microsoft.com/office/powerpoint/2010/main" val="246653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04C49-EC7D-41EB-A1F3-BC15520AD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979457-7C48-4F6D-A8CE-13EC3C129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C3A47B-B935-4A72-A4F6-71415C51F7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59C11F-F8BE-460A-A967-019863AC43ED}"/>
              </a:ext>
            </a:extLst>
          </p:cNvPr>
          <p:cNvSpPr>
            <a:spLocks noGrp="1"/>
          </p:cNvSpPr>
          <p:nvPr>
            <p:ph type="dt" sz="half" idx="10"/>
          </p:nvPr>
        </p:nvSpPr>
        <p:spPr/>
        <p:txBody>
          <a:bodyPr/>
          <a:lstStyle/>
          <a:p>
            <a:fld id="{0A91E1B9-DB05-41D5-843D-36AE8DAFF867}" type="datetimeFigureOut">
              <a:rPr lang="en-US" smtClean="0"/>
              <a:t>4/21/2020</a:t>
            </a:fld>
            <a:endParaRPr lang="en-US"/>
          </a:p>
        </p:txBody>
      </p:sp>
      <p:sp>
        <p:nvSpPr>
          <p:cNvPr id="6" name="Footer Placeholder 5">
            <a:extLst>
              <a:ext uri="{FF2B5EF4-FFF2-40B4-BE49-F238E27FC236}">
                <a16:creationId xmlns:a16="http://schemas.microsoft.com/office/drawing/2014/main" id="{DF65C4F2-28CE-43D0-BAA9-023899DF5E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6C3EBB-F033-46E5-B8D0-1AC509203C7E}"/>
              </a:ext>
            </a:extLst>
          </p:cNvPr>
          <p:cNvSpPr>
            <a:spLocks noGrp="1"/>
          </p:cNvSpPr>
          <p:nvPr>
            <p:ph type="sldNum" sz="quarter" idx="12"/>
          </p:nvPr>
        </p:nvSpPr>
        <p:spPr/>
        <p:txBody>
          <a:bodyPr/>
          <a:lstStyle/>
          <a:p>
            <a:fld id="{81E89819-2A32-435F-AACD-11032CF20502}" type="slidenum">
              <a:rPr lang="en-US" smtClean="0"/>
              <a:t>‹#›</a:t>
            </a:fld>
            <a:endParaRPr lang="en-US"/>
          </a:p>
        </p:txBody>
      </p:sp>
    </p:spTree>
    <p:extLst>
      <p:ext uri="{BB962C8B-B14F-4D97-AF65-F5344CB8AC3E}">
        <p14:creationId xmlns:p14="http://schemas.microsoft.com/office/powerpoint/2010/main" val="361247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F117A1-E7D9-45C8-8AE8-0B3035577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3B5C28-40FB-4310-A61B-12233DFE6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2A90B-BFE1-48FD-92F3-8FF7C327B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1E1B9-DB05-41D5-843D-36AE8DAFF867}" type="datetimeFigureOut">
              <a:rPr lang="en-US" smtClean="0"/>
              <a:t>4/21/2020</a:t>
            </a:fld>
            <a:endParaRPr lang="en-US"/>
          </a:p>
        </p:txBody>
      </p:sp>
      <p:sp>
        <p:nvSpPr>
          <p:cNvPr id="5" name="Footer Placeholder 4">
            <a:extLst>
              <a:ext uri="{FF2B5EF4-FFF2-40B4-BE49-F238E27FC236}">
                <a16:creationId xmlns:a16="http://schemas.microsoft.com/office/drawing/2014/main" id="{0EBF069B-6DEE-48DC-9DD7-DA01BDBF26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DC6997-B5DF-45BF-99F7-0C258AC9BC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89819-2A32-435F-AACD-11032CF20502}" type="slidenum">
              <a:rPr lang="en-US" smtClean="0"/>
              <a:t>‹#›</a:t>
            </a:fld>
            <a:endParaRPr lang="en-US"/>
          </a:p>
        </p:txBody>
      </p:sp>
    </p:spTree>
    <p:extLst>
      <p:ext uri="{BB962C8B-B14F-4D97-AF65-F5344CB8AC3E}">
        <p14:creationId xmlns:p14="http://schemas.microsoft.com/office/powerpoint/2010/main" val="1259661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jpeg"/><Relationship Id="rId10" Type="http://schemas.openxmlformats.org/officeDocument/2006/relationships/image" Target="../media/image12.png"/><Relationship Id="rId4" Type="http://schemas.microsoft.com/office/2007/relationships/hdphoto" Target="../media/hdphoto4.wdp"/><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003">
            <a:extLst>
              <a:ext uri="{FF2B5EF4-FFF2-40B4-BE49-F238E27FC236}">
                <a16:creationId xmlns:a16="http://schemas.microsoft.com/office/drawing/2014/main" id="{0F080CE1-87DC-4E6E-B7BE-07E4A945B9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545"/>
          <a:stretch/>
        </p:blipFill>
        <p:spPr bwMode="auto">
          <a:xfrm>
            <a:off x="5635249" y="2859109"/>
            <a:ext cx="6556751" cy="38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33313864-8051-4969-921D-18BAF0349C20}"/>
              </a:ext>
            </a:extLst>
          </p:cNvPr>
          <p:cNvSpPr>
            <a:spLocks noGrp="1"/>
          </p:cNvSpPr>
          <p:nvPr>
            <p:ph type="subTitle" idx="1"/>
          </p:nvPr>
        </p:nvSpPr>
        <p:spPr>
          <a:xfrm>
            <a:off x="1090374" y="2861618"/>
            <a:ext cx="6515617" cy="923330"/>
          </a:xfrm>
        </p:spPr>
        <p:txBody>
          <a:bodyPr wrap="square">
            <a:spAutoFit/>
          </a:bodyPr>
          <a:lstStyle/>
          <a:p>
            <a:pPr algn="l"/>
            <a:r>
              <a:rPr lang="en-US" b="1" dirty="0">
                <a:solidFill>
                  <a:srgbClr val="2C7CBB"/>
                </a:solidFill>
                <a:latin typeface="+mj-lt"/>
              </a:rPr>
              <a:t>Unleashing the Power </a:t>
            </a:r>
            <a:br>
              <a:rPr lang="en-US" b="1" dirty="0">
                <a:solidFill>
                  <a:srgbClr val="2C7CBB"/>
                </a:solidFill>
              </a:rPr>
            </a:br>
            <a:r>
              <a:rPr lang="en-US" sz="3600" b="1" dirty="0">
                <a:solidFill>
                  <a:srgbClr val="2C7CBB"/>
                </a:solidFill>
              </a:rPr>
              <a:t>Benefit Communication</a:t>
            </a:r>
            <a:endParaRPr lang="en-US" sz="3600" dirty="0">
              <a:solidFill>
                <a:srgbClr val="2C7CBB"/>
              </a:solidFill>
            </a:endParaRPr>
          </a:p>
        </p:txBody>
      </p:sp>
      <p:sp>
        <p:nvSpPr>
          <p:cNvPr id="5" name="Rectangle 4">
            <a:extLst>
              <a:ext uri="{FF2B5EF4-FFF2-40B4-BE49-F238E27FC236}">
                <a16:creationId xmlns:a16="http://schemas.microsoft.com/office/drawing/2014/main" id="{1C5D2CD7-D6D6-4A7E-98B5-EF08B8D3FF64}"/>
              </a:ext>
            </a:extLst>
          </p:cNvPr>
          <p:cNvSpPr/>
          <p:nvPr/>
        </p:nvSpPr>
        <p:spPr>
          <a:xfrm>
            <a:off x="-1" y="2859109"/>
            <a:ext cx="822960" cy="822960"/>
          </a:xfrm>
          <a:prstGeom prst="rect">
            <a:avLst/>
          </a:prstGeom>
          <a:solidFill>
            <a:srgbClr val="EF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FEBA7C7-FB85-43D1-B41E-F2904AF02705}"/>
              </a:ext>
            </a:extLst>
          </p:cNvPr>
          <p:cNvSpPr/>
          <p:nvPr/>
        </p:nvSpPr>
        <p:spPr>
          <a:xfrm>
            <a:off x="11734800" y="513008"/>
            <a:ext cx="457200" cy="457200"/>
          </a:xfrm>
          <a:prstGeom prst="rect">
            <a:avLst/>
          </a:prstGeom>
          <a:solidFill>
            <a:srgbClr val="2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32B51554-4082-41EF-9915-928285D14AC7}"/>
              </a:ext>
            </a:extLst>
          </p:cNvPr>
          <p:cNvSpPr txBox="1">
            <a:spLocks/>
          </p:cNvSpPr>
          <p:nvPr/>
        </p:nvSpPr>
        <p:spPr>
          <a:xfrm>
            <a:off x="10137957" y="6534974"/>
            <a:ext cx="6515617" cy="203133"/>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800" b="1" dirty="0">
                <a:solidFill>
                  <a:schemeClr val="tx1">
                    <a:lumMod val="65000"/>
                    <a:lumOff val="35000"/>
                  </a:schemeClr>
                </a:solidFill>
                <a:latin typeface="+mj-lt"/>
              </a:rPr>
              <a:t>©2019 </a:t>
            </a:r>
            <a:r>
              <a:rPr lang="en-US" sz="800" b="1" dirty="0" err="1">
                <a:solidFill>
                  <a:schemeClr val="tx1">
                    <a:lumMod val="65000"/>
                    <a:lumOff val="35000"/>
                  </a:schemeClr>
                </a:solidFill>
                <a:latin typeface="+mj-lt"/>
              </a:rPr>
              <a:t>YourTouchpoints</a:t>
            </a:r>
            <a:r>
              <a:rPr lang="en-US" sz="800" b="1" dirty="0">
                <a:solidFill>
                  <a:schemeClr val="tx1">
                    <a:lumMod val="65000"/>
                    <a:lumOff val="35000"/>
                  </a:schemeClr>
                </a:solidFill>
                <a:latin typeface="+mj-lt"/>
              </a:rPr>
              <a:t>. All rights reserved.</a:t>
            </a:r>
            <a:endParaRPr lang="en-US" sz="800" dirty="0">
              <a:solidFill>
                <a:schemeClr val="tx1">
                  <a:lumMod val="65000"/>
                  <a:lumOff val="35000"/>
                </a:schemeClr>
              </a:solidFill>
            </a:endParaRPr>
          </a:p>
        </p:txBody>
      </p:sp>
      <p:pic>
        <p:nvPicPr>
          <p:cNvPr id="8" name="Picture 7">
            <a:extLst>
              <a:ext uri="{FF2B5EF4-FFF2-40B4-BE49-F238E27FC236}">
                <a16:creationId xmlns:a16="http://schemas.microsoft.com/office/drawing/2014/main" id="{649327ED-7446-4CAC-A144-B8C81524B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5428" y="396594"/>
            <a:ext cx="3374750" cy="690028"/>
          </a:xfrm>
          <a:prstGeom prst="rect">
            <a:avLst/>
          </a:prstGeom>
        </p:spPr>
      </p:pic>
    </p:spTree>
    <p:extLst>
      <p:ext uri="{BB962C8B-B14F-4D97-AF65-F5344CB8AC3E}">
        <p14:creationId xmlns:p14="http://schemas.microsoft.com/office/powerpoint/2010/main" val="168146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posing for the camera&#10;&#10;Description automatically generated">
            <a:extLst>
              <a:ext uri="{FF2B5EF4-FFF2-40B4-BE49-F238E27FC236}">
                <a16:creationId xmlns:a16="http://schemas.microsoft.com/office/drawing/2014/main" id="{50E955B9-F620-4CDD-80E7-269CFDDFE6F0}"/>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Cutout numberOfShades="4"/>
                    </a14:imgEffect>
                    <a14:imgEffect>
                      <a14:colorTemperature colorTemp="4700"/>
                    </a14:imgEffect>
                  </a14:imgLayer>
                </a14:imgProps>
              </a:ext>
              <a:ext uri="{28A0092B-C50C-407E-A947-70E740481C1C}">
                <a14:useLocalDpi xmlns:a14="http://schemas.microsoft.com/office/drawing/2010/main" val="0"/>
              </a:ext>
            </a:extLst>
          </a:blip>
          <a:srcRect l="103" t="14147" r="26969" b="5571"/>
          <a:stretch/>
        </p:blipFill>
        <p:spPr>
          <a:xfrm>
            <a:off x="4879130" y="872280"/>
            <a:ext cx="7509698" cy="5065621"/>
          </a:xfrm>
          <a:prstGeom prst="rect">
            <a:avLst/>
          </a:prstGeom>
        </p:spPr>
      </p:pic>
      <p:sp>
        <p:nvSpPr>
          <p:cNvPr id="6" name="Rectangle 5">
            <a:extLst>
              <a:ext uri="{FF2B5EF4-FFF2-40B4-BE49-F238E27FC236}">
                <a16:creationId xmlns:a16="http://schemas.microsoft.com/office/drawing/2014/main" id="{4FEBEA92-9631-4A0F-A547-D030B4E4A9D8}"/>
              </a:ext>
            </a:extLst>
          </p:cNvPr>
          <p:cNvSpPr/>
          <p:nvPr/>
        </p:nvSpPr>
        <p:spPr>
          <a:xfrm>
            <a:off x="0" y="382072"/>
            <a:ext cx="5517502" cy="4998582"/>
          </a:xfrm>
          <a:prstGeom prst="rect">
            <a:avLst/>
          </a:prstGeom>
          <a:solidFill>
            <a:srgbClr val="2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A9392E7-FF7D-498C-BFCE-3AF3581D96F6}"/>
              </a:ext>
            </a:extLst>
          </p:cNvPr>
          <p:cNvSpPr/>
          <p:nvPr/>
        </p:nvSpPr>
        <p:spPr>
          <a:xfrm>
            <a:off x="2224" y="513008"/>
            <a:ext cx="457200" cy="457200"/>
          </a:xfrm>
          <a:prstGeom prst="rect">
            <a:avLst/>
          </a:prstGeom>
          <a:solidFill>
            <a:srgbClr val="EF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33313864-8051-4969-921D-18BAF0349C20}"/>
              </a:ext>
            </a:extLst>
          </p:cNvPr>
          <p:cNvSpPr>
            <a:spLocks noGrp="1"/>
          </p:cNvSpPr>
          <p:nvPr>
            <p:ph type="subTitle" idx="1"/>
          </p:nvPr>
        </p:nvSpPr>
        <p:spPr>
          <a:xfrm>
            <a:off x="539993" y="559159"/>
            <a:ext cx="4669511" cy="4554017"/>
          </a:xfrm>
        </p:spPr>
        <p:txBody>
          <a:bodyPr>
            <a:normAutofit/>
          </a:bodyPr>
          <a:lstStyle/>
          <a:p>
            <a:pPr algn="l">
              <a:spcBef>
                <a:spcPts val="0"/>
              </a:spcBef>
              <a:spcAft>
                <a:spcPts val="600"/>
              </a:spcAft>
            </a:pPr>
            <a:r>
              <a:rPr lang="en-CA" b="1" dirty="0">
                <a:solidFill>
                  <a:schemeClr val="bg1"/>
                </a:solidFill>
              </a:rPr>
              <a:t>Imagine the Possibilities</a:t>
            </a:r>
            <a:endParaRPr lang="en-US" b="1" dirty="0">
              <a:solidFill>
                <a:schemeClr val="bg1"/>
              </a:solidFill>
            </a:endParaRPr>
          </a:p>
          <a:p>
            <a:pPr algn="l">
              <a:spcBef>
                <a:spcPts val="0"/>
              </a:spcBef>
              <a:spcAft>
                <a:spcPts val="600"/>
              </a:spcAft>
            </a:pPr>
            <a:endParaRPr lang="en-US" sz="1200" dirty="0">
              <a:solidFill>
                <a:schemeClr val="bg1"/>
              </a:solidFill>
            </a:endParaRPr>
          </a:p>
          <a:p>
            <a:pPr algn="l">
              <a:lnSpc>
                <a:spcPct val="100000"/>
              </a:lnSpc>
              <a:spcBef>
                <a:spcPts val="0"/>
              </a:spcBef>
            </a:pPr>
            <a:r>
              <a:rPr lang="en-US" sz="1600" b="1" dirty="0">
                <a:solidFill>
                  <a:schemeClr val="bg1"/>
                </a:solidFill>
                <a:latin typeface="+mj-lt"/>
              </a:rPr>
              <a:t>Amazing things happen </a:t>
            </a:r>
            <a:r>
              <a:rPr lang="en-US" sz="1600" dirty="0">
                <a:solidFill>
                  <a:schemeClr val="bg1"/>
                </a:solidFill>
                <a:latin typeface="+mj-lt"/>
              </a:rPr>
              <a:t>when employees know: </a:t>
            </a:r>
          </a:p>
          <a:p>
            <a:pPr marL="182880" indent="-182880" algn="l">
              <a:lnSpc>
                <a:spcPct val="100000"/>
              </a:lnSpc>
              <a:spcBef>
                <a:spcPts val="0"/>
              </a:spcBef>
              <a:buFont typeface="Arial" panose="020B0604020202020204" pitchFamily="34" charset="0"/>
              <a:buChar char="•"/>
            </a:pPr>
            <a:r>
              <a:rPr lang="en-US" sz="1600" b="1" dirty="0">
                <a:solidFill>
                  <a:schemeClr val="bg1"/>
                </a:solidFill>
                <a:latin typeface="+mj-lt"/>
              </a:rPr>
              <a:t>Why</a:t>
            </a:r>
            <a:r>
              <a:rPr lang="en-US" sz="1600" dirty="0">
                <a:solidFill>
                  <a:schemeClr val="bg1"/>
                </a:solidFill>
                <a:latin typeface="+mj-lt"/>
              </a:rPr>
              <a:t> you are providing benefits</a:t>
            </a:r>
          </a:p>
          <a:p>
            <a:pPr marL="182880" indent="-182880" algn="l">
              <a:lnSpc>
                <a:spcPct val="100000"/>
              </a:lnSpc>
              <a:spcBef>
                <a:spcPts val="0"/>
              </a:spcBef>
              <a:buFont typeface="Arial" panose="020B0604020202020204" pitchFamily="34" charset="0"/>
              <a:buChar char="•"/>
            </a:pPr>
            <a:r>
              <a:rPr lang="en-US" sz="1600" b="1" dirty="0">
                <a:solidFill>
                  <a:schemeClr val="bg1"/>
                </a:solidFill>
                <a:latin typeface="+mj-lt"/>
              </a:rPr>
              <a:t>What</a:t>
            </a:r>
            <a:r>
              <a:rPr lang="en-US" sz="1600" dirty="0">
                <a:solidFill>
                  <a:schemeClr val="bg1"/>
                </a:solidFill>
                <a:latin typeface="+mj-lt"/>
              </a:rPr>
              <a:t> is available</a:t>
            </a:r>
          </a:p>
          <a:p>
            <a:pPr marL="182880" indent="-182880" algn="l">
              <a:lnSpc>
                <a:spcPct val="100000"/>
              </a:lnSpc>
              <a:spcBef>
                <a:spcPts val="0"/>
              </a:spcBef>
              <a:buFont typeface="Arial" panose="020B0604020202020204" pitchFamily="34" charset="0"/>
              <a:buChar char="•"/>
            </a:pPr>
            <a:r>
              <a:rPr lang="en-US" sz="1600" b="1" dirty="0">
                <a:solidFill>
                  <a:schemeClr val="bg1"/>
                </a:solidFill>
                <a:latin typeface="+mj-lt"/>
              </a:rPr>
              <a:t>How</a:t>
            </a:r>
            <a:r>
              <a:rPr lang="en-US" sz="1600" dirty="0">
                <a:solidFill>
                  <a:schemeClr val="bg1"/>
                </a:solidFill>
                <a:latin typeface="+mj-lt"/>
              </a:rPr>
              <a:t> to use it</a:t>
            </a:r>
          </a:p>
          <a:p>
            <a:pPr marL="182880" indent="-182880" algn="l">
              <a:lnSpc>
                <a:spcPct val="100000"/>
              </a:lnSpc>
              <a:spcBef>
                <a:spcPts val="0"/>
              </a:spcBef>
              <a:buFont typeface="Arial" panose="020B0604020202020204" pitchFamily="34" charset="0"/>
              <a:buChar char="•"/>
            </a:pPr>
            <a:r>
              <a:rPr lang="en-US" sz="1600" b="1" dirty="0">
                <a:solidFill>
                  <a:schemeClr val="bg1"/>
                </a:solidFill>
                <a:latin typeface="+mj-lt"/>
              </a:rPr>
              <a:t>Who</a:t>
            </a:r>
            <a:r>
              <a:rPr lang="en-US" sz="1600" dirty="0">
                <a:solidFill>
                  <a:schemeClr val="bg1"/>
                </a:solidFill>
                <a:latin typeface="+mj-lt"/>
              </a:rPr>
              <a:t> can help</a:t>
            </a:r>
          </a:p>
          <a:p>
            <a:pPr marL="182880" indent="-182880" algn="l">
              <a:lnSpc>
                <a:spcPct val="100000"/>
              </a:lnSpc>
              <a:spcBef>
                <a:spcPts val="0"/>
              </a:spcBef>
              <a:spcAft>
                <a:spcPts val="1200"/>
              </a:spcAft>
              <a:buFont typeface="Arial" panose="020B0604020202020204" pitchFamily="34" charset="0"/>
              <a:buChar char="•"/>
            </a:pPr>
            <a:r>
              <a:rPr lang="en-US" sz="1600" b="1" dirty="0">
                <a:solidFill>
                  <a:schemeClr val="bg1"/>
                </a:solidFill>
                <a:latin typeface="+mj-lt"/>
              </a:rPr>
              <a:t>When</a:t>
            </a:r>
            <a:r>
              <a:rPr lang="en-US" sz="1600" dirty="0">
                <a:solidFill>
                  <a:schemeClr val="bg1"/>
                </a:solidFill>
                <a:latin typeface="+mj-lt"/>
              </a:rPr>
              <a:t> it matters most</a:t>
            </a:r>
          </a:p>
          <a:p>
            <a:pPr algn="l">
              <a:lnSpc>
                <a:spcPct val="100000"/>
              </a:lnSpc>
              <a:spcBef>
                <a:spcPts val="0"/>
              </a:spcBef>
            </a:pPr>
            <a:r>
              <a:rPr lang="en-US" sz="1600" b="1" dirty="0">
                <a:solidFill>
                  <a:schemeClr val="bg1"/>
                </a:solidFill>
                <a:latin typeface="+mj-lt"/>
              </a:rPr>
              <a:t>Just imagine the possibilities </a:t>
            </a:r>
            <a:r>
              <a:rPr lang="en-US" sz="1600" dirty="0">
                <a:solidFill>
                  <a:schemeClr val="bg1"/>
                </a:solidFill>
                <a:latin typeface="+mj-lt"/>
              </a:rPr>
              <a:t>when employees:</a:t>
            </a:r>
          </a:p>
          <a:p>
            <a:pPr marL="182880" indent="-182880" algn="l">
              <a:lnSpc>
                <a:spcPct val="110000"/>
              </a:lnSpc>
              <a:spcBef>
                <a:spcPts val="0"/>
              </a:spcBef>
              <a:buFont typeface="Arial" charset="0"/>
              <a:buChar char="•"/>
            </a:pPr>
            <a:r>
              <a:rPr lang="en-US" sz="1600" dirty="0">
                <a:solidFill>
                  <a:schemeClr val="bg1"/>
                </a:solidFill>
                <a:latin typeface="+mj-lt"/>
              </a:rPr>
              <a:t>Take more </a:t>
            </a:r>
            <a:r>
              <a:rPr lang="en-US" sz="1600" b="1" dirty="0">
                <a:solidFill>
                  <a:schemeClr val="bg1"/>
                </a:solidFill>
                <a:latin typeface="+mj-lt"/>
              </a:rPr>
              <a:t>responsibility</a:t>
            </a:r>
            <a:r>
              <a:rPr lang="en-US" sz="1600" dirty="0">
                <a:solidFill>
                  <a:schemeClr val="bg1"/>
                </a:solidFill>
                <a:latin typeface="+mj-lt"/>
              </a:rPr>
              <a:t> for their health</a:t>
            </a:r>
          </a:p>
          <a:p>
            <a:pPr marL="182880" indent="-182880" algn="l">
              <a:lnSpc>
                <a:spcPct val="110000"/>
              </a:lnSpc>
              <a:spcBef>
                <a:spcPts val="0"/>
              </a:spcBef>
              <a:buFont typeface="Arial" charset="0"/>
              <a:buChar char="•"/>
            </a:pPr>
            <a:r>
              <a:rPr lang="en-US" sz="1600" dirty="0">
                <a:solidFill>
                  <a:schemeClr val="bg1"/>
                </a:solidFill>
                <a:latin typeface="+mj-lt"/>
              </a:rPr>
              <a:t>Become </a:t>
            </a:r>
            <a:r>
              <a:rPr lang="en-US" sz="1600" b="1" dirty="0">
                <a:solidFill>
                  <a:schemeClr val="bg1"/>
                </a:solidFill>
                <a:latin typeface="+mj-lt"/>
              </a:rPr>
              <a:t>wiser</a:t>
            </a:r>
            <a:r>
              <a:rPr lang="en-US" sz="1600" dirty="0">
                <a:solidFill>
                  <a:schemeClr val="bg1"/>
                </a:solidFill>
                <a:latin typeface="+mj-lt"/>
              </a:rPr>
              <a:t> benefit consumers</a:t>
            </a:r>
          </a:p>
          <a:p>
            <a:pPr marL="182880" indent="-182880" algn="l">
              <a:lnSpc>
                <a:spcPct val="100000"/>
              </a:lnSpc>
              <a:spcBef>
                <a:spcPts val="0"/>
              </a:spcBef>
              <a:spcAft>
                <a:spcPts val="1200"/>
              </a:spcAft>
              <a:buFont typeface="Arial" charset="0"/>
              <a:buChar char="•"/>
            </a:pPr>
            <a:r>
              <a:rPr lang="en-US" sz="1600" dirty="0">
                <a:solidFill>
                  <a:schemeClr val="bg1"/>
                </a:solidFill>
                <a:latin typeface="+mj-lt"/>
              </a:rPr>
              <a:t>Are increasingly </a:t>
            </a:r>
            <a:r>
              <a:rPr lang="en-US" sz="1600" b="1" dirty="0">
                <a:solidFill>
                  <a:schemeClr val="bg1"/>
                </a:solidFill>
                <a:latin typeface="+mj-lt"/>
              </a:rPr>
              <a:t>loyal</a:t>
            </a:r>
            <a:r>
              <a:rPr lang="en-US" sz="1600" dirty="0">
                <a:solidFill>
                  <a:schemeClr val="bg1"/>
                </a:solidFill>
                <a:latin typeface="+mj-lt"/>
              </a:rPr>
              <a:t> advocates for your company</a:t>
            </a:r>
          </a:p>
          <a:p>
            <a:pPr algn="l">
              <a:lnSpc>
                <a:spcPct val="100000"/>
              </a:lnSpc>
              <a:spcBef>
                <a:spcPts val="0"/>
              </a:spcBef>
              <a:spcAft>
                <a:spcPts val="1200"/>
              </a:spcAft>
            </a:pPr>
            <a:r>
              <a:rPr lang="en-US" sz="1600" b="1" dirty="0">
                <a:solidFill>
                  <a:schemeClr val="bg1"/>
                </a:solidFill>
                <a:latin typeface="+mj-lt"/>
              </a:rPr>
              <a:t>Unleashing the power of benefit communications impacts the entire program you put in place.</a:t>
            </a:r>
            <a:endParaRPr lang="en-US" sz="1600" dirty="0">
              <a:solidFill>
                <a:schemeClr val="bg1"/>
              </a:solidFill>
              <a:latin typeface="+mj-lt"/>
            </a:endParaRPr>
          </a:p>
        </p:txBody>
      </p:sp>
      <p:sp>
        <p:nvSpPr>
          <p:cNvPr id="2" name="TextBox 1">
            <a:extLst>
              <a:ext uri="{FF2B5EF4-FFF2-40B4-BE49-F238E27FC236}">
                <a16:creationId xmlns:a16="http://schemas.microsoft.com/office/drawing/2014/main" id="{8D4C4C54-211E-4E8A-8F83-491017BEA949}"/>
              </a:ext>
            </a:extLst>
          </p:cNvPr>
          <p:cNvSpPr txBox="1"/>
          <p:nvPr/>
        </p:nvSpPr>
        <p:spPr>
          <a:xfrm>
            <a:off x="913480" y="6034801"/>
            <a:ext cx="11189517" cy="677108"/>
          </a:xfrm>
          <a:prstGeom prst="rect">
            <a:avLst/>
          </a:prstGeom>
          <a:noFill/>
        </p:spPr>
        <p:txBody>
          <a:bodyPr wrap="square" rtlCol="0">
            <a:spAutoFit/>
          </a:bodyPr>
          <a:lstStyle/>
          <a:p>
            <a:r>
              <a:rPr lang="en-US" sz="2000" b="1" dirty="0">
                <a:solidFill>
                  <a:srgbClr val="2C7CBB"/>
                </a:solidFill>
              </a:rPr>
              <a:t>So, how is your current communication strategy working for you?</a:t>
            </a:r>
          </a:p>
          <a:p>
            <a:endParaRPr lang="en-US" dirty="0"/>
          </a:p>
        </p:txBody>
      </p:sp>
      <p:sp>
        <p:nvSpPr>
          <p:cNvPr id="7" name="Rectangle 6">
            <a:extLst>
              <a:ext uri="{FF2B5EF4-FFF2-40B4-BE49-F238E27FC236}">
                <a16:creationId xmlns:a16="http://schemas.microsoft.com/office/drawing/2014/main" id="{6050B018-99DF-42FB-8DD9-D58D6F3365A0}"/>
              </a:ext>
            </a:extLst>
          </p:cNvPr>
          <p:cNvSpPr/>
          <p:nvPr/>
        </p:nvSpPr>
        <p:spPr>
          <a:xfrm>
            <a:off x="5507785" y="379316"/>
            <a:ext cx="1097280" cy="1097280"/>
          </a:xfrm>
          <a:prstGeom prst="rect">
            <a:avLst/>
          </a:prstGeom>
          <a:solidFill>
            <a:srgbClr val="EF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F21697B-00C7-424B-95A2-C9E54561A4F6}"/>
              </a:ext>
            </a:extLst>
          </p:cNvPr>
          <p:cNvSpPr/>
          <p:nvPr/>
        </p:nvSpPr>
        <p:spPr>
          <a:xfrm>
            <a:off x="456280" y="6018729"/>
            <a:ext cx="457200" cy="457200"/>
          </a:xfrm>
          <a:prstGeom prst="rect">
            <a:avLst/>
          </a:prstGeom>
          <a:solidFill>
            <a:srgbClr val="2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510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F8D94A-2186-456F-9149-C87490AA37CF}"/>
              </a:ext>
            </a:extLst>
          </p:cNvPr>
          <p:cNvSpPr/>
          <p:nvPr/>
        </p:nvSpPr>
        <p:spPr>
          <a:xfrm>
            <a:off x="3620278" y="559159"/>
            <a:ext cx="8571722" cy="4797574"/>
          </a:xfrm>
          <a:prstGeom prst="rect">
            <a:avLst/>
          </a:prstGeom>
          <a:solidFill>
            <a:srgbClr val="2C7C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3313864-8051-4969-921D-18BAF0349C20}"/>
              </a:ext>
            </a:extLst>
          </p:cNvPr>
          <p:cNvSpPr>
            <a:spLocks noGrp="1"/>
          </p:cNvSpPr>
          <p:nvPr>
            <p:ph type="subTitle" idx="1"/>
          </p:nvPr>
        </p:nvSpPr>
        <p:spPr>
          <a:xfrm>
            <a:off x="541771" y="1795044"/>
            <a:ext cx="3106812" cy="4503797"/>
          </a:xfrm>
        </p:spPr>
        <p:txBody>
          <a:bodyPr wrap="square">
            <a:spAutoFit/>
          </a:bodyPr>
          <a:lstStyle/>
          <a:p>
            <a:pPr algn="l"/>
            <a:r>
              <a:rPr lang="en-US" sz="1600" dirty="0">
                <a:latin typeface="+mj-lt"/>
              </a:rPr>
              <a:t>Most benefit advisors think helping their clients communicate around open enrollment is the best way to educate employees. But statistics prove nothing could be further from the truth!</a:t>
            </a:r>
          </a:p>
          <a:p>
            <a:pPr algn="l"/>
            <a:endParaRPr lang="en-US" sz="1600" dirty="0"/>
          </a:p>
          <a:p>
            <a:pPr marL="358775" algn="l">
              <a:tabLst>
                <a:tab pos="5678488" algn="l"/>
              </a:tabLst>
            </a:pPr>
            <a:r>
              <a:rPr lang="en-US" sz="1600" b="1" i="1" dirty="0">
                <a:solidFill>
                  <a:srgbClr val="2C7CBB"/>
                </a:solidFill>
                <a:latin typeface="+mj-lt"/>
              </a:rPr>
              <a:t>79% of companies who say they have great employee </a:t>
            </a:r>
          </a:p>
          <a:p>
            <a:pPr marL="358775" algn="l">
              <a:spcBef>
                <a:spcPts val="0"/>
              </a:spcBef>
              <a:tabLst>
                <a:tab pos="5678488" algn="l"/>
              </a:tabLst>
            </a:pPr>
            <a:r>
              <a:rPr lang="en-US" sz="1600" b="1" i="1" dirty="0">
                <a:solidFill>
                  <a:srgbClr val="2C7CBB"/>
                </a:solidFill>
                <a:latin typeface="+mj-lt"/>
              </a:rPr>
              <a:t>engagement with their benefits, have a year round </a:t>
            </a:r>
          </a:p>
          <a:p>
            <a:pPr marL="358775" algn="l">
              <a:spcBef>
                <a:spcPts val="0"/>
              </a:spcBef>
              <a:tabLst>
                <a:tab pos="5678488" algn="l"/>
              </a:tabLst>
            </a:pPr>
            <a:r>
              <a:rPr lang="en-US" sz="1600" b="1" i="1" dirty="0">
                <a:solidFill>
                  <a:srgbClr val="2C7CBB"/>
                </a:solidFill>
                <a:latin typeface="+mj-lt"/>
              </a:rPr>
              <a:t>communication strategy.</a:t>
            </a:r>
            <a:br>
              <a:rPr lang="en-US" sz="1600" b="1" i="1" dirty="0">
                <a:solidFill>
                  <a:srgbClr val="071F5D"/>
                </a:solidFill>
              </a:rPr>
            </a:br>
            <a:br>
              <a:rPr lang="en-US" sz="1600" i="1" dirty="0"/>
            </a:br>
            <a:br>
              <a:rPr lang="en-US" sz="1600" i="1" dirty="0"/>
            </a:br>
            <a:r>
              <a:rPr lang="en-US" sz="1000" i="1" dirty="0"/>
              <a:t>              </a:t>
            </a:r>
            <a:r>
              <a:rPr lang="en-US" sz="1000" i="1" dirty="0">
                <a:solidFill>
                  <a:schemeClr val="tx1">
                    <a:lumMod val="85000"/>
                    <a:lumOff val="15000"/>
                  </a:schemeClr>
                </a:solidFill>
              </a:rPr>
              <a:t>IFEBP: International Foundation of</a:t>
            </a:r>
            <a:br>
              <a:rPr lang="en-US" sz="1000" i="1" dirty="0">
                <a:solidFill>
                  <a:schemeClr val="tx1">
                    <a:lumMod val="85000"/>
                    <a:lumOff val="15000"/>
                  </a:schemeClr>
                </a:solidFill>
              </a:rPr>
            </a:br>
            <a:r>
              <a:rPr lang="en-US" sz="1000" i="1" dirty="0">
                <a:solidFill>
                  <a:schemeClr val="tx1">
                    <a:lumMod val="85000"/>
                    <a:lumOff val="15000"/>
                  </a:schemeClr>
                </a:solidFill>
              </a:rPr>
              <a:t>              Employee Benefit Plans </a:t>
            </a:r>
            <a:r>
              <a:rPr lang="en-US" sz="1600" i="1" dirty="0"/>
              <a:t>			</a:t>
            </a:r>
            <a:endParaRPr lang="en-US" sz="1200" dirty="0"/>
          </a:p>
        </p:txBody>
      </p:sp>
      <p:pic>
        <p:nvPicPr>
          <p:cNvPr id="2" name="Picture 1">
            <a:extLst>
              <a:ext uri="{FF2B5EF4-FFF2-40B4-BE49-F238E27FC236}">
                <a16:creationId xmlns:a16="http://schemas.microsoft.com/office/drawing/2014/main" id="{72B2FEDD-E72B-4A82-A417-DB19548EDFD7}"/>
              </a:ext>
            </a:extLst>
          </p:cNvPr>
          <p:cNvPicPr>
            <a:picLocks noChangeAspect="1"/>
          </p:cNvPicPr>
          <p:nvPr/>
        </p:nvPicPr>
        <p:blipFill>
          <a:blip r:embed="rId2">
            <a:extLst>
              <a:ext uri="{BEBA8EAE-BF5A-486C-A8C5-ECC9F3942E4B}">
                <a14:imgProps xmlns:a14="http://schemas.microsoft.com/office/drawing/2010/main">
                  <a14:imgLayer r:embed="rId3">
                    <a14:imgEffect>
                      <a14:artisticCutout numberOfShades="4"/>
                    </a14:imgEffect>
                  </a14:imgLayer>
                </a14:imgProps>
              </a:ext>
            </a:extLst>
          </a:blip>
          <a:stretch>
            <a:fillRect/>
          </a:stretch>
        </p:blipFill>
        <p:spPr>
          <a:xfrm>
            <a:off x="3848225" y="0"/>
            <a:ext cx="4332083" cy="6858000"/>
          </a:xfrm>
          <a:prstGeom prst="rect">
            <a:avLst/>
          </a:prstGeom>
        </p:spPr>
      </p:pic>
      <p:sp>
        <p:nvSpPr>
          <p:cNvPr id="6" name="Subtitle 2">
            <a:extLst>
              <a:ext uri="{FF2B5EF4-FFF2-40B4-BE49-F238E27FC236}">
                <a16:creationId xmlns:a16="http://schemas.microsoft.com/office/drawing/2014/main" id="{0EB9DD8F-60D5-4720-BE08-D26A078CE97C}"/>
              </a:ext>
            </a:extLst>
          </p:cNvPr>
          <p:cNvSpPr txBox="1">
            <a:spLocks/>
          </p:cNvSpPr>
          <p:nvPr/>
        </p:nvSpPr>
        <p:spPr>
          <a:xfrm>
            <a:off x="8289790" y="757580"/>
            <a:ext cx="3790244" cy="4337598"/>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bg1">
                    <a:lumMod val="85000"/>
                  </a:schemeClr>
                </a:solidFill>
                <a:latin typeface="+mj-lt"/>
              </a:rPr>
              <a:t>To unleash the power of benefit communication, we begin with understanding and then communicating WHY your company offers benefits in the first place. </a:t>
            </a:r>
          </a:p>
          <a:p>
            <a:pPr algn="l"/>
            <a:r>
              <a:rPr lang="en-US" sz="1600" dirty="0">
                <a:solidFill>
                  <a:schemeClr val="bg1">
                    <a:lumMod val="85000"/>
                  </a:schemeClr>
                </a:solidFill>
                <a:latin typeface="+mj-lt"/>
              </a:rPr>
              <a:t>Most companies want to take care of their employees, but let’s face it, there is more to it than that. Benefits play a huge role in employee attraction, retention, health and productivity, plus the value employees place in your company, and your ability to control cost.</a:t>
            </a:r>
          </a:p>
          <a:p>
            <a:pPr algn="l"/>
            <a:r>
              <a:rPr lang="en-US" sz="1600" dirty="0">
                <a:solidFill>
                  <a:schemeClr val="bg1">
                    <a:lumMod val="85000"/>
                  </a:schemeClr>
                </a:solidFill>
                <a:latin typeface="+mj-lt"/>
              </a:rPr>
              <a:t>That’s why we propose sitting down and conducting a </a:t>
            </a:r>
            <a:r>
              <a:rPr lang="en-US" sz="1600" b="1" dirty="0">
                <a:solidFill>
                  <a:schemeClr val="bg1">
                    <a:lumMod val="85000"/>
                  </a:schemeClr>
                </a:solidFill>
                <a:latin typeface="+mj-lt"/>
              </a:rPr>
              <a:t>Communication Blueprint </a:t>
            </a:r>
            <a:r>
              <a:rPr lang="en-US" sz="1600" dirty="0">
                <a:solidFill>
                  <a:schemeClr val="bg1">
                    <a:lumMod val="85000"/>
                  </a:schemeClr>
                </a:solidFill>
                <a:latin typeface="+mj-lt"/>
              </a:rPr>
              <a:t>workshop to uncover your WHY and key messages around your benefit plans, claims issues, cost control needs, and other important topics.</a:t>
            </a:r>
          </a:p>
        </p:txBody>
      </p:sp>
      <p:sp>
        <p:nvSpPr>
          <p:cNvPr id="7" name="Rectangle 6">
            <a:extLst>
              <a:ext uri="{FF2B5EF4-FFF2-40B4-BE49-F238E27FC236}">
                <a16:creationId xmlns:a16="http://schemas.microsoft.com/office/drawing/2014/main" id="{6591B379-C9C4-4D6D-AE5C-128B28AC970E}"/>
              </a:ext>
            </a:extLst>
          </p:cNvPr>
          <p:cNvSpPr/>
          <p:nvPr/>
        </p:nvSpPr>
        <p:spPr>
          <a:xfrm>
            <a:off x="2224" y="513008"/>
            <a:ext cx="457200" cy="457200"/>
          </a:xfrm>
          <a:prstGeom prst="rect">
            <a:avLst/>
          </a:prstGeom>
          <a:solidFill>
            <a:srgbClr val="2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D3803F29-2412-4119-A91E-AC8347782F4F}"/>
              </a:ext>
            </a:extLst>
          </p:cNvPr>
          <p:cNvSpPr txBox="1">
            <a:spLocks/>
          </p:cNvSpPr>
          <p:nvPr/>
        </p:nvSpPr>
        <p:spPr>
          <a:xfrm>
            <a:off x="539993" y="559159"/>
            <a:ext cx="4669511" cy="55540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600"/>
              </a:spcAft>
            </a:pPr>
            <a:r>
              <a:rPr lang="en-CA" b="1" dirty="0">
                <a:solidFill>
                  <a:srgbClr val="2C7CBB"/>
                </a:solidFill>
              </a:rPr>
              <a:t>How Benefit </a:t>
            </a:r>
            <a:br>
              <a:rPr lang="en-CA" b="1" dirty="0">
                <a:solidFill>
                  <a:srgbClr val="2C7CBB"/>
                </a:solidFill>
              </a:rPr>
            </a:br>
            <a:r>
              <a:rPr lang="en-CA" b="1" dirty="0">
                <a:solidFill>
                  <a:srgbClr val="2C7CBB"/>
                </a:solidFill>
              </a:rPr>
              <a:t>Communication </a:t>
            </a:r>
            <a:br>
              <a:rPr lang="en-CA" b="1" dirty="0">
                <a:solidFill>
                  <a:srgbClr val="2C7CBB"/>
                </a:solidFill>
              </a:rPr>
            </a:br>
            <a:r>
              <a:rPr lang="en-CA" b="1" dirty="0">
                <a:solidFill>
                  <a:srgbClr val="2C7CBB"/>
                </a:solidFill>
              </a:rPr>
              <a:t>Really Works</a:t>
            </a:r>
            <a:endParaRPr lang="en-US" dirty="0">
              <a:solidFill>
                <a:srgbClr val="2C7CBB"/>
              </a:solidFill>
              <a:latin typeface="+mj-lt"/>
            </a:endParaRPr>
          </a:p>
        </p:txBody>
      </p:sp>
      <p:sp>
        <p:nvSpPr>
          <p:cNvPr id="10" name="TextBox 9">
            <a:extLst>
              <a:ext uri="{FF2B5EF4-FFF2-40B4-BE49-F238E27FC236}">
                <a16:creationId xmlns:a16="http://schemas.microsoft.com/office/drawing/2014/main" id="{C578BC9F-473F-4BD4-9FC3-040744B85F22}"/>
              </a:ext>
            </a:extLst>
          </p:cNvPr>
          <p:cNvSpPr txBox="1"/>
          <p:nvPr/>
        </p:nvSpPr>
        <p:spPr>
          <a:xfrm>
            <a:off x="8909622" y="6006772"/>
            <a:ext cx="3950879" cy="677108"/>
          </a:xfrm>
          <a:prstGeom prst="rect">
            <a:avLst/>
          </a:prstGeom>
          <a:noFill/>
          <a:ln>
            <a:noFill/>
          </a:ln>
        </p:spPr>
        <p:txBody>
          <a:bodyPr wrap="square" rtlCol="0">
            <a:spAutoFit/>
          </a:bodyPr>
          <a:lstStyle/>
          <a:p>
            <a:r>
              <a:rPr lang="en-US" sz="2000" b="1" dirty="0">
                <a:solidFill>
                  <a:srgbClr val="2C7CBB"/>
                </a:solidFill>
              </a:rPr>
              <a:t>How does that work?</a:t>
            </a:r>
          </a:p>
          <a:p>
            <a:endParaRPr lang="en-US" dirty="0"/>
          </a:p>
        </p:txBody>
      </p:sp>
      <p:sp>
        <p:nvSpPr>
          <p:cNvPr id="11" name="Rectangle 10">
            <a:extLst>
              <a:ext uri="{FF2B5EF4-FFF2-40B4-BE49-F238E27FC236}">
                <a16:creationId xmlns:a16="http://schemas.microsoft.com/office/drawing/2014/main" id="{C9AE4CA1-3617-40B8-9994-5177E690AB07}"/>
              </a:ext>
            </a:extLst>
          </p:cNvPr>
          <p:cNvSpPr/>
          <p:nvPr/>
        </p:nvSpPr>
        <p:spPr>
          <a:xfrm>
            <a:off x="11404176" y="6018729"/>
            <a:ext cx="457200" cy="457200"/>
          </a:xfrm>
          <a:prstGeom prst="rect">
            <a:avLst/>
          </a:prstGeom>
          <a:solidFill>
            <a:srgbClr val="EF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EF66DCC2-A792-4F31-8F87-06D246427419}"/>
              </a:ext>
            </a:extLst>
          </p:cNvPr>
          <p:cNvSpPr txBox="1"/>
          <p:nvPr/>
        </p:nvSpPr>
        <p:spPr>
          <a:xfrm>
            <a:off x="371599" y="3116425"/>
            <a:ext cx="324347" cy="1569660"/>
          </a:xfrm>
          <a:prstGeom prst="rect">
            <a:avLst/>
          </a:prstGeom>
          <a:noFill/>
        </p:spPr>
        <p:txBody>
          <a:bodyPr wrap="square" rtlCol="0">
            <a:spAutoFit/>
          </a:bodyPr>
          <a:lstStyle/>
          <a:p>
            <a:r>
              <a:rPr lang="en-US" sz="9600" dirty="0">
                <a:solidFill>
                  <a:srgbClr val="2C7CBB"/>
                </a:solidFill>
              </a:rPr>
              <a:t>“</a:t>
            </a:r>
          </a:p>
        </p:txBody>
      </p:sp>
      <p:sp>
        <p:nvSpPr>
          <p:cNvPr id="14" name="TextBox 13">
            <a:extLst>
              <a:ext uri="{FF2B5EF4-FFF2-40B4-BE49-F238E27FC236}">
                <a16:creationId xmlns:a16="http://schemas.microsoft.com/office/drawing/2014/main" id="{C6119439-8C37-4153-AEB4-B76BF1344C15}"/>
              </a:ext>
            </a:extLst>
          </p:cNvPr>
          <p:cNvSpPr txBox="1"/>
          <p:nvPr/>
        </p:nvSpPr>
        <p:spPr>
          <a:xfrm rot="10800000">
            <a:off x="3378540" y="3649381"/>
            <a:ext cx="324347" cy="1569660"/>
          </a:xfrm>
          <a:prstGeom prst="rect">
            <a:avLst/>
          </a:prstGeom>
          <a:noFill/>
        </p:spPr>
        <p:txBody>
          <a:bodyPr wrap="square" rtlCol="0">
            <a:spAutoFit/>
          </a:bodyPr>
          <a:lstStyle/>
          <a:p>
            <a:r>
              <a:rPr lang="en-US" sz="9600" dirty="0">
                <a:solidFill>
                  <a:srgbClr val="2C7CBB"/>
                </a:solidFill>
              </a:rPr>
              <a:t>“</a:t>
            </a:r>
          </a:p>
        </p:txBody>
      </p:sp>
    </p:spTree>
    <p:extLst>
      <p:ext uri="{BB962C8B-B14F-4D97-AF65-F5344CB8AC3E}">
        <p14:creationId xmlns:p14="http://schemas.microsoft.com/office/powerpoint/2010/main" val="2288607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313864-8051-4969-921D-18BAF0349C20}"/>
              </a:ext>
            </a:extLst>
          </p:cNvPr>
          <p:cNvSpPr>
            <a:spLocks noGrp="1"/>
          </p:cNvSpPr>
          <p:nvPr>
            <p:ph type="subTitle" idx="1"/>
          </p:nvPr>
        </p:nvSpPr>
        <p:spPr>
          <a:xfrm>
            <a:off x="389059" y="3804789"/>
            <a:ext cx="8207546" cy="2139047"/>
          </a:xfrm>
        </p:spPr>
        <p:txBody>
          <a:bodyPr wrap="square">
            <a:spAutoFit/>
          </a:bodyPr>
          <a:lstStyle/>
          <a:p>
            <a:pPr algn="l"/>
            <a:r>
              <a:rPr lang="en-US" b="1" dirty="0">
                <a:solidFill>
                  <a:srgbClr val="2C7CBB"/>
                </a:solidFill>
              </a:rPr>
              <a:t>By Keeping Benefits Front-of-Mind With Your Employees</a:t>
            </a:r>
          </a:p>
          <a:p>
            <a:pPr algn="l"/>
            <a:r>
              <a:rPr lang="en-US" sz="1600" dirty="0">
                <a:latin typeface="+mj-lt"/>
              </a:rPr>
              <a:t>Unleashing the power of employee communication means leveraging the relationship between the right content and the best communication platforms available.</a:t>
            </a:r>
          </a:p>
          <a:p>
            <a:pPr algn="l"/>
            <a:r>
              <a:rPr lang="en-US" sz="1600" dirty="0">
                <a:latin typeface="+mj-lt"/>
              </a:rPr>
              <a:t>After we spend an hour to uncover your WHY and develop the other key messages you need to communicate to your employees, our platform does the rest. </a:t>
            </a:r>
          </a:p>
          <a:p>
            <a:pPr algn="l"/>
            <a:r>
              <a:rPr lang="en-US" sz="1600" dirty="0">
                <a:latin typeface="+mj-lt"/>
              </a:rPr>
              <a:t>Your </a:t>
            </a:r>
            <a:r>
              <a:rPr lang="en-US" sz="1600" b="1" dirty="0">
                <a:latin typeface="+mj-lt"/>
              </a:rPr>
              <a:t>Communication Blueprint </a:t>
            </a:r>
            <a:r>
              <a:rPr lang="en-US" sz="1600" dirty="0">
                <a:latin typeface="+mj-lt"/>
              </a:rPr>
              <a:t>is uploaded, and messages go out on the date and time we have them scheduled.</a:t>
            </a:r>
          </a:p>
        </p:txBody>
      </p:sp>
      <p:sp>
        <p:nvSpPr>
          <p:cNvPr id="9" name="Rectangle 8">
            <a:extLst>
              <a:ext uri="{FF2B5EF4-FFF2-40B4-BE49-F238E27FC236}">
                <a16:creationId xmlns:a16="http://schemas.microsoft.com/office/drawing/2014/main" id="{43AFEBBD-4DE3-46A3-A269-2829F12C6321}"/>
              </a:ext>
            </a:extLst>
          </p:cNvPr>
          <p:cNvSpPr/>
          <p:nvPr/>
        </p:nvSpPr>
        <p:spPr>
          <a:xfrm>
            <a:off x="8658808" y="3712483"/>
            <a:ext cx="3533191" cy="7662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578913F-756E-47EB-823F-BD8EA264EAB9}"/>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Cutout numberOfShades="4"/>
                    </a14:imgEffect>
                  </a14:imgLayer>
                </a14:imgProps>
              </a:ext>
            </a:extLst>
          </a:blip>
          <a:srcRect t="8691" b="8427"/>
          <a:stretch/>
        </p:blipFill>
        <p:spPr>
          <a:xfrm>
            <a:off x="3795631" y="640703"/>
            <a:ext cx="8396370" cy="3071780"/>
          </a:xfrm>
          <a:prstGeom prst="rect">
            <a:avLst/>
          </a:prstGeom>
          <a:ln>
            <a:solidFill>
              <a:schemeClr val="bg1">
                <a:lumMod val="85000"/>
              </a:schemeClr>
            </a:solidFill>
          </a:ln>
        </p:spPr>
      </p:pic>
      <p:sp>
        <p:nvSpPr>
          <p:cNvPr id="11" name="Rectangle 10">
            <a:extLst>
              <a:ext uri="{FF2B5EF4-FFF2-40B4-BE49-F238E27FC236}">
                <a16:creationId xmlns:a16="http://schemas.microsoft.com/office/drawing/2014/main" id="{669F37DE-4B6C-4252-B71B-E501F8A7714F}"/>
              </a:ext>
            </a:extLst>
          </p:cNvPr>
          <p:cNvSpPr/>
          <p:nvPr/>
        </p:nvSpPr>
        <p:spPr>
          <a:xfrm>
            <a:off x="4774256" y="6036142"/>
            <a:ext cx="6687977" cy="400110"/>
          </a:xfrm>
          <a:prstGeom prst="rect">
            <a:avLst/>
          </a:prstGeom>
        </p:spPr>
        <p:txBody>
          <a:bodyPr wrap="square">
            <a:spAutoFit/>
          </a:bodyPr>
          <a:lstStyle/>
          <a:p>
            <a:r>
              <a:rPr lang="en-US" sz="2000" b="1" dirty="0">
                <a:solidFill>
                  <a:srgbClr val="2C7CBB"/>
                </a:solidFill>
              </a:rPr>
              <a:t>So, how does your team get the content to your employees?</a:t>
            </a:r>
          </a:p>
        </p:txBody>
      </p:sp>
      <p:sp>
        <p:nvSpPr>
          <p:cNvPr id="12" name="Rectangle 11">
            <a:extLst>
              <a:ext uri="{FF2B5EF4-FFF2-40B4-BE49-F238E27FC236}">
                <a16:creationId xmlns:a16="http://schemas.microsoft.com/office/drawing/2014/main" id="{542F4A67-4EB8-407C-8E2C-F56E0A952664}"/>
              </a:ext>
            </a:extLst>
          </p:cNvPr>
          <p:cNvSpPr/>
          <p:nvPr/>
        </p:nvSpPr>
        <p:spPr>
          <a:xfrm>
            <a:off x="11404176" y="6018729"/>
            <a:ext cx="457200" cy="457200"/>
          </a:xfrm>
          <a:prstGeom prst="rect">
            <a:avLst/>
          </a:prstGeom>
          <a:solidFill>
            <a:srgbClr val="EF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34D126C-C89A-43E7-8238-7CB7705E9710}"/>
              </a:ext>
            </a:extLst>
          </p:cNvPr>
          <p:cNvSpPr/>
          <p:nvPr/>
        </p:nvSpPr>
        <p:spPr>
          <a:xfrm>
            <a:off x="3338431" y="640703"/>
            <a:ext cx="457200" cy="457200"/>
          </a:xfrm>
          <a:prstGeom prst="rect">
            <a:avLst/>
          </a:prstGeom>
          <a:solidFill>
            <a:srgbClr val="277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151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64B27F7-8709-4F06-B7A1-7693888E4B91}"/>
              </a:ext>
            </a:extLst>
          </p:cNvPr>
          <p:cNvSpPr/>
          <p:nvPr/>
        </p:nvSpPr>
        <p:spPr>
          <a:xfrm>
            <a:off x="7025689" y="337768"/>
            <a:ext cx="5166302" cy="6285460"/>
          </a:xfrm>
          <a:prstGeom prst="rect">
            <a:avLst/>
          </a:prstGeom>
          <a:solidFill>
            <a:srgbClr val="2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291347" y="4317625"/>
            <a:ext cx="3895509" cy="1411998"/>
            <a:chOff x="8049509" y="3107770"/>
            <a:chExt cx="4502165" cy="1669288"/>
          </a:xfrm>
        </p:grpSpPr>
        <p:pic>
          <p:nvPicPr>
            <p:cNvPr id="7" name="Picture 6"/>
            <p:cNvPicPr>
              <a:picLocks noChangeAspect="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9144"/>
                      </a14:imgEffect>
                      <a14:imgEffect>
                        <a14:saturation sat="358000"/>
                      </a14:imgEffect>
                      <a14:imgEffect>
                        <a14:brightnessContrast bright="-42000" contrast="100000"/>
                      </a14:imgEffect>
                    </a14:imgLayer>
                  </a14:imgProps>
                </a:ext>
                <a:ext uri="{28A0092B-C50C-407E-A947-70E740481C1C}">
                  <a14:useLocalDpi xmlns:a14="http://schemas.microsoft.com/office/drawing/2010/main" val="0"/>
                </a:ext>
              </a:extLst>
            </a:blip>
            <a:stretch>
              <a:fillRect/>
            </a:stretch>
          </p:blipFill>
          <p:spPr>
            <a:xfrm>
              <a:off x="8978213" y="3107770"/>
              <a:ext cx="3573461" cy="1669288"/>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049509" y="3399078"/>
              <a:ext cx="906596" cy="1169801"/>
            </a:xfrm>
            <a:prstGeom prst="rect">
              <a:avLst/>
            </a:prstGeom>
          </p:spPr>
        </p:pic>
      </p:grpSp>
      <p:sp>
        <p:nvSpPr>
          <p:cNvPr id="3" name="Subtitle 2">
            <a:extLst>
              <a:ext uri="{FF2B5EF4-FFF2-40B4-BE49-F238E27FC236}">
                <a16:creationId xmlns:a16="http://schemas.microsoft.com/office/drawing/2014/main" id="{33313864-8051-4969-921D-18BAF0349C20}"/>
              </a:ext>
            </a:extLst>
          </p:cNvPr>
          <p:cNvSpPr>
            <a:spLocks noGrp="1"/>
          </p:cNvSpPr>
          <p:nvPr>
            <p:ph type="subTitle" idx="1"/>
          </p:nvPr>
        </p:nvSpPr>
        <p:spPr>
          <a:xfrm>
            <a:off x="7268600" y="504905"/>
            <a:ext cx="4806693" cy="6078991"/>
          </a:xfrm>
        </p:spPr>
        <p:txBody>
          <a:bodyPr>
            <a:normAutofit/>
          </a:bodyPr>
          <a:lstStyle/>
          <a:p>
            <a:pPr algn="l"/>
            <a:r>
              <a:rPr lang="en-US" b="1" dirty="0">
                <a:solidFill>
                  <a:schemeClr val="bg1">
                    <a:lumMod val="85000"/>
                  </a:schemeClr>
                </a:solidFill>
              </a:rPr>
              <a:t>They Don’t</a:t>
            </a:r>
            <a:r>
              <a:rPr lang="mr-IN" b="1" dirty="0">
                <a:solidFill>
                  <a:schemeClr val="bg1">
                    <a:lumMod val="85000"/>
                  </a:schemeClr>
                </a:solidFill>
              </a:rPr>
              <a:t>…</a:t>
            </a:r>
            <a:r>
              <a:rPr lang="en-US" b="1" dirty="0">
                <a:solidFill>
                  <a:schemeClr val="bg1">
                    <a:lumMod val="85000"/>
                  </a:schemeClr>
                </a:solidFill>
              </a:rPr>
              <a:t> Our Platform Does</a:t>
            </a:r>
          </a:p>
          <a:p>
            <a:pPr algn="l"/>
            <a:r>
              <a:rPr lang="en-US" sz="1600" dirty="0">
                <a:solidFill>
                  <a:schemeClr val="bg1">
                    <a:lumMod val="85000"/>
                  </a:schemeClr>
                </a:solidFill>
                <a:latin typeface="+mj-lt"/>
              </a:rPr>
              <a:t>Historically, benefit communication occurs only around open enrollment. Why? Because, communicating year round takes time and resources most benefit advisors and their clients don’t have. </a:t>
            </a:r>
          </a:p>
          <a:p>
            <a:pPr algn="l"/>
            <a:r>
              <a:rPr lang="en-US" sz="1600" dirty="0">
                <a:solidFill>
                  <a:schemeClr val="bg1">
                    <a:lumMod val="85000"/>
                  </a:schemeClr>
                </a:solidFill>
                <a:latin typeface="+mj-lt"/>
              </a:rPr>
              <a:t>Our platform eliminates these challenges and delivers communication directly to your employees and their dependents. Because it is loaded with timely, relevant, high quality content and takes care of delivery for you. Your only time investment is the hour or so it takes to develop your </a:t>
            </a:r>
            <a:r>
              <a:rPr lang="en-US" sz="1600" b="1" dirty="0">
                <a:solidFill>
                  <a:schemeClr val="bg1">
                    <a:lumMod val="85000"/>
                  </a:schemeClr>
                </a:solidFill>
                <a:latin typeface="+mj-lt"/>
              </a:rPr>
              <a:t>Communication Blueprint</a:t>
            </a:r>
            <a:r>
              <a:rPr lang="en-US" sz="1600" dirty="0">
                <a:solidFill>
                  <a:schemeClr val="bg1">
                    <a:lumMod val="85000"/>
                  </a:schemeClr>
                </a:solidFill>
                <a:latin typeface="+mj-lt"/>
              </a:rPr>
              <a:t>, and the occasional progress review meeting with your advisor to gauge what is most effective and adjust your blueprint when needed.</a:t>
            </a:r>
          </a:p>
          <a:p>
            <a:pPr algn="l"/>
            <a:r>
              <a:rPr lang="en-US" sz="1600" dirty="0">
                <a:solidFill>
                  <a:schemeClr val="bg1">
                    <a:lumMod val="85000"/>
                  </a:schemeClr>
                </a:solidFill>
                <a:latin typeface="+mj-lt"/>
              </a:rPr>
              <a:t>Through your customized portal and app, as well as via text and email, we deliver valuable, purposeful content when it is needed, right to your employees’ phones.</a:t>
            </a:r>
          </a:p>
          <a:p>
            <a:pPr algn="l"/>
            <a:r>
              <a:rPr lang="en-US" sz="1600" dirty="0">
                <a:solidFill>
                  <a:schemeClr val="bg1">
                    <a:lumMod val="85000"/>
                  </a:schemeClr>
                </a:solidFill>
                <a:latin typeface="+mj-lt"/>
              </a:rPr>
              <a:t>Year-round, convenient benefit communication  increases the awareness of plan options and tools, promotes proper utilization, and drives the value perception of your benefits program.</a:t>
            </a:r>
          </a:p>
        </p:txBody>
      </p:sp>
      <p:sp>
        <p:nvSpPr>
          <p:cNvPr id="6" name="TextBox 5"/>
          <p:cNvSpPr txBox="1"/>
          <p:nvPr/>
        </p:nvSpPr>
        <p:spPr>
          <a:xfrm>
            <a:off x="739844" y="3021181"/>
            <a:ext cx="1909824" cy="523220"/>
          </a:xfrm>
          <a:prstGeom prst="rect">
            <a:avLst/>
          </a:prstGeom>
          <a:solidFill>
            <a:schemeClr val="bg1"/>
          </a:solidFill>
        </p:spPr>
        <p:txBody>
          <a:bodyPr wrap="square" rtlCol="0">
            <a:spAutoFit/>
          </a:bodyPr>
          <a:lstStyle/>
          <a:p>
            <a:pPr algn="ctr"/>
            <a:r>
              <a:rPr lang="en-US" sz="1400" b="1" dirty="0">
                <a:solidFill>
                  <a:srgbClr val="2C7CBB"/>
                </a:solidFill>
                <a:latin typeface="+mj-lt"/>
              </a:rPr>
              <a:t>Communication Blueprint Workshop</a:t>
            </a:r>
          </a:p>
        </p:txBody>
      </p:sp>
      <p:sp>
        <p:nvSpPr>
          <p:cNvPr id="14" name="TextBox 13"/>
          <p:cNvSpPr txBox="1"/>
          <p:nvPr/>
        </p:nvSpPr>
        <p:spPr>
          <a:xfrm>
            <a:off x="-35134" y="5729623"/>
            <a:ext cx="4454662" cy="307777"/>
          </a:xfrm>
          <a:prstGeom prst="rect">
            <a:avLst/>
          </a:prstGeom>
          <a:solidFill>
            <a:schemeClr val="bg1"/>
          </a:solidFill>
        </p:spPr>
        <p:txBody>
          <a:bodyPr wrap="square" rtlCol="0">
            <a:spAutoFit/>
          </a:bodyPr>
          <a:lstStyle/>
          <a:p>
            <a:pPr algn="ctr"/>
            <a:r>
              <a:rPr lang="en-US" sz="1400" b="1" dirty="0">
                <a:solidFill>
                  <a:srgbClr val="2C7CBB"/>
                </a:solidFill>
                <a:latin typeface="+mj-lt"/>
              </a:rPr>
              <a:t>Implement Communication Blueprint</a:t>
            </a:r>
          </a:p>
        </p:txBody>
      </p:sp>
      <p:grpSp>
        <p:nvGrpSpPr>
          <p:cNvPr id="19" name="Group 18"/>
          <p:cNvGrpSpPr/>
          <p:nvPr/>
        </p:nvGrpSpPr>
        <p:grpSpPr>
          <a:xfrm>
            <a:off x="3937524" y="5509269"/>
            <a:ext cx="1920240" cy="600593"/>
            <a:chOff x="8843058" y="5068572"/>
            <a:chExt cx="2379203" cy="769153"/>
          </a:xfrm>
          <a:solidFill>
            <a:schemeClr val="tx1"/>
          </a:solidFill>
        </p:grpSpPr>
        <p:sp>
          <p:nvSpPr>
            <p:cNvPr id="17" name="TextBox 16"/>
            <p:cNvSpPr txBox="1"/>
            <p:nvPr/>
          </p:nvSpPr>
          <p:spPr>
            <a:xfrm>
              <a:off x="8843058" y="5068572"/>
              <a:ext cx="2379203" cy="354740"/>
            </a:xfrm>
            <a:prstGeom prst="rect">
              <a:avLst/>
            </a:prstGeom>
            <a:solidFill>
              <a:srgbClr val="2C7CBB"/>
            </a:solidFill>
          </p:spPr>
          <p:txBody>
            <a:bodyPr wrap="square" rtlCol="0">
              <a:spAutoFit/>
            </a:bodyPr>
            <a:lstStyle/>
            <a:p>
              <a:pPr algn="ctr"/>
              <a:r>
                <a:rPr lang="en-US" sz="1200" dirty="0">
                  <a:solidFill>
                    <a:schemeClr val="bg1"/>
                  </a:solidFill>
                </a:rPr>
                <a:t>Motivate &amp; Reward</a:t>
              </a:r>
            </a:p>
          </p:txBody>
        </p:sp>
        <p:sp>
          <p:nvSpPr>
            <p:cNvPr id="18" name="TextBox 17"/>
            <p:cNvSpPr txBox="1"/>
            <p:nvPr/>
          </p:nvSpPr>
          <p:spPr>
            <a:xfrm>
              <a:off x="8843058" y="5482985"/>
              <a:ext cx="2379203" cy="354740"/>
            </a:xfrm>
            <a:prstGeom prst="rect">
              <a:avLst/>
            </a:prstGeom>
            <a:solidFill>
              <a:srgbClr val="2C7CBB"/>
            </a:solidFill>
          </p:spPr>
          <p:txBody>
            <a:bodyPr wrap="square" rtlCol="0">
              <a:spAutoFit/>
            </a:bodyPr>
            <a:lstStyle/>
            <a:p>
              <a:pPr algn="ctr"/>
              <a:r>
                <a:rPr lang="en-US" sz="1200" dirty="0">
                  <a:solidFill>
                    <a:schemeClr val="bg1"/>
                  </a:solidFill>
                </a:rPr>
                <a:t>Educate &amp; Empower</a:t>
              </a:r>
            </a:p>
          </p:txBody>
        </p:sp>
      </p:grpSp>
      <p:sp>
        <p:nvSpPr>
          <p:cNvPr id="26" name="TextBox 25"/>
          <p:cNvSpPr txBox="1"/>
          <p:nvPr/>
        </p:nvSpPr>
        <p:spPr>
          <a:xfrm>
            <a:off x="3223832" y="2087698"/>
            <a:ext cx="2745907" cy="523220"/>
          </a:xfrm>
          <a:prstGeom prst="rect">
            <a:avLst/>
          </a:prstGeom>
          <a:noFill/>
        </p:spPr>
        <p:txBody>
          <a:bodyPr wrap="square" rtlCol="0">
            <a:spAutoFit/>
          </a:bodyPr>
          <a:lstStyle/>
          <a:p>
            <a:pPr algn="ctr"/>
            <a:r>
              <a:rPr lang="en-US" sz="1400" b="1" dirty="0">
                <a:solidFill>
                  <a:srgbClr val="2C7CBB"/>
                </a:solidFill>
                <a:latin typeface="+mj-lt"/>
              </a:rPr>
              <a:t>Create Better Consumers &amp;</a:t>
            </a:r>
          </a:p>
          <a:p>
            <a:pPr algn="ctr"/>
            <a:r>
              <a:rPr lang="en-US" sz="1400" b="1" dirty="0">
                <a:solidFill>
                  <a:srgbClr val="2C7CBB"/>
                </a:solidFill>
                <a:latin typeface="+mj-lt"/>
              </a:rPr>
              <a:t>Increase Benefit Value Perception</a:t>
            </a:r>
          </a:p>
        </p:txBody>
      </p:sp>
      <p:sp>
        <p:nvSpPr>
          <p:cNvPr id="5" name="TextBox 4"/>
          <p:cNvSpPr txBox="1"/>
          <p:nvPr/>
        </p:nvSpPr>
        <p:spPr>
          <a:xfrm>
            <a:off x="893021" y="1281114"/>
            <a:ext cx="1604977" cy="523220"/>
          </a:xfrm>
          <a:prstGeom prst="rect">
            <a:avLst/>
          </a:prstGeom>
          <a:solidFill>
            <a:schemeClr val="bg1"/>
          </a:solidFill>
        </p:spPr>
        <p:txBody>
          <a:bodyPr wrap="square" rtlCol="0">
            <a:spAutoFit/>
          </a:bodyPr>
          <a:lstStyle/>
          <a:p>
            <a:pPr algn="ctr"/>
            <a:r>
              <a:rPr lang="en-US" sz="1400" b="1" dirty="0">
                <a:solidFill>
                  <a:srgbClr val="2C7CBB"/>
                </a:solidFill>
                <a:latin typeface="+mj-lt"/>
              </a:rPr>
              <a:t>Initial Conversation and Discovery</a:t>
            </a:r>
          </a:p>
        </p:txBody>
      </p:sp>
      <p:sp>
        <p:nvSpPr>
          <p:cNvPr id="2" name="Rectangle 1">
            <a:extLst>
              <a:ext uri="{FF2B5EF4-FFF2-40B4-BE49-F238E27FC236}">
                <a16:creationId xmlns:a16="http://schemas.microsoft.com/office/drawing/2014/main" id="{404EAEC2-84C4-4333-8C05-CE793B290872}"/>
              </a:ext>
            </a:extLst>
          </p:cNvPr>
          <p:cNvSpPr/>
          <p:nvPr/>
        </p:nvSpPr>
        <p:spPr>
          <a:xfrm>
            <a:off x="312184" y="590942"/>
            <a:ext cx="2745908" cy="3399454"/>
          </a:xfrm>
          <a:prstGeom prst="rect">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9FF70E2-E6B4-4428-8A6E-02F19F8845C7}"/>
              </a:ext>
            </a:extLst>
          </p:cNvPr>
          <p:cNvSpPr/>
          <p:nvPr/>
        </p:nvSpPr>
        <p:spPr>
          <a:xfrm>
            <a:off x="3239102" y="590942"/>
            <a:ext cx="2745906" cy="3405674"/>
          </a:xfrm>
          <a:prstGeom prst="rect">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A8159EC-B2C7-4D53-AE66-EC527AF68718}"/>
              </a:ext>
            </a:extLst>
          </p:cNvPr>
          <p:cNvSpPr/>
          <p:nvPr/>
        </p:nvSpPr>
        <p:spPr>
          <a:xfrm>
            <a:off x="312184" y="4154599"/>
            <a:ext cx="5672824" cy="2165339"/>
          </a:xfrm>
          <a:prstGeom prst="rect">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Boardroom">
            <a:extLst>
              <a:ext uri="{FF2B5EF4-FFF2-40B4-BE49-F238E27FC236}">
                <a16:creationId xmlns:a16="http://schemas.microsoft.com/office/drawing/2014/main" id="{37D58E2D-4846-40A9-8D43-2092A8E2BB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8310" y="532041"/>
            <a:ext cx="914400" cy="914400"/>
          </a:xfrm>
          <a:prstGeom prst="rect">
            <a:avLst/>
          </a:prstGeom>
        </p:spPr>
      </p:pic>
      <p:cxnSp>
        <p:nvCxnSpPr>
          <p:cNvPr id="29" name="Straight Arrow Connector 28">
            <a:extLst>
              <a:ext uri="{FF2B5EF4-FFF2-40B4-BE49-F238E27FC236}">
                <a16:creationId xmlns:a16="http://schemas.microsoft.com/office/drawing/2014/main" id="{4F718AAE-BBA6-4D64-A369-CFB81B3E4BAC}"/>
              </a:ext>
            </a:extLst>
          </p:cNvPr>
          <p:cNvCxnSpPr>
            <a:cxnSpLocks/>
          </p:cNvCxnSpPr>
          <p:nvPr/>
        </p:nvCxnSpPr>
        <p:spPr>
          <a:xfrm>
            <a:off x="1695510" y="1840382"/>
            <a:ext cx="0" cy="332910"/>
          </a:xfrm>
          <a:prstGeom prst="straightConnector1">
            <a:avLst/>
          </a:prstGeom>
          <a:ln w="57150">
            <a:solidFill>
              <a:srgbClr val="EF283C"/>
            </a:solidFill>
            <a:tailEnd type="triangle"/>
          </a:ln>
        </p:spPr>
        <p:style>
          <a:lnRef idx="1">
            <a:schemeClr val="accent1"/>
          </a:lnRef>
          <a:fillRef idx="0">
            <a:schemeClr val="accent1"/>
          </a:fillRef>
          <a:effectRef idx="0">
            <a:schemeClr val="accent1"/>
          </a:effectRef>
          <a:fontRef idx="minor">
            <a:schemeClr val="tx1"/>
          </a:fontRef>
        </p:style>
      </p:cxnSp>
      <p:pic>
        <p:nvPicPr>
          <p:cNvPr id="20" name="Graphic 19" descr="Playbook">
            <a:extLst>
              <a:ext uri="{FF2B5EF4-FFF2-40B4-BE49-F238E27FC236}">
                <a16:creationId xmlns:a16="http://schemas.microsoft.com/office/drawing/2014/main" id="{C8D9EADE-DEFF-4E57-9D2F-758B6E58B9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2286" y="2153718"/>
            <a:ext cx="914400" cy="914400"/>
          </a:xfrm>
          <a:prstGeom prst="rect">
            <a:avLst/>
          </a:prstGeom>
        </p:spPr>
      </p:pic>
      <p:cxnSp>
        <p:nvCxnSpPr>
          <p:cNvPr id="30" name="Straight Arrow Connector 29">
            <a:extLst>
              <a:ext uri="{FF2B5EF4-FFF2-40B4-BE49-F238E27FC236}">
                <a16:creationId xmlns:a16="http://schemas.microsoft.com/office/drawing/2014/main" id="{45AAC40F-A4CF-4B52-B9D9-1E76298ACFE8}"/>
              </a:ext>
            </a:extLst>
          </p:cNvPr>
          <p:cNvCxnSpPr>
            <a:cxnSpLocks/>
          </p:cNvCxnSpPr>
          <p:nvPr/>
        </p:nvCxnSpPr>
        <p:spPr>
          <a:xfrm>
            <a:off x="1694756" y="3583733"/>
            <a:ext cx="0" cy="891640"/>
          </a:xfrm>
          <a:prstGeom prst="straightConnector1">
            <a:avLst/>
          </a:prstGeom>
          <a:ln w="57150">
            <a:solidFill>
              <a:srgbClr val="EF283C"/>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788520E-C723-4ECC-B486-D725568E5E52}"/>
              </a:ext>
            </a:extLst>
          </p:cNvPr>
          <p:cNvCxnSpPr>
            <a:cxnSpLocks/>
          </p:cNvCxnSpPr>
          <p:nvPr/>
        </p:nvCxnSpPr>
        <p:spPr>
          <a:xfrm flipV="1">
            <a:off x="4560299" y="2898714"/>
            <a:ext cx="0" cy="1569091"/>
          </a:xfrm>
          <a:prstGeom prst="straightConnector1">
            <a:avLst/>
          </a:prstGeom>
          <a:ln w="57150">
            <a:solidFill>
              <a:srgbClr val="EF283C"/>
            </a:solidFill>
            <a:tailEnd type="triangle"/>
          </a:ln>
        </p:spPr>
        <p:style>
          <a:lnRef idx="1">
            <a:schemeClr val="accent1"/>
          </a:lnRef>
          <a:fillRef idx="0">
            <a:schemeClr val="accent1"/>
          </a:fillRef>
          <a:effectRef idx="0">
            <a:schemeClr val="accent1"/>
          </a:effectRef>
          <a:fontRef idx="minor">
            <a:schemeClr val="tx1"/>
          </a:fontRef>
        </p:style>
      </p:cxnSp>
      <p:pic>
        <p:nvPicPr>
          <p:cNvPr id="35" name="Graphic 34" descr="Bullseye">
            <a:extLst>
              <a:ext uri="{FF2B5EF4-FFF2-40B4-BE49-F238E27FC236}">
                <a16:creationId xmlns:a16="http://schemas.microsoft.com/office/drawing/2014/main" id="{B0917DCF-CE15-4EB9-B49D-79A6EE23A3B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02151" y="1148417"/>
            <a:ext cx="914400" cy="914400"/>
          </a:xfrm>
          <a:prstGeom prst="rect">
            <a:avLst/>
          </a:prstGeom>
        </p:spPr>
      </p:pic>
      <p:sp>
        <p:nvSpPr>
          <p:cNvPr id="40" name="TextBox 39">
            <a:extLst>
              <a:ext uri="{FF2B5EF4-FFF2-40B4-BE49-F238E27FC236}">
                <a16:creationId xmlns:a16="http://schemas.microsoft.com/office/drawing/2014/main" id="{B2717CB1-1B51-4532-83C0-3EBC29C33747}"/>
              </a:ext>
            </a:extLst>
          </p:cNvPr>
          <p:cNvSpPr txBox="1"/>
          <p:nvPr/>
        </p:nvSpPr>
        <p:spPr>
          <a:xfrm>
            <a:off x="6413239" y="5958485"/>
            <a:ext cx="4323723" cy="400110"/>
          </a:xfrm>
          <a:prstGeom prst="rect">
            <a:avLst/>
          </a:prstGeom>
          <a:solidFill>
            <a:srgbClr val="EF283C"/>
          </a:solidFill>
          <a:ln>
            <a:noFill/>
          </a:ln>
        </p:spPr>
        <p:txBody>
          <a:bodyPr wrap="square" rtlCol="0" anchor="ctr">
            <a:spAutoFit/>
          </a:bodyPr>
          <a:lstStyle/>
          <a:p>
            <a:r>
              <a:rPr lang="en-US" sz="2000" b="1" dirty="0">
                <a:solidFill>
                  <a:schemeClr val="bg1">
                    <a:lumMod val="85000"/>
                  </a:schemeClr>
                </a:solidFill>
              </a:rPr>
              <a:t>So, how will you know it’s working?</a:t>
            </a:r>
          </a:p>
        </p:txBody>
      </p:sp>
    </p:spTree>
    <p:extLst>
      <p:ext uri="{BB962C8B-B14F-4D97-AF65-F5344CB8AC3E}">
        <p14:creationId xmlns:p14="http://schemas.microsoft.com/office/powerpoint/2010/main" val="82519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FFF461-BB98-4EE6-B90D-4BE85B62705E}"/>
              </a:ext>
            </a:extLst>
          </p:cNvPr>
          <p:cNvSpPr/>
          <p:nvPr/>
        </p:nvSpPr>
        <p:spPr>
          <a:xfrm>
            <a:off x="1063691" y="572279"/>
            <a:ext cx="4707840" cy="6285722"/>
          </a:xfrm>
          <a:prstGeom prst="rect">
            <a:avLst/>
          </a:prstGeom>
          <a:solidFill>
            <a:srgbClr val="2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33313864-8051-4969-921D-18BAF0349C20}"/>
              </a:ext>
            </a:extLst>
          </p:cNvPr>
          <p:cNvSpPr>
            <a:spLocks noGrp="1"/>
          </p:cNvSpPr>
          <p:nvPr>
            <p:ph type="subTitle" idx="1"/>
          </p:nvPr>
        </p:nvSpPr>
        <p:spPr>
          <a:xfrm>
            <a:off x="6646788" y="727527"/>
            <a:ext cx="5227971" cy="6226880"/>
          </a:xfrm>
        </p:spPr>
        <p:txBody>
          <a:bodyPr>
            <a:normAutofit/>
          </a:bodyPr>
          <a:lstStyle/>
          <a:p>
            <a:pPr algn="l"/>
            <a:r>
              <a:rPr lang="en-US" sz="1600" dirty="0">
                <a:latin typeface="+mj-lt"/>
              </a:rPr>
              <a:t>First, we know that 79% of employers surveyed by the IFEBP say their most effective engagement tool is ongoing monthly communication. Here are a few other nuggets:</a:t>
            </a:r>
          </a:p>
          <a:p>
            <a:pPr marL="182880" indent="-182880" algn="l">
              <a:lnSpc>
                <a:spcPct val="100000"/>
              </a:lnSpc>
              <a:buFont typeface="Arial" panose="020B0604020202020204" pitchFamily="34" charset="0"/>
              <a:buChar char="•"/>
            </a:pPr>
            <a:r>
              <a:rPr lang="en-US" sz="1600" dirty="0">
                <a:latin typeface="+mj-lt"/>
              </a:rPr>
              <a:t>92% of Americans have cell phones, 82% of those being smart phones. </a:t>
            </a:r>
          </a:p>
          <a:p>
            <a:pPr marL="182880" indent="-182880" algn="l">
              <a:lnSpc>
                <a:spcPct val="100000"/>
              </a:lnSpc>
              <a:buFont typeface="Arial" panose="020B0604020202020204" pitchFamily="34" charset="0"/>
              <a:buChar char="•"/>
            </a:pPr>
            <a:r>
              <a:rPr lang="en-US" sz="1600" dirty="0">
                <a:latin typeface="+mj-lt"/>
              </a:rPr>
              <a:t>92% of all text messages are opened within 3 minutes. </a:t>
            </a:r>
          </a:p>
          <a:p>
            <a:pPr marL="182880" indent="-182880" algn="l">
              <a:lnSpc>
                <a:spcPct val="100000"/>
              </a:lnSpc>
              <a:buFont typeface="Arial" panose="020B0604020202020204" pitchFamily="34" charset="0"/>
              <a:buChar char="•"/>
            </a:pPr>
            <a:r>
              <a:rPr lang="en-US" sz="1600" dirty="0">
                <a:latin typeface="+mj-lt"/>
              </a:rPr>
              <a:t>98% of all text messages are opened.</a:t>
            </a:r>
          </a:p>
          <a:p>
            <a:pPr algn="l"/>
            <a:r>
              <a:rPr lang="en-US" sz="1600" dirty="0">
                <a:latin typeface="+mj-lt"/>
              </a:rPr>
              <a:t>Our analytics are configured to report on what you need to know. Your private dashboard tracks outgoing activity and its impact. We measure SMS message delivery and open rates for all emails. We track employee use of the portal and the app including sessions, page views, and the top 15 pages visited.</a:t>
            </a:r>
          </a:p>
          <a:p>
            <a:pPr algn="l"/>
            <a:r>
              <a:rPr lang="en-US" sz="1600" dirty="0">
                <a:latin typeface="+mj-lt"/>
              </a:rPr>
              <a:t>This intel empowers us to measure the impact benefit communication has on employee behavior, finely tune messaging, and adjust plan design as needed.</a:t>
            </a:r>
          </a:p>
          <a:p>
            <a:pPr algn="l"/>
            <a:endParaRPr lang="en-US" sz="1600" dirty="0">
              <a:latin typeface="+mj-lt"/>
            </a:endParaRPr>
          </a:p>
          <a:p>
            <a:pPr algn="l"/>
            <a:endParaRPr lang="en-US" b="1" dirty="0">
              <a:solidFill>
                <a:srgbClr val="0070C0"/>
              </a:solidFill>
            </a:endParaRPr>
          </a:p>
          <a:p>
            <a:pPr algn="l"/>
            <a:r>
              <a:rPr lang="en-US" b="1" dirty="0">
                <a:solidFill>
                  <a:srgbClr val="EF283C"/>
                </a:solidFill>
              </a:rPr>
              <a:t>Schedule your Communication Blueprint workshop today</a:t>
            </a:r>
            <a:r>
              <a:rPr lang="en-CA" b="1" dirty="0">
                <a:solidFill>
                  <a:srgbClr val="EF283C"/>
                </a:solidFill>
              </a:rPr>
              <a:t>!</a:t>
            </a:r>
            <a:endParaRPr lang="en-US" b="1" dirty="0">
              <a:solidFill>
                <a:srgbClr val="EF283C"/>
              </a:solidFill>
            </a:endParaRPr>
          </a:p>
        </p:txBody>
      </p:sp>
      <p:sp>
        <p:nvSpPr>
          <p:cNvPr id="16" name="TextBox 15">
            <a:extLst>
              <a:ext uri="{FF2B5EF4-FFF2-40B4-BE49-F238E27FC236}">
                <a16:creationId xmlns:a16="http://schemas.microsoft.com/office/drawing/2014/main" id="{CD9DD9CD-A52A-44DF-AF18-1CDBB5E3CDDA}"/>
              </a:ext>
            </a:extLst>
          </p:cNvPr>
          <p:cNvSpPr txBox="1"/>
          <p:nvPr/>
        </p:nvSpPr>
        <p:spPr>
          <a:xfrm>
            <a:off x="6420471" y="5291321"/>
            <a:ext cx="5771529" cy="400110"/>
          </a:xfrm>
          <a:prstGeom prst="rect">
            <a:avLst/>
          </a:prstGeom>
          <a:solidFill>
            <a:srgbClr val="2C7CBB"/>
          </a:solidFill>
        </p:spPr>
        <p:txBody>
          <a:bodyPr wrap="square" rtlCol="0" anchor="ctr">
            <a:spAutoFit/>
          </a:bodyPr>
          <a:lstStyle/>
          <a:p>
            <a:r>
              <a:rPr lang="en-US" sz="2000" b="1" dirty="0">
                <a:solidFill>
                  <a:schemeClr val="bg1">
                    <a:lumMod val="85000"/>
                  </a:schemeClr>
                </a:solidFill>
              </a:rPr>
              <a:t>So, now what can you do?</a:t>
            </a:r>
          </a:p>
        </p:txBody>
      </p:sp>
      <p:pic>
        <p:nvPicPr>
          <p:cNvPr id="17" name="Picture 16">
            <a:extLst>
              <a:ext uri="{FF2B5EF4-FFF2-40B4-BE49-F238E27FC236}">
                <a16:creationId xmlns:a16="http://schemas.microsoft.com/office/drawing/2014/main" id="{01F3A9E8-AE0C-40DF-9A09-4E420BDF9FE2}"/>
              </a:ext>
            </a:extLst>
          </p:cNvPr>
          <p:cNvPicPr>
            <a:picLocks noChangeAspect="1"/>
          </p:cNvPicPr>
          <p:nvPr/>
        </p:nvPicPr>
        <p:blipFill>
          <a:blip r:embed="rId3">
            <a:extLst>
              <a:ext uri="{BEBA8EAE-BF5A-486C-A8C5-ECC9F3942E4B}">
                <a14:imgProps xmlns:a14="http://schemas.microsoft.com/office/drawing/2010/main">
                  <a14:imgLayer r:embed="rId4">
                    <a14:imgEffect>
                      <a14:artisticCutout numberOfShades="4"/>
                    </a14:imgEffect>
                  </a14:imgLayer>
                </a14:imgProps>
              </a:ext>
            </a:extLst>
          </a:blip>
          <a:stretch>
            <a:fillRect/>
          </a:stretch>
        </p:blipFill>
        <p:spPr>
          <a:xfrm>
            <a:off x="1" y="3335694"/>
            <a:ext cx="6095999" cy="2880826"/>
          </a:xfrm>
          <a:prstGeom prst="rect">
            <a:avLst/>
          </a:prstGeom>
        </p:spPr>
      </p:pic>
      <p:sp>
        <p:nvSpPr>
          <p:cNvPr id="18" name="Subtitle 2">
            <a:extLst>
              <a:ext uri="{FF2B5EF4-FFF2-40B4-BE49-F238E27FC236}">
                <a16:creationId xmlns:a16="http://schemas.microsoft.com/office/drawing/2014/main" id="{9DEF96C7-958F-45A3-B781-9194CF2E9FCF}"/>
              </a:ext>
            </a:extLst>
          </p:cNvPr>
          <p:cNvSpPr txBox="1">
            <a:spLocks/>
          </p:cNvSpPr>
          <p:nvPr/>
        </p:nvSpPr>
        <p:spPr>
          <a:xfrm>
            <a:off x="3048000" y="2697976"/>
            <a:ext cx="5006110" cy="62268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bg1"/>
                </a:solidFill>
              </a:rPr>
              <a:t>We prove it works!  </a:t>
            </a:r>
          </a:p>
        </p:txBody>
      </p:sp>
    </p:spTree>
    <p:extLst>
      <p:ext uri="{BB962C8B-B14F-4D97-AF65-F5344CB8AC3E}">
        <p14:creationId xmlns:p14="http://schemas.microsoft.com/office/powerpoint/2010/main" val="460863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5625</TotalTime>
  <Words>762</Words>
  <Application>Microsoft Office PowerPoint</Application>
  <PresentationFormat>Widescreen</PresentationFormat>
  <Paragraphs>60</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Chip Abernathy</dc:creator>
  <cp:lastModifiedBy>Chip Abernathy</cp:lastModifiedBy>
  <cp:revision>74</cp:revision>
  <dcterms:created xsi:type="dcterms:W3CDTF">2019-06-19T14:29:11Z</dcterms:created>
  <dcterms:modified xsi:type="dcterms:W3CDTF">2020-04-21T18:41:54Z</dcterms:modified>
</cp:coreProperties>
</file>