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75488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 West" initials="SW" lastIdx="1" clrIdx="0">
    <p:extLst>
      <p:ext uri="{19B8F6BF-5375-455C-9EA6-DF929625EA0E}">
        <p15:presenceInfo xmlns:p15="http://schemas.microsoft.com/office/powerpoint/2012/main" userId="70611642c40ba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21C79"/>
    <a:srgbClr val="BE9001"/>
    <a:srgbClr val="542777"/>
    <a:srgbClr val="75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83032"/>
  </p:normalViewPr>
  <p:slideViewPr>
    <p:cSldViewPr snapToGrid="0">
      <p:cViewPr>
        <p:scale>
          <a:sx n="30" d="100"/>
          <a:sy n="30" d="100"/>
        </p:scale>
        <p:origin x="-2337" y="-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ecairney\Dropbox\1_FYP\Analyses\Analyses%20Writeups\Descriptives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ecairney\Dropbox\1_FYP\Analyses\Analyses%20Writeups\Descriptives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ecairney\Dropbox\1_FYP\Analyses\Analyses%20Writeups\Descriptives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80916447943999"/>
          <c:y val="0.13489586371148099"/>
          <c:w val="0.77972787255759701"/>
          <c:h val="0.819714445416545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4-FE4B-857B-F430FE0A3D9F}"/>
              </c:ext>
            </c:extLst>
          </c:dPt>
          <c:dPt>
            <c:idx val="1"/>
            <c:invertIfNegative val="0"/>
            <c:bubble3D val="0"/>
            <c:spPr>
              <a:solidFill>
                <a:srgbClr val="8F7FB7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4-FE4B-857B-F430FE0A3D9F}"/>
              </c:ext>
            </c:extLst>
          </c:dPt>
          <c:dPt>
            <c:idx val="2"/>
            <c:invertIfNegative val="0"/>
            <c:bubble3D val="0"/>
            <c:spPr>
              <a:solidFill>
                <a:srgbClr val="F7D14F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4-FE4B-857B-F430FE0A3D9F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Recall!$D$1:$D$3</c:f>
                <c:numCache>
                  <c:formatCode>General</c:formatCode>
                  <c:ptCount val="3"/>
                  <c:pt idx="0">
                    <c:v>0.73</c:v>
                  </c:pt>
                  <c:pt idx="1">
                    <c:v>0.61</c:v>
                  </c:pt>
                  <c:pt idx="2">
                    <c:v>0.56999999999999995</c:v>
                  </c:pt>
                </c:numCache>
              </c:numRef>
            </c:plus>
            <c:minus>
              <c:numRef>
                <c:f>Recall!$D$1:$D$3</c:f>
                <c:numCache>
                  <c:formatCode>General</c:formatCode>
                  <c:ptCount val="3"/>
                  <c:pt idx="0">
                    <c:v>0.73</c:v>
                  </c:pt>
                  <c:pt idx="1">
                    <c:v>0.61</c:v>
                  </c:pt>
                  <c:pt idx="2">
                    <c:v>0.56999999999999995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Recall!$A$1:$A$3</c:f>
              <c:numCache>
                <c:formatCode>General</c:formatCode>
                <c:ptCount val="3"/>
                <c:pt idx="0">
                  <c:v>9.0333330000000007</c:v>
                </c:pt>
                <c:pt idx="1">
                  <c:v>5.766667</c:v>
                </c:pt>
                <c:pt idx="2">
                  <c:v>5.233333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54-FE4B-857B-F430FE0A3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276235728"/>
        <c:axId val="-1186936464"/>
      </c:barChart>
      <c:catAx>
        <c:axId val="-127623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936464"/>
        <c:crosses val="autoZero"/>
        <c:auto val="1"/>
        <c:lblAlgn val="ctr"/>
        <c:lblOffset val="100"/>
        <c:noMultiLvlLbl val="0"/>
      </c:catAx>
      <c:valAx>
        <c:axId val="-1186936464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623572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23509040536601"/>
          <c:y val="0.13499623310975001"/>
          <c:w val="0.77972787255759701"/>
          <c:h val="0.827330125400991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C-504C-9BF6-3ADE8C8A8DE0}"/>
              </c:ext>
            </c:extLst>
          </c:dPt>
          <c:dPt>
            <c:idx val="1"/>
            <c:invertIfNegative val="0"/>
            <c:bubble3D val="0"/>
            <c:spPr>
              <a:solidFill>
                <a:srgbClr val="8F7FB7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C-504C-9BF6-3ADE8C8A8DE0}"/>
              </c:ext>
            </c:extLst>
          </c:dPt>
          <c:dPt>
            <c:idx val="2"/>
            <c:invertIfNegative val="0"/>
            <c:bubble3D val="0"/>
            <c:spPr>
              <a:solidFill>
                <a:srgbClr val="F7D14F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C-504C-9BF6-3ADE8C8A8DE0}"/>
              </c:ext>
            </c:extLst>
          </c:dPt>
          <c:errBars>
            <c:errBarType val="both"/>
            <c:errValType val="cust"/>
            <c:noEndCap val="0"/>
            <c:plus>
              <c:numRef>
                <c:f>Recall!$D$5:$D$7</c:f>
                <c:numCache>
                  <c:formatCode>General</c:formatCode>
                  <c:ptCount val="3"/>
                  <c:pt idx="0">
                    <c:v>0.6</c:v>
                  </c:pt>
                  <c:pt idx="1">
                    <c:v>0.66</c:v>
                  </c:pt>
                  <c:pt idx="2">
                    <c:v>0.5</c:v>
                  </c:pt>
                </c:numCache>
              </c:numRef>
            </c:plus>
            <c:minus>
              <c:numRef>
                <c:f>Recall!$D$5:$D$7</c:f>
                <c:numCache>
                  <c:formatCode>General</c:formatCode>
                  <c:ptCount val="3"/>
                  <c:pt idx="0">
                    <c:v>0.6</c:v>
                  </c:pt>
                  <c:pt idx="1">
                    <c:v>0.66</c:v>
                  </c:pt>
                  <c:pt idx="2">
                    <c:v>0.5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Recall!$A$5:$A$7</c:f>
              <c:numCache>
                <c:formatCode>General</c:formatCode>
                <c:ptCount val="3"/>
                <c:pt idx="0">
                  <c:v>8.1333329999999986</c:v>
                </c:pt>
                <c:pt idx="1">
                  <c:v>6.3333329999999997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0C-504C-9BF6-3ADE8C8A8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1278456032"/>
        <c:axId val="-1278453712"/>
      </c:barChart>
      <c:catAx>
        <c:axId val="-12784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453712"/>
        <c:crosses val="autoZero"/>
        <c:auto val="1"/>
        <c:lblAlgn val="ctr"/>
        <c:lblOffset val="100"/>
        <c:noMultiLvlLbl val="0"/>
      </c:catAx>
      <c:valAx>
        <c:axId val="-1278453712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127845603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747437658375599E-2"/>
          <c:y val="0.141495333916594"/>
          <c:w val="0.89222435278491696"/>
          <c:h val="0.816356202002527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40-C94F-9B3B-54C897188D0B}"/>
              </c:ext>
            </c:extLst>
          </c:dPt>
          <c:dPt>
            <c:idx val="1"/>
            <c:invertIfNegative val="0"/>
            <c:bubble3D val="0"/>
            <c:spPr>
              <a:solidFill>
                <a:srgbClr val="8F7FB7"/>
              </a:solidFill>
              <a:ln w="412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40-C94F-9B3B-54C897188D0B}"/>
              </c:ext>
            </c:extLst>
          </c:dPt>
          <c:dPt>
            <c:idx val="2"/>
            <c:invertIfNegative val="0"/>
            <c:bubble3D val="0"/>
            <c:spPr>
              <a:solidFill>
                <a:srgbClr val="F7D14F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40-C94F-9B3B-54C897188D0B}"/>
              </c:ext>
            </c:extLst>
          </c:dPt>
          <c:errBars>
            <c:errBarType val="both"/>
            <c:errValType val="cust"/>
            <c:noEndCap val="0"/>
            <c:plus>
              <c:numRef>
                <c:f>Imagery!$D$1:$D$3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0.2</c:v>
                  </c:pt>
                  <c:pt idx="2">
                    <c:v>0.2</c:v>
                  </c:pt>
                </c:numCache>
              </c:numRef>
            </c:plus>
            <c:minus>
              <c:numRef>
                <c:f>Imagery!$D$1:$D$3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0.2</c:v>
                  </c:pt>
                  <c:pt idx="2">
                    <c:v>0.2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Imagery!$A$1:$A$3</c:f>
              <c:numCache>
                <c:formatCode>General</c:formatCode>
                <c:ptCount val="3"/>
                <c:pt idx="0">
                  <c:v>3.863308</c:v>
                </c:pt>
                <c:pt idx="1">
                  <c:v>3.5082870000000002</c:v>
                </c:pt>
                <c:pt idx="2">
                  <c:v>3.3640150000000002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40-C94F-9B3B-54C897188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1186308208"/>
        <c:axId val="-1186305888"/>
      </c:barChart>
      <c:catAx>
        <c:axId val="-118630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305888"/>
        <c:crosses val="autoZero"/>
        <c:auto val="1"/>
        <c:lblAlgn val="ctr"/>
        <c:lblOffset val="100"/>
        <c:noMultiLvlLbl val="0"/>
      </c:catAx>
      <c:valAx>
        <c:axId val="-1186305888"/>
        <c:scaling>
          <c:orientation val="minMax"/>
          <c:max val="6"/>
          <c:min val="1"/>
        </c:scaling>
        <c:delete val="0"/>
        <c:axPos val="l"/>
        <c:numFmt formatCode="0" sourceLinked="0"/>
        <c:majorTickMark val="out"/>
        <c:minorTickMark val="out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118630820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6B8EC-85B0-0B4A-B46D-DECE14967AB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4963" y="1143000"/>
            <a:ext cx="3648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C0E4-5CBB-FF47-8BA5-641477F31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6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Electrodes analyzed: </a:t>
            </a:r>
            <a:r>
              <a:rPr lang="en-US" dirty="0" err="1"/>
              <a:t>AFz</a:t>
            </a:r>
            <a:r>
              <a:rPr lang="en-US" dirty="0"/>
              <a:t>, </a:t>
            </a:r>
            <a:r>
              <a:rPr lang="en-US" dirty="0" err="1"/>
              <a:t>Fz</a:t>
            </a:r>
            <a:r>
              <a:rPr lang="en-US" dirty="0"/>
              <a:t>, F3, Fc1, Fc2 </a:t>
            </a:r>
          </a:p>
          <a:p>
            <a:r>
              <a:rPr lang="en-US" dirty="0"/>
              <a:t>Time window: 790 - 1000 ms</a:t>
            </a:r>
          </a:p>
          <a:p>
            <a:endParaRPr lang="en-US" b="1" dirty="0"/>
          </a:p>
          <a:p>
            <a:r>
              <a:rPr lang="en-US" b="1" dirty="0"/>
              <a:t>Imagery Ratings</a:t>
            </a:r>
            <a:r>
              <a:rPr lang="en-US" dirty="0"/>
              <a:t>:  Iconic (mean = 3.75, </a:t>
            </a:r>
            <a:r>
              <a:rPr lang="en-US" dirty="0" err="1"/>
              <a:t>sd</a:t>
            </a:r>
            <a:r>
              <a:rPr lang="en-US" dirty="0"/>
              <a:t> = 0.66); Beat (mean = 3.49, </a:t>
            </a:r>
            <a:r>
              <a:rPr lang="en-US" dirty="0" err="1"/>
              <a:t>sd</a:t>
            </a:r>
            <a:r>
              <a:rPr lang="en-US" dirty="0"/>
              <a:t> = 0.64); None (mean = 3.31, </a:t>
            </a:r>
            <a:r>
              <a:rPr lang="en-US" dirty="0" err="1"/>
              <a:t>sd</a:t>
            </a:r>
            <a:r>
              <a:rPr lang="en-US" dirty="0"/>
              <a:t> = 0.59)</a:t>
            </a:r>
          </a:p>
          <a:p>
            <a:r>
              <a:rPr lang="en-US" dirty="0"/>
              <a:t>Iconic – Beat   t(29) = 1.97, p = 0.059, 95% CI [-0.01, 0.52]  Trending</a:t>
            </a:r>
          </a:p>
          <a:p>
            <a:r>
              <a:rPr lang="en-US" dirty="0"/>
              <a:t>Beat – None    t(29) = 2.2,  p = 0.036, 95% CI [ 0.01, 0.34]  Significant</a:t>
            </a:r>
          </a:p>
          <a:p>
            <a:r>
              <a:rPr lang="en-US" dirty="0"/>
              <a:t>Iconic – None  t(29) = 3.39, p = 0.002, 95% CI [ 0.17, 0.70]  Significant</a:t>
            </a:r>
          </a:p>
          <a:p>
            <a:endParaRPr lang="en-US" b="1" dirty="0"/>
          </a:p>
          <a:p>
            <a:r>
              <a:rPr lang="en-US" b="1" dirty="0"/>
              <a:t>Recall W1</a:t>
            </a:r>
            <a:r>
              <a:rPr lang="en-US" b="0" dirty="0"/>
              <a:t>: Iconic (mean = 9.3, </a:t>
            </a:r>
            <a:r>
              <a:rPr lang="en-US" b="0" dirty="0" err="1"/>
              <a:t>sd</a:t>
            </a:r>
            <a:r>
              <a:rPr lang="en-US" b="0" dirty="0"/>
              <a:t> = 4.1); Beat (mean = 6, </a:t>
            </a:r>
            <a:r>
              <a:rPr lang="en-US" b="0" dirty="0" err="1"/>
              <a:t>sd</a:t>
            </a:r>
            <a:r>
              <a:rPr lang="en-US" b="0" dirty="0"/>
              <a:t> = 3.5); None (mean = 5.4, </a:t>
            </a:r>
            <a:r>
              <a:rPr lang="en-US" b="0" dirty="0" err="1"/>
              <a:t>sd</a:t>
            </a:r>
            <a:r>
              <a:rPr lang="en-US" b="0" dirty="0"/>
              <a:t> = 3.2)</a:t>
            </a:r>
          </a:p>
          <a:p>
            <a:endParaRPr lang="en-US" b="1" dirty="0"/>
          </a:p>
          <a:p>
            <a:r>
              <a:rPr lang="en-US" b="1" dirty="0"/>
              <a:t>Recall W2</a:t>
            </a:r>
            <a:r>
              <a:rPr lang="en-US" b="0" dirty="0"/>
              <a:t>: Iconic (mean = 8.7, </a:t>
            </a:r>
            <a:r>
              <a:rPr lang="en-US" b="0" dirty="0" err="1"/>
              <a:t>sd</a:t>
            </a:r>
            <a:r>
              <a:rPr lang="en-US" b="0" dirty="0"/>
              <a:t> = 3.7); Beat (mean = 6.7, </a:t>
            </a:r>
            <a:r>
              <a:rPr lang="en-US" b="0" dirty="0" err="1"/>
              <a:t>sd</a:t>
            </a:r>
            <a:r>
              <a:rPr lang="en-US" b="0" dirty="0"/>
              <a:t> = 4.1); None (mean = 5.7, </a:t>
            </a:r>
            <a:r>
              <a:rPr lang="en-US" b="0" dirty="0" err="1"/>
              <a:t>sd</a:t>
            </a:r>
            <a:r>
              <a:rPr lang="en-US" b="0" dirty="0"/>
              <a:t> = 3)</a:t>
            </a:r>
          </a:p>
          <a:p>
            <a:endParaRPr lang="en-US" b="0" dirty="0"/>
          </a:p>
          <a:p>
            <a:r>
              <a:rPr lang="en-US" b="1" dirty="0"/>
              <a:t>Recall W1+W2</a:t>
            </a:r>
            <a:r>
              <a:rPr lang="en-US" b="0" dirty="0"/>
              <a:t>: Iconic (mean = 17.9, </a:t>
            </a:r>
            <a:r>
              <a:rPr lang="en-US" b="0" dirty="0" err="1"/>
              <a:t>sd</a:t>
            </a:r>
            <a:r>
              <a:rPr lang="en-US" b="0" dirty="0"/>
              <a:t> = 7); Beat (mean = 12.7, </a:t>
            </a:r>
            <a:r>
              <a:rPr lang="en-US" b="0" dirty="0" err="1"/>
              <a:t>sd</a:t>
            </a:r>
            <a:r>
              <a:rPr lang="en-US" b="0" dirty="0"/>
              <a:t> = 7.1); None (mean = 11.1, </a:t>
            </a:r>
            <a:r>
              <a:rPr lang="en-US" b="0" dirty="0" err="1"/>
              <a:t>sd</a:t>
            </a:r>
            <a:r>
              <a:rPr lang="en-US" b="0" dirty="0"/>
              <a:t> = 5.9)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1C0E4-5CBB-FF47-8BA5-641477F316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60" y="6584530"/>
            <a:ext cx="40416480" cy="14007253"/>
          </a:xfrm>
        </p:spPr>
        <p:txBody>
          <a:bodyPr anchor="b"/>
          <a:lstStyle>
            <a:lvl1pPr algn="ctr">
              <a:defRPr sz="3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1131956"/>
            <a:ext cx="35661600" cy="9713804"/>
          </a:xfrm>
        </p:spPr>
        <p:txBody>
          <a:bodyPr/>
          <a:lstStyle>
            <a:lvl1pPr marL="0" indent="0" algn="ctr">
              <a:buNone/>
              <a:defRPr sz="12480"/>
            </a:lvl1pPr>
            <a:lvl2pPr marL="2377440" indent="0" algn="ctr">
              <a:buNone/>
              <a:defRPr sz="10400"/>
            </a:lvl2pPr>
            <a:lvl3pPr marL="4754880" indent="0" algn="ctr">
              <a:buNone/>
              <a:defRPr sz="9360"/>
            </a:lvl3pPr>
            <a:lvl4pPr marL="7132320" indent="0" algn="ctr">
              <a:buNone/>
              <a:defRPr sz="8320"/>
            </a:lvl4pPr>
            <a:lvl5pPr marL="9509760" indent="0" algn="ctr">
              <a:buNone/>
              <a:defRPr sz="8320"/>
            </a:lvl5pPr>
            <a:lvl6pPr marL="11887200" indent="0" algn="ctr">
              <a:buNone/>
              <a:defRPr sz="8320"/>
            </a:lvl6pPr>
            <a:lvl7pPr marL="14264640" indent="0" algn="ctr">
              <a:buNone/>
              <a:defRPr sz="8320"/>
            </a:lvl7pPr>
            <a:lvl8pPr marL="16642080" indent="0" algn="ctr">
              <a:buNone/>
              <a:defRPr sz="8320"/>
            </a:lvl8pPr>
            <a:lvl9pPr marL="19019520" indent="0" algn="ctr">
              <a:buNone/>
              <a:defRPr sz="8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027113" y="2142067"/>
            <a:ext cx="10252710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68983" y="2142067"/>
            <a:ext cx="30163770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218" y="10030472"/>
            <a:ext cx="41010840" cy="16736057"/>
          </a:xfrm>
        </p:spPr>
        <p:txBody>
          <a:bodyPr anchor="b"/>
          <a:lstStyle>
            <a:lvl1pPr>
              <a:defRPr sz="3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218" y="26924858"/>
            <a:ext cx="41010840" cy="8801097"/>
          </a:xfrm>
        </p:spPr>
        <p:txBody>
          <a:bodyPr/>
          <a:lstStyle>
            <a:lvl1pPr marL="0" indent="0">
              <a:buNone/>
              <a:defRPr sz="12480">
                <a:solidFill>
                  <a:schemeClr val="tx1"/>
                </a:solidFill>
              </a:defRPr>
            </a:lvl1pPr>
            <a:lvl2pPr marL="237744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2pPr>
            <a:lvl3pPr marL="4754880" indent="0">
              <a:buNone/>
              <a:defRPr sz="9360">
                <a:solidFill>
                  <a:schemeClr val="tx1">
                    <a:tint val="75000"/>
                  </a:schemeClr>
                </a:solidFill>
              </a:defRPr>
            </a:lvl3pPr>
            <a:lvl4pPr marL="713232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4pPr>
            <a:lvl5pPr marL="950976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8980" y="10710333"/>
            <a:ext cx="2020824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71580" y="10710333"/>
            <a:ext cx="2020824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142076"/>
            <a:ext cx="4101084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178" y="9862823"/>
            <a:ext cx="20115368" cy="4833617"/>
          </a:xfrm>
        </p:spPr>
        <p:txBody>
          <a:bodyPr anchor="b"/>
          <a:lstStyle>
            <a:lvl1pPr marL="0" indent="0">
              <a:buNone/>
              <a:defRPr sz="1248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360" b="1"/>
            </a:lvl3pPr>
            <a:lvl4pPr marL="7132320" indent="0">
              <a:buNone/>
              <a:defRPr sz="8320" b="1"/>
            </a:lvl4pPr>
            <a:lvl5pPr marL="9509760" indent="0">
              <a:buNone/>
              <a:defRPr sz="8320" b="1"/>
            </a:lvl5pPr>
            <a:lvl6pPr marL="11887200" indent="0">
              <a:buNone/>
              <a:defRPr sz="8320" b="1"/>
            </a:lvl6pPr>
            <a:lvl7pPr marL="14264640" indent="0">
              <a:buNone/>
              <a:defRPr sz="8320" b="1"/>
            </a:lvl7pPr>
            <a:lvl8pPr marL="16642080" indent="0">
              <a:buNone/>
              <a:defRPr sz="8320" b="1"/>
            </a:lvl8pPr>
            <a:lvl9pPr marL="19019520" indent="0">
              <a:buNone/>
              <a:defRPr sz="8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178" y="14696440"/>
            <a:ext cx="20115368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1583" y="9862823"/>
            <a:ext cx="20214433" cy="4833617"/>
          </a:xfrm>
        </p:spPr>
        <p:txBody>
          <a:bodyPr anchor="b"/>
          <a:lstStyle>
            <a:lvl1pPr marL="0" indent="0">
              <a:buNone/>
              <a:defRPr sz="1248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360" b="1"/>
            </a:lvl3pPr>
            <a:lvl4pPr marL="7132320" indent="0">
              <a:buNone/>
              <a:defRPr sz="8320" b="1"/>
            </a:lvl4pPr>
            <a:lvl5pPr marL="9509760" indent="0">
              <a:buNone/>
              <a:defRPr sz="8320" b="1"/>
            </a:lvl5pPr>
            <a:lvl6pPr marL="11887200" indent="0">
              <a:buNone/>
              <a:defRPr sz="8320" b="1"/>
            </a:lvl6pPr>
            <a:lvl7pPr marL="14264640" indent="0">
              <a:buNone/>
              <a:defRPr sz="8320" b="1"/>
            </a:lvl7pPr>
            <a:lvl8pPr marL="16642080" indent="0">
              <a:buNone/>
              <a:defRPr sz="8320" b="1"/>
            </a:lvl8pPr>
            <a:lvl9pPr marL="19019520" indent="0">
              <a:buNone/>
              <a:defRPr sz="8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1583" y="14696440"/>
            <a:ext cx="20214433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682240"/>
            <a:ext cx="15335726" cy="9387840"/>
          </a:xfrm>
        </p:spPr>
        <p:txBody>
          <a:bodyPr anchor="b"/>
          <a:lstStyle>
            <a:lvl1pPr>
              <a:defRPr sz="16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4433" y="5792902"/>
            <a:ext cx="24071580" cy="28591933"/>
          </a:xfrm>
        </p:spPr>
        <p:txBody>
          <a:bodyPr/>
          <a:lstStyle>
            <a:lvl1pPr>
              <a:defRPr sz="16640"/>
            </a:lvl1pPr>
            <a:lvl2pPr>
              <a:defRPr sz="14560"/>
            </a:lvl2pPr>
            <a:lvl3pPr>
              <a:defRPr sz="1248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173" y="12070080"/>
            <a:ext cx="15335726" cy="22361316"/>
          </a:xfrm>
        </p:spPr>
        <p:txBody>
          <a:bodyPr/>
          <a:lstStyle>
            <a:lvl1pPr marL="0" indent="0">
              <a:buNone/>
              <a:defRPr sz="8320"/>
            </a:lvl1pPr>
            <a:lvl2pPr marL="2377440" indent="0">
              <a:buNone/>
              <a:defRPr sz="7280"/>
            </a:lvl2pPr>
            <a:lvl3pPr marL="4754880" indent="0">
              <a:buNone/>
              <a:defRPr sz="6240"/>
            </a:lvl3pPr>
            <a:lvl4pPr marL="7132320" indent="0">
              <a:buNone/>
              <a:defRPr sz="5200"/>
            </a:lvl4pPr>
            <a:lvl5pPr marL="9509760" indent="0">
              <a:buNone/>
              <a:defRPr sz="5200"/>
            </a:lvl5pPr>
            <a:lvl6pPr marL="11887200" indent="0">
              <a:buNone/>
              <a:defRPr sz="5200"/>
            </a:lvl6pPr>
            <a:lvl7pPr marL="14264640" indent="0">
              <a:buNone/>
              <a:defRPr sz="5200"/>
            </a:lvl7pPr>
            <a:lvl8pPr marL="16642080" indent="0">
              <a:buNone/>
              <a:defRPr sz="5200"/>
            </a:lvl8pPr>
            <a:lvl9pPr marL="19019520" indent="0">
              <a:buNone/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682240"/>
            <a:ext cx="15335726" cy="9387840"/>
          </a:xfrm>
        </p:spPr>
        <p:txBody>
          <a:bodyPr anchor="b"/>
          <a:lstStyle>
            <a:lvl1pPr>
              <a:defRPr sz="16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214433" y="5792902"/>
            <a:ext cx="24071580" cy="28591933"/>
          </a:xfrm>
        </p:spPr>
        <p:txBody>
          <a:bodyPr anchor="t"/>
          <a:lstStyle>
            <a:lvl1pPr marL="0" indent="0">
              <a:buNone/>
              <a:defRPr sz="16640"/>
            </a:lvl1pPr>
            <a:lvl2pPr marL="2377440" indent="0">
              <a:buNone/>
              <a:defRPr sz="14560"/>
            </a:lvl2pPr>
            <a:lvl3pPr marL="4754880" indent="0">
              <a:buNone/>
              <a:defRPr sz="12480"/>
            </a:lvl3pPr>
            <a:lvl4pPr marL="7132320" indent="0">
              <a:buNone/>
              <a:defRPr sz="10400"/>
            </a:lvl4pPr>
            <a:lvl5pPr marL="9509760" indent="0">
              <a:buNone/>
              <a:defRPr sz="10400"/>
            </a:lvl5pPr>
            <a:lvl6pPr marL="11887200" indent="0">
              <a:buNone/>
              <a:defRPr sz="10400"/>
            </a:lvl6pPr>
            <a:lvl7pPr marL="14264640" indent="0">
              <a:buNone/>
              <a:defRPr sz="10400"/>
            </a:lvl7pPr>
            <a:lvl8pPr marL="16642080" indent="0">
              <a:buNone/>
              <a:defRPr sz="10400"/>
            </a:lvl8pPr>
            <a:lvl9pPr marL="19019520" indent="0">
              <a:buNone/>
              <a:defRPr sz="10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173" y="12070080"/>
            <a:ext cx="15335726" cy="22361316"/>
          </a:xfrm>
        </p:spPr>
        <p:txBody>
          <a:bodyPr/>
          <a:lstStyle>
            <a:lvl1pPr marL="0" indent="0">
              <a:buNone/>
              <a:defRPr sz="8320"/>
            </a:lvl1pPr>
            <a:lvl2pPr marL="2377440" indent="0">
              <a:buNone/>
              <a:defRPr sz="7280"/>
            </a:lvl2pPr>
            <a:lvl3pPr marL="4754880" indent="0">
              <a:buNone/>
              <a:defRPr sz="6240"/>
            </a:lvl3pPr>
            <a:lvl4pPr marL="7132320" indent="0">
              <a:buNone/>
              <a:defRPr sz="5200"/>
            </a:lvl4pPr>
            <a:lvl5pPr marL="9509760" indent="0">
              <a:buNone/>
              <a:defRPr sz="5200"/>
            </a:lvl5pPr>
            <a:lvl6pPr marL="11887200" indent="0">
              <a:buNone/>
              <a:defRPr sz="5200"/>
            </a:lvl6pPr>
            <a:lvl7pPr marL="14264640" indent="0">
              <a:buNone/>
              <a:defRPr sz="5200"/>
            </a:lvl7pPr>
            <a:lvl8pPr marL="16642080" indent="0">
              <a:buNone/>
              <a:defRPr sz="5200"/>
            </a:lvl8pPr>
            <a:lvl9pPr marL="19019520" indent="0">
              <a:buNone/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8980" y="2142076"/>
            <a:ext cx="4101084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0" y="10710333"/>
            <a:ext cx="4101084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8980" y="37290595"/>
            <a:ext cx="106984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0D02-7B66-42A5-82C6-57C5FEAF205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50540" y="37290595"/>
            <a:ext cx="160477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81340" y="37290595"/>
            <a:ext cx="106984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EA1E-7D56-49CF-B68E-FDB127169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754880" rtl="0" eaLnBrk="1" latinLnBrk="0" hangingPunct="1">
        <a:lnSpc>
          <a:spcPct val="90000"/>
        </a:lnSpc>
        <a:spcBef>
          <a:spcPct val="0"/>
        </a:spcBef>
        <a:buNone/>
        <a:defRPr sz="2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8720" indent="-1188720" algn="l" defTabSz="4754880" rtl="0" eaLnBrk="1" latinLnBrk="0" hangingPunct="1">
        <a:lnSpc>
          <a:spcPct val="90000"/>
        </a:lnSpc>
        <a:spcBef>
          <a:spcPts val="5200"/>
        </a:spcBef>
        <a:buFont typeface="Arial" panose="020B0604020202020204" pitchFamily="34" charset="0"/>
        <a:buChar char="•"/>
        <a:defRPr sz="145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1248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5pPr>
      <a:lvl6pPr marL="1307592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36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8pPr>
      <a:lvl9pPr marL="2020824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2pPr>
      <a:lvl3pPr marL="475488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4pPr>
      <a:lvl5pPr marL="950976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7pPr>
      <a:lvl8pPr marL="1664208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8pPr>
      <a:lvl9pPr marL="1901952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chart" Target="../charts/chart1.xml"/><Relationship Id="rId26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chart" Target="../charts/chart3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24" Type="http://schemas.openxmlformats.org/officeDocument/2006/relationships/image" Target="../media/image17.emf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23" Type="http://schemas.openxmlformats.org/officeDocument/2006/relationships/image" Target="../media/image16.emf"/><Relationship Id="rId28" Type="http://schemas.openxmlformats.org/officeDocument/2006/relationships/image" Target="../media/image21.emf"/><Relationship Id="rId10" Type="http://schemas.openxmlformats.org/officeDocument/2006/relationships/image" Target="../media/image7.png"/><Relationship Id="rId19" Type="http://schemas.openxmlformats.org/officeDocument/2006/relationships/chart" Target="../charts/chart2.xml"/><Relationship Id="rId4" Type="http://schemas.openxmlformats.org/officeDocument/2006/relationships/image" Target="../media/image2.emf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5.emf"/><Relationship Id="rId27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2A593039-7DCC-874A-92C5-2A3BB5DC8AE8}"/>
              </a:ext>
            </a:extLst>
          </p:cNvPr>
          <p:cNvSpPr txBox="1"/>
          <p:nvPr/>
        </p:nvSpPr>
        <p:spPr>
          <a:xfrm>
            <a:off x="33087157" y="23852960"/>
            <a:ext cx="11403963" cy="2395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Scalp distributions from 790-1000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28302F-F4BA-DC43-BA23-DAD7727CC0AB}"/>
              </a:ext>
            </a:extLst>
          </p:cNvPr>
          <p:cNvSpPr txBox="1"/>
          <p:nvPr/>
        </p:nvSpPr>
        <p:spPr>
          <a:xfrm>
            <a:off x="19520525" y="23857785"/>
            <a:ext cx="7031736" cy="2121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Co-gestured W1s: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narrowing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 turtle*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BD70B-0C73-45E3-8077-E1A5FAB44497}"/>
              </a:ext>
            </a:extLst>
          </p:cNvPr>
          <p:cNvSpPr txBox="1"/>
          <p:nvPr/>
        </p:nvSpPr>
        <p:spPr>
          <a:xfrm>
            <a:off x="17797217" y="34705544"/>
            <a:ext cx="28739592" cy="4672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dirty="0"/>
              <a:t>Iconic gestures, but not beat gestures, enhanced recall for unrelated word pairs, suggesting that these memory benefits stemmed from the presence of semantic content rather than attentional highlighting.</a:t>
            </a:r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dirty="0"/>
              <a:t>Both trial-by-trial imagery ratings and imagery-related ERPs (N700) were largest for word pairs accompanied by iconic gestures, suggesting that mental imagery may mediate the relationship between gestures processing and enhanced memory.</a:t>
            </a:r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dirty="0"/>
              <a:t>However,  imagery and ERP effects of beat gestures were not distinguishable from those of iconic gestures,  leaving open the possibility that beat gestures can also be effective at enhancing imagery.</a:t>
            </a:r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dirty="0"/>
              <a:t>These results tentatively support a dual-coding based theory of the beneficial effects of iconic gestures on memory.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A33C67D-F16B-DF4F-ADAD-2D11E49B7EB8}"/>
              </a:ext>
            </a:extLst>
          </p:cNvPr>
          <p:cNvSpPr txBox="1"/>
          <p:nvPr/>
        </p:nvSpPr>
        <p:spPr>
          <a:xfrm>
            <a:off x="25455917" y="23852960"/>
            <a:ext cx="7031736" cy="2121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Non-gestured W2s: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narrowing </a:t>
            </a:r>
            <a:r>
              <a:rPr 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turtle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1F4B-C1BB-BA46-8174-2DE030CD083B}"/>
              </a:ext>
            </a:extLst>
          </p:cNvPr>
          <p:cNvSpPr txBox="1"/>
          <p:nvPr/>
        </p:nvSpPr>
        <p:spPr>
          <a:xfrm>
            <a:off x="18977081" y="32322704"/>
            <a:ext cx="1653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W1 ERPs are provided for display purposes only and were not formally analyzed. 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2510F120-CA1C-D943-B718-D75686031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597" y="22930234"/>
            <a:ext cx="2952871" cy="29718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F0B19-0B70-4F94-8D89-0C3F47ADB5B4}"/>
              </a:ext>
            </a:extLst>
          </p:cNvPr>
          <p:cNvSpPr txBox="1">
            <a:spLocks/>
          </p:cNvSpPr>
          <p:nvPr/>
        </p:nvSpPr>
        <p:spPr>
          <a:xfrm>
            <a:off x="-1" y="-48119"/>
            <a:ext cx="47559840" cy="49859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542777"/>
              </a:solidFill>
            </a:endParaRPr>
          </a:p>
          <a:p>
            <a:pPr algn="ctr"/>
            <a:r>
              <a:rPr lang="en-US" sz="8800" dirty="0">
                <a:solidFill>
                  <a:srgbClr val="542777"/>
                </a:solidFill>
              </a:rPr>
              <a:t>An ERP study of the beneficial effects of gesture on associative memory formation</a:t>
            </a:r>
          </a:p>
          <a:p>
            <a:pPr algn="ctr"/>
            <a:r>
              <a:rPr lang="en-US" sz="7200" dirty="0">
                <a:solidFill>
                  <a:srgbClr val="542777"/>
                </a:solidFill>
              </a:rPr>
              <a:t>Stanley H. West*, Brianna E. </a:t>
            </a:r>
            <a:r>
              <a:rPr lang="en-US" sz="7200" dirty="0" err="1">
                <a:solidFill>
                  <a:srgbClr val="542777"/>
                </a:solidFill>
              </a:rPr>
              <a:t>Cairney</a:t>
            </a:r>
            <a:r>
              <a:rPr lang="en-US" sz="7200" dirty="0">
                <a:solidFill>
                  <a:srgbClr val="542777"/>
                </a:solidFill>
              </a:rPr>
              <a:t>, &amp; Heather D. Lucas</a:t>
            </a:r>
          </a:p>
          <a:p>
            <a:pPr algn="ctr"/>
            <a:endParaRPr lang="en-US" sz="1200" dirty="0">
              <a:solidFill>
                <a:srgbClr val="542777"/>
              </a:solidFill>
            </a:endParaRPr>
          </a:p>
          <a:p>
            <a:pPr algn="ctr"/>
            <a:r>
              <a:rPr lang="en-US" sz="6000" dirty="0">
                <a:solidFill>
                  <a:srgbClr val="542777"/>
                </a:solidFill>
              </a:rPr>
              <a:t>Psychology Department, Louisiana State University </a:t>
            </a:r>
          </a:p>
          <a:p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F498FA-8C23-4B07-B3A6-EE099F08DA90}"/>
              </a:ext>
            </a:extLst>
          </p:cNvPr>
          <p:cNvSpPr/>
          <p:nvPr/>
        </p:nvSpPr>
        <p:spPr>
          <a:xfrm>
            <a:off x="17791313" y="10463517"/>
            <a:ext cx="288036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Behavior: W1 gestures enhanced imageability ratings; only iconic gestures enhanced recall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97018-BC2E-4684-B2E7-0F2AB3FAEB6E}"/>
              </a:ext>
            </a:extLst>
          </p:cNvPr>
          <p:cNvSpPr/>
          <p:nvPr/>
        </p:nvSpPr>
        <p:spPr>
          <a:xfrm>
            <a:off x="17791312" y="4416141"/>
            <a:ext cx="288036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Stimuli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6C47BD-854E-4360-B577-3A93D2D5CAAF}"/>
              </a:ext>
            </a:extLst>
          </p:cNvPr>
          <p:cNvSpPr txBox="1"/>
          <p:nvPr/>
        </p:nvSpPr>
        <p:spPr>
          <a:xfrm>
            <a:off x="23137367" y="193467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296993C-17D7-47F8-AE3A-C46D0B6EAE72}"/>
              </a:ext>
            </a:extLst>
          </p:cNvPr>
          <p:cNvSpPr/>
          <p:nvPr/>
        </p:nvSpPr>
        <p:spPr>
          <a:xfrm>
            <a:off x="11044989" y="17437631"/>
            <a:ext cx="794088" cy="1739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86A94-4B9A-40AC-B321-3DA8BE100653}"/>
              </a:ext>
            </a:extLst>
          </p:cNvPr>
          <p:cNvSpPr/>
          <p:nvPr/>
        </p:nvSpPr>
        <p:spPr>
          <a:xfrm>
            <a:off x="1012285" y="4416141"/>
            <a:ext cx="155448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How does co-speech gesture affect memory?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9FA556-10C2-4AFE-9E35-4A8C5CAE980F}"/>
              </a:ext>
            </a:extLst>
          </p:cNvPr>
          <p:cNvSpPr/>
          <p:nvPr/>
        </p:nvSpPr>
        <p:spPr>
          <a:xfrm>
            <a:off x="962883" y="26913680"/>
            <a:ext cx="155448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Methods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DBE524E-F7C2-46F0-9F4A-8566FFA43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6" y="1485668"/>
            <a:ext cx="4423719" cy="140867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7C0BAA7-6B54-439A-B95A-620832C50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079" y="1038119"/>
            <a:ext cx="4528815" cy="254760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0F63DCB-F4C4-45AF-97AE-96893E3BA982}"/>
              </a:ext>
            </a:extLst>
          </p:cNvPr>
          <p:cNvSpPr/>
          <p:nvPr/>
        </p:nvSpPr>
        <p:spPr>
          <a:xfrm>
            <a:off x="17791313" y="19771690"/>
            <a:ext cx="28800369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ERPs:  W1 gestures enhanced W2 N700 ERPs, suggesting facilitated associative imagery.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0DE07BAB-E0B4-7846-8011-B862783266AC}"/>
              </a:ext>
            </a:extLst>
          </p:cNvPr>
          <p:cNvGrpSpPr/>
          <p:nvPr/>
        </p:nvGrpSpPr>
        <p:grpSpPr>
          <a:xfrm>
            <a:off x="43148782" y="12881438"/>
            <a:ext cx="3729903" cy="6019888"/>
            <a:chOff x="42726754" y="13144592"/>
            <a:chExt cx="3729903" cy="601988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816C406-B498-4EAF-8C7B-680FC23FE19D}"/>
                </a:ext>
              </a:extLst>
            </p:cNvPr>
            <p:cNvGrpSpPr/>
            <p:nvPr/>
          </p:nvGrpSpPr>
          <p:grpSpPr>
            <a:xfrm>
              <a:off x="42726754" y="13144592"/>
              <a:ext cx="3729903" cy="1570883"/>
              <a:chOff x="39104858" y="12275355"/>
              <a:chExt cx="3385097" cy="189260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796FE47-D3E2-4C57-B232-27BC454432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4858" y="12275355"/>
                <a:ext cx="640080" cy="640080"/>
              </a:xfrm>
              <a:prstGeom prst="rect">
                <a:avLst/>
              </a:prstGeom>
              <a:solidFill>
                <a:srgbClr val="7E7F7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7F2FA4F-561B-44E3-9A5E-E8C5E1921057}"/>
                  </a:ext>
                </a:extLst>
              </p:cNvPr>
              <p:cNvSpPr txBox="1"/>
              <p:nvPr/>
            </p:nvSpPr>
            <p:spPr>
              <a:xfrm>
                <a:off x="39262513" y="12967626"/>
                <a:ext cx="32274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iconic-gestured word pairs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48AAA5-45AC-406B-9464-4B952505145F}"/>
                </a:ext>
              </a:extLst>
            </p:cNvPr>
            <p:cNvGrpSpPr/>
            <p:nvPr/>
          </p:nvGrpSpPr>
          <p:grpSpPr>
            <a:xfrm>
              <a:off x="42726754" y="15397972"/>
              <a:ext cx="3729903" cy="1542008"/>
              <a:chOff x="39104858" y="14990225"/>
              <a:chExt cx="3385097" cy="1857811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EF6D215-6CC4-4024-8358-9EA4D3C0A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4858" y="14990225"/>
                <a:ext cx="640080" cy="640080"/>
              </a:xfrm>
              <a:prstGeom prst="rect">
                <a:avLst/>
              </a:prstGeom>
              <a:solidFill>
                <a:srgbClr val="8F7FB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F2974D6-CC78-450C-9140-47BA82EE3563}"/>
                  </a:ext>
                </a:extLst>
              </p:cNvPr>
              <p:cNvSpPr txBox="1"/>
              <p:nvPr/>
            </p:nvSpPr>
            <p:spPr>
              <a:xfrm>
                <a:off x="39262513" y="15647707"/>
                <a:ext cx="32274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beat-gestured word pairs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AB0D0EA-2872-4B59-89AC-499F6BDED497}"/>
                </a:ext>
              </a:extLst>
            </p:cNvPr>
            <p:cNvGrpSpPr/>
            <p:nvPr/>
          </p:nvGrpSpPr>
          <p:grpSpPr>
            <a:xfrm>
              <a:off x="42726754" y="17651344"/>
              <a:ext cx="3729903" cy="1513136"/>
              <a:chOff x="39104858" y="17705096"/>
              <a:chExt cx="3385097" cy="182302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C85F3F-4A83-4147-BD1A-767E98F827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4858" y="17705096"/>
                <a:ext cx="640080" cy="640080"/>
              </a:xfrm>
              <a:prstGeom prst="rect">
                <a:avLst/>
              </a:prstGeom>
              <a:solidFill>
                <a:srgbClr val="F8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F40A3A9-A5D7-488A-89BC-5B34C535CE2B}"/>
                  </a:ext>
                </a:extLst>
              </p:cNvPr>
              <p:cNvSpPr txBox="1"/>
              <p:nvPr/>
            </p:nvSpPr>
            <p:spPr>
              <a:xfrm>
                <a:off x="39262513" y="18327794"/>
                <a:ext cx="32274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non-gestured word pairs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A2A483D-C153-420F-ABA0-1EF3B4C5E87D}"/>
              </a:ext>
            </a:extLst>
          </p:cNvPr>
          <p:cNvSpPr/>
          <p:nvPr/>
        </p:nvSpPr>
        <p:spPr>
          <a:xfrm>
            <a:off x="983921" y="16123630"/>
            <a:ext cx="155448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Hypotheses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120432C-A9F9-47CC-A817-8D60808899A8}"/>
              </a:ext>
            </a:extLst>
          </p:cNvPr>
          <p:cNvSpPr txBox="1"/>
          <p:nvPr/>
        </p:nvSpPr>
        <p:spPr>
          <a:xfrm>
            <a:off x="732881" y="38839488"/>
            <a:ext cx="15375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McNeill, D. (1992). Hand and mind: What gestures reveal about thought. University of Chicago press.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Paivio, A. &amp; </a:t>
            </a:r>
            <a:r>
              <a:rPr lang="en-US" sz="1600" dirty="0" err="1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Csapo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 K. (1973). Picture superiority in free recall: Imagery or dual coding? </a:t>
            </a:r>
            <a:r>
              <a:rPr lang="en-US" sz="1600" i="1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Cognitive Psychology, 5, 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176-206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Biau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 E., &amp; Soto-</a:t>
            </a:r>
            <a:r>
              <a:rPr lang="en-US" sz="1600" dirty="0" err="1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Faraco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 S. (2013). Beat gestures modulate auditory integration in speech perception. </a:t>
            </a:r>
            <a:r>
              <a:rPr lang="en-US" sz="1600" i="1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Brain and Language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124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 143-152.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West, W. C., &amp; Holcomb, P. J. (2000). Imaginal, semantic, and surface-level processing of concrete and abstract words: an electrophysiological investigation. </a:t>
            </a:r>
            <a:r>
              <a:rPr lang="en-US" sz="1600" i="1" dirty="0" err="1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JoCN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12</a:t>
            </a:r>
            <a:r>
              <a:rPr lang="en-US" sz="160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, 1024-1037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5BF67-C3EF-4B40-B5A9-C5256D76FA6C}"/>
              </a:ext>
            </a:extLst>
          </p:cNvPr>
          <p:cNvSpPr txBox="1"/>
          <p:nvPr/>
        </p:nvSpPr>
        <p:spPr>
          <a:xfrm>
            <a:off x="1012285" y="5943600"/>
            <a:ext cx="15179040" cy="9860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dirty="0"/>
              <a:t>Gesture is an integral part of human communication that has been shown to benefit language comprehension and memory.</a:t>
            </a:r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200" dirty="0"/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dirty="0"/>
              <a:t>Co-speech gestures can include:</a:t>
            </a:r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b="1" i="1" dirty="0"/>
              <a:t>Iconic gestures</a:t>
            </a:r>
            <a:r>
              <a:rPr lang="en-US" sz="4000" dirty="0"/>
              <a:t>:  hand movements that mimic speech</a:t>
            </a:r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b="1" i="1" dirty="0"/>
              <a:t>Beat gestures</a:t>
            </a:r>
            <a:r>
              <a:rPr lang="en-US" sz="4000" b="1" dirty="0"/>
              <a:t>:  </a:t>
            </a:r>
            <a:r>
              <a:rPr lang="en-US" sz="4000" dirty="0"/>
              <a:t>small hand movements for emphasis</a:t>
            </a:r>
            <a:r>
              <a:rPr lang="en-US" sz="4000" baseline="30000" dirty="0"/>
              <a:t>1</a:t>
            </a:r>
            <a:endParaRPr lang="en-US" sz="4000" dirty="0"/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1028700" lvl="1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dirty="0"/>
              <a:t>Gestures may benefit memory by:</a:t>
            </a:r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b="1" i="1" dirty="0"/>
              <a:t>Dual coding: </a:t>
            </a:r>
            <a:r>
              <a:rPr lang="en-US" sz="4000" dirty="0"/>
              <a:t>providing a visual representation of information, which may enhance imagery</a:t>
            </a:r>
            <a:r>
              <a:rPr lang="en-US" sz="4000" baseline="30000" dirty="0"/>
              <a:t>2</a:t>
            </a:r>
            <a:r>
              <a:rPr lang="en-US" sz="4000" dirty="0"/>
              <a:t> and/or</a:t>
            </a:r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b="1" i="1" dirty="0"/>
              <a:t>Attentional highlighting</a:t>
            </a:r>
            <a:r>
              <a:rPr lang="en-US" sz="4000" dirty="0"/>
              <a:t>: calling attention to parts of speech</a:t>
            </a:r>
            <a:r>
              <a:rPr lang="en-US" sz="4000" baseline="30000" dirty="0"/>
              <a:t>3</a:t>
            </a:r>
            <a:endParaRPr lang="en-US" sz="4000" dirty="0"/>
          </a:p>
          <a:p>
            <a:pPr marL="1943100" lvl="3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200" dirty="0"/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dirty="0"/>
              <a:t>While both iconic and beat gestures can enhance memory via attentional highlighting, only iconic gestures can support dual coding.</a:t>
            </a:r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200" dirty="0"/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4000" dirty="0"/>
              <a:t>To compare these accounts, we recorded study-phase ERPs and tested recall for unrelated word pairs with the first words (W1s) paired with iconic, beat, or no gestures.</a:t>
            </a:r>
          </a:p>
          <a:p>
            <a:pPr marL="571500" indent="-5715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4000" dirty="0"/>
          </a:p>
          <a:p>
            <a:pPr marL="571500" indent="-5715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40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C35C4E6-4B9D-AE44-AAFC-6EFEE945D82C}"/>
              </a:ext>
            </a:extLst>
          </p:cNvPr>
          <p:cNvSpPr txBox="1"/>
          <p:nvPr/>
        </p:nvSpPr>
        <p:spPr>
          <a:xfrm>
            <a:off x="1012285" y="17657064"/>
            <a:ext cx="15179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If gesture benefits memory via </a:t>
            </a:r>
            <a:r>
              <a:rPr lang="en-US" sz="4000" b="1" dirty="0"/>
              <a:t>Attentional Highlighting:</a:t>
            </a:r>
          </a:p>
          <a:p>
            <a:pPr marL="1311275" lvl="1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 both iconic and beat gestures will improve memory</a:t>
            </a:r>
          </a:p>
          <a:p>
            <a:pPr marL="1004888" lvl="1" indent="-265113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71500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If gesture benefits memory via </a:t>
            </a:r>
            <a:r>
              <a:rPr lang="en-US" sz="4000" b="1" dirty="0"/>
              <a:t>Dual Coding:</a:t>
            </a:r>
          </a:p>
          <a:p>
            <a:pPr marL="1311275" lvl="1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only iconic gestures will improve memory</a:t>
            </a:r>
          </a:p>
          <a:p>
            <a:pPr marL="1311275" lvl="1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iconic-gestured pairs may be perceived as more imageable</a:t>
            </a:r>
          </a:p>
          <a:p>
            <a:pPr marL="1311275" lvl="1" indent="-571500">
              <a:spcBef>
                <a:spcPts val="6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4000" dirty="0"/>
              <a:t>Iconic-gestured pairs may elicit greater N700 amplitudes, an ERP component linked to concreteness and imagery in prior work</a:t>
            </a:r>
            <a:r>
              <a:rPr lang="en-US" sz="4000" baseline="30000" dirty="0"/>
              <a:t>4</a:t>
            </a:r>
            <a:endParaRPr lang="en-US" sz="40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3DA303B-6DCA-814B-8002-F217CB235D08}"/>
              </a:ext>
            </a:extLst>
          </p:cNvPr>
          <p:cNvGrpSpPr/>
          <p:nvPr/>
        </p:nvGrpSpPr>
        <p:grpSpPr>
          <a:xfrm>
            <a:off x="732881" y="22942358"/>
            <a:ext cx="6951863" cy="3567539"/>
            <a:chOff x="732881" y="22942358"/>
            <a:chExt cx="6951863" cy="356753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3B6E6B-DAF9-6F49-A7F6-723D74F5C4A4}"/>
                </a:ext>
              </a:extLst>
            </p:cNvPr>
            <p:cNvGrpSpPr/>
            <p:nvPr/>
          </p:nvGrpSpPr>
          <p:grpSpPr>
            <a:xfrm>
              <a:off x="2225776" y="22980255"/>
              <a:ext cx="5458968" cy="3529642"/>
              <a:chOff x="2308904" y="23133721"/>
              <a:chExt cx="5458968" cy="3529642"/>
            </a:xfrm>
          </p:grpSpPr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3D41802A-F193-DA4C-9714-230116224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57715"/>
              <a:stretch/>
            </p:blipFill>
            <p:spPr>
              <a:xfrm>
                <a:off x="2308904" y="23133721"/>
                <a:ext cx="5458968" cy="2844800"/>
              </a:xfrm>
              <a:prstGeom prst="rect">
                <a:avLst/>
              </a:prstGeom>
            </p:spPr>
          </p:pic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C4F657A-0808-FB45-A0EB-4D9BC8D15478}"/>
                  </a:ext>
                </a:extLst>
              </p:cNvPr>
              <p:cNvGrpSpPr/>
              <p:nvPr/>
            </p:nvGrpSpPr>
            <p:grpSpPr>
              <a:xfrm>
                <a:off x="6396497" y="25648586"/>
                <a:ext cx="1350833" cy="1014777"/>
                <a:chOff x="47940693" y="22657066"/>
                <a:chExt cx="1350833" cy="1014777"/>
              </a:xfrm>
            </p:grpSpPr>
            <p:sp>
              <p:nvSpPr>
                <p:cNvPr id="141" name="AutoShape 192">
                  <a:extLst>
                    <a:ext uri="{FF2B5EF4-FFF2-40B4-BE49-F238E27FC236}">
                      <a16:creationId xmlns:a16="http://schemas.microsoft.com/office/drawing/2014/main" id="{96BF760E-3179-B14A-A222-00B6744E8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48421010" y="22176749"/>
                  <a:ext cx="390199" cy="1350833"/>
                </a:xfrm>
                <a:prstGeom prst="leftBrace">
                  <a:avLst>
                    <a:gd name="adj1" fmla="val 18544"/>
                    <a:gd name="adj2" fmla="val 50056"/>
                  </a:avLst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spcAft>
                      <a:spcPts val="600"/>
                    </a:spcAft>
                  </a:pPr>
                  <a:endParaRPr lang="en-US" sz="2400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C9958D2-6E30-DE45-8B51-ABEA6BDF3B30}"/>
                    </a:ext>
                  </a:extLst>
                </p:cNvPr>
                <p:cNvSpPr/>
                <p:nvPr/>
              </p:nvSpPr>
              <p:spPr>
                <a:xfrm>
                  <a:off x="48040929" y="23087068"/>
                  <a:ext cx="107433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N700</a:t>
                  </a:r>
                </a:p>
              </p:txBody>
            </p:sp>
          </p:grp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26B016-5F31-C442-B41E-57BDD7DABB5C}"/>
                </a:ext>
              </a:extLst>
            </p:cNvPr>
            <p:cNvSpPr/>
            <p:nvPr/>
          </p:nvSpPr>
          <p:spPr>
            <a:xfrm>
              <a:off x="1928099" y="22942358"/>
              <a:ext cx="12426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200" b="0" dirty="0"/>
                <a:t>+4 </a:t>
              </a:r>
              <a:r>
                <a:rPr lang="en-US" sz="3200" b="0" dirty="0" err="1"/>
                <a:t>μV</a:t>
              </a:r>
              <a:r>
                <a:rPr lang="en-US" sz="3200" b="0" dirty="0"/>
                <a:t>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C0ED3CB-2462-674C-8306-9EF6FD229889}"/>
                </a:ext>
              </a:extLst>
            </p:cNvPr>
            <p:cNvSpPr txBox="1"/>
            <p:nvPr/>
          </p:nvSpPr>
          <p:spPr>
            <a:xfrm>
              <a:off x="732881" y="23867681"/>
              <a:ext cx="2068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AFz</a:t>
              </a:r>
              <a:endParaRPr lang="en-US" sz="3200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7F880A4-8B91-E44A-87F0-8D30DE24EE4D}"/>
              </a:ext>
            </a:extLst>
          </p:cNvPr>
          <p:cNvGrpSpPr/>
          <p:nvPr/>
        </p:nvGrpSpPr>
        <p:grpSpPr>
          <a:xfrm>
            <a:off x="11657892" y="23060500"/>
            <a:ext cx="3764216" cy="1697913"/>
            <a:chOff x="37130778" y="17817097"/>
            <a:chExt cx="3764216" cy="169791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B93CE9B-1D26-2341-82B7-46D30EE5B7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130778" y="18129478"/>
              <a:ext cx="91440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25A0A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0C9FC20-DFD8-E945-B7F5-942C7E8EB1F0}"/>
                </a:ext>
              </a:extLst>
            </p:cNvPr>
            <p:cNvSpPr/>
            <p:nvPr/>
          </p:nvSpPr>
          <p:spPr>
            <a:xfrm>
              <a:off x="38068380" y="17817097"/>
              <a:ext cx="28266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/>
                <a:t>co</a:t>
              </a:r>
              <a:r>
                <a:rPr lang="en-US" sz="3000" b="0" dirty="0"/>
                <a:t>ncrete language 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9AC97CD-33A0-E442-86EB-51A720BCFF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130778" y="19273393"/>
              <a:ext cx="91440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3237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6EE634E-0FF5-B94D-BF9D-632166892758}"/>
                </a:ext>
              </a:extLst>
            </p:cNvPr>
            <p:cNvSpPr/>
            <p:nvPr/>
          </p:nvSpPr>
          <p:spPr>
            <a:xfrm>
              <a:off x="38068379" y="18961012"/>
              <a:ext cx="28254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3000" b="0" dirty="0"/>
                <a:t>abstract language</a:t>
              </a:r>
            </a:p>
          </p:txBody>
        </p:sp>
      </p:grpSp>
      <p:sp>
        <p:nvSpPr>
          <p:cNvPr id="1032" name="TextBox 1031">
            <a:extLst>
              <a:ext uri="{FF2B5EF4-FFF2-40B4-BE49-F238E27FC236}">
                <a16:creationId xmlns:a16="http://schemas.microsoft.com/office/drawing/2014/main" id="{D6673CFF-93A4-D645-96B2-D8CA3FDA5E83}"/>
              </a:ext>
            </a:extLst>
          </p:cNvPr>
          <p:cNvSpPr txBox="1"/>
          <p:nvPr/>
        </p:nvSpPr>
        <p:spPr>
          <a:xfrm>
            <a:off x="10544504" y="25929459"/>
            <a:ext cx="552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Lucas, Hubbard, &amp; </a:t>
            </a:r>
            <a:r>
              <a:rPr lang="en-US" sz="2800" i="1" dirty="0" err="1"/>
              <a:t>Federmeier</a:t>
            </a:r>
            <a:r>
              <a:rPr lang="en-US" sz="2800" i="1" dirty="0"/>
              <a:t>, 2017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E10647A-4E6C-3F4A-B1E8-D572A970BE44}"/>
              </a:ext>
            </a:extLst>
          </p:cNvPr>
          <p:cNvSpPr/>
          <p:nvPr/>
        </p:nvSpPr>
        <p:spPr>
          <a:xfrm>
            <a:off x="1012285" y="28124256"/>
            <a:ext cx="15179040" cy="102951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endParaRPr lang="en-US" sz="1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10"/>
              </a:spcAft>
            </a:pPr>
            <a:r>
              <a:rPr lang="en-US" sz="4400" b="1" dirty="0"/>
              <a:t>Participants </a:t>
            </a:r>
          </a:p>
          <a:p>
            <a:pPr marL="571500" indent="-571500">
              <a:spcBef>
                <a:spcPts val="600"/>
              </a:spcBef>
              <a:spcAft>
                <a:spcPts val="10"/>
              </a:spcAft>
              <a:buClr>
                <a:srgbClr val="BE9001"/>
              </a:buClr>
              <a:buFont typeface="Wingdings" pitchFamily="2" charset="2"/>
              <a:buChar char="Ø"/>
            </a:pPr>
            <a:r>
              <a:rPr lang="en-US" sz="4000" dirty="0"/>
              <a:t>N = 30 young adults, 23 female</a:t>
            </a:r>
          </a:p>
          <a:p>
            <a:pPr marL="571500" indent="-571500">
              <a:spcBef>
                <a:spcPts val="600"/>
              </a:spcBef>
              <a:spcAft>
                <a:spcPts val="10"/>
              </a:spcAft>
              <a:buClr>
                <a:srgbClr val="BE9001"/>
              </a:buClr>
              <a:buFont typeface="Wingdings" pitchFamily="2" charset="2"/>
              <a:buChar char="Ø"/>
            </a:pPr>
            <a:r>
              <a:rPr lang="en-US" sz="4000" dirty="0"/>
              <a:t>Mean age = 20 </a:t>
            </a:r>
            <a:r>
              <a:rPr lang="en-US" sz="4000" dirty="0" err="1"/>
              <a:t>yrs</a:t>
            </a:r>
            <a:r>
              <a:rPr lang="en-US" sz="4000" dirty="0"/>
              <a:t> (range = 18-27)</a:t>
            </a:r>
          </a:p>
          <a:p>
            <a:pPr marL="571500" indent="-571500">
              <a:spcBef>
                <a:spcPts val="600"/>
              </a:spcBef>
              <a:spcAft>
                <a:spcPts val="10"/>
              </a:spcAft>
              <a:buClr>
                <a:srgbClr val="BE9001"/>
              </a:buClr>
              <a:buFont typeface="Wingdings" pitchFamily="2" charset="2"/>
              <a:buChar char="Ø"/>
            </a:pPr>
            <a:r>
              <a:rPr lang="en-US" sz="4000" dirty="0"/>
              <a:t>All native speakers of English</a:t>
            </a:r>
          </a:p>
          <a:p>
            <a:pPr marL="457200" indent="-457200">
              <a:spcBef>
                <a:spcPts val="600"/>
              </a:spcBef>
              <a:spcAft>
                <a:spcPts val="10"/>
              </a:spcAft>
              <a:buFont typeface="Arial" charset="0"/>
              <a:buChar char="•"/>
            </a:pPr>
            <a:endParaRPr lang="en-US" sz="1600" dirty="0"/>
          </a:p>
          <a:p>
            <a:pPr lvl="0">
              <a:spcBef>
                <a:spcPts val="600"/>
              </a:spcBef>
              <a:spcAft>
                <a:spcPts val="10"/>
              </a:spcAft>
            </a:pPr>
            <a:r>
              <a:rPr lang="en-US" sz="4400" b="1" dirty="0">
                <a:solidFill>
                  <a:prstClr val="black"/>
                </a:solidFill>
              </a:rPr>
              <a:t>Stimuli &amp; Procedures</a:t>
            </a:r>
          </a:p>
          <a:p>
            <a:pPr marL="571500" lvl="0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Participants watched videos of an actor reciting 108 sentences ending in unrelated verb-noun (W1-W2) pairs: </a:t>
            </a:r>
          </a:p>
          <a:p>
            <a:pPr marL="1487487" lvl="1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36 with iconic-gestured verbs</a:t>
            </a:r>
          </a:p>
          <a:p>
            <a:pPr marL="1487487" lvl="1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36 with beat-gestured verbs</a:t>
            </a:r>
          </a:p>
          <a:p>
            <a:pPr marL="1487487" lvl="1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36 with non-gestured verbs</a:t>
            </a:r>
          </a:p>
          <a:p>
            <a:pPr marL="571500" lvl="0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Stimuli presented in 3 blocks of 36, followed by a free recall test</a:t>
            </a:r>
          </a:p>
          <a:p>
            <a:pPr marL="571500" lvl="0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After viewing each video, participants had 4 seconds to rate from 1-6 how easy it was to generate mental images of the word pairs</a:t>
            </a:r>
          </a:p>
          <a:p>
            <a:pPr marL="571500" lvl="0" indent="-571500">
              <a:spcBef>
                <a:spcPts val="600"/>
              </a:spcBef>
              <a:spcAft>
                <a:spcPts val="10"/>
              </a:spcAft>
              <a:buClr>
                <a:srgbClr val="BF9001"/>
              </a:buClr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</a:rPr>
              <a:t>Continuous EEG recorded from 32 electrodes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7313245-7CE6-2C49-8B8B-581765324B85}"/>
              </a:ext>
            </a:extLst>
          </p:cNvPr>
          <p:cNvGrpSpPr>
            <a:grpSpLocks noChangeAspect="1"/>
          </p:cNvGrpSpPr>
          <p:nvPr/>
        </p:nvGrpSpPr>
        <p:grpSpPr>
          <a:xfrm>
            <a:off x="9660970" y="28099529"/>
            <a:ext cx="6401390" cy="4221004"/>
            <a:chOff x="19657542" y="5616826"/>
            <a:chExt cx="6277689" cy="4145245"/>
          </a:xfrm>
        </p:grpSpPr>
        <p:sp>
          <p:nvSpPr>
            <p:cNvPr id="167" name="AutoShape 23">
              <a:extLst>
                <a:ext uri="{FF2B5EF4-FFF2-40B4-BE49-F238E27FC236}">
                  <a16:creationId xmlns:a16="http://schemas.microsoft.com/office/drawing/2014/main" id="{93822D26-EF15-474F-9EBB-C0D92883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7542" y="5616826"/>
              <a:ext cx="6277689" cy="4145245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>
                <a:latin typeface="Times" pitchFamily="1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84571A9-8083-1E46-848B-56D7DBFAD52B}"/>
                </a:ext>
              </a:extLst>
            </p:cNvPr>
            <p:cNvGrpSpPr/>
            <p:nvPr/>
          </p:nvGrpSpPr>
          <p:grpSpPr>
            <a:xfrm>
              <a:off x="19826572" y="5869357"/>
              <a:ext cx="5833956" cy="3617534"/>
              <a:chOff x="11501981" y="5612886"/>
              <a:chExt cx="5833956" cy="3617534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29A10ED1-B63F-FA4A-A394-22895E90D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2154" y="7962714"/>
                <a:ext cx="1774789" cy="126770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1" name="Content Placeholder 3">
                <a:extLst>
                  <a:ext uri="{FF2B5EF4-FFF2-40B4-BE49-F238E27FC236}">
                    <a16:creationId xmlns:a16="http://schemas.microsoft.com/office/drawing/2014/main" id="{018AF2B7-09C5-F54B-A884-C69B4493D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12" b="100000" l="156" r="100000">
                            <a14:foregroundMark x1="55304" y1="64642" x2="55304" y2="64642"/>
                            <a14:foregroundMark x1="45320" y1="65576" x2="45320" y2="65576"/>
                          </a14:backgroundRemoval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49305" y="6135135"/>
                <a:ext cx="1506103" cy="640838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9E736EE-9F32-A24F-8FF1-13BAA1462013}"/>
                  </a:ext>
                </a:extLst>
              </p:cNvPr>
              <p:cNvGrpSpPr/>
              <p:nvPr/>
            </p:nvGrpSpPr>
            <p:grpSpPr>
              <a:xfrm>
                <a:off x="11501981" y="5612886"/>
                <a:ext cx="3169439" cy="2070100"/>
                <a:chOff x="11501981" y="5612886"/>
                <a:chExt cx="3169439" cy="2070100"/>
              </a:xfrm>
            </p:grpSpPr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0D48A790-60E9-BA47-9FAD-3F516E60E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01981" y="5612886"/>
                  <a:ext cx="3169439" cy="20701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68A06712-6507-9340-85C5-416B4C5F1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55" t="2038" r="1292" b="3604"/>
                <a:stretch/>
              </p:blipFill>
              <p:spPr>
                <a:xfrm>
                  <a:off x="11980212" y="5936626"/>
                  <a:ext cx="2184399" cy="125094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73" name="Cloud Callout 172">
                <a:extLst>
                  <a:ext uri="{FF2B5EF4-FFF2-40B4-BE49-F238E27FC236}">
                    <a16:creationId xmlns:a16="http://schemas.microsoft.com/office/drawing/2014/main" id="{39EE6906-6326-F349-9500-F5BB5D6CF1AB}"/>
                  </a:ext>
                </a:extLst>
              </p:cNvPr>
              <p:cNvSpPr/>
              <p:nvPr/>
            </p:nvSpPr>
            <p:spPr>
              <a:xfrm rot="958620">
                <a:off x="15375717" y="5647068"/>
                <a:ext cx="1960220" cy="1738946"/>
              </a:xfrm>
              <a:prstGeom prst="cloudCallout">
                <a:avLst>
                  <a:gd name="adj1" fmla="val -19938"/>
                  <a:gd name="adj2" fmla="val 76173"/>
                </a:avLst>
              </a:prstGeom>
              <a:solidFill>
                <a:schemeClr val="accent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4746B80D-A0D1-AC4E-8274-ACB312D64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7336" flipH="1">
                <a:off x="12873182" y="6331948"/>
                <a:ext cx="3302801" cy="286995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E6638219-D15C-F942-BD47-3EF255D6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3161" y="8300278"/>
              <a:ext cx="1397000" cy="105139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B28D9C97-F1AE-8F43-BDA0-AD260BE77D90}"/>
              </a:ext>
            </a:extLst>
          </p:cNvPr>
          <p:cNvSpPr txBox="1"/>
          <p:nvPr/>
        </p:nvSpPr>
        <p:spPr>
          <a:xfrm>
            <a:off x="40064696" y="5828554"/>
            <a:ext cx="30460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No gesture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6B96B46-98DF-604C-9FDA-1A720C7DADCA}"/>
              </a:ext>
            </a:extLst>
          </p:cNvPr>
          <p:cNvSpPr txBox="1"/>
          <p:nvPr/>
        </p:nvSpPr>
        <p:spPr>
          <a:xfrm>
            <a:off x="31005332" y="5828554"/>
            <a:ext cx="30460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Beat gesture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8C0C459-9183-E549-80BE-65CAEEF1C632}"/>
              </a:ext>
            </a:extLst>
          </p:cNvPr>
          <p:cNvGrpSpPr/>
          <p:nvPr/>
        </p:nvGrpSpPr>
        <p:grpSpPr>
          <a:xfrm>
            <a:off x="18409986" y="6761540"/>
            <a:ext cx="9073569" cy="2814879"/>
            <a:chOff x="18409986" y="6788434"/>
            <a:chExt cx="9073569" cy="2814879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30D77CD-7D15-2A49-80AB-E7B4CFFE5664}"/>
                </a:ext>
              </a:extLst>
            </p:cNvPr>
            <p:cNvSpPr txBox="1"/>
            <p:nvPr/>
          </p:nvSpPr>
          <p:spPr>
            <a:xfrm>
              <a:off x="24436565" y="9080093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turtle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511A6199-D106-6A47-9F06-B745C14B89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184614" y="6788434"/>
              <a:ext cx="8229600" cy="2262617"/>
              <a:chOff x="7205525" y="1155978"/>
              <a:chExt cx="5460935" cy="1501890"/>
            </a:xfrm>
          </p:grpSpPr>
          <p:pic>
            <p:nvPicPr>
              <p:cNvPr id="243" name="Picture 242">
                <a:extLst>
                  <a:ext uri="{FF2B5EF4-FFF2-40B4-BE49-F238E27FC236}">
                    <a16:creationId xmlns:a16="http://schemas.microsoft.com/office/drawing/2014/main" id="{C97B7BDD-F331-2B43-BC31-874008170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5525" y="1155978"/>
                <a:ext cx="1828800" cy="150189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2759B8B4-879B-BE4E-BDCD-60FAE362C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34325" y="1158253"/>
                <a:ext cx="1803240" cy="1499537"/>
              </a:xfrm>
              <a:prstGeom prst="rect">
                <a:avLst/>
              </a:prstGeom>
            </p:spPr>
          </p:pic>
          <p:pic>
            <p:nvPicPr>
              <p:cNvPr id="245" name="Picture 244">
                <a:extLst>
                  <a:ext uri="{FF2B5EF4-FFF2-40B4-BE49-F238E27FC236}">
                    <a16:creationId xmlns:a16="http://schemas.microsoft.com/office/drawing/2014/main" id="{9D2C1867-9F52-CB4D-9673-DE81D050A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37660" y="1155978"/>
                <a:ext cx="1828800" cy="1501890"/>
              </a:xfrm>
              <a:prstGeom prst="rect">
                <a:avLst/>
              </a:prstGeom>
            </p:spPr>
          </p:pic>
          <p:sp>
            <p:nvSpPr>
              <p:cNvPr id="246" name="Frame 245">
                <a:extLst>
                  <a:ext uri="{FF2B5EF4-FFF2-40B4-BE49-F238E27FC236}">
                    <a16:creationId xmlns:a16="http://schemas.microsoft.com/office/drawing/2014/main" id="{2CE0556C-6C03-B649-8BA5-027EC11981AB}"/>
                  </a:ext>
                </a:extLst>
              </p:cNvPr>
              <p:cNvSpPr/>
              <p:nvPr/>
            </p:nvSpPr>
            <p:spPr>
              <a:xfrm>
                <a:off x="7205525" y="1155978"/>
                <a:ext cx="5458968" cy="1501890"/>
              </a:xfrm>
              <a:prstGeom prst="frame">
                <a:avLst>
                  <a:gd name="adj1" fmla="val 54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98544A68-18CD-2D40-B6AB-11404C7CB8E2}"/>
                </a:ext>
              </a:extLst>
            </p:cNvPr>
            <p:cNvSpPr txBox="1"/>
            <p:nvPr/>
          </p:nvSpPr>
          <p:spPr>
            <a:xfrm>
              <a:off x="21905066" y="9078948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the narrowing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BE47BBF-691E-1141-9D19-93D64792301B}"/>
                </a:ext>
              </a:extLst>
            </p:cNvPr>
            <p:cNvSpPr txBox="1"/>
            <p:nvPr/>
          </p:nvSpPr>
          <p:spPr>
            <a:xfrm>
              <a:off x="18409986" y="9072672"/>
              <a:ext cx="411267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He thought about</a:t>
              </a:r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3D5470CF-61FD-0347-9153-4EEF4AF1DA4F}"/>
              </a:ext>
            </a:extLst>
          </p:cNvPr>
          <p:cNvSpPr txBox="1"/>
          <p:nvPr/>
        </p:nvSpPr>
        <p:spPr>
          <a:xfrm>
            <a:off x="21210722" y="5828554"/>
            <a:ext cx="450285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Iconic gesture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C74B0AF-C2EF-7945-9C6D-6071C7D9DDB9}"/>
              </a:ext>
            </a:extLst>
          </p:cNvPr>
          <p:cNvGrpSpPr/>
          <p:nvPr/>
        </p:nvGrpSpPr>
        <p:grpSpPr>
          <a:xfrm>
            <a:off x="27645240" y="6764896"/>
            <a:ext cx="9073569" cy="2804102"/>
            <a:chOff x="27645240" y="6791790"/>
            <a:chExt cx="9073569" cy="2804102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58F949C0-1E4B-5341-B6D0-001F137FB9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18865" y="6791790"/>
              <a:ext cx="8229600" cy="2259261"/>
              <a:chOff x="774111" y="3429000"/>
              <a:chExt cx="5462510" cy="1501890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10C61E45-01FC-6145-82F7-2DFA0E00F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00752" y="3429000"/>
                <a:ext cx="1828800" cy="1501890"/>
              </a:xfrm>
              <a:prstGeom prst="rect">
                <a:avLst/>
              </a:prstGeom>
            </p:spPr>
          </p:pic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id="{5C2096D1-F3C0-3341-B717-CA30A32DE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111" y="3429000"/>
                <a:ext cx="1828800" cy="1501890"/>
              </a:xfrm>
              <a:prstGeom prst="rect">
                <a:avLst/>
              </a:prstGeom>
            </p:spPr>
          </p:pic>
          <p:pic>
            <p:nvPicPr>
              <p:cNvPr id="237" name="Picture 236">
                <a:extLst>
                  <a:ext uri="{FF2B5EF4-FFF2-40B4-BE49-F238E27FC236}">
                    <a16:creationId xmlns:a16="http://schemas.microsoft.com/office/drawing/2014/main" id="{0BFD577D-7182-C44D-A1B6-CE92B481E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0379" y="3431274"/>
                <a:ext cx="1882905" cy="1499616"/>
              </a:xfrm>
              <a:prstGeom prst="rect">
                <a:avLst/>
              </a:prstGeom>
            </p:spPr>
          </p:pic>
          <p:sp>
            <p:nvSpPr>
              <p:cNvPr id="238" name="Frame 237">
                <a:extLst>
                  <a:ext uri="{FF2B5EF4-FFF2-40B4-BE49-F238E27FC236}">
                    <a16:creationId xmlns:a16="http://schemas.microsoft.com/office/drawing/2014/main" id="{424497A5-DE23-7E4E-A9F4-9368E7534D7E}"/>
                  </a:ext>
                </a:extLst>
              </p:cNvPr>
              <p:cNvSpPr/>
              <p:nvPr/>
            </p:nvSpPr>
            <p:spPr>
              <a:xfrm>
                <a:off x="777653" y="3429000"/>
                <a:ext cx="5458968" cy="1501890"/>
              </a:xfrm>
              <a:prstGeom prst="frame">
                <a:avLst>
                  <a:gd name="adj1" fmla="val 5421"/>
                </a:avLst>
              </a:prstGeom>
              <a:solidFill>
                <a:srgbClr val="8C81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FB19C292-FE34-CC4D-8867-614F10DA5F9E}"/>
                </a:ext>
              </a:extLst>
            </p:cNvPr>
            <p:cNvSpPr txBox="1"/>
            <p:nvPr/>
          </p:nvSpPr>
          <p:spPr>
            <a:xfrm>
              <a:off x="33671819" y="9072672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turtle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494BAC1-E0C6-9647-A284-E2B8D1A74169}"/>
                </a:ext>
              </a:extLst>
            </p:cNvPr>
            <p:cNvSpPr txBox="1"/>
            <p:nvPr/>
          </p:nvSpPr>
          <p:spPr>
            <a:xfrm>
              <a:off x="31140320" y="9071527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the narrowing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AC54BC05-CD63-554B-B8D2-293C8964EB43}"/>
                </a:ext>
              </a:extLst>
            </p:cNvPr>
            <p:cNvSpPr txBox="1"/>
            <p:nvPr/>
          </p:nvSpPr>
          <p:spPr>
            <a:xfrm>
              <a:off x="27645240" y="9065251"/>
              <a:ext cx="411267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He thought about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5416A59-C5F5-4445-B33A-E6F97584CF9E}"/>
              </a:ext>
            </a:extLst>
          </p:cNvPr>
          <p:cNvGrpSpPr/>
          <p:nvPr/>
        </p:nvGrpSpPr>
        <p:grpSpPr>
          <a:xfrm>
            <a:off x="36902669" y="6787203"/>
            <a:ext cx="9073569" cy="2769617"/>
            <a:chOff x="36902669" y="6814097"/>
            <a:chExt cx="9073569" cy="27696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5D5BD2F-FA16-A342-BDDB-4EAD7FE926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517243" y="6814097"/>
              <a:ext cx="8229600" cy="2260601"/>
              <a:chOff x="731579" y="5222507"/>
              <a:chExt cx="5467554" cy="1501890"/>
            </a:xfrm>
          </p:grpSpPr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id="{54C0EA5E-BCCD-E94D-8291-16C3530D6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0333" y="5222507"/>
                <a:ext cx="1828800" cy="1501890"/>
              </a:xfrm>
              <a:prstGeom prst="rect">
                <a:avLst/>
              </a:prstGeom>
            </p:spPr>
          </p:pic>
          <p:pic>
            <p:nvPicPr>
              <p:cNvPr id="240" name="Picture 239">
                <a:extLst>
                  <a:ext uri="{FF2B5EF4-FFF2-40B4-BE49-F238E27FC236}">
                    <a16:creationId xmlns:a16="http://schemas.microsoft.com/office/drawing/2014/main" id="{B538DF38-9B42-5349-91D7-972545E52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5402" y="5222507"/>
                <a:ext cx="1828800" cy="1501890"/>
              </a:xfrm>
              <a:prstGeom prst="rect">
                <a:avLst/>
              </a:prstGeom>
            </p:spPr>
          </p:pic>
          <p:pic>
            <p:nvPicPr>
              <p:cNvPr id="241" name="Picture 240">
                <a:extLst>
                  <a:ext uri="{FF2B5EF4-FFF2-40B4-BE49-F238E27FC236}">
                    <a16:creationId xmlns:a16="http://schemas.microsoft.com/office/drawing/2014/main" id="{800476C6-7CAC-5A42-8D85-1147A09A1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579" y="5222507"/>
                <a:ext cx="1828800" cy="1501890"/>
              </a:xfrm>
              <a:prstGeom prst="rect">
                <a:avLst/>
              </a:prstGeom>
            </p:spPr>
          </p:pic>
          <p:sp>
            <p:nvSpPr>
              <p:cNvPr id="242" name="Frame 241">
                <a:extLst>
                  <a:ext uri="{FF2B5EF4-FFF2-40B4-BE49-F238E27FC236}">
                    <a16:creationId xmlns:a16="http://schemas.microsoft.com/office/drawing/2014/main" id="{248C6E7F-5899-854D-B549-27F1CEED4E1C}"/>
                  </a:ext>
                </a:extLst>
              </p:cNvPr>
              <p:cNvSpPr/>
              <p:nvPr/>
            </p:nvSpPr>
            <p:spPr>
              <a:xfrm>
                <a:off x="738384" y="5222507"/>
                <a:ext cx="5458968" cy="1501890"/>
              </a:xfrm>
              <a:prstGeom prst="frame">
                <a:avLst>
                  <a:gd name="adj1" fmla="val 5421"/>
                </a:avLst>
              </a:prstGeom>
              <a:solidFill>
                <a:srgbClr val="F2D1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64D8334-AB99-6947-A2E7-A29F92A2B16E}"/>
                </a:ext>
              </a:extLst>
            </p:cNvPr>
            <p:cNvSpPr txBox="1"/>
            <p:nvPr/>
          </p:nvSpPr>
          <p:spPr>
            <a:xfrm>
              <a:off x="42929248" y="9060494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turtle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A238C89-6086-674D-9262-BC70DEC6BDF0}"/>
                </a:ext>
              </a:extLst>
            </p:cNvPr>
            <p:cNvSpPr txBox="1"/>
            <p:nvPr/>
          </p:nvSpPr>
          <p:spPr>
            <a:xfrm>
              <a:off x="40397749" y="9059349"/>
              <a:ext cx="30469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the narrowing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D9EB39B-9D7D-D542-82DF-F2AE01A532C5}"/>
                </a:ext>
              </a:extLst>
            </p:cNvPr>
            <p:cNvSpPr txBox="1"/>
            <p:nvPr/>
          </p:nvSpPr>
          <p:spPr>
            <a:xfrm>
              <a:off x="36902669" y="9053073"/>
              <a:ext cx="411267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i="1" dirty="0"/>
                <a:t>He thought about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8A6DCDB0-3F2D-5340-808F-947D1D60E99D}"/>
              </a:ext>
            </a:extLst>
          </p:cNvPr>
          <p:cNvSpPr txBox="1"/>
          <p:nvPr/>
        </p:nvSpPr>
        <p:spPr>
          <a:xfrm>
            <a:off x="22600878" y="9653721"/>
            <a:ext cx="15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(W1)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5611F31-D9F3-CE48-B238-C0DDCC0A2AD7}"/>
              </a:ext>
            </a:extLst>
          </p:cNvPr>
          <p:cNvSpPr txBox="1"/>
          <p:nvPr/>
        </p:nvSpPr>
        <p:spPr>
          <a:xfrm>
            <a:off x="25187351" y="9653721"/>
            <a:ext cx="141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(W2)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9DB6244-2723-E744-9D0A-B81A96C38A7B}"/>
              </a:ext>
            </a:extLst>
          </p:cNvPr>
          <p:cNvGrpSpPr/>
          <p:nvPr/>
        </p:nvGrpSpPr>
        <p:grpSpPr>
          <a:xfrm>
            <a:off x="26720195" y="13473986"/>
            <a:ext cx="6996784" cy="5992878"/>
            <a:chOff x="16172643" y="11647480"/>
            <a:chExt cx="6349975" cy="8229600"/>
          </a:xfrm>
        </p:grpSpPr>
        <p:graphicFrame>
          <p:nvGraphicFramePr>
            <p:cNvPr id="263" name="Chart 262">
              <a:extLst>
                <a:ext uri="{FF2B5EF4-FFF2-40B4-BE49-F238E27FC236}">
                  <a16:creationId xmlns:a16="http://schemas.microsoft.com/office/drawing/2014/main" id="{75FF54CB-D8C1-1B44-95C6-C8FFBB9A9F4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2249050"/>
                </p:ext>
              </p:extLst>
            </p:nvPr>
          </p:nvGraphicFramePr>
          <p:xfrm>
            <a:off x="17036218" y="11647480"/>
            <a:ext cx="5486400" cy="822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0BACA6F-E09E-6C43-97F9-AC1B7E82D5C6}"/>
                </a:ext>
              </a:extLst>
            </p:cNvPr>
            <p:cNvSpPr txBox="1"/>
            <p:nvPr/>
          </p:nvSpPr>
          <p:spPr>
            <a:xfrm rot="16200000">
              <a:off x="12895239" y="15267066"/>
              <a:ext cx="7197254" cy="64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Number of W1s recalled</a:t>
              </a: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F43D9056-6B52-214B-B881-D6AF86F98746}"/>
                </a:ext>
              </a:extLst>
            </p:cNvPr>
            <p:cNvGrpSpPr/>
            <p:nvPr/>
          </p:nvGrpSpPr>
          <p:grpSpPr>
            <a:xfrm>
              <a:off x="18751476" y="11964323"/>
              <a:ext cx="3157424" cy="3196317"/>
              <a:chOff x="18982078" y="13286725"/>
              <a:chExt cx="3157424" cy="3196317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6296AB3A-F933-4D4F-A379-7F90A614215E}"/>
                  </a:ext>
                </a:extLst>
              </p:cNvPr>
              <p:cNvSpPr txBox="1"/>
              <p:nvPr/>
            </p:nvSpPr>
            <p:spPr>
              <a:xfrm>
                <a:off x="20862398" y="15206215"/>
                <a:ext cx="101783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n.s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</p:txBody>
          </p:sp>
          <p:sp>
            <p:nvSpPr>
              <p:cNvPr id="267" name="Right Brace 266">
                <a:extLst>
                  <a:ext uri="{FF2B5EF4-FFF2-40B4-BE49-F238E27FC236}">
                    <a16:creationId xmlns:a16="http://schemas.microsoft.com/office/drawing/2014/main" id="{8934B712-F9DE-F648-B611-9E1B7E058153}"/>
                  </a:ext>
                </a:extLst>
              </p:cNvPr>
              <p:cNvSpPr/>
              <p:nvPr/>
            </p:nvSpPr>
            <p:spPr bwMode="auto">
              <a:xfrm rot="16200000">
                <a:off x="21070507" y="15414047"/>
                <a:ext cx="548640" cy="1589350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68" name="Right Brace 267">
                <a:extLst>
                  <a:ext uri="{FF2B5EF4-FFF2-40B4-BE49-F238E27FC236}">
                    <a16:creationId xmlns:a16="http://schemas.microsoft.com/office/drawing/2014/main" id="{1B5945B7-D3D3-E44A-85F1-FA9F059A1FE1}"/>
                  </a:ext>
                </a:extLst>
              </p:cNvPr>
              <p:cNvSpPr/>
              <p:nvPr/>
            </p:nvSpPr>
            <p:spPr bwMode="auto">
              <a:xfrm rot="16200000">
                <a:off x="19783158" y="13145089"/>
                <a:ext cx="844623" cy="2446783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C3B7D665-6CDA-6849-A937-4759023E3D3E}"/>
                  </a:ext>
                </a:extLst>
              </p:cNvPr>
              <p:cNvSpPr txBox="1"/>
              <p:nvPr/>
            </p:nvSpPr>
            <p:spPr>
              <a:xfrm>
                <a:off x="19955874" y="13286725"/>
                <a:ext cx="53144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*</a:t>
                </a:r>
              </a:p>
            </p:txBody>
          </p:sp>
        </p:grpSp>
      </p:grpSp>
      <p:sp>
        <p:nvSpPr>
          <p:cNvPr id="253" name="TextBox 252">
            <a:extLst>
              <a:ext uri="{FF2B5EF4-FFF2-40B4-BE49-F238E27FC236}">
                <a16:creationId xmlns:a16="http://schemas.microsoft.com/office/drawing/2014/main" id="{13F76862-9BAE-D14D-9E20-FB5AB2E3E938}"/>
              </a:ext>
            </a:extLst>
          </p:cNvPr>
          <p:cNvSpPr txBox="1"/>
          <p:nvPr/>
        </p:nvSpPr>
        <p:spPr>
          <a:xfrm>
            <a:off x="27073529" y="12047352"/>
            <a:ext cx="7747989" cy="176079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Recall of co-gestured 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W1s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5095192-F27A-6249-9F9B-0C0052BAA69D}"/>
              </a:ext>
            </a:extLst>
          </p:cNvPr>
          <p:cNvSpPr txBox="1"/>
          <p:nvPr/>
        </p:nvSpPr>
        <p:spPr>
          <a:xfrm>
            <a:off x="35434337" y="12047352"/>
            <a:ext cx="7747218" cy="1762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Recall of W2s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paired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co-gestured W1s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B694719-9158-4D45-8EF0-8FFD1C3FBCCF}"/>
              </a:ext>
            </a:extLst>
          </p:cNvPr>
          <p:cNvGrpSpPr/>
          <p:nvPr/>
        </p:nvGrpSpPr>
        <p:grpSpPr>
          <a:xfrm>
            <a:off x="34837590" y="13473984"/>
            <a:ext cx="7143960" cy="5992877"/>
            <a:chOff x="25499070" y="11647481"/>
            <a:chExt cx="6483546" cy="8229600"/>
          </a:xfrm>
        </p:grpSpPr>
        <p:graphicFrame>
          <p:nvGraphicFramePr>
            <p:cNvPr id="256" name="Chart 255">
              <a:extLst>
                <a:ext uri="{FF2B5EF4-FFF2-40B4-BE49-F238E27FC236}">
                  <a16:creationId xmlns:a16="http://schemas.microsoft.com/office/drawing/2014/main" id="{8BB7474B-49CC-A446-AF30-5B90E6491A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3943388"/>
                </p:ext>
              </p:extLst>
            </p:nvPr>
          </p:nvGraphicFramePr>
          <p:xfrm>
            <a:off x="26496216" y="11647481"/>
            <a:ext cx="5486400" cy="822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8DB9CE3-4680-5B4E-8820-7A5C58B6B28C}"/>
                </a:ext>
              </a:extLst>
            </p:cNvPr>
            <p:cNvSpPr txBox="1"/>
            <p:nvPr/>
          </p:nvSpPr>
          <p:spPr>
            <a:xfrm rot="16200000">
              <a:off x="22123560" y="15365174"/>
              <a:ext cx="7393465" cy="64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Number of W2s  recalled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3EA0B40-B6A5-7E49-8849-3AC20E1D24E2}"/>
                </a:ext>
              </a:extLst>
            </p:cNvPr>
            <p:cNvGrpSpPr/>
            <p:nvPr/>
          </p:nvGrpSpPr>
          <p:grpSpPr>
            <a:xfrm>
              <a:off x="28178752" y="11964323"/>
              <a:ext cx="3222941" cy="3078330"/>
              <a:chOff x="32545548" y="13749424"/>
              <a:chExt cx="5236361" cy="3078330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0616F1FC-A75C-6B44-A9BF-BB973141BD8F}"/>
                  </a:ext>
                </a:extLst>
              </p:cNvPr>
              <p:cNvSpPr txBox="1"/>
              <p:nvPr/>
            </p:nvSpPr>
            <p:spPr>
              <a:xfrm>
                <a:off x="35636016" y="15550926"/>
                <a:ext cx="172077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n.s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</p:txBody>
          </p:sp>
          <p:sp>
            <p:nvSpPr>
              <p:cNvPr id="260" name="Right Brace 259">
                <a:extLst>
                  <a:ext uri="{FF2B5EF4-FFF2-40B4-BE49-F238E27FC236}">
                    <a16:creationId xmlns:a16="http://schemas.microsoft.com/office/drawing/2014/main" id="{7C8A697A-1B4F-CF47-A681-97B5E8163D00}"/>
                  </a:ext>
                </a:extLst>
              </p:cNvPr>
              <p:cNvSpPr/>
              <p:nvPr/>
            </p:nvSpPr>
            <p:spPr bwMode="auto">
              <a:xfrm rot="16200000">
                <a:off x="36216469" y="15262313"/>
                <a:ext cx="548640" cy="2582241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61" name="Right Brace 260">
                <a:extLst>
                  <a:ext uri="{FF2B5EF4-FFF2-40B4-BE49-F238E27FC236}">
                    <a16:creationId xmlns:a16="http://schemas.microsoft.com/office/drawing/2014/main" id="{FC1375A0-C608-1F4F-B8C2-90ED09A608C3}"/>
                  </a:ext>
                </a:extLst>
              </p:cNvPr>
              <p:cNvSpPr/>
              <p:nvPr/>
            </p:nvSpPr>
            <p:spPr bwMode="auto">
              <a:xfrm rot="16200000">
                <a:off x="34110899" y="12843518"/>
                <a:ext cx="844623" cy="3975325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96876E93-4042-DE41-953B-61E82EDB6E92}"/>
                  </a:ext>
                </a:extLst>
              </p:cNvPr>
              <p:cNvSpPr txBox="1"/>
              <p:nvPr/>
            </p:nvSpPr>
            <p:spPr>
              <a:xfrm>
                <a:off x="34092212" y="13749424"/>
                <a:ext cx="863453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*</a:t>
                </a:r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476E06D1-D96C-3744-A9AB-5E6C7D55EA8B}"/>
              </a:ext>
            </a:extLst>
          </p:cNvPr>
          <p:cNvSpPr txBox="1"/>
          <p:nvPr/>
        </p:nvSpPr>
        <p:spPr>
          <a:xfrm>
            <a:off x="18251769" y="21305520"/>
            <a:ext cx="28339913" cy="1341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spcBef>
                <a:spcPts val="600"/>
              </a:spcBef>
              <a:buClr>
                <a:srgbClr val="BE9001"/>
              </a:buClr>
              <a:buFont typeface="Wingdings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Analyses focused on ERPs elicited by the non-gestures W2s (e.g., narrowing </a:t>
            </a:r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turtle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 so as to examine the impact of the co-W1 gesture on brain activity while holding sensory input constant.</a:t>
            </a:r>
          </a:p>
          <a:p>
            <a:pPr marL="571500" indent="-571500">
              <a:spcBef>
                <a:spcPts val="600"/>
              </a:spcBef>
              <a:buClr>
                <a:srgbClr val="BE9001"/>
              </a:buClr>
              <a:buFont typeface="Wingdings" pitchFamily="2" charset="2"/>
              <a:buChar char="Ø"/>
            </a:pP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Bef>
                <a:spcPts val="600"/>
              </a:spcBef>
              <a:buClr>
                <a:srgbClr val="BE9001"/>
              </a:buClr>
              <a:buFont typeface="Wingdings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Factorial mass univariate analyses revealed differences 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in five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frontal electrodes (in white) from 790-1000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consistent with N700.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D7DD0D8-24E5-654C-AF68-4EB35B09D114}"/>
              </a:ext>
            </a:extLst>
          </p:cNvPr>
          <p:cNvGrpSpPr/>
          <p:nvPr/>
        </p:nvGrpSpPr>
        <p:grpSpPr>
          <a:xfrm>
            <a:off x="44267629" y="24207142"/>
            <a:ext cx="1530876" cy="4833713"/>
            <a:chOff x="31466875" y="23915030"/>
            <a:chExt cx="1468724" cy="4280529"/>
          </a:xfrm>
        </p:grpSpPr>
        <p:pic>
          <p:nvPicPr>
            <p:cNvPr id="121" name="Picture 88">
              <a:extLst>
                <a:ext uri="{FF2B5EF4-FFF2-40B4-BE49-F238E27FC236}">
                  <a16:creationId xmlns:a16="http://schemas.microsoft.com/office/drawing/2014/main" id="{374AAEEC-568F-244B-AA9A-710F08885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76471" t="9091" r="17759" b="50000"/>
            <a:stretch/>
          </p:blipFill>
          <p:spPr bwMode="auto">
            <a:xfrm flipH="1">
              <a:off x="31466875" y="23915030"/>
              <a:ext cx="466551" cy="428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5E257E0-CADA-7F4F-9FC3-71091C282EEA}"/>
                </a:ext>
              </a:extLst>
            </p:cNvPr>
            <p:cNvSpPr/>
            <p:nvPr/>
          </p:nvSpPr>
          <p:spPr>
            <a:xfrm>
              <a:off x="32034443" y="25801305"/>
              <a:ext cx="7585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/>
                <a:t>μV</a:t>
              </a:r>
              <a:endParaRPr lang="en-US" sz="40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4C72236-D12A-4849-B2E7-F64DCEF3D875}"/>
                </a:ext>
              </a:extLst>
            </p:cNvPr>
            <p:cNvSpPr/>
            <p:nvPr/>
          </p:nvSpPr>
          <p:spPr>
            <a:xfrm>
              <a:off x="31891041" y="24576739"/>
              <a:ext cx="1044558" cy="626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+2.5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F072263-5961-6F40-89F5-F654E23D227F}"/>
                </a:ext>
              </a:extLst>
            </p:cNvPr>
            <p:cNvSpPr/>
            <p:nvPr/>
          </p:nvSpPr>
          <p:spPr>
            <a:xfrm>
              <a:off x="31934683" y="27106883"/>
              <a:ext cx="950744" cy="626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-2.5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11CA16-44F8-8741-A6DA-B4FCAF8E35B4}"/>
              </a:ext>
            </a:extLst>
          </p:cNvPr>
          <p:cNvGrpSpPr/>
          <p:nvPr/>
        </p:nvGrpSpPr>
        <p:grpSpPr>
          <a:xfrm>
            <a:off x="20700176" y="30770396"/>
            <a:ext cx="3023029" cy="707887"/>
            <a:chOff x="19087761" y="31798131"/>
            <a:chExt cx="3023029" cy="707887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DA71E79-DCC2-3940-BF00-EA6B628F2379}"/>
                </a:ext>
              </a:extLst>
            </p:cNvPr>
            <p:cNvCxnSpPr/>
            <p:nvPr/>
          </p:nvCxnSpPr>
          <p:spPr bwMode="auto">
            <a:xfrm>
              <a:off x="19087761" y="32152075"/>
              <a:ext cx="137160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3939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F38476-A436-9241-A02C-E8BD51755B6A}"/>
                </a:ext>
              </a:extLst>
            </p:cNvPr>
            <p:cNvSpPr/>
            <p:nvPr/>
          </p:nvSpPr>
          <p:spPr>
            <a:xfrm>
              <a:off x="20723294" y="31798131"/>
              <a:ext cx="1387496" cy="707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4000" b="0" dirty="0"/>
                <a:t>iconic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60FCE130-0FDC-9748-87DF-784EB3BCBF1B}"/>
              </a:ext>
            </a:extLst>
          </p:cNvPr>
          <p:cNvSpPr txBox="1"/>
          <p:nvPr/>
        </p:nvSpPr>
        <p:spPr>
          <a:xfrm>
            <a:off x="32072793" y="29446205"/>
            <a:ext cx="15234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4888" lvl="1" indent="-265113">
              <a:spcBef>
                <a:spcPts val="1200"/>
              </a:spcBef>
              <a:buClr>
                <a:srgbClr val="BF9005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71500" indent="-571500">
              <a:spcBef>
                <a:spcPts val="12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3600" dirty="0"/>
              <a:t>N700s for W2s with iconic gestures &gt; no gestures	 [</a:t>
            </a:r>
            <a:r>
              <a:rPr lang="en-US" sz="3600" i="1" dirty="0"/>
              <a:t>t</a:t>
            </a:r>
            <a:r>
              <a:rPr lang="en-US" sz="3600" dirty="0"/>
              <a:t>(29) = 4.48, </a:t>
            </a:r>
            <a:r>
              <a:rPr lang="en-US" sz="3600" i="1" dirty="0"/>
              <a:t>p</a:t>
            </a:r>
            <a:r>
              <a:rPr lang="en-US" sz="3600" dirty="0"/>
              <a:t> &lt; 0.001]</a:t>
            </a:r>
          </a:p>
          <a:p>
            <a:pPr marL="571500" indent="-571500">
              <a:spcBef>
                <a:spcPts val="12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3600" dirty="0"/>
              <a:t>Significant difference between beat  &gt; no gestures	 [</a:t>
            </a:r>
            <a:r>
              <a:rPr lang="en-US" sz="3600" i="1" dirty="0"/>
              <a:t>t</a:t>
            </a:r>
            <a:r>
              <a:rPr lang="en-US" sz="3600" dirty="0"/>
              <a:t>(29) = 2.96, </a:t>
            </a:r>
            <a:r>
              <a:rPr lang="en-US" sz="3600" i="1" dirty="0"/>
              <a:t>p</a:t>
            </a:r>
            <a:r>
              <a:rPr lang="en-US" sz="3600" dirty="0"/>
              <a:t> = 0.006]</a:t>
            </a:r>
          </a:p>
          <a:p>
            <a:pPr marL="571500" indent="-571500">
              <a:spcBef>
                <a:spcPts val="1200"/>
              </a:spcBef>
              <a:buClr>
                <a:srgbClr val="BF9005"/>
              </a:buClr>
              <a:buFont typeface="Wingdings" pitchFamily="2" charset="2"/>
              <a:buChar char="Ø"/>
            </a:pPr>
            <a:r>
              <a:rPr lang="en-US" sz="3600" dirty="0"/>
              <a:t>No difference between iconic and beat	 gestures		 [</a:t>
            </a:r>
            <a:r>
              <a:rPr lang="en-US" sz="3600" i="1" dirty="0"/>
              <a:t>t</a:t>
            </a:r>
            <a:r>
              <a:rPr lang="en-US" sz="3600" dirty="0"/>
              <a:t>(29) = 1.56, </a:t>
            </a:r>
            <a:r>
              <a:rPr lang="en-US" sz="3600" i="1" dirty="0"/>
              <a:t>p</a:t>
            </a:r>
            <a:r>
              <a:rPr lang="en-US" sz="3600" dirty="0"/>
              <a:t> = 0.13]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3D9A81-20EE-4B34-8F72-9DC28ACA73CC}"/>
              </a:ext>
            </a:extLst>
          </p:cNvPr>
          <p:cNvSpPr/>
          <p:nvPr/>
        </p:nvSpPr>
        <p:spPr>
          <a:xfrm>
            <a:off x="17791313" y="33168336"/>
            <a:ext cx="28803600" cy="1188720"/>
          </a:xfrm>
          <a:prstGeom prst="rect">
            <a:avLst/>
          </a:prstGeom>
          <a:solidFill>
            <a:srgbClr val="52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C102586-572A-2B4D-8B05-404934BC1F1A}"/>
              </a:ext>
            </a:extLst>
          </p:cNvPr>
          <p:cNvSpPr txBox="1"/>
          <p:nvPr/>
        </p:nvSpPr>
        <p:spPr>
          <a:xfrm>
            <a:off x="18933085" y="12047352"/>
            <a:ext cx="6940296" cy="2121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Ease-of-imagery ratings for all word pair types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2712896-E7D0-1F44-83D0-D7C2D7B8D591}"/>
              </a:ext>
            </a:extLst>
          </p:cNvPr>
          <p:cNvGrpSpPr/>
          <p:nvPr/>
        </p:nvGrpSpPr>
        <p:grpSpPr>
          <a:xfrm>
            <a:off x="18836453" y="12991182"/>
            <a:ext cx="6585590" cy="6538268"/>
            <a:chOff x="31504218" y="12457382"/>
            <a:chExt cx="6585590" cy="7220222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161B64E-8CE0-0049-9103-B9B9EBD4DE4F}"/>
                </a:ext>
              </a:extLst>
            </p:cNvPr>
            <p:cNvGrpSpPr/>
            <p:nvPr/>
          </p:nvGrpSpPr>
          <p:grpSpPr>
            <a:xfrm>
              <a:off x="31504218" y="12457382"/>
              <a:ext cx="6585590" cy="7220222"/>
              <a:chOff x="34900566" y="11691023"/>
              <a:chExt cx="6585590" cy="8229600"/>
            </a:xfrm>
          </p:grpSpPr>
          <p:graphicFrame>
            <p:nvGraphicFramePr>
              <p:cNvPr id="249" name="Chart 248">
                <a:extLst>
                  <a:ext uri="{FF2B5EF4-FFF2-40B4-BE49-F238E27FC236}">
                    <a16:creationId xmlns:a16="http://schemas.microsoft.com/office/drawing/2014/main" id="{0239C34B-C91C-A54A-9C25-04EFE6B8DD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5981566"/>
                  </p:ext>
                </p:extLst>
              </p:nvPr>
            </p:nvGraphicFramePr>
            <p:xfrm>
              <a:off x="35999756" y="11691023"/>
              <a:ext cx="5486400" cy="8229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1"/>
              </a:graphicData>
            </a:graphic>
          </p:graphicFrame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A4FDF9AE-ABBA-8942-B925-047B5EDF66C7}"/>
                  </a:ext>
                </a:extLst>
              </p:cNvPr>
              <p:cNvSpPr txBox="1"/>
              <p:nvPr/>
            </p:nvSpPr>
            <p:spPr>
              <a:xfrm rot="16200000">
                <a:off x="32400930" y="15736285"/>
                <a:ext cx="5707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Pair Imagery Ratings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C527A847-D7AF-6D41-A047-30D15BEDC395}"/>
                  </a:ext>
                </a:extLst>
              </p:cNvPr>
              <p:cNvGrpSpPr/>
              <p:nvPr/>
            </p:nvGrpSpPr>
            <p:grpSpPr>
              <a:xfrm>
                <a:off x="37483553" y="12063455"/>
                <a:ext cx="3222941" cy="2705305"/>
                <a:chOff x="20041056" y="24228013"/>
                <a:chExt cx="5236361" cy="2705305"/>
              </a:xfrm>
            </p:grpSpPr>
            <p:sp>
              <p:nvSpPr>
                <p:cNvPr id="277" name="Right Brace 276">
                  <a:extLst>
                    <a:ext uri="{FF2B5EF4-FFF2-40B4-BE49-F238E27FC236}">
                      <a16:creationId xmlns:a16="http://schemas.microsoft.com/office/drawing/2014/main" id="{35D708EA-C30D-3343-BA69-C657F4E330CE}"/>
                    </a:ext>
                  </a:extLst>
                </p:cNvPr>
                <p:cNvSpPr/>
                <p:nvPr/>
              </p:nvSpPr>
              <p:spPr bwMode="auto">
                <a:xfrm rot="16200000">
                  <a:off x="23711977" y="25367877"/>
                  <a:ext cx="548640" cy="2582241"/>
                </a:xfrm>
                <a:prstGeom prst="rightBrac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78" name="Right Brace 277">
                  <a:extLst>
                    <a:ext uri="{FF2B5EF4-FFF2-40B4-BE49-F238E27FC236}">
                      <a16:creationId xmlns:a16="http://schemas.microsoft.com/office/drawing/2014/main" id="{7CD9FBE7-53DA-FC4D-8710-7DAAEC5D329D}"/>
                    </a:ext>
                  </a:extLst>
                </p:cNvPr>
                <p:cNvSpPr/>
                <p:nvPr/>
              </p:nvSpPr>
              <p:spPr bwMode="auto">
                <a:xfrm rot="16200000">
                  <a:off x="21606407" y="23222975"/>
                  <a:ext cx="844623" cy="3975325"/>
                </a:xfrm>
                <a:prstGeom prst="rightBrac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60BA57D-3552-6246-97DD-2F710FAC4FF0}"/>
                    </a:ext>
                  </a:extLst>
                </p:cNvPr>
                <p:cNvSpPr txBox="1"/>
                <p:nvPr/>
              </p:nvSpPr>
              <p:spPr>
                <a:xfrm>
                  <a:off x="21623201" y="24228013"/>
                  <a:ext cx="863453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*</a:t>
                  </a:r>
                </a:p>
              </p:txBody>
            </p:sp>
          </p:grp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3DC4BAFF-DB40-5644-B86B-CE3CE4B93F44}"/>
                </a:ext>
              </a:extLst>
            </p:cNvPr>
            <p:cNvSpPr txBox="1"/>
            <p:nvPr/>
          </p:nvSpPr>
          <p:spPr>
            <a:xfrm>
              <a:off x="34375053" y="14133589"/>
              <a:ext cx="1318127" cy="577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 = .06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1" name="Right Brace 220">
              <a:extLst>
                <a:ext uri="{FF2B5EF4-FFF2-40B4-BE49-F238E27FC236}">
                  <a16:creationId xmlns:a16="http://schemas.microsoft.com/office/drawing/2014/main" id="{0B3F6528-C93D-B940-BABF-EAFDDFCCA2C2}"/>
                </a:ext>
              </a:extLst>
            </p:cNvPr>
            <p:cNvSpPr/>
            <p:nvPr/>
          </p:nvSpPr>
          <p:spPr bwMode="auto">
            <a:xfrm rot="16200000">
              <a:off x="34649197" y="14122278"/>
              <a:ext cx="481348" cy="1589350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1EA1AB5B-2160-0A4F-9F1C-454744E3EF65}"/>
              </a:ext>
            </a:extLst>
          </p:cNvPr>
          <p:cNvSpPr txBox="1"/>
          <p:nvPr/>
        </p:nvSpPr>
        <p:spPr>
          <a:xfrm>
            <a:off x="23587624" y="14534741"/>
            <a:ext cx="531449" cy="806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70C791C-85C9-1945-BE75-82B725564E1D}"/>
              </a:ext>
            </a:extLst>
          </p:cNvPr>
          <p:cNvSpPr/>
          <p:nvPr/>
        </p:nvSpPr>
        <p:spPr>
          <a:xfrm>
            <a:off x="1161528" y="3136895"/>
            <a:ext cx="11136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b="0" dirty="0">
                <a:solidFill>
                  <a:srgbClr val="521C79"/>
                </a:solidFill>
              </a:rPr>
              <a:t>*</a:t>
            </a:r>
            <a:r>
              <a:rPr lang="en-US" sz="5400" b="0" dirty="0">
                <a:solidFill>
                  <a:srgbClr val="521C79"/>
                </a:solidFill>
              </a:rPr>
              <a:t>Correspondence to swest19@lsu.edu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B417EB-89C2-9D40-934C-FFA67FB2802C}"/>
              </a:ext>
            </a:extLst>
          </p:cNvPr>
          <p:cNvGrpSpPr/>
          <p:nvPr/>
        </p:nvGrpSpPr>
        <p:grpSpPr>
          <a:xfrm>
            <a:off x="18326200" y="25623795"/>
            <a:ext cx="6936445" cy="1990099"/>
            <a:chOff x="18326200" y="24985109"/>
            <a:chExt cx="6936445" cy="1990099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FA283ED-2AEC-074D-ABFA-2A14A0B59E9E}"/>
                </a:ext>
              </a:extLst>
            </p:cNvPr>
            <p:cNvSpPr txBox="1"/>
            <p:nvPr/>
          </p:nvSpPr>
          <p:spPr>
            <a:xfrm>
              <a:off x="18326200" y="26112571"/>
              <a:ext cx="1482937" cy="7786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dirty="0" err="1"/>
                <a:t>AFz</a:t>
              </a:r>
              <a:endParaRPr lang="en-US" sz="4000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86902DF-FCF0-3941-9B5A-D762ACA27FDD}"/>
                </a:ext>
              </a:extLst>
            </p:cNvPr>
            <p:cNvGrpSpPr/>
            <p:nvPr/>
          </p:nvGrpSpPr>
          <p:grpSpPr>
            <a:xfrm>
              <a:off x="19302772" y="24985109"/>
              <a:ext cx="5959873" cy="1990099"/>
              <a:chOff x="19467364" y="24985109"/>
              <a:chExt cx="5959873" cy="1990099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DA4C71E-DDB7-5E4B-BBF1-F5A40FB3EA86}"/>
                  </a:ext>
                </a:extLst>
              </p:cNvPr>
              <p:cNvSpPr txBox="1"/>
              <p:nvPr/>
            </p:nvSpPr>
            <p:spPr>
              <a:xfrm>
                <a:off x="19467364" y="24985109"/>
                <a:ext cx="13252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+3 </a:t>
                </a:r>
                <a:r>
                  <a:rPr lang="en-US" sz="3000" dirty="0" err="1"/>
                  <a:t>μV</a:t>
                </a:r>
                <a:r>
                  <a:rPr lang="en-US" sz="3000" dirty="0"/>
                  <a:t> 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45A7490-F7A8-9E4F-8642-3C5A13815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64637" y="25057508"/>
                <a:ext cx="5562600" cy="1917700"/>
              </a:xfrm>
              <a:prstGeom prst="rect">
                <a:avLst/>
              </a:prstGeom>
            </p:spPr>
          </p:pic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4DB335-B857-7347-8E6F-1ADCCC01B185}"/>
              </a:ext>
            </a:extLst>
          </p:cNvPr>
          <p:cNvGrpSpPr/>
          <p:nvPr/>
        </p:nvGrpSpPr>
        <p:grpSpPr>
          <a:xfrm>
            <a:off x="25284253" y="28349600"/>
            <a:ext cx="5962835" cy="3263900"/>
            <a:chOff x="25418723" y="28025134"/>
            <a:chExt cx="5962835" cy="32639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4479931-8B51-D84B-8D14-0D895CBA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8958" y="28025134"/>
              <a:ext cx="5562600" cy="32639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4A2A9D-2725-E647-A213-9BF58200B008}"/>
                </a:ext>
              </a:extLst>
            </p:cNvPr>
            <p:cNvSpPr txBox="1"/>
            <p:nvPr/>
          </p:nvSpPr>
          <p:spPr>
            <a:xfrm>
              <a:off x="25418723" y="28096847"/>
              <a:ext cx="1325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+3 </a:t>
              </a:r>
              <a:r>
                <a:rPr lang="en-US" sz="3000" dirty="0" err="1"/>
                <a:t>μV</a:t>
              </a:r>
              <a:r>
                <a:rPr lang="en-US" sz="3000" dirty="0"/>
                <a:t>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7AED5AA-FB1A-BC42-9145-1E49F31A200E}"/>
              </a:ext>
            </a:extLst>
          </p:cNvPr>
          <p:cNvGrpSpPr/>
          <p:nvPr/>
        </p:nvGrpSpPr>
        <p:grpSpPr>
          <a:xfrm>
            <a:off x="18326200" y="28349600"/>
            <a:ext cx="6936445" cy="2159000"/>
            <a:chOff x="18326200" y="28043422"/>
            <a:chExt cx="6936445" cy="215900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CC34572-C434-3743-A1D0-BD1894342C9F}"/>
                </a:ext>
              </a:extLst>
            </p:cNvPr>
            <p:cNvGrpSpPr/>
            <p:nvPr/>
          </p:nvGrpSpPr>
          <p:grpSpPr>
            <a:xfrm>
              <a:off x="19302772" y="28043422"/>
              <a:ext cx="5959873" cy="2159000"/>
              <a:chOff x="19467364" y="28025134"/>
              <a:chExt cx="5959873" cy="2159000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E0B1EA3-A233-5244-B93D-317DC7F7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64637" y="28025134"/>
                <a:ext cx="5562600" cy="2159000"/>
              </a:xfrm>
              <a:prstGeom prst="rect">
                <a:avLst/>
              </a:prstGeom>
            </p:spPr>
          </p:pic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A7535E40-DBC1-F649-A979-B98EECD7191A}"/>
                  </a:ext>
                </a:extLst>
              </p:cNvPr>
              <p:cNvSpPr txBox="1"/>
              <p:nvPr/>
            </p:nvSpPr>
            <p:spPr>
              <a:xfrm>
                <a:off x="19467364" y="28096847"/>
                <a:ext cx="13252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+3 </a:t>
                </a:r>
                <a:r>
                  <a:rPr lang="en-US" sz="3000" dirty="0" err="1"/>
                  <a:t>μV</a:t>
                </a:r>
                <a:r>
                  <a:rPr lang="en-US" sz="3000" dirty="0"/>
                  <a:t> </a:t>
                </a: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E2CFB8A6-E45C-B44E-9735-46824ACD2C5F}"/>
                </a:ext>
              </a:extLst>
            </p:cNvPr>
            <p:cNvSpPr txBox="1"/>
            <p:nvPr/>
          </p:nvSpPr>
          <p:spPr>
            <a:xfrm>
              <a:off x="18326200" y="29077360"/>
              <a:ext cx="1482937" cy="7786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dirty="0" err="1"/>
                <a:t>Pz</a:t>
              </a:r>
              <a:endParaRPr lang="en-US" sz="40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9AE116-FEF9-814C-A9CC-307FE29D7865}"/>
              </a:ext>
            </a:extLst>
          </p:cNvPr>
          <p:cNvGrpSpPr/>
          <p:nvPr/>
        </p:nvGrpSpPr>
        <p:grpSpPr>
          <a:xfrm>
            <a:off x="25284253" y="25291287"/>
            <a:ext cx="5962835" cy="3882399"/>
            <a:chOff x="25418723" y="24985109"/>
            <a:chExt cx="5962835" cy="388239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E6FE346-78BF-C94D-B465-BC1DE4E5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8958" y="25057508"/>
              <a:ext cx="5562600" cy="38100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B787DD7-CFAA-0144-BFE5-86FF57B31173}"/>
                </a:ext>
              </a:extLst>
            </p:cNvPr>
            <p:cNvGrpSpPr/>
            <p:nvPr/>
          </p:nvGrpSpPr>
          <p:grpSpPr>
            <a:xfrm>
              <a:off x="27332529" y="27397290"/>
              <a:ext cx="2492509" cy="877396"/>
              <a:chOff x="27553246" y="28563937"/>
              <a:chExt cx="2492509" cy="877396"/>
            </a:xfrm>
          </p:grpSpPr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0C24DD2-8E77-A44B-90A1-4BD2CA17BCDE}"/>
                  </a:ext>
                </a:extLst>
              </p:cNvPr>
              <p:cNvSpPr txBox="1"/>
              <p:nvPr/>
            </p:nvSpPr>
            <p:spPr>
              <a:xfrm>
                <a:off x="27553246" y="28563937"/>
                <a:ext cx="1482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N700</a:t>
                </a:r>
              </a:p>
            </p:txBody>
          </p: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186C3E94-8603-004C-9407-59A7122AC2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8894" y="29032180"/>
                <a:ext cx="1086861" cy="40915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8642D336-CBB2-D845-960E-5ACCCA47F9C4}"/>
                </a:ext>
              </a:extLst>
            </p:cNvPr>
            <p:cNvSpPr txBox="1"/>
            <p:nvPr/>
          </p:nvSpPr>
          <p:spPr>
            <a:xfrm>
              <a:off x="25418723" y="24985109"/>
              <a:ext cx="1325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+3 </a:t>
              </a:r>
              <a:r>
                <a:rPr lang="en-US" sz="3000" dirty="0" err="1"/>
                <a:t>μV</a:t>
              </a:r>
              <a:r>
                <a:rPr lang="en-US" sz="3000" dirty="0"/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D952283-1FA8-994D-AC60-C69D647B4622}"/>
                </a:ext>
              </a:extLst>
            </p:cNvPr>
            <p:cNvSpPr txBox="1"/>
            <p:nvPr/>
          </p:nvSpPr>
          <p:spPr>
            <a:xfrm>
              <a:off x="27372103" y="25827184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1E8F47F-BC77-6C40-8D73-59385DB56FD3}"/>
                </a:ext>
              </a:extLst>
            </p:cNvPr>
            <p:cNvSpPr txBox="1"/>
            <p:nvPr/>
          </p:nvSpPr>
          <p:spPr>
            <a:xfrm>
              <a:off x="28283257" y="25827184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400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F1E8028-53F3-9449-8C80-92C14DE38834}"/>
                </a:ext>
              </a:extLst>
            </p:cNvPr>
            <p:cNvSpPr txBox="1"/>
            <p:nvPr/>
          </p:nvSpPr>
          <p:spPr>
            <a:xfrm>
              <a:off x="29194411" y="25827184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600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44B2C40-2DEC-8D46-9D73-3B33A526BE45}"/>
                </a:ext>
              </a:extLst>
            </p:cNvPr>
            <p:cNvSpPr txBox="1"/>
            <p:nvPr/>
          </p:nvSpPr>
          <p:spPr>
            <a:xfrm>
              <a:off x="30105565" y="25827184"/>
              <a:ext cx="1085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800 </a:t>
              </a:r>
              <a:r>
                <a:rPr lang="en-US" sz="2400" dirty="0" err="1"/>
                <a:t>ms</a:t>
              </a:r>
              <a:endParaRPr lang="en-US" sz="24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41467DF-4A04-9148-BB86-648F44ECC817}"/>
              </a:ext>
            </a:extLst>
          </p:cNvPr>
          <p:cNvGrpSpPr/>
          <p:nvPr/>
        </p:nvGrpSpPr>
        <p:grpSpPr>
          <a:xfrm>
            <a:off x="24451668" y="31496216"/>
            <a:ext cx="2883045" cy="707887"/>
            <a:chOff x="26196517" y="31849682"/>
            <a:chExt cx="2883045" cy="707887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A944DFC-7357-9C4D-B745-B8381C031374}"/>
                </a:ext>
              </a:extLst>
            </p:cNvPr>
            <p:cNvCxnSpPr/>
            <p:nvPr/>
          </p:nvCxnSpPr>
          <p:spPr bwMode="auto">
            <a:xfrm>
              <a:off x="26196517" y="32203625"/>
              <a:ext cx="137160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E3B1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06B9EB0-DBED-E941-99D0-FF5EE78A5880}"/>
                </a:ext>
              </a:extLst>
            </p:cNvPr>
            <p:cNvSpPr/>
            <p:nvPr/>
          </p:nvSpPr>
          <p:spPr>
            <a:xfrm>
              <a:off x="27830502" y="31849682"/>
              <a:ext cx="1249060" cy="707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4000" dirty="0"/>
                <a:t>none</a:t>
              </a:r>
              <a:endParaRPr lang="en-US" sz="4000" b="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15DF67C-B7B1-3448-B60C-3A27F13F12BE}"/>
              </a:ext>
            </a:extLst>
          </p:cNvPr>
          <p:cNvGrpSpPr/>
          <p:nvPr/>
        </p:nvGrpSpPr>
        <p:grpSpPr>
          <a:xfrm>
            <a:off x="24449216" y="30798288"/>
            <a:ext cx="2754869" cy="707886"/>
            <a:chOff x="22836801" y="31826023"/>
            <a:chExt cx="2754869" cy="707886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69055A-3EAB-D049-9366-2989F8BEFB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36801" y="32179966"/>
              <a:ext cx="137160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72358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9428018-9FD5-0441-B94B-2FC75D5219A4}"/>
                </a:ext>
              </a:extLst>
            </p:cNvPr>
            <p:cNvSpPr/>
            <p:nvPr/>
          </p:nvSpPr>
          <p:spPr>
            <a:xfrm>
              <a:off x="24470786" y="31826023"/>
              <a:ext cx="11208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4000" dirty="0"/>
                <a:t>beat</a:t>
              </a:r>
              <a:endParaRPr lang="en-US" sz="4000" b="0" dirty="0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C576C726-769B-0C4A-8888-46EDA5842A3C}"/>
              </a:ext>
            </a:extLst>
          </p:cNvPr>
          <p:cNvSpPr txBox="1"/>
          <p:nvPr/>
        </p:nvSpPr>
        <p:spPr>
          <a:xfrm>
            <a:off x="30980834" y="9653721"/>
            <a:ext cx="1211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Mean W1-W2 SOA = 1714 ms (range = 1519 – 1917);  SOA &amp; ISI held constant across conditions.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B0945E-D7BC-1C4D-A78C-A546977A4C9B}"/>
              </a:ext>
            </a:extLst>
          </p:cNvPr>
          <p:cNvGrpSpPr/>
          <p:nvPr/>
        </p:nvGrpSpPr>
        <p:grpSpPr>
          <a:xfrm>
            <a:off x="32941049" y="24998547"/>
            <a:ext cx="10879735" cy="4142062"/>
            <a:chOff x="32941049" y="24998547"/>
            <a:chExt cx="10879735" cy="414206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D50A4E-01F2-6A43-8B89-AF9F7981C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941049" y="24998547"/>
              <a:ext cx="10879735" cy="4142062"/>
              <a:chOff x="33075519" y="25079229"/>
              <a:chExt cx="10879735" cy="414206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4341C9F-8C7B-B24F-B237-B3E0CB037D84}"/>
                  </a:ext>
                </a:extLst>
              </p:cNvPr>
              <p:cNvGrpSpPr/>
              <p:nvPr/>
            </p:nvGrpSpPr>
            <p:grpSpPr>
              <a:xfrm>
                <a:off x="33075519" y="25079229"/>
                <a:ext cx="3553951" cy="4142062"/>
                <a:chOff x="33075519" y="25079229"/>
                <a:chExt cx="3553951" cy="4142062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BF975B8-74F2-074C-958E-8BA2932858AB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64" t="3841" r="13542" b="4161"/>
                <a:stretch/>
              </p:blipFill>
              <p:spPr>
                <a:xfrm>
                  <a:off x="33480894" y="25079229"/>
                  <a:ext cx="2743200" cy="2743200"/>
                </a:xfrm>
                <a:prstGeom prst="rect">
                  <a:avLst/>
                </a:prstGeom>
              </p:spPr>
            </p:pic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E443D7A-D743-6D40-B491-A5331333AA56}"/>
                    </a:ext>
                  </a:extLst>
                </p:cNvPr>
                <p:cNvSpPr txBox="1"/>
                <p:nvPr/>
              </p:nvSpPr>
              <p:spPr>
                <a:xfrm>
                  <a:off x="33075519" y="27897852"/>
                  <a:ext cx="355395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iconic  </a:t>
                  </a:r>
                  <a:r>
                    <a:rPr lang="mr-IN" sz="4000" dirty="0"/>
                    <a:t>–</a:t>
                  </a:r>
                  <a:r>
                    <a:rPr lang="en-US" sz="4000" dirty="0"/>
                    <a:t> </a:t>
                  </a:r>
                </a:p>
                <a:p>
                  <a:pPr algn="ctr"/>
                  <a:r>
                    <a:rPr lang="en-US" sz="4000" dirty="0"/>
                    <a:t>none W2s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550D8E-7ED4-604F-A229-706186286962}"/>
                  </a:ext>
                </a:extLst>
              </p:cNvPr>
              <p:cNvGrpSpPr/>
              <p:nvPr/>
            </p:nvGrpSpPr>
            <p:grpSpPr>
              <a:xfrm>
                <a:off x="36738411" y="25079229"/>
                <a:ext cx="3553951" cy="4142062"/>
                <a:chOff x="36738411" y="25079229"/>
                <a:chExt cx="3553951" cy="4142062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02B2AF-87A2-F34F-8728-940E3AA71C64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10" t="3268" r="13329" b="5395"/>
                <a:stretch/>
              </p:blipFill>
              <p:spPr>
                <a:xfrm>
                  <a:off x="37143786" y="25079229"/>
                  <a:ext cx="2743200" cy="2743200"/>
                </a:xfrm>
                <a:prstGeom prst="rect">
                  <a:avLst/>
                </a:prstGeom>
              </p:spPr>
            </p:pic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1706E84F-6EC6-BC43-85DC-1475191C3F94}"/>
                    </a:ext>
                  </a:extLst>
                </p:cNvPr>
                <p:cNvSpPr txBox="1"/>
                <p:nvPr/>
              </p:nvSpPr>
              <p:spPr>
                <a:xfrm>
                  <a:off x="36738411" y="27897852"/>
                  <a:ext cx="355395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beat  </a:t>
                  </a:r>
                  <a:r>
                    <a:rPr lang="mr-IN" sz="4000" dirty="0"/>
                    <a:t>–</a:t>
                  </a:r>
                  <a:r>
                    <a:rPr lang="en-US" sz="4000" dirty="0"/>
                    <a:t> </a:t>
                  </a:r>
                </a:p>
                <a:p>
                  <a:pPr algn="ctr"/>
                  <a:r>
                    <a:rPr lang="en-US" sz="4000" dirty="0"/>
                    <a:t>none W2s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BA5C29B-98D8-3D47-B511-2BEB268A8931}"/>
                  </a:ext>
                </a:extLst>
              </p:cNvPr>
              <p:cNvGrpSpPr/>
              <p:nvPr/>
            </p:nvGrpSpPr>
            <p:grpSpPr>
              <a:xfrm>
                <a:off x="40401303" y="25079229"/>
                <a:ext cx="3553951" cy="4082562"/>
                <a:chOff x="40401303" y="25079229"/>
                <a:chExt cx="3553951" cy="408256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71C91AE-34F8-6649-81E7-CCD89F230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31" t="4576" r="13400" b="4197"/>
                <a:stretch/>
              </p:blipFill>
              <p:spPr>
                <a:xfrm>
                  <a:off x="40807069" y="25079229"/>
                  <a:ext cx="2742419" cy="2743200"/>
                </a:xfrm>
                <a:prstGeom prst="rect">
                  <a:avLst/>
                </a:prstGeom>
              </p:spPr>
            </p:pic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FCEAC834-BF4C-764F-AD6E-A6D17090669E}"/>
                    </a:ext>
                  </a:extLst>
                </p:cNvPr>
                <p:cNvSpPr txBox="1"/>
                <p:nvPr/>
              </p:nvSpPr>
              <p:spPr>
                <a:xfrm>
                  <a:off x="40401303" y="27838352"/>
                  <a:ext cx="355395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iconic </a:t>
                  </a:r>
                  <a:r>
                    <a:rPr lang="mr-IN" sz="4000" dirty="0"/>
                    <a:t>–</a:t>
                  </a:r>
                  <a:r>
                    <a:rPr lang="en-US" sz="4000" dirty="0"/>
                    <a:t> </a:t>
                  </a:r>
                </a:p>
                <a:p>
                  <a:pPr algn="ctr"/>
                  <a:r>
                    <a:rPr lang="en-US" sz="4000" dirty="0"/>
                    <a:t>beat W2s</a:t>
                  </a:r>
                </a:p>
              </p:txBody>
            </p: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1F78522-9150-DD44-BA03-A44275FBD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67544" y="25397505"/>
              <a:ext cx="93559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129CBC9-6F30-7B40-8825-D73C7A1DA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67544" y="25726607"/>
              <a:ext cx="93559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3959951-3E39-0A4E-8C23-D10D93A0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42608" y="25701205"/>
              <a:ext cx="93559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C9CCCE-1CB8-8B43-9DFB-0EEA17AC03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72347" y="26006006"/>
              <a:ext cx="93559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3CF13F6-25F8-B54D-B9C9-0F99F867A2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71209" y="26014470"/>
              <a:ext cx="93559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26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39797</TotalTime>
  <Words>1148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West</dc:creator>
  <cp:lastModifiedBy>Stan West</cp:lastModifiedBy>
  <cp:revision>189</cp:revision>
  <dcterms:created xsi:type="dcterms:W3CDTF">2020-01-27T18:00:46Z</dcterms:created>
  <dcterms:modified xsi:type="dcterms:W3CDTF">2020-05-03T18:40:06Z</dcterms:modified>
</cp:coreProperties>
</file>