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6" r:id="rId3"/>
    <p:sldId id="257" r:id="rId4"/>
    <p:sldId id="276" r:id="rId5"/>
    <p:sldId id="269" r:id="rId6"/>
    <p:sldId id="270" r:id="rId7"/>
    <p:sldId id="259" r:id="rId8"/>
    <p:sldId id="271" r:id="rId9"/>
    <p:sldId id="260" r:id="rId10"/>
    <p:sldId id="272" r:id="rId11"/>
    <p:sldId id="262" r:id="rId12"/>
    <p:sldId id="273" r:id="rId13"/>
    <p:sldId id="263" r:id="rId14"/>
    <p:sldId id="274" r:id="rId15"/>
    <p:sldId id="265" r:id="rId16"/>
    <p:sldId id="275" r:id="rId17"/>
    <p:sldId id="27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021" autoAdjust="0"/>
  </p:normalViewPr>
  <p:slideViewPr>
    <p:cSldViewPr snapToGrid="0">
      <p:cViewPr varScale="1">
        <p:scale>
          <a:sx n="95" d="100"/>
          <a:sy n="95" d="100"/>
        </p:scale>
        <p:origin x="1194"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2FAA54-1E9E-43F4-BC89-E8C491EC2DAC}" type="datetimeFigureOut">
              <a:rPr lang="en-US" smtClean="0"/>
              <a:t>9/13/2017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5C069-4259-4B58-9636-53D7469A47D0}" type="slidenum">
              <a:rPr lang="en-US" smtClean="0"/>
              <a:t>‹#›</a:t>
            </a:fld>
            <a:endParaRPr lang="en-US"/>
          </a:p>
        </p:txBody>
      </p:sp>
    </p:spTree>
    <p:extLst>
      <p:ext uri="{BB962C8B-B14F-4D97-AF65-F5344CB8AC3E}">
        <p14:creationId xmlns:p14="http://schemas.microsoft.com/office/powerpoint/2010/main" val="2886386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PlaceHolder 1"/>
          <p:cNvSpPr>
            <a:spLocks noGrp="1"/>
          </p:cNvSpPr>
          <p:nvPr>
            <p:ph type="body"/>
          </p:nvPr>
        </p:nvSpPr>
        <p:spPr>
          <a:xfrm>
            <a:off x="685800" y="4343400"/>
            <a:ext cx="5484960" cy="4113360"/>
          </a:xfrm>
          <a:prstGeom prst="rect">
            <a:avLst/>
          </a:prstGeom>
        </p:spPr>
        <p:txBody>
          <a:bodyPr lIns="0" tIns="0" rIns="0" bIns="0"/>
          <a:lstStyle/>
          <a:p>
            <a:r>
              <a:rPr lang="en-US" sz="2000" b="0" strike="noStrike" spc="-1" dirty="0">
                <a:latin typeface="Arial"/>
              </a:rPr>
              <a:t>“Thanks Caren for that introduction.  My Cyber Quick Hit today is going to focus on Segregation of Duties: A cybersecurity safeguard – More specifically Segregation of Security Management Duties... Our goal today is to establish what our risks are and look at how segregation of duties helps with mitigating </a:t>
            </a:r>
            <a:r>
              <a:rPr lang="en-US" sz="2000" b="0" strike="noStrike" spc="-1">
                <a:latin typeface="Arial"/>
              </a:rPr>
              <a:t>those risks.</a:t>
            </a:r>
            <a:endParaRPr lang="en-US" sz="2000" b="0" strike="noStrike" spc="-1" dirty="0">
              <a:latin typeface="Arial"/>
            </a:endParaRPr>
          </a:p>
        </p:txBody>
      </p:sp>
      <p:sp>
        <p:nvSpPr>
          <p:cNvPr id="107" name="CustomShape 2"/>
          <p:cNvSpPr/>
          <p:nvPr/>
        </p:nvSpPr>
        <p:spPr>
          <a:xfrm>
            <a:off x="3884760" y="8685360"/>
            <a:ext cx="297036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l" defTabSz="914400" rtl="0" eaLnBrk="1" fontAlgn="auto" latinLnBrk="0" hangingPunct="1">
              <a:lnSpc>
                <a:spcPct val="100000"/>
              </a:lnSpc>
              <a:spcBef>
                <a:spcPts val="0"/>
              </a:spcBef>
              <a:spcAft>
                <a:spcPts val="0"/>
              </a:spcAft>
              <a:buClrTx/>
              <a:buSzTx/>
              <a:buFontTx/>
              <a:buNone/>
              <a:tabLst/>
              <a:defRPr/>
            </a:pPr>
            <a:fld id="{06726AC2-B9BD-40ED-AEB7-EEE284F80B4C}" type="slidenum">
              <a:rPr kumimoji="0" lang="en-US" sz="1800" b="0" i="0" u="none" strike="noStrike" kern="1200" cap="none" spc="-1" normalizeH="0" baseline="0" noProof="0">
                <a:ln>
                  <a:noFill/>
                </a:ln>
                <a:solidFill>
                  <a:prstClr val="black"/>
                </a:solidFill>
                <a:effectLst/>
                <a:uLnTx/>
                <a:uFillTx/>
                <a:latin typeface="Arial"/>
                <a:ea typeface="DejaVu Sans"/>
                <a:cs typeface="DejaVu San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1" normalizeH="0" baseline="0" noProof="0">
              <a:ln>
                <a:noFill/>
              </a:ln>
              <a:solidFill>
                <a:prstClr val="black"/>
              </a:solidFill>
              <a:effectLst/>
              <a:uLnTx/>
              <a:uFillTx/>
              <a:latin typeface="Arial"/>
              <a:ea typeface="DejaVu Sans"/>
              <a:cs typeface="DejaVu Sans"/>
            </a:endParaRPr>
          </a:p>
        </p:txBody>
      </p:sp>
    </p:spTree>
    <p:extLst>
      <p:ext uri="{BB962C8B-B14F-4D97-AF65-F5344CB8AC3E}">
        <p14:creationId xmlns:p14="http://schemas.microsoft.com/office/powerpoint/2010/main" val="1723707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look at what FFIEC IT handbook calls out so that by following the handbook you can essentially answer no to both of the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questions.   While we don’t have time to jump into each of the sections I want to outline them as first steps towards determining your risks and how to go about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going to look are five key areas:</a:t>
            </a:r>
          </a:p>
          <a:p>
            <a:pPr lvl="0"/>
            <a:r>
              <a:rPr lang="en-US" sz="1200" kern="1200" dirty="0">
                <a:solidFill>
                  <a:schemeClr val="tx1"/>
                </a:solidFill>
                <a:effectLst/>
                <a:latin typeface="+mn-lt"/>
                <a:ea typeface="+mn-ea"/>
                <a:cs typeface="+mn-cs"/>
              </a:rPr>
              <a:t>Information Security Risk Assessment </a:t>
            </a:r>
          </a:p>
          <a:p>
            <a:pPr lvl="0"/>
            <a:r>
              <a:rPr lang="en-US" sz="1200" kern="1200" dirty="0">
                <a:solidFill>
                  <a:schemeClr val="tx1"/>
                </a:solidFill>
                <a:effectLst/>
                <a:latin typeface="+mn-lt"/>
                <a:ea typeface="+mn-ea"/>
                <a:cs typeface="+mn-cs"/>
              </a:rPr>
              <a:t>Information Security Strategy</a:t>
            </a:r>
          </a:p>
          <a:p>
            <a:pPr lvl="0"/>
            <a:r>
              <a:rPr lang="en-US" sz="1200" kern="1200" dirty="0">
                <a:solidFill>
                  <a:schemeClr val="tx1"/>
                </a:solidFill>
                <a:effectLst/>
                <a:latin typeface="+mn-lt"/>
                <a:ea typeface="+mn-ea"/>
                <a:cs typeface="+mn-cs"/>
              </a:rPr>
              <a:t>Security Controls Implementation – This helps define </a:t>
            </a:r>
            <a:r>
              <a:rPr lang="en-US" sz="1200" kern="1200" dirty="0" err="1">
                <a:solidFill>
                  <a:schemeClr val="tx1"/>
                </a:solidFill>
                <a:effectLst/>
                <a:latin typeface="+mn-lt"/>
                <a:ea typeface="+mn-ea"/>
                <a:cs typeface="+mn-cs"/>
              </a:rPr>
              <a:t>SoD</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Security Monitoring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jump into the how to achieve our goals after walking through the items outlined in the FFIEC IT Handbook – next slide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10</a:t>
            </a:fld>
            <a:endParaRPr lang="en-US"/>
          </a:p>
        </p:txBody>
      </p:sp>
    </p:spTree>
    <p:extLst>
      <p:ext uri="{BB962C8B-B14F-4D97-AF65-F5344CB8AC3E}">
        <p14:creationId xmlns:p14="http://schemas.microsoft.com/office/powerpoint/2010/main" val="1735332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Whether the responsibility is left to the CIO, CISO or CTO (unlikely the CFO) in any financial organization the following should be true:</a:t>
            </a:r>
          </a:p>
          <a:p>
            <a:pPr lvl="0"/>
            <a:r>
              <a:rPr lang="en-US" sz="1200" kern="1200" dirty="0">
                <a:solidFill>
                  <a:schemeClr val="tx1"/>
                </a:solidFill>
                <a:effectLst/>
                <a:latin typeface="+mn-lt"/>
                <a:ea typeface="+mn-ea"/>
                <a:cs typeface="+mn-cs"/>
              </a:rPr>
              <a:t>Understand the infrastructure to the nth degree – you can’t protect what you don’t understand</a:t>
            </a:r>
          </a:p>
          <a:p>
            <a:pPr lvl="0"/>
            <a:r>
              <a:rPr lang="en-US" sz="1200" kern="1200" dirty="0">
                <a:solidFill>
                  <a:schemeClr val="tx1"/>
                </a:solidFill>
                <a:effectLst/>
                <a:latin typeface="+mn-lt"/>
                <a:ea typeface="+mn-ea"/>
                <a:cs typeface="+mn-cs"/>
              </a:rPr>
              <a:t>Has read the FFIEC IT Handbook</a:t>
            </a:r>
          </a:p>
          <a:p>
            <a:pPr lvl="0"/>
            <a:r>
              <a:rPr lang="en-US" sz="1200" kern="1200" dirty="0">
                <a:solidFill>
                  <a:schemeClr val="tx1"/>
                </a:solidFill>
                <a:effectLst/>
                <a:latin typeface="+mn-lt"/>
                <a:ea typeface="+mn-ea"/>
                <a:cs typeface="+mn-cs"/>
              </a:rPr>
              <a:t>Leaves their EGO at home</a:t>
            </a:r>
          </a:p>
          <a:p>
            <a:r>
              <a:rPr lang="en-US" sz="1200" kern="1200" dirty="0">
                <a:solidFill>
                  <a:schemeClr val="tx1"/>
                </a:solidFill>
                <a:effectLst/>
                <a:latin typeface="+mn-lt"/>
                <a:ea typeface="+mn-ea"/>
                <a:cs typeface="+mn-cs"/>
              </a:rPr>
              <a:t>While expected to meet all three we know that that is just the beginning and this Segregation of Duties isn’t easy when not everyone at the table has the expertise or experience, but not impossible.  Accomplishing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and a strong security process portfolio often requires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to come in and help get the right information into the hands of the board members to make decisions that will insure they keep their risk appetite in check and continuously are improving their security posture.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11</a:t>
            </a:fld>
            <a:endParaRPr lang="en-US"/>
          </a:p>
        </p:txBody>
      </p:sp>
    </p:spTree>
    <p:extLst>
      <p:ext uri="{BB962C8B-B14F-4D97-AF65-F5344CB8AC3E}">
        <p14:creationId xmlns:p14="http://schemas.microsoft.com/office/powerpoint/2010/main" val="1676416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I want to emphasize that while the FFIEC IT Handbook calls out the importance of it… this isn’t the first time we have heard nor is it new in our businesses but perhaps is relatively new in how we look at it when talking about IT Security… next slide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12</a:t>
            </a:fld>
            <a:endParaRPr lang="en-US"/>
          </a:p>
        </p:txBody>
      </p:sp>
    </p:spTree>
    <p:extLst>
      <p:ext uri="{BB962C8B-B14F-4D97-AF65-F5344CB8AC3E}">
        <p14:creationId xmlns:p14="http://schemas.microsoft.com/office/powerpoint/2010/main" val="3364631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Considering auditors in the past have listed deficiencies in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why not have a discussion with your external auditors?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Segregation of Duties is key to minimize opportunity for unauthorized access and fraud.</a:t>
            </a:r>
          </a:p>
        </p:txBody>
      </p:sp>
      <p:sp>
        <p:nvSpPr>
          <p:cNvPr id="4" name="Slide Number Placeholder 3"/>
          <p:cNvSpPr>
            <a:spLocks noGrp="1"/>
          </p:cNvSpPr>
          <p:nvPr>
            <p:ph type="sldNum" sz="quarter" idx="10"/>
          </p:nvPr>
        </p:nvSpPr>
        <p:spPr/>
        <p:txBody>
          <a:bodyPr/>
          <a:lstStyle/>
          <a:p>
            <a:fld id="{6525C069-4259-4B58-9636-53D7469A47D0}" type="slidenum">
              <a:rPr lang="en-US" smtClean="0"/>
              <a:t>13</a:t>
            </a:fld>
            <a:endParaRPr lang="en-US"/>
          </a:p>
        </p:txBody>
      </p:sp>
    </p:spTree>
    <p:extLst>
      <p:ext uri="{BB962C8B-B14F-4D97-AF65-F5344CB8AC3E}">
        <p14:creationId xmlns:p14="http://schemas.microsoft.com/office/powerpoint/2010/main" val="1873796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implementing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you can truly achieve a Chain of Custody that can be easily followed and insure accountability and transparency throughout the process. Next slide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14</a:t>
            </a:fld>
            <a:endParaRPr lang="en-US"/>
          </a:p>
        </p:txBody>
      </p:sp>
    </p:spTree>
    <p:extLst>
      <p:ext uri="{BB962C8B-B14F-4D97-AF65-F5344CB8AC3E}">
        <p14:creationId xmlns:p14="http://schemas.microsoft.com/office/powerpoint/2010/main" val="885377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Get help from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IT Security companies… We are here at onshore and we provide CISO mentoring and other CISO services to help organizations that don’t have the internal resources or have the resources but need help getting them the experience and knowledge they need.   This doesn’t have to be a permanent engagement but often we find that by engaging a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you gain valuable resources but at a fraction of what it would cost to hire fulltime employees.</a:t>
            </a:r>
          </a:p>
          <a:p>
            <a:pPr lvl="0"/>
            <a:r>
              <a:rPr lang="en-US" sz="1200" kern="1200" dirty="0">
                <a:solidFill>
                  <a:schemeClr val="tx1"/>
                </a:solidFill>
                <a:effectLst/>
                <a:latin typeface="+mn-lt"/>
                <a:ea typeface="+mn-ea"/>
                <a:cs typeface="+mn-cs"/>
              </a:rPr>
              <a:t>Know </a:t>
            </a:r>
            <a:r>
              <a:rPr lang="en-US" sz="1200" kern="1200" dirty="0" err="1">
                <a:solidFill>
                  <a:schemeClr val="tx1"/>
                </a:solidFill>
                <a:effectLst/>
                <a:latin typeface="+mn-lt"/>
                <a:ea typeface="+mn-ea"/>
                <a:cs typeface="+mn-cs"/>
              </a:rPr>
              <a:t>yoru</a:t>
            </a:r>
            <a:r>
              <a:rPr lang="en-US" sz="1200" kern="1200" dirty="0">
                <a:solidFill>
                  <a:schemeClr val="tx1"/>
                </a:solidFill>
                <a:effectLst/>
                <a:latin typeface="+mn-lt"/>
                <a:ea typeface="+mn-ea"/>
                <a:cs typeface="+mn-cs"/>
              </a:rPr>
              <a:t> Risks and control that chain of custody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End with a story – Shifting the perspective from Operations to management – What happens when there is a missing management layer – the Achilles heel… is not your Security Operations it is the lack of security management.  My experience with a publicly traded company</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15</a:t>
            </a:fld>
            <a:endParaRPr lang="en-US"/>
          </a:p>
        </p:txBody>
      </p:sp>
    </p:spTree>
    <p:extLst>
      <p:ext uri="{BB962C8B-B14F-4D97-AF65-F5344CB8AC3E}">
        <p14:creationId xmlns:p14="http://schemas.microsoft.com/office/powerpoint/2010/main" val="2166186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16</a:t>
            </a:fld>
            <a:endParaRPr lang="en-US"/>
          </a:p>
        </p:txBody>
      </p:sp>
    </p:spTree>
    <p:extLst>
      <p:ext uri="{BB962C8B-B14F-4D97-AF65-F5344CB8AC3E}">
        <p14:creationId xmlns:p14="http://schemas.microsoft.com/office/powerpoint/2010/main" val="426932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Established risk management practices in banking should be extended to IT operations. For example, Segregation of Duties is a solid foundation for sustainable risk management. Your chief lending officer would not approve loans, nor would one person handle outgoing wires; yet IT sets up and monitors email, keeps the network running, arranges penetration testing, reports to the board, and works directly with auditors. In this session, we will discuss Segregation of Duties in IT governance.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2</a:t>
            </a:fld>
            <a:endParaRPr lang="en-US"/>
          </a:p>
        </p:txBody>
      </p:sp>
    </p:spTree>
    <p:extLst>
      <p:ext uri="{BB962C8B-B14F-4D97-AF65-F5344CB8AC3E}">
        <p14:creationId xmlns:p14="http://schemas.microsoft.com/office/powerpoint/2010/main" val="322528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FFIEC has dedicated an entire section of their IT Handbook and that will be our guide in defining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as it pertains to our risk appetite. First lets talk about Separation of Duties at a basic level before we jump into specifics around the FFIEC expectations.</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3</a:t>
            </a:fld>
            <a:endParaRPr lang="en-US"/>
          </a:p>
        </p:txBody>
      </p:sp>
    </p:spTree>
    <p:extLst>
      <p:ext uri="{BB962C8B-B14F-4D97-AF65-F5344CB8AC3E}">
        <p14:creationId xmlns:p14="http://schemas.microsoft.com/office/powerpoint/2010/main" val="422511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end up with overlap as the skills and experience needed are often found by resources in more than one department and so it is very important to be clear about who is responsible and accountable for what and to whom.</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4</a:t>
            </a:fld>
            <a:endParaRPr lang="en-US"/>
          </a:p>
        </p:txBody>
      </p:sp>
    </p:spTree>
    <p:extLst>
      <p:ext uri="{BB962C8B-B14F-4D97-AF65-F5344CB8AC3E}">
        <p14:creationId xmlns:p14="http://schemas.microsoft.com/office/powerpoint/2010/main" val="13006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slide quickly</a:t>
            </a:r>
          </a:p>
        </p:txBody>
      </p:sp>
      <p:sp>
        <p:nvSpPr>
          <p:cNvPr id="4" name="Slide Number Placeholder 3"/>
          <p:cNvSpPr>
            <a:spLocks noGrp="1"/>
          </p:cNvSpPr>
          <p:nvPr>
            <p:ph type="sldNum" sz="quarter" idx="10"/>
          </p:nvPr>
        </p:nvSpPr>
        <p:spPr/>
        <p:txBody>
          <a:bodyPr/>
          <a:lstStyle/>
          <a:p>
            <a:fld id="{6525C069-4259-4B58-9636-53D7469A47D0}" type="slidenum">
              <a:rPr lang="en-US" smtClean="0"/>
              <a:t>5</a:t>
            </a:fld>
            <a:endParaRPr lang="en-US"/>
          </a:p>
        </p:txBody>
      </p:sp>
    </p:spTree>
    <p:extLst>
      <p:ext uri="{BB962C8B-B14F-4D97-AF65-F5344CB8AC3E}">
        <p14:creationId xmlns:p14="http://schemas.microsoft.com/office/powerpoint/2010/main" val="672683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ultimately two goals that we are looking to achieve and we aren’t going to get them accomplished all at once.  It is a process – the goals are… slide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6</a:t>
            </a:fld>
            <a:endParaRPr lang="en-US"/>
          </a:p>
        </p:txBody>
      </p:sp>
    </p:spTree>
    <p:extLst>
      <p:ext uri="{BB962C8B-B14F-4D97-AF65-F5344CB8AC3E}">
        <p14:creationId xmlns:p14="http://schemas.microsoft.com/office/powerpoint/2010/main" val="182682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What do they look like</a:t>
            </a:r>
          </a:p>
          <a:p>
            <a:pPr lvl="0"/>
            <a:r>
              <a:rPr lang="en-US" sz="1200" kern="1200" dirty="0">
                <a:solidFill>
                  <a:schemeClr val="tx1"/>
                </a:solidFill>
                <a:effectLst/>
                <a:latin typeface="+mn-lt"/>
                <a:ea typeface="+mn-ea"/>
                <a:cs typeface="+mn-cs"/>
              </a:rPr>
              <a:t>Bullet 1 - As in your systems administrator who is responsible for executing a vulnerability scan should not be responsible for reviewing the results.  This is no different than having a bookkeeper who has the authority to approve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Bullet 2 - Segregation of Duties is a well-known concept in the banking and business world but few have given thought to the subject in regards to Information Security.</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7</a:t>
            </a:fld>
            <a:endParaRPr lang="en-US"/>
          </a:p>
        </p:txBody>
      </p:sp>
    </p:spTree>
    <p:extLst>
      <p:ext uri="{BB962C8B-B14F-4D97-AF65-F5344CB8AC3E}">
        <p14:creationId xmlns:p14="http://schemas.microsoft.com/office/powerpoint/2010/main" val="302984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only way to verify your Segregation of Duties is working is to regularly test… and you need to ask yourself the following questions… slide</a:t>
            </a:r>
          </a:p>
          <a:p>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8</a:t>
            </a:fld>
            <a:endParaRPr lang="en-US"/>
          </a:p>
        </p:txBody>
      </p:sp>
    </p:spTree>
    <p:extLst>
      <p:ext uri="{BB962C8B-B14F-4D97-AF65-F5344CB8AC3E}">
        <p14:creationId xmlns:p14="http://schemas.microsoft.com/office/powerpoint/2010/main" val="1694976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Begin thinking about how you answered your </a:t>
            </a:r>
            <a:r>
              <a:rPr lang="en-US" sz="1200" kern="1200" dirty="0" err="1">
                <a:solidFill>
                  <a:schemeClr val="tx1"/>
                </a:solidFill>
                <a:effectLst/>
                <a:latin typeface="+mn-lt"/>
                <a:ea typeface="+mn-ea"/>
                <a:cs typeface="+mn-cs"/>
              </a:rPr>
              <a:t>SoD</a:t>
            </a:r>
            <a:r>
              <a:rPr lang="en-US" sz="1200" kern="1200" dirty="0">
                <a:solidFill>
                  <a:schemeClr val="tx1"/>
                </a:solidFill>
                <a:effectLst/>
                <a:latin typeface="+mn-lt"/>
                <a:ea typeface="+mn-ea"/>
                <a:cs typeface="+mn-cs"/>
              </a:rPr>
              <a:t> questions and whether the answers were true to either question.  -  I know the questions seem a bit vague but the goal here is that by following some of the next steps I outline you can answer with a confident No to both of these.</a:t>
            </a:r>
            <a:endParaRPr lang="en-US" dirty="0"/>
          </a:p>
        </p:txBody>
      </p:sp>
      <p:sp>
        <p:nvSpPr>
          <p:cNvPr id="4" name="Slide Number Placeholder 3"/>
          <p:cNvSpPr>
            <a:spLocks noGrp="1"/>
          </p:cNvSpPr>
          <p:nvPr>
            <p:ph type="sldNum" sz="quarter" idx="10"/>
          </p:nvPr>
        </p:nvSpPr>
        <p:spPr/>
        <p:txBody>
          <a:bodyPr/>
          <a:lstStyle/>
          <a:p>
            <a:fld id="{6525C069-4259-4B58-9636-53D7469A47D0}" type="slidenum">
              <a:rPr lang="en-US" smtClean="0"/>
              <a:t>9</a:t>
            </a:fld>
            <a:endParaRPr lang="en-US"/>
          </a:p>
        </p:txBody>
      </p:sp>
    </p:spTree>
    <p:extLst>
      <p:ext uri="{BB962C8B-B14F-4D97-AF65-F5344CB8AC3E}">
        <p14:creationId xmlns:p14="http://schemas.microsoft.com/office/powerpoint/2010/main" val="112717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C64FF-1DBA-4E25-9E22-7E1AA101C9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CDC415-BFB5-4054-9A3A-1CB2A1E415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14C746-0419-46CD-ACD9-21D55DA11DC0}"/>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5" name="Footer Placeholder 4">
            <a:extLst>
              <a:ext uri="{FF2B5EF4-FFF2-40B4-BE49-F238E27FC236}">
                <a16:creationId xmlns:a16="http://schemas.microsoft.com/office/drawing/2014/main" id="{E23CF1F2-7DCB-44B4-80CD-545E447CD4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F2BA5A-ABC2-488C-B46A-BF7242552A7C}"/>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233711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CEC09-1D7A-4E1A-8EFC-C4B623974A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CBC85-F6C9-4170-A469-24AEC82561E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F39160-65D4-448A-8C7A-9C9FDF68004D}"/>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5" name="Footer Placeholder 4">
            <a:extLst>
              <a:ext uri="{FF2B5EF4-FFF2-40B4-BE49-F238E27FC236}">
                <a16:creationId xmlns:a16="http://schemas.microsoft.com/office/drawing/2014/main" id="{92AEA49A-04DC-41A1-A27E-1B6E3A4BAA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2DE1370-6214-41C1-A4BB-37CFABAAE661}"/>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1126281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D32631-14AA-4EED-9419-EC1196D66F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86D20C-C7F3-4B47-8FA8-ACDAD71497F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F4D60B-39E6-46A6-913A-91A97E92792C}"/>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5" name="Footer Placeholder 4">
            <a:extLst>
              <a:ext uri="{FF2B5EF4-FFF2-40B4-BE49-F238E27FC236}">
                <a16:creationId xmlns:a16="http://schemas.microsoft.com/office/drawing/2014/main" id="{9AA5C648-3C64-46DD-AF17-4F9B8AED75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C06B6B-C819-434F-8BAF-FE6B4ACB24FC}"/>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404086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850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9" name="PlaceHolder 2"/>
          <p:cNvSpPr>
            <a:spLocks noGrp="1"/>
          </p:cNvSpPr>
          <p:nvPr>
            <p:ph type="subTitle"/>
          </p:nvPr>
        </p:nvSpPr>
        <p:spPr>
          <a:xfrm>
            <a:off x="609600" y="1604640"/>
            <a:ext cx="10972320" cy="3977280"/>
          </a:xfrm>
          <a:prstGeom prst="rect">
            <a:avLst/>
          </a:prstGeom>
        </p:spPr>
        <p:txBody>
          <a:bodyPr lIns="0" tIns="0" rIns="0" bIns="0" anchor="ctr"/>
          <a:lstStyle/>
          <a:p>
            <a:pPr algn="ctr"/>
            <a:endParaRPr lang="en-US" sz="4267" b="0" strike="noStrike" spc="-1">
              <a:latin typeface="Arial"/>
            </a:endParaRPr>
          </a:p>
        </p:txBody>
      </p:sp>
    </p:spTree>
    <p:extLst>
      <p:ext uri="{BB962C8B-B14F-4D97-AF65-F5344CB8AC3E}">
        <p14:creationId xmlns:p14="http://schemas.microsoft.com/office/powerpoint/2010/main" val="4223823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11" name="PlaceHolder 2"/>
          <p:cNvSpPr>
            <a:spLocks noGrp="1"/>
          </p:cNvSpPr>
          <p:nvPr>
            <p:ph type="body"/>
          </p:nvPr>
        </p:nvSpPr>
        <p:spPr>
          <a:xfrm>
            <a:off x="609600" y="1604640"/>
            <a:ext cx="10972320" cy="397728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1033810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13" name="PlaceHolder 2"/>
          <p:cNvSpPr>
            <a:spLocks noGrp="1"/>
          </p:cNvSpPr>
          <p:nvPr>
            <p:ph type="body"/>
          </p:nvPr>
        </p:nvSpPr>
        <p:spPr>
          <a:xfrm>
            <a:off x="609600" y="1604640"/>
            <a:ext cx="5354400" cy="3977280"/>
          </a:xfrm>
          <a:prstGeom prst="rect">
            <a:avLst/>
          </a:prstGeom>
        </p:spPr>
        <p:txBody>
          <a:bodyPr lIns="0" tIns="0" rIns="0" bIns="0">
            <a:normAutofit/>
          </a:bodyPr>
          <a:lstStyle/>
          <a:p>
            <a:endParaRPr lang="en-US" sz="4267" b="0" strike="noStrike" spc="-1">
              <a:latin typeface="Arial"/>
            </a:endParaRPr>
          </a:p>
        </p:txBody>
      </p:sp>
      <p:sp>
        <p:nvSpPr>
          <p:cNvPr id="14" name="PlaceHolder 3"/>
          <p:cNvSpPr>
            <a:spLocks noGrp="1"/>
          </p:cNvSpPr>
          <p:nvPr>
            <p:ph type="body"/>
          </p:nvPr>
        </p:nvSpPr>
        <p:spPr>
          <a:xfrm>
            <a:off x="6232320" y="1604640"/>
            <a:ext cx="5354400" cy="397728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3224999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Tree>
    <p:extLst>
      <p:ext uri="{BB962C8B-B14F-4D97-AF65-F5344CB8AC3E}">
        <p14:creationId xmlns:p14="http://schemas.microsoft.com/office/powerpoint/2010/main" val="427077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09600" y="273600"/>
            <a:ext cx="10972320" cy="5308320"/>
          </a:xfrm>
          <a:prstGeom prst="rect">
            <a:avLst/>
          </a:prstGeom>
        </p:spPr>
        <p:txBody>
          <a:bodyPr lIns="0" tIns="0" rIns="0" bIns="0" anchor="ctr"/>
          <a:lstStyle/>
          <a:p>
            <a:pPr algn="ctr"/>
            <a:endParaRPr lang="en-US" sz="4267" b="0" strike="noStrike" spc="-1">
              <a:latin typeface="Arial"/>
            </a:endParaRPr>
          </a:p>
        </p:txBody>
      </p:sp>
    </p:spTree>
    <p:extLst>
      <p:ext uri="{BB962C8B-B14F-4D97-AF65-F5344CB8AC3E}">
        <p14:creationId xmlns:p14="http://schemas.microsoft.com/office/powerpoint/2010/main" val="3474017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18" name="PlaceHolder 2"/>
          <p:cNvSpPr>
            <a:spLocks noGrp="1"/>
          </p:cNvSpPr>
          <p:nvPr>
            <p:ph type="body"/>
          </p:nvPr>
        </p:nvSpPr>
        <p:spPr>
          <a:xfrm>
            <a:off x="609600" y="1604640"/>
            <a:ext cx="5354400" cy="1896960"/>
          </a:xfrm>
          <a:prstGeom prst="rect">
            <a:avLst/>
          </a:prstGeom>
        </p:spPr>
        <p:txBody>
          <a:bodyPr lIns="0" tIns="0" rIns="0" bIns="0">
            <a:normAutofit/>
          </a:bodyPr>
          <a:lstStyle/>
          <a:p>
            <a:endParaRPr lang="en-US" sz="4267" b="0" strike="noStrike" spc="-1">
              <a:latin typeface="Arial"/>
            </a:endParaRPr>
          </a:p>
        </p:txBody>
      </p:sp>
      <p:sp>
        <p:nvSpPr>
          <p:cNvPr id="19" name="PlaceHolder 3"/>
          <p:cNvSpPr>
            <a:spLocks noGrp="1"/>
          </p:cNvSpPr>
          <p:nvPr>
            <p:ph type="body"/>
          </p:nvPr>
        </p:nvSpPr>
        <p:spPr>
          <a:xfrm>
            <a:off x="609600" y="3682560"/>
            <a:ext cx="5354400" cy="1896960"/>
          </a:xfrm>
          <a:prstGeom prst="rect">
            <a:avLst/>
          </a:prstGeom>
        </p:spPr>
        <p:txBody>
          <a:bodyPr lIns="0" tIns="0" rIns="0" bIns="0">
            <a:normAutofit/>
          </a:bodyPr>
          <a:lstStyle/>
          <a:p>
            <a:endParaRPr lang="en-US" sz="4267" b="0" strike="noStrike" spc="-1">
              <a:latin typeface="Arial"/>
            </a:endParaRPr>
          </a:p>
        </p:txBody>
      </p:sp>
      <p:sp>
        <p:nvSpPr>
          <p:cNvPr id="20" name="PlaceHolder 4"/>
          <p:cNvSpPr>
            <a:spLocks noGrp="1"/>
          </p:cNvSpPr>
          <p:nvPr>
            <p:ph type="body"/>
          </p:nvPr>
        </p:nvSpPr>
        <p:spPr>
          <a:xfrm>
            <a:off x="6232320" y="1604640"/>
            <a:ext cx="5354400" cy="397728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3072970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22" name="PlaceHolder 2"/>
          <p:cNvSpPr>
            <a:spLocks noGrp="1"/>
          </p:cNvSpPr>
          <p:nvPr>
            <p:ph type="body"/>
          </p:nvPr>
        </p:nvSpPr>
        <p:spPr>
          <a:xfrm>
            <a:off x="609600" y="1604640"/>
            <a:ext cx="5354400" cy="3977280"/>
          </a:xfrm>
          <a:prstGeom prst="rect">
            <a:avLst/>
          </a:prstGeom>
        </p:spPr>
        <p:txBody>
          <a:bodyPr lIns="0" tIns="0" rIns="0" bIns="0">
            <a:normAutofit/>
          </a:bodyPr>
          <a:lstStyle/>
          <a:p>
            <a:endParaRPr lang="en-US" sz="4267" b="0" strike="noStrike" spc="-1">
              <a:latin typeface="Arial"/>
            </a:endParaRPr>
          </a:p>
        </p:txBody>
      </p:sp>
      <p:sp>
        <p:nvSpPr>
          <p:cNvPr id="23" name="PlaceHolder 3"/>
          <p:cNvSpPr>
            <a:spLocks noGrp="1"/>
          </p:cNvSpPr>
          <p:nvPr>
            <p:ph type="body"/>
          </p:nvPr>
        </p:nvSpPr>
        <p:spPr>
          <a:xfrm>
            <a:off x="6232320" y="1604640"/>
            <a:ext cx="5354400" cy="1896960"/>
          </a:xfrm>
          <a:prstGeom prst="rect">
            <a:avLst/>
          </a:prstGeom>
        </p:spPr>
        <p:txBody>
          <a:bodyPr lIns="0" tIns="0" rIns="0" bIns="0">
            <a:normAutofit/>
          </a:bodyPr>
          <a:lstStyle/>
          <a:p>
            <a:endParaRPr lang="en-US" sz="4267" b="0" strike="noStrike" spc="-1">
              <a:latin typeface="Arial"/>
            </a:endParaRPr>
          </a:p>
        </p:txBody>
      </p:sp>
      <p:sp>
        <p:nvSpPr>
          <p:cNvPr id="24" name="PlaceHolder 4"/>
          <p:cNvSpPr>
            <a:spLocks noGrp="1"/>
          </p:cNvSpPr>
          <p:nvPr>
            <p:ph type="body"/>
          </p:nvPr>
        </p:nvSpPr>
        <p:spPr>
          <a:xfrm>
            <a:off x="6232320" y="3682560"/>
            <a:ext cx="5354400" cy="189696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324246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30FD6-D276-4756-ABCB-7D0EEFB271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997E7-B795-435C-950D-CFF15132B01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383665-F29E-47B8-984F-AB76AFA65EA3}"/>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5" name="Footer Placeholder 4">
            <a:extLst>
              <a:ext uri="{FF2B5EF4-FFF2-40B4-BE49-F238E27FC236}">
                <a16:creationId xmlns:a16="http://schemas.microsoft.com/office/drawing/2014/main" id="{C7CE3D72-DDF1-4D6D-9868-E38F6BD822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942948-C2D7-494B-8BCF-C2DB53E6C897}"/>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11740746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26" name="PlaceHolder 2"/>
          <p:cNvSpPr>
            <a:spLocks noGrp="1"/>
          </p:cNvSpPr>
          <p:nvPr>
            <p:ph type="body"/>
          </p:nvPr>
        </p:nvSpPr>
        <p:spPr>
          <a:xfrm>
            <a:off x="609600" y="1604640"/>
            <a:ext cx="5354400" cy="1896960"/>
          </a:xfrm>
          <a:prstGeom prst="rect">
            <a:avLst/>
          </a:prstGeom>
        </p:spPr>
        <p:txBody>
          <a:bodyPr lIns="0" tIns="0" rIns="0" bIns="0">
            <a:normAutofit/>
          </a:bodyPr>
          <a:lstStyle/>
          <a:p>
            <a:endParaRPr lang="en-US" sz="4267" b="0" strike="noStrike" spc="-1">
              <a:latin typeface="Arial"/>
            </a:endParaRPr>
          </a:p>
        </p:txBody>
      </p:sp>
      <p:sp>
        <p:nvSpPr>
          <p:cNvPr id="27" name="PlaceHolder 3"/>
          <p:cNvSpPr>
            <a:spLocks noGrp="1"/>
          </p:cNvSpPr>
          <p:nvPr>
            <p:ph type="body"/>
          </p:nvPr>
        </p:nvSpPr>
        <p:spPr>
          <a:xfrm>
            <a:off x="6232320" y="1604640"/>
            <a:ext cx="5354400" cy="1896960"/>
          </a:xfrm>
          <a:prstGeom prst="rect">
            <a:avLst/>
          </a:prstGeom>
        </p:spPr>
        <p:txBody>
          <a:bodyPr lIns="0" tIns="0" rIns="0" bIns="0">
            <a:normAutofit/>
          </a:bodyPr>
          <a:lstStyle/>
          <a:p>
            <a:endParaRPr lang="en-US" sz="4267" b="0" strike="noStrike" spc="-1">
              <a:latin typeface="Arial"/>
            </a:endParaRPr>
          </a:p>
        </p:txBody>
      </p:sp>
      <p:sp>
        <p:nvSpPr>
          <p:cNvPr id="28" name="PlaceHolder 4"/>
          <p:cNvSpPr>
            <a:spLocks noGrp="1"/>
          </p:cNvSpPr>
          <p:nvPr>
            <p:ph type="body"/>
          </p:nvPr>
        </p:nvSpPr>
        <p:spPr>
          <a:xfrm>
            <a:off x="609600" y="3682560"/>
            <a:ext cx="10972320" cy="189696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850553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30" name="PlaceHolder 2"/>
          <p:cNvSpPr>
            <a:spLocks noGrp="1"/>
          </p:cNvSpPr>
          <p:nvPr>
            <p:ph type="body"/>
          </p:nvPr>
        </p:nvSpPr>
        <p:spPr>
          <a:xfrm>
            <a:off x="609600" y="1604640"/>
            <a:ext cx="10972320" cy="1896960"/>
          </a:xfrm>
          <a:prstGeom prst="rect">
            <a:avLst/>
          </a:prstGeom>
        </p:spPr>
        <p:txBody>
          <a:bodyPr lIns="0" tIns="0" rIns="0" bIns="0">
            <a:normAutofit/>
          </a:bodyPr>
          <a:lstStyle/>
          <a:p>
            <a:endParaRPr lang="en-US" sz="4267" b="0" strike="noStrike" spc="-1">
              <a:latin typeface="Arial"/>
            </a:endParaRPr>
          </a:p>
        </p:txBody>
      </p:sp>
      <p:sp>
        <p:nvSpPr>
          <p:cNvPr id="31" name="PlaceHolder 3"/>
          <p:cNvSpPr>
            <a:spLocks noGrp="1"/>
          </p:cNvSpPr>
          <p:nvPr>
            <p:ph type="body"/>
          </p:nvPr>
        </p:nvSpPr>
        <p:spPr>
          <a:xfrm>
            <a:off x="609600" y="3682560"/>
            <a:ext cx="10972320" cy="189696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3642002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33" name="PlaceHolder 2"/>
          <p:cNvSpPr>
            <a:spLocks noGrp="1"/>
          </p:cNvSpPr>
          <p:nvPr>
            <p:ph type="body"/>
          </p:nvPr>
        </p:nvSpPr>
        <p:spPr>
          <a:xfrm>
            <a:off x="609600" y="1604640"/>
            <a:ext cx="5354400" cy="1896960"/>
          </a:xfrm>
          <a:prstGeom prst="rect">
            <a:avLst/>
          </a:prstGeom>
        </p:spPr>
        <p:txBody>
          <a:bodyPr lIns="0" tIns="0" rIns="0" bIns="0">
            <a:normAutofit/>
          </a:bodyPr>
          <a:lstStyle/>
          <a:p>
            <a:endParaRPr lang="en-US" sz="4267" b="0" strike="noStrike" spc="-1">
              <a:latin typeface="Arial"/>
            </a:endParaRPr>
          </a:p>
        </p:txBody>
      </p:sp>
      <p:sp>
        <p:nvSpPr>
          <p:cNvPr id="34" name="PlaceHolder 3"/>
          <p:cNvSpPr>
            <a:spLocks noGrp="1"/>
          </p:cNvSpPr>
          <p:nvPr>
            <p:ph type="body"/>
          </p:nvPr>
        </p:nvSpPr>
        <p:spPr>
          <a:xfrm>
            <a:off x="6232320" y="1604640"/>
            <a:ext cx="5354400" cy="1896960"/>
          </a:xfrm>
          <a:prstGeom prst="rect">
            <a:avLst/>
          </a:prstGeom>
        </p:spPr>
        <p:txBody>
          <a:bodyPr lIns="0" tIns="0" rIns="0" bIns="0">
            <a:normAutofit/>
          </a:bodyPr>
          <a:lstStyle/>
          <a:p>
            <a:endParaRPr lang="en-US" sz="4267" b="0" strike="noStrike" spc="-1">
              <a:latin typeface="Arial"/>
            </a:endParaRPr>
          </a:p>
        </p:txBody>
      </p:sp>
      <p:sp>
        <p:nvSpPr>
          <p:cNvPr id="35" name="PlaceHolder 4"/>
          <p:cNvSpPr>
            <a:spLocks noGrp="1"/>
          </p:cNvSpPr>
          <p:nvPr>
            <p:ph type="body"/>
          </p:nvPr>
        </p:nvSpPr>
        <p:spPr>
          <a:xfrm>
            <a:off x="6232320" y="3682560"/>
            <a:ext cx="5354400" cy="1896960"/>
          </a:xfrm>
          <a:prstGeom prst="rect">
            <a:avLst/>
          </a:prstGeom>
        </p:spPr>
        <p:txBody>
          <a:bodyPr lIns="0" tIns="0" rIns="0" bIns="0">
            <a:normAutofit/>
          </a:bodyPr>
          <a:lstStyle/>
          <a:p>
            <a:endParaRPr lang="en-US" sz="4267" b="0" strike="noStrike" spc="-1">
              <a:latin typeface="Arial"/>
            </a:endParaRPr>
          </a:p>
        </p:txBody>
      </p:sp>
      <p:sp>
        <p:nvSpPr>
          <p:cNvPr id="36" name="PlaceHolder 5"/>
          <p:cNvSpPr>
            <a:spLocks noGrp="1"/>
          </p:cNvSpPr>
          <p:nvPr>
            <p:ph type="body"/>
          </p:nvPr>
        </p:nvSpPr>
        <p:spPr>
          <a:xfrm>
            <a:off x="609600" y="3682560"/>
            <a:ext cx="5354400" cy="189696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14476827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5867" b="0" strike="noStrike" spc="-1">
              <a:latin typeface="Arial"/>
            </a:endParaRPr>
          </a:p>
        </p:txBody>
      </p:sp>
      <p:sp>
        <p:nvSpPr>
          <p:cNvPr id="38" name="PlaceHolder 2"/>
          <p:cNvSpPr>
            <a:spLocks noGrp="1"/>
          </p:cNvSpPr>
          <p:nvPr>
            <p:ph type="body"/>
          </p:nvPr>
        </p:nvSpPr>
        <p:spPr>
          <a:xfrm>
            <a:off x="609600" y="1604640"/>
            <a:ext cx="3532800" cy="1896960"/>
          </a:xfrm>
          <a:prstGeom prst="rect">
            <a:avLst/>
          </a:prstGeom>
        </p:spPr>
        <p:txBody>
          <a:bodyPr lIns="0" tIns="0" rIns="0" bIns="0">
            <a:normAutofit/>
          </a:bodyPr>
          <a:lstStyle/>
          <a:p>
            <a:endParaRPr lang="en-US" sz="4267" b="0" strike="noStrike" spc="-1">
              <a:latin typeface="Arial"/>
            </a:endParaRPr>
          </a:p>
        </p:txBody>
      </p:sp>
      <p:sp>
        <p:nvSpPr>
          <p:cNvPr id="39" name="PlaceHolder 3"/>
          <p:cNvSpPr>
            <a:spLocks noGrp="1"/>
          </p:cNvSpPr>
          <p:nvPr>
            <p:ph type="body"/>
          </p:nvPr>
        </p:nvSpPr>
        <p:spPr>
          <a:xfrm>
            <a:off x="4319520" y="1604640"/>
            <a:ext cx="3532800" cy="1896960"/>
          </a:xfrm>
          <a:prstGeom prst="rect">
            <a:avLst/>
          </a:prstGeom>
        </p:spPr>
        <p:txBody>
          <a:bodyPr lIns="0" tIns="0" rIns="0" bIns="0">
            <a:normAutofit/>
          </a:bodyPr>
          <a:lstStyle/>
          <a:p>
            <a:endParaRPr lang="en-US" sz="4267" b="0" strike="noStrike" spc="-1">
              <a:latin typeface="Arial"/>
            </a:endParaRPr>
          </a:p>
        </p:txBody>
      </p:sp>
      <p:sp>
        <p:nvSpPr>
          <p:cNvPr id="40" name="PlaceHolder 4"/>
          <p:cNvSpPr>
            <a:spLocks noGrp="1"/>
          </p:cNvSpPr>
          <p:nvPr>
            <p:ph type="body"/>
          </p:nvPr>
        </p:nvSpPr>
        <p:spPr>
          <a:xfrm>
            <a:off x="8029440" y="1604640"/>
            <a:ext cx="3532800" cy="1896960"/>
          </a:xfrm>
          <a:prstGeom prst="rect">
            <a:avLst/>
          </a:prstGeom>
        </p:spPr>
        <p:txBody>
          <a:bodyPr lIns="0" tIns="0" rIns="0" bIns="0">
            <a:normAutofit/>
          </a:bodyPr>
          <a:lstStyle/>
          <a:p>
            <a:endParaRPr lang="en-US" sz="4267" b="0" strike="noStrike" spc="-1">
              <a:latin typeface="Arial"/>
            </a:endParaRPr>
          </a:p>
        </p:txBody>
      </p:sp>
      <p:sp>
        <p:nvSpPr>
          <p:cNvPr id="41" name="PlaceHolder 5"/>
          <p:cNvSpPr>
            <a:spLocks noGrp="1"/>
          </p:cNvSpPr>
          <p:nvPr>
            <p:ph type="body"/>
          </p:nvPr>
        </p:nvSpPr>
        <p:spPr>
          <a:xfrm>
            <a:off x="8029440" y="3682560"/>
            <a:ext cx="3532800" cy="1896960"/>
          </a:xfrm>
          <a:prstGeom prst="rect">
            <a:avLst/>
          </a:prstGeom>
        </p:spPr>
        <p:txBody>
          <a:bodyPr lIns="0" tIns="0" rIns="0" bIns="0">
            <a:normAutofit/>
          </a:bodyPr>
          <a:lstStyle/>
          <a:p>
            <a:endParaRPr lang="en-US" sz="4267" b="0" strike="noStrike" spc="-1">
              <a:latin typeface="Arial"/>
            </a:endParaRPr>
          </a:p>
        </p:txBody>
      </p:sp>
      <p:sp>
        <p:nvSpPr>
          <p:cNvPr id="42" name="PlaceHolder 6"/>
          <p:cNvSpPr>
            <a:spLocks noGrp="1"/>
          </p:cNvSpPr>
          <p:nvPr>
            <p:ph type="body"/>
          </p:nvPr>
        </p:nvSpPr>
        <p:spPr>
          <a:xfrm>
            <a:off x="4319520" y="3682560"/>
            <a:ext cx="3532800" cy="1896960"/>
          </a:xfrm>
          <a:prstGeom prst="rect">
            <a:avLst/>
          </a:prstGeom>
        </p:spPr>
        <p:txBody>
          <a:bodyPr lIns="0" tIns="0" rIns="0" bIns="0">
            <a:normAutofit/>
          </a:bodyPr>
          <a:lstStyle/>
          <a:p>
            <a:endParaRPr lang="en-US" sz="4267" b="0" strike="noStrike" spc="-1">
              <a:latin typeface="Arial"/>
            </a:endParaRPr>
          </a:p>
        </p:txBody>
      </p:sp>
      <p:sp>
        <p:nvSpPr>
          <p:cNvPr id="43" name="PlaceHolder 7"/>
          <p:cNvSpPr>
            <a:spLocks noGrp="1"/>
          </p:cNvSpPr>
          <p:nvPr>
            <p:ph type="body"/>
          </p:nvPr>
        </p:nvSpPr>
        <p:spPr>
          <a:xfrm>
            <a:off x="609600" y="3682560"/>
            <a:ext cx="3532800" cy="1896960"/>
          </a:xfrm>
          <a:prstGeom prst="rect">
            <a:avLst/>
          </a:prstGeom>
        </p:spPr>
        <p:txBody>
          <a:bodyPr lIns="0" tIns="0" rIns="0" bIns="0">
            <a:normAutofit/>
          </a:bodyPr>
          <a:lstStyle/>
          <a:p>
            <a:endParaRPr lang="en-US" sz="4267" b="0" strike="noStrike" spc="-1">
              <a:latin typeface="Arial"/>
            </a:endParaRPr>
          </a:p>
        </p:txBody>
      </p:sp>
    </p:spTree>
    <p:extLst>
      <p:ext uri="{BB962C8B-B14F-4D97-AF65-F5344CB8AC3E}">
        <p14:creationId xmlns:p14="http://schemas.microsoft.com/office/powerpoint/2010/main" val="473105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0193-EBD9-45A9-9231-260384307A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CF2176-5DFE-414A-9A3F-1BD8620470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BF79B1-1BE2-4AB7-A4F9-11FAB70B7C91}"/>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5" name="Footer Placeholder 4">
            <a:extLst>
              <a:ext uri="{FF2B5EF4-FFF2-40B4-BE49-F238E27FC236}">
                <a16:creationId xmlns:a16="http://schemas.microsoft.com/office/drawing/2014/main" id="{A352C2EF-5896-47AA-9BA8-20A024A0C0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AD3614-82E7-4512-89D6-B213B048F728}"/>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28170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842E7-6C83-4DEC-89BE-7C8AE8C7E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2F595-2B09-4AA0-B3CA-857D1C6EC3D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F6C21F-AB4D-4ECF-9277-FCBCC1C3348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BB755D-5C35-4FA7-A69F-5A569603929F}"/>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6" name="Footer Placeholder 5">
            <a:extLst>
              <a:ext uri="{FF2B5EF4-FFF2-40B4-BE49-F238E27FC236}">
                <a16:creationId xmlns:a16="http://schemas.microsoft.com/office/drawing/2014/main" id="{4D8CBF12-EC99-4C00-A509-650A1D1068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765FB8-829A-4BE7-ADEA-A08F3807B428}"/>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566991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C5790-D24B-4C46-88E1-CA7CA1D902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3B9A32-366C-4937-8A59-CEBCB5C34D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096B621-D1FE-497C-BC03-3FD386DC986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7A90B6-D94D-46A4-B81A-1022FB4ED3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795BA0E-E476-4AF1-8A9E-05C6181FBE2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3FE07-37EF-4E82-B30F-B99E12D43AA5}"/>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8" name="Footer Placeholder 7">
            <a:extLst>
              <a:ext uri="{FF2B5EF4-FFF2-40B4-BE49-F238E27FC236}">
                <a16:creationId xmlns:a16="http://schemas.microsoft.com/office/drawing/2014/main" id="{721132DB-5499-433E-AEB4-C7C9419C5B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D1E6438-B849-4E5C-82B5-31520F1184F1}"/>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102707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3561-F5C8-409A-BA57-C505AC5871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A6F9A8-8A0F-474A-8C68-1B8A8D87FD94}"/>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4" name="Footer Placeholder 3">
            <a:extLst>
              <a:ext uri="{FF2B5EF4-FFF2-40B4-BE49-F238E27FC236}">
                <a16:creationId xmlns:a16="http://schemas.microsoft.com/office/drawing/2014/main" id="{8BC5B56C-E6C2-411A-9049-7F58A0A8A6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BF04E7D-3F47-49B9-ACA1-B84B6F559212}"/>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231572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38B06D-3A90-40C7-8333-9773675880C9}"/>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3" name="Footer Placeholder 2">
            <a:extLst>
              <a:ext uri="{FF2B5EF4-FFF2-40B4-BE49-F238E27FC236}">
                <a16:creationId xmlns:a16="http://schemas.microsoft.com/office/drawing/2014/main" id="{933EA686-34AB-4FC0-93C0-4EA5B6585C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86DB158-700C-42BF-AED8-08E20CC12868}"/>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52456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C47D3-4828-4F40-A079-F3E1A13CB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457575-02A9-4B89-A6FC-9CCC4B055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3D2BBE-8979-4C6F-A778-507C62DD08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A8493D-D3CB-48E0-B56A-699DEF960C04}"/>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6" name="Footer Placeholder 5">
            <a:extLst>
              <a:ext uri="{FF2B5EF4-FFF2-40B4-BE49-F238E27FC236}">
                <a16:creationId xmlns:a16="http://schemas.microsoft.com/office/drawing/2014/main" id="{E95F207C-3E1F-4534-81F3-8AD8A57CC2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D40DDD-48E5-4950-9B45-50E6FE828475}"/>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140446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D8FAF-8463-445F-9EB6-A7A56BCF8E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304D17-4C5C-422E-8B57-8EC82C1E5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060C4B-F55A-4F83-817B-0AB6CFD2E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86AF53-236A-4091-81AD-3D31C493D6E1}"/>
              </a:ext>
            </a:extLst>
          </p:cNvPr>
          <p:cNvSpPr>
            <a:spLocks noGrp="1"/>
          </p:cNvSpPr>
          <p:nvPr>
            <p:ph type="dt" sz="half" idx="10"/>
          </p:nvPr>
        </p:nvSpPr>
        <p:spPr>
          <a:xfrm>
            <a:off x="838200" y="6356350"/>
            <a:ext cx="2743200" cy="365125"/>
          </a:xfrm>
          <a:prstGeom prst="rect">
            <a:avLst/>
          </a:prstGeom>
        </p:spPr>
        <p:txBody>
          <a:bodyPr/>
          <a:lstStyle/>
          <a:p>
            <a:fld id="{A3B25FAE-2AAB-4AFA-9A3A-752A877DA09C}" type="datetimeFigureOut">
              <a:rPr lang="en-US" smtClean="0"/>
              <a:t>9/13/2017</a:t>
            </a:fld>
            <a:endParaRPr lang="en-US"/>
          </a:p>
        </p:txBody>
      </p:sp>
      <p:sp>
        <p:nvSpPr>
          <p:cNvPr id="6" name="Footer Placeholder 5">
            <a:extLst>
              <a:ext uri="{FF2B5EF4-FFF2-40B4-BE49-F238E27FC236}">
                <a16:creationId xmlns:a16="http://schemas.microsoft.com/office/drawing/2014/main" id="{64AB7DD3-328B-4720-BD91-D6A6427BEB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A01667-32F4-4BA5-B987-AD90BC4EC4D1}"/>
              </a:ext>
            </a:extLst>
          </p:cNvPr>
          <p:cNvSpPr>
            <a:spLocks noGrp="1"/>
          </p:cNvSpPr>
          <p:nvPr>
            <p:ph type="sldNum" sz="quarter" idx="12"/>
          </p:nvPr>
        </p:nvSpPr>
        <p:spPr>
          <a:xfrm>
            <a:off x="8610600" y="6356350"/>
            <a:ext cx="2743200" cy="365125"/>
          </a:xfrm>
          <a:prstGeom prst="rect">
            <a:avLst/>
          </a:prstGeom>
        </p:spPr>
        <p:txBody>
          <a:bodyPr/>
          <a:lstStyle/>
          <a:p>
            <a:fld id="{863290F4-2FBA-4792-9CD3-2DB80EE7DE67}" type="slidenum">
              <a:rPr lang="en-US" smtClean="0"/>
              <a:t>‹#›</a:t>
            </a:fld>
            <a:endParaRPr lang="en-US"/>
          </a:p>
        </p:txBody>
      </p:sp>
    </p:spTree>
    <p:extLst>
      <p:ext uri="{BB962C8B-B14F-4D97-AF65-F5344CB8AC3E}">
        <p14:creationId xmlns:p14="http://schemas.microsoft.com/office/powerpoint/2010/main" val="186459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47BE8C-94AF-4365-AD39-A98D6AD20A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1365B4-2A29-42AD-9DC3-A8FAFA6644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ustomShape 1">
            <a:extLst>
              <a:ext uri="{FF2B5EF4-FFF2-40B4-BE49-F238E27FC236}">
                <a16:creationId xmlns:a16="http://schemas.microsoft.com/office/drawing/2014/main" id="{78461D4C-5B72-4C4E-A6C0-15C3D1685A97}"/>
              </a:ext>
            </a:extLst>
          </p:cNvPr>
          <p:cNvSpPr/>
          <p:nvPr userDrawn="1"/>
        </p:nvSpPr>
        <p:spPr>
          <a:xfrm>
            <a:off x="0" y="6243782"/>
            <a:ext cx="12192000" cy="616610"/>
          </a:xfrm>
          <a:prstGeom prst="rect">
            <a:avLst/>
          </a:prstGeom>
          <a:solidFill>
            <a:srgbClr val="FFFFFF"/>
          </a:solidFill>
          <a:ln w="25560">
            <a:noFill/>
          </a:ln>
        </p:spPr>
        <p:style>
          <a:lnRef idx="0">
            <a:scrgbClr r="0" g="0" b="0"/>
          </a:lnRef>
          <a:fillRef idx="0">
            <a:scrgbClr r="0" g="0" b="0"/>
          </a:fillRef>
          <a:effectRef idx="0">
            <a:scrgbClr r="0" g="0" b="0"/>
          </a:effectRef>
          <a:fontRef idx="minor"/>
        </p:style>
      </p:sp>
      <p:pic>
        <p:nvPicPr>
          <p:cNvPr id="9" name="Picture 1">
            <a:extLst>
              <a:ext uri="{FF2B5EF4-FFF2-40B4-BE49-F238E27FC236}">
                <a16:creationId xmlns:a16="http://schemas.microsoft.com/office/drawing/2014/main" id="{00A934E6-184A-4F8F-9899-06D400E9E2C1}"/>
              </a:ext>
            </a:extLst>
          </p:cNvPr>
          <p:cNvPicPr/>
          <p:nvPr userDrawn="1"/>
        </p:nvPicPr>
        <p:blipFill>
          <a:blip r:embed="rId13"/>
          <a:stretch/>
        </p:blipFill>
        <p:spPr>
          <a:xfrm>
            <a:off x="9872667" y="6385340"/>
            <a:ext cx="1272600" cy="348840"/>
          </a:xfrm>
          <a:prstGeom prst="rect">
            <a:avLst/>
          </a:prstGeom>
          <a:ln>
            <a:noFill/>
          </a:ln>
        </p:spPr>
      </p:pic>
      <p:pic>
        <p:nvPicPr>
          <p:cNvPr id="10" name="Picture 8">
            <a:extLst>
              <a:ext uri="{FF2B5EF4-FFF2-40B4-BE49-F238E27FC236}">
                <a16:creationId xmlns:a16="http://schemas.microsoft.com/office/drawing/2014/main" id="{A37525C0-B777-4BE9-B8BA-8BD98C9AA9A2}"/>
              </a:ext>
            </a:extLst>
          </p:cNvPr>
          <p:cNvPicPr/>
          <p:nvPr userDrawn="1"/>
        </p:nvPicPr>
        <p:blipFill>
          <a:blip r:embed="rId14"/>
          <a:stretch/>
        </p:blipFill>
        <p:spPr>
          <a:xfrm>
            <a:off x="11168667" y="6356540"/>
            <a:ext cx="171360" cy="171360"/>
          </a:xfrm>
          <a:prstGeom prst="rect">
            <a:avLst/>
          </a:prstGeom>
          <a:ln>
            <a:noFill/>
          </a:ln>
        </p:spPr>
      </p:pic>
      <p:sp>
        <p:nvSpPr>
          <p:cNvPr id="11" name="CustomShape 4">
            <a:extLst>
              <a:ext uri="{FF2B5EF4-FFF2-40B4-BE49-F238E27FC236}">
                <a16:creationId xmlns:a16="http://schemas.microsoft.com/office/drawing/2014/main" id="{11407738-0BF3-4A2A-AEFF-D4577BB22A72}"/>
              </a:ext>
            </a:extLst>
          </p:cNvPr>
          <p:cNvSpPr/>
          <p:nvPr userDrawn="1"/>
        </p:nvSpPr>
        <p:spPr>
          <a:xfrm>
            <a:off x="3755965" y="6385340"/>
            <a:ext cx="4839394" cy="363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dirty="0">
                <a:solidFill>
                  <a:srgbClr val="FFC000"/>
                </a:solidFill>
                <a:latin typeface="Adobe Gothic Std B"/>
                <a:ea typeface="DejaVu Sans"/>
              </a:rPr>
              <a:t>Segregation of Duties: A Cybersecurity Safeguard</a:t>
            </a:r>
            <a:endParaRPr lang="en-US" sz="1800" b="0" strike="noStrike" spc="-1" dirty="0">
              <a:latin typeface="Arial"/>
            </a:endParaRPr>
          </a:p>
        </p:txBody>
      </p:sp>
    </p:spTree>
    <p:extLst>
      <p:ext uri="{BB962C8B-B14F-4D97-AF65-F5344CB8AC3E}">
        <p14:creationId xmlns:p14="http://schemas.microsoft.com/office/powerpoint/2010/main" val="905766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 name="CustomShape 1"/>
          <p:cNvSpPr/>
          <p:nvPr/>
        </p:nvSpPr>
        <p:spPr>
          <a:xfrm>
            <a:off x="0" y="6211200"/>
            <a:ext cx="12190080" cy="645120"/>
          </a:xfrm>
          <a:prstGeom prst="rect">
            <a:avLst/>
          </a:prstGeom>
          <a:solidFill>
            <a:srgbClr val="FFFFFF"/>
          </a:solidFill>
          <a:ln w="25560">
            <a:noFill/>
          </a:ln>
        </p:spPr>
        <p:style>
          <a:lnRef idx="0">
            <a:scrgbClr r="0" g="0" b="0"/>
          </a:lnRef>
          <a:fillRef idx="0">
            <a:scrgbClr r="0" g="0" b="0"/>
          </a:fillRef>
          <a:effectRef idx="0">
            <a:scrgbClr r="0" g="0" b="0"/>
          </a:effectRef>
          <a:fontRef idx="minor"/>
        </p:style>
      </p:sp>
      <p:sp>
        <p:nvSpPr>
          <p:cNvPr id="9" name="CustomShape 2"/>
          <p:cNvSpPr/>
          <p:nvPr/>
        </p:nvSpPr>
        <p:spPr>
          <a:xfrm>
            <a:off x="0" y="6165120"/>
            <a:ext cx="12190080" cy="43680"/>
          </a:xfrm>
          <a:prstGeom prst="rect">
            <a:avLst/>
          </a:prstGeom>
          <a:solidFill>
            <a:srgbClr val="A6A6A6"/>
          </a:solidFill>
          <a:ln w="25560">
            <a:noFill/>
          </a:ln>
        </p:spPr>
        <p:style>
          <a:lnRef idx="0">
            <a:scrgbClr r="0" g="0" b="0"/>
          </a:lnRef>
          <a:fillRef idx="0">
            <a:scrgbClr r="0" g="0" b="0"/>
          </a:fillRef>
          <a:effectRef idx="0">
            <a:scrgbClr r="0" g="0" b="0"/>
          </a:effectRef>
          <a:fontRef idx="minor"/>
        </p:style>
        <p:txBody>
          <a:bodyPr lIns="120000" tIns="60000" rIns="120000" bIns="60000" anchor="ctr"/>
          <a:lstStyle/>
          <a:p>
            <a:pPr algn="ctr">
              <a:lnSpc>
                <a:spcPct val="100000"/>
              </a:lnSpc>
            </a:pPr>
            <a:r>
              <a:rPr lang="en-US" sz="2400" b="0" strike="noStrike" spc="-1">
                <a:solidFill>
                  <a:srgbClr val="FFFFFF"/>
                </a:solidFill>
                <a:latin typeface="Calibri"/>
                <a:ea typeface="DejaVu Sans"/>
              </a:rPr>
              <a:t> </a:t>
            </a:r>
            <a:endParaRPr lang="en-US" sz="2400" b="0" strike="noStrike" spc="-1">
              <a:latin typeface="Arial"/>
            </a:endParaRPr>
          </a:p>
        </p:txBody>
      </p:sp>
      <p:sp>
        <p:nvSpPr>
          <p:cNvPr id="2" name="CustomShape 3"/>
          <p:cNvSpPr/>
          <p:nvPr/>
        </p:nvSpPr>
        <p:spPr>
          <a:xfrm>
            <a:off x="143520" y="6309120"/>
            <a:ext cx="2734560" cy="403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a:lnSpc>
                <a:spcPct val="100000"/>
              </a:lnSpc>
            </a:pPr>
            <a:r>
              <a:rPr lang="en-US" sz="1867" b="1" strike="noStrike" spc="-1" dirty="0">
                <a:solidFill>
                  <a:srgbClr val="021D74"/>
                </a:solidFill>
                <a:latin typeface="Calibri"/>
                <a:ea typeface="DejaVu Sans"/>
              </a:rPr>
              <a:t>www.onShore.com</a:t>
            </a:r>
            <a:endParaRPr lang="en-US" sz="1867" b="0" strike="noStrike" spc="-1" dirty="0">
              <a:latin typeface="Arial"/>
            </a:endParaRPr>
          </a:p>
        </p:txBody>
      </p:sp>
      <p:pic>
        <p:nvPicPr>
          <p:cNvPr id="3" name="Picture 1"/>
          <p:cNvPicPr/>
          <p:nvPr/>
        </p:nvPicPr>
        <p:blipFill>
          <a:blip r:embed="rId15"/>
          <a:stretch/>
        </p:blipFill>
        <p:spPr>
          <a:xfrm>
            <a:off x="10128480" y="6309120"/>
            <a:ext cx="1696800" cy="465120"/>
          </a:xfrm>
          <a:prstGeom prst="rect">
            <a:avLst/>
          </a:prstGeom>
          <a:ln>
            <a:noFill/>
          </a:ln>
        </p:spPr>
      </p:pic>
      <p:pic>
        <p:nvPicPr>
          <p:cNvPr id="4" name="Picture 8"/>
          <p:cNvPicPr/>
          <p:nvPr/>
        </p:nvPicPr>
        <p:blipFill>
          <a:blip r:embed="rId16"/>
          <a:stretch/>
        </p:blipFill>
        <p:spPr>
          <a:xfrm>
            <a:off x="11856480" y="6270720"/>
            <a:ext cx="228480" cy="228480"/>
          </a:xfrm>
          <a:prstGeom prst="rect">
            <a:avLst/>
          </a:prstGeom>
          <a:ln>
            <a:noFill/>
          </a:ln>
        </p:spPr>
      </p:pic>
      <p:sp>
        <p:nvSpPr>
          <p:cNvPr id="5" name="CustomShape 4"/>
          <p:cNvSpPr/>
          <p:nvPr/>
        </p:nvSpPr>
        <p:spPr>
          <a:xfrm>
            <a:off x="4145280" y="6309120"/>
            <a:ext cx="4925280" cy="4848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nSpc>
                <a:spcPct val="100000"/>
              </a:lnSpc>
            </a:pPr>
            <a:r>
              <a:rPr lang="en-US" sz="2400" b="0" strike="noStrike" spc="-1" dirty="0">
                <a:solidFill>
                  <a:srgbClr val="FFC000"/>
                </a:solidFill>
                <a:latin typeface="Adobe Gothic Std B"/>
                <a:ea typeface="DejaVu Sans"/>
              </a:rPr>
              <a:t>PANOPTIC CYBERDEFENSE™</a:t>
            </a:r>
            <a:endParaRPr lang="en-US" sz="2400" b="0" strike="noStrike" spc="-1" dirty="0">
              <a:latin typeface="Arial"/>
            </a:endParaRPr>
          </a:p>
        </p:txBody>
      </p:sp>
      <p:sp>
        <p:nvSpPr>
          <p:cNvPr id="6" name="PlaceHolder 5"/>
          <p:cNvSpPr>
            <a:spLocks noGrp="1"/>
          </p:cNvSpPr>
          <p:nvPr>
            <p:ph type="title"/>
          </p:nvPr>
        </p:nvSpPr>
        <p:spPr>
          <a:xfrm>
            <a:off x="609600" y="273600"/>
            <a:ext cx="10972320" cy="1144800"/>
          </a:xfrm>
          <a:prstGeom prst="rect">
            <a:avLst/>
          </a:prstGeom>
        </p:spPr>
        <p:txBody>
          <a:bodyPr lIns="0" tIns="0" rIns="0" bIns="0" anchor="ctr"/>
          <a:lstStyle/>
          <a:p>
            <a:pPr algn="ctr"/>
            <a:r>
              <a:rPr lang="en-US" sz="5867" b="0" strike="noStrike" spc="-1">
                <a:latin typeface="Arial"/>
              </a:rPr>
              <a:t>Click to edit the title text format</a:t>
            </a:r>
          </a:p>
        </p:txBody>
      </p:sp>
      <p:sp>
        <p:nvSpPr>
          <p:cNvPr id="7" name="PlaceHolder 6"/>
          <p:cNvSpPr>
            <a:spLocks noGrp="1"/>
          </p:cNvSpPr>
          <p:nvPr>
            <p:ph type="body"/>
          </p:nvPr>
        </p:nvSpPr>
        <p:spPr>
          <a:xfrm>
            <a:off x="609600" y="1604640"/>
            <a:ext cx="1097232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n-US" sz="4267" b="0" strike="noStrike" spc="-1">
                <a:latin typeface="Arial"/>
              </a:rPr>
              <a:t>Click to edit the outline text format</a:t>
            </a:r>
          </a:p>
          <a:p>
            <a:pPr marL="1151971" lvl="1" indent="-431989">
              <a:spcBef>
                <a:spcPts val="1512"/>
              </a:spcBef>
              <a:buClr>
                <a:srgbClr val="FFFFFF"/>
              </a:buClr>
              <a:buSzPct val="75000"/>
              <a:buFont typeface="Symbol" charset="2"/>
              <a:buChar char=""/>
            </a:pPr>
            <a:r>
              <a:rPr lang="en-US" sz="3733" b="0" strike="noStrike" spc="-1">
                <a:latin typeface="Arial"/>
              </a:rPr>
              <a:t>Second Outline Level</a:t>
            </a:r>
          </a:p>
          <a:p>
            <a:pPr marL="1727957" lvl="2" indent="-383990">
              <a:spcBef>
                <a:spcPts val="1133"/>
              </a:spcBef>
              <a:buClr>
                <a:srgbClr val="FFFFFF"/>
              </a:buClr>
              <a:buSzPct val="45000"/>
              <a:buFont typeface="Wingdings" charset="2"/>
              <a:buChar char=""/>
            </a:pPr>
            <a:r>
              <a:rPr lang="en-US" sz="3200" b="0" strike="noStrike" spc="-1">
                <a:latin typeface="Arial"/>
              </a:rPr>
              <a:t>Third Outline Level</a:t>
            </a:r>
          </a:p>
          <a:p>
            <a:pPr marL="2303942" lvl="3" indent="-287993">
              <a:spcBef>
                <a:spcPts val="756"/>
              </a:spcBef>
              <a:buClr>
                <a:srgbClr val="FFFFFF"/>
              </a:buClr>
              <a:buSzPct val="75000"/>
              <a:buFont typeface="Symbol" charset="2"/>
              <a:buChar char=""/>
            </a:pPr>
            <a:r>
              <a:rPr lang="en-US" sz="2667" b="0" strike="noStrike" spc="-1">
                <a:latin typeface="Arial"/>
              </a:rPr>
              <a:t>Fourth Outline Level</a:t>
            </a:r>
          </a:p>
          <a:p>
            <a:pPr marL="2879928" lvl="4" indent="-287993">
              <a:spcBef>
                <a:spcPts val="377"/>
              </a:spcBef>
              <a:buClr>
                <a:srgbClr val="FFFFFF"/>
              </a:buClr>
              <a:buSzPct val="45000"/>
              <a:buFont typeface="Wingdings" charset="2"/>
              <a:buChar char=""/>
            </a:pPr>
            <a:r>
              <a:rPr lang="en-US" sz="2667" b="0" strike="noStrike" spc="-1">
                <a:latin typeface="Arial"/>
              </a:rPr>
              <a:t>Fifth Outline Level</a:t>
            </a:r>
          </a:p>
          <a:p>
            <a:pPr marL="3455914" lvl="5" indent="-287993">
              <a:spcBef>
                <a:spcPts val="377"/>
              </a:spcBef>
              <a:buClr>
                <a:srgbClr val="FFFFFF"/>
              </a:buClr>
              <a:buSzPct val="45000"/>
              <a:buFont typeface="Wingdings" charset="2"/>
              <a:buChar char=""/>
            </a:pPr>
            <a:r>
              <a:rPr lang="en-US" sz="2667" b="0" strike="noStrike" spc="-1">
                <a:latin typeface="Arial"/>
              </a:rPr>
              <a:t>Sixth Outline Level</a:t>
            </a:r>
          </a:p>
          <a:p>
            <a:pPr marL="4031899" lvl="6" indent="-287993">
              <a:spcBef>
                <a:spcPts val="377"/>
              </a:spcBef>
              <a:buClr>
                <a:srgbClr val="FFFFFF"/>
              </a:buClr>
              <a:buSzPct val="45000"/>
              <a:buFont typeface="Wingdings" charset="2"/>
              <a:buChar char=""/>
            </a:pPr>
            <a:r>
              <a:rPr lang="en-US" sz="2667" b="0" strike="noStrike" spc="-1">
                <a:latin typeface="Arial"/>
              </a:rPr>
              <a:t>Seventh Outline Level</a:t>
            </a:r>
          </a:p>
        </p:txBody>
      </p:sp>
    </p:spTree>
    <p:extLst>
      <p:ext uri="{BB962C8B-B14F-4D97-AF65-F5344CB8AC3E}">
        <p14:creationId xmlns:p14="http://schemas.microsoft.com/office/powerpoint/2010/main" val="330629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575986" indent="-431989" algn="l" defTabSz="1219170" rtl="0" eaLnBrk="1" latinLnBrk="0" hangingPunct="1">
        <a:lnSpc>
          <a:spcPct val="90000"/>
        </a:lnSpc>
        <a:spcBef>
          <a:spcPts val="1889"/>
        </a:spcBef>
        <a:buClr>
          <a:srgbClr val="FFFFFF"/>
        </a:buClr>
        <a:buSzPct val="45000"/>
        <a:buFont typeface="Wingdings" charset="2"/>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mailto:Chris.Johnson@onshore.com"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4"/>
          <p:cNvPicPr/>
          <p:nvPr/>
        </p:nvPicPr>
        <p:blipFill>
          <a:blip r:embed="rId3"/>
          <a:srcRect b="35042"/>
          <a:stretch/>
        </p:blipFill>
        <p:spPr>
          <a:xfrm>
            <a:off x="6096000" y="836640"/>
            <a:ext cx="5745120" cy="3838560"/>
          </a:xfrm>
          <a:prstGeom prst="rect">
            <a:avLst/>
          </a:prstGeom>
          <a:ln>
            <a:noFill/>
          </a:ln>
        </p:spPr>
      </p:pic>
      <p:sp>
        <p:nvSpPr>
          <p:cNvPr id="50" name="CustomShape 1"/>
          <p:cNvSpPr/>
          <p:nvPr/>
        </p:nvSpPr>
        <p:spPr>
          <a:xfrm>
            <a:off x="-14011" y="4560254"/>
            <a:ext cx="12220021" cy="931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defTabSz="1219170"/>
            <a:r>
              <a:rPr lang="en-US" sz="4400" b="1" spc="-1" dirty="0">
                <a:solidFill>
                  <a:srgbClr val="FFFFFF"/>
                </a:solidFill>
                <a:latin typeface="Adobe Gothic Std B"/>
                <a:ea typeface="Adobe Gothic Std B"/>
                <a:cs typeface="DejaVu Sans"/>
              </a:rPr>
              <a:t>Segregation of Duties: A Cybersecurity Safeguard</a:t>
            </a:r>
            <a:endParaRPr lang="en-US" sz="4400" spc="-1" dirty="0">
              <a:solidFill>
                <a:prstClr val="black"/>
              </a:solidFill>
              <a:latin typeface="Arial"/>
              <a:ea typeface="DejaVu Sans"/>
              <a:cs typeface="DejaVu Sans"/>
            </a:endParaRPr>
          </a:p>
        </p:txBody>
      </p:sp>
      <p:pic>
        <p:nvPicPr>
          <p:cNvPr id="51" name="Picture 50"/>
          <p:cNvPicPr/>
          <p:nvPr/>
        </p:nvPicPr>
        <p:blipFill>
          <a:blip r:embed="rId4"/>
          <a:stretch/>
        </p:blipFill>
        <p:spPr>
          <a:xfrm>
            <a:off x="539520" y="609600"/>
            <a:ext cx="11148000" cy="3113760"/>
          </a:xfrm>
          <a:prstGeom prst="rect">
            <a:avLst/>
          </a:prstGeom>
          <a:ln>
            <a:noFill/>
          </a:ln>
        </p:spPr>
      </p:pic>
    </p:spTree>
    <p:extLst>
      <p:ext uri="{BB962C8B-B14F-4D97-AF65-F5344CB8AC3E}">
        <p14:creationId xmlns:p14="http://schemas.microsoft.com/office/powerpoint/2010/main" val="9105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FE9C7D92-9A7F-4226-B7E3-6B23AF0A6A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35799" y="1028244"/>
            <a:ext cx="6793800" cy="479812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How to accomplish">
            <a:extLst>
              <a:ext uri="{FF2B5EF4-FFF2-40B4-BE49-F238E27FC236}">
                <a16:creationId xmlns:a16="http://schemas.microsoft.com/office/drawing/2014/main" id="{182BC4C5-6862-4386-A185-A12C555F57E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4" descr="Abstract, Geometric, World, Map, Brochure">
            <a:extLst>
              <a:ext uri="{FF2B5EF4-FFF2-40B4-BE49-F238E27FC236}">
                <a16:creationId xmlns:a16="http://schemas.microsoft.com/office/drawing/2014/main" id="{68F1D568-B7D9-4B32-BC28-8545451113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60A95F1-B04D-44D8-B16C-DC54B2275D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7" name="Title 1">
            <a:extLst>
              <a:ext uri="{FF2B5EF4-FFF2-40B4-BE49-F238E27FC236}">
                <a16:creationId xmlns:a16="http://schemas.microsoft.com/office/drawing/2014/main" id="{8A601B8F-2FE9-475C-9669-9D2A9167255F}"/>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Achieving Your Goals</a:t>
            </a:r>
          </a:p>
        </p:txBody>
      </p:sp>
    </p:spTree>
    <p:extLst>
      <p:ext uri="{BB962C8B-B14F-4D97-AF65-F5344CB8AC3E}">
        <p14:creationId xmlns:p14="http://schemas.microsoft.com/office/powerpoint/2010/main" val="3425117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465922" y="382161"/>
            <a:ext cx="3382596"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How to?</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3587262" y="113143"/>
            <a:ext cx="7928148"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marL="514350" indent="-514350" defTabSz="1219170">
              <a:buAutoNum type="arabicPeriod"/>
            </a:pPr>
            <a:r>
              <a:rPr lang="en-US" sz="2933" spc="-1" dirty="0">
                <a:solidFill>
                  <a:srgbClr val="FFFF66"/>
                </a:solidFill>
                <a:latin typeface="Adobe Gothic Std B"/>
                <a:ea typeface="DejaVu Sans"/>
                <a:cs typeface="DejaVu Sans"/>
              </a:rPr>
              <a:t>Designate an individual responsible for each of your security processes and the process owner’s and report to audit committee chair. </a:t>
            </a:r>
          </a:p>
          <a:p>
            <a:pPr marL="514350" indent="-514350" defTabSz="1219170">
              <a:buAutoNum type="arabicPeriod"/>
            </a:pPr>
            <a:endParaRPr lang="en-US" sz="2933" spc="-1" dirty="0">
              <a:solidFill>
                <a:srgbClr val="FFFF66"/>
              </a:solidFill>
              <a:latin typeface="Adobe Gothic Std B"/>
              <a:ea typeface="DejaVu Sans"/>
              <a:cs typeface="DejaVu Sans"/>
            </a:endParaRPr>
          </a:p>
          <a:p>
            <a:pPr marL="514350" indent="-514350" defTabSz="1219170">
              <a:buAutoNum type="arabicPeriod"/>
            </a:pPr>
            <a:r>
              <a:rPr lang="en-US" sz="2933" spc="-1" dirty="0">
                <a:solidFill>
                  <a:srgbClr val="FFFF66"/>
                </a:solidFill>
                <a:latin typeface="Adobe Gothic Std B"/>
                <a:ea typeface="DejaVu Sans"/>
                <a:cs typeface="DejaVu Sans"/>
              </a:rPr>
              <a:t>Use a 3</a:t>
            </a:r>
            <a:r>
              <a:rPr lang="en-US" sz="2933" spc="-1" baseline="30000" dirty="0">
                <a:solidFill>
                  <a:srgbClr val="FFFF66"/>
                </a:solidFill>
                <a:latin typeface="Adobe Gothic Std B"/>
                <a:ea typeface="DejaVu Sans"/>
                <a:cs typeface="DejaVu Sans"/>
              </a:rPr>
              <a:t>rd</a:t>
            </a:r>
            <a:r>
              <a:rPr lang="en-US" sz="2933" spc="-1" dirty="0">
                <a:solidFill>
                  <a:srgbClr val="FFFF66"/>
                </a:solidFill>
                <a:latin typeface="Adobe Gothic Std B"/>
                <a:ea typeface="DejaVu Sans"/>
                <a:cs typeface="DejaVu Sans"/>
              </a:rPr>
              <a:t> party to monitor security, conduct surprise security audits and security testing.</a:t>
            </a:r>
          </a:p>
          <a:p>
            <a:pPr marL="514350" indent="-514350" defTabSz="1219170">
              <a:buAutoNum type="arabicPeriod"/>
            </a:pPr>
            <a:endParaRPr lang="en-US" sz="2933" spc="-1" dirty="0">
              <a:solidFill>
                <a:srgbClr val="FFFF66"/>
              </a:solidFill>
              <a:latin typeface="Adobe Gothic Std B"/>
              <a:ea typeface="DejaVu Sans"/>
              <a:cs typeface="DejaVu Sans"/>
            </a:endParaRPr>
          </a:p>
          <a:p>
            <a:pPr marL="514350" indent="-514350" defTabSz="1219170">
              <a:buAutoNum type="arabicPeriod"/>
            </a:pPr>
            <a:r>
              <a:rPr lang="en-US" sz="2933" spc="-1" dirty="0">
                <a:solidFill>
                  <a:srgbClr val="FFFF66"/>
                </a:solidFill>
                <a:latin typeface="Adobe Gothic Std B"/>
                <a:ea typeface="DejaVu Sans"/>
                <a:cs typeface="DejaVu Sans"/>
              </a:rPr>
              <a:t>Have an individual (CISO) responsible for IS report to the board of directors.</a:t>
            </a:r>
          </a:p>
          <a:p>
            <a:pPr marL="514350" indent="-514350" defTabSz="1219170">
              <a:buAutoNum type="arabicPeriod"/>
            </a:pPr>
            <a:endParaRPr lang="en-US" sz="2933" spc="-1" dirty="0">
              <a:solidFill>
                <a:srgbClr val="FFFF66"/>
              </a:solidFill>
              <a:latin typeface="Adobe Gothic Std B"/>
              <a:ea typeface="DejaVu Sans"/>
              <a:cs typeface="DejaVu Sans"/>
            </a:endParaRPr>
          </a:p>
          <a:p>
            <a:pPr marL="514350" indent="-514350" defTabSz="1219170">
              <a:buAutoNum type="arabicPeriod"/>
            </a:pPr>
            <a:r>
              <a:rPr lang="en-US" sz="2933" spc="-1" dirty="0">
                <a:solidFill>
                  <a:srgbClr val="FFFF66"/>
                </a:solidFill>
                <a:latin typeface="Adobe Gothic Std B"/>
                <a:ea typeface="DejaVu Sans"/>
                <a:cs typeface="DejaVu Sans"/>
              </a:rPr>
              <a:t>Have an individual (CISO) responsible for IS report to audit committee as long as internal audit committee doesn’t report to CFO.</a:t>
            </a:r>
          </a:p>
          <a:p>
            <a:pPr defTabSz="1219170"/>
            <a:endParaRPr lang="en-US" sz="2933" spc="-1" dirty="0">
              <a:solidFill>
                <a:srgbClr val="FFFF66"/>
              </a:solidFill>
              <a:latin typeface="Adobe Gothic Std B"/>
              <a:ea typeface="DejaVu Sans"/>
              <a:cs typeface="DejaVu Sans"/>
            </a:endParaRPr>
          </a:p>
          <a:p>
            <a:pPr defTabSz="1219170"/>
            <a:endParaRPr lang="en-US" sz="2933" spc="-1" dirty="0">
              <a:solidFill>
                <a:prstClr val="black"/>
              </a:solidFill>
              <a:latin typeface="Arial"/>
              <a:ea typeface="DejaVu Sans"/>
              <a:cs typeface="DejaVu Sans"/>
            </a:endParaRPr>
          </a:p>
        </p:txBody>
      </p:sp>
    </p:spTree>
    <p:extLst>
      <p:ext uri="{BB962C8B-B14F-4D97-AF65-F5344CB8AC3E}">
        <p14:creationId xmlns:p14="http://schemas.microsoft.com/office/powerpoint/2010/main" val="68338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105E25B1-8AE6-4B81-AE9E-368FE5FB7C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91865" y="894303"/>
            <a:ext cx="6160182" cy="435062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bstract, Geometric, World, Map, Brochure">
            <a:extLst>
              <a:ext uri="{FF2B5EF4-FFF2-40B4-BE49-F238E27FC236}">
                <a16:creationId xmlns:a16="http://schemas.microsoft.com/office/drawing/2014/main" id="{3621CD68-2EEF-4D73-8360-0FB2352FB9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8CA6F23-FFE5-44F6-85AC-B833D8B91B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783D9037-11EF-4B74-9D7B-AA7ACC11D46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Importance of Segregation of Duties</a:t>
            </a:r>
          </a:p>
        </p:txBody>
      </p:sp>
    </p:spTree>
    <p:extLst>
      <p:ext uri="{BB962C8B-B14F-4D97-AF65-F5344CB8AC3E}">
        <p14:creationId xmlns:p14="http://schemas.microsoft.com/office/powerpoint/2010/main" val="3060836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518880" y="248753"/>
            <a:ext cx="5362560"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Importance of</a:t>
            </a:r>
          </a:p>
          <a:p>
            <a:pPr defTabSz="1219170"/>
            <a:r>
              <a:rPr lang="en-US" sz="4800" b="1" spc="-1" dirty="0" err="1">
                <a:solidFill>
                  <a:srgbClr val="FFFFFF"/>
                </a:solidFill>
                <a:latin typeface="Adobe Gothic Std B"/>
                <a:ea typeface="DejaVu Sans"/>
                <a:cs typeface="DejaVu Sans"/>
              </a:rPr>
              <a:t>SoD</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5441369" y="1039793"/>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All businesses bound by FFIEC involve control techniques surrounding </a:t>
            </a:r>
            <a:r>
              <a:rPr lang="en-US" sz="2933" spc="-1" dirty="0" err="1">
                <a:solidFill>
                  <a:srgbClr val="FFFF66"/>
                </a:solidFill>
                <a:latin typeface="Adobe Gothic Std B"/>
                <a:ea typeface="DejaVu Sans"/>
                <a:cs typeface="DejaVu Sans"/>
              </a:rPr>
              <a:t>SoD</a:t>
            </a:r>
            <a:r>
              <a:rPr lang="en-US" sz="2933" spc="-1" dirty="0">
                <a:solidFill>
                  <a:srgbClr val="FFFF66"/>
                </a:solidFill>
                <a:latin typeface="Adobe Gothic Std B"/>
                <a:ea typeface="DejaVu Sans"/>
                <a:cs typeface="DejaVu Sans"/>
              </a:rPr>
              <a:t> and are subject to review by external auditors.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FFIEC calls out GRC at the corporate leadership level and then again at the IT management level.</a:t>
            </a:r>
          </a:p>
          <a:p>
            <a:pPr defTabSz="1219170"/>
            <a:endParaRPr lang="en-US" sz="2933" spc="-1" dirty="0">
              <a:solidFill>
                <a:srgbClr val="FFFF66"/>
              </a:solidFill>
              <a:latin typeface="Adobe Gothic Std B"/>
              <a:ea typeface="DejaVu Sans"/>
              <a:cs typeface="DejaVu Sans"/>
            </a:endParaRPr>
          </a:p>
          <a:p>
            <a:pPr defTabSz="1219170"/>
            <a:endParaRPr lang="en-US" sz="2933" spc="-1" dirty="0">
              <a:solidFill>
                <a:prstClr val="black"/>
              </a:solidFill>
              <a:latin typeface="Arial"/>
              <a:ea typeface="DejaVu Sans"/>
              <a:cs typeface="DejaVu Sans"/>
            </a:endParaRPr>
          </a:p>
        </p:txBody>
      </p:sp>
    </p:spTree>
    <p:extLst>
      <p:ext uri="{BB962C8B-B14F-4D97-AF65-F5344CB8AC3E}">
        <p14:creationId xmlns:p14="http://schemas.microsoft.com/office/powerpoint/2010/main" val="3860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hain, Strong, Protection, Selbstbestimmung, Metal">
            <a:extLst>
              <a:ext uri="{FF2B5EF4-FFF2-40B4-BE49-F238E27FC236}">
                <a16:creationId xmlns:a16="http://schemas.microsoft.com/office/drawing/2014/main" id="{4F184237-1918-4A22-BF9D-BE93DEC595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167206" y="961812"/>
            <a:ext cx="4930987" cy="49309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bstract, Geometric, World, Map, Brochure">
            <a:extLst>
              <a:ext uri="{FF2B5EF4-FFF2-40B4-BE49-F238E27FC236}">
                <a16:creationId xmlns:a16="http://schemas.microsoft.com/office/drawing/2014/main" id="{B088DA4C-A4C1-4B82-8953-782ED1C87B7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B835480-519A-4A64-BC2C-3D37CB880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B7402849-0846-4FAC-86FB-BC8B9E5CDF7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Chain of Custody</a:t>
            </a:r>
          </a:p>
        </p:txBody>
      </p:sp>
    </p:spTree>
    <p:extLst>
      <p:ext uri="{BB962C8B-B14F-4D97-AF65-F5344CB8AC3E}">
        <p14:creationId xmlns:p14="http://schemas.microsoft.com/office/powerpoint/2010/main" val="120495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597120" y="228655"/>
            <a:ext cx="5362560"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Take Away…</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6094512" y="1399161"/>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Go back to the test</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There is help from 3</a:t>
            </a:r>
            <a:r>
              <a:rPr lang="en-US" sz="2933" spc="-1" baseline="30000" dirty="0">
                <a:solidFill>
                  <a:srgbClr val="FFFF66"/>
                </a:solidFill>
                <a:latin typeface="Adobe Gothic Std B"/>
                <a:ea typeface="DejaVu Sans"/>
                <a:cs typeface="DejaVu Sans"/>
              </a:rPr>
              <a:t>rd</a:t>
            </a:r>
            <a:r>
              <a:rPr lang="en-US" sz="2933" spc="-1" dirty="0">
                <a:solidFill>
                  <a:srgbClr val="FFFF66"/>
                </a:solidFill>
                <a:latin typeface="Adobe Gothic Std B"/>
                <a:ea typeface="DejaVu Sans"/>
                <a:cs typeface="DejaVu Sans"/>
              </a:rPr>
              <a:t> party vendors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Know your Risks and control your chain of accountability</a:t>
            </a:r>
          </a:p>
          <a:p>
            <a:pPr defTabSz="1219170"/>
            <a:endParaRPr lang="en-US" sz="2933" spc="-1" dirty="0">
              <a:solidFill>
                <a:srgbClr val="FFFF66"/>
              </a:solidFill>
              <a:latin typeface="Adobe Gothic Std B"/>
              <a:ea typeface="DejaVu Sans"/>
              <a:cs typeface="DejaVu Sans"/>
            </a:endParaRPr>
          </a:p>
          <a:p>
            <a:pPr defTabSz="1219170"/>
            <a:endParaRPr lang="en-US" sz="2933" spc="-1" dirty="0">
              <a:solidFill>
                <a:prstClr val="black"/>
              </a:solidFill>
              <a:latin typeface="Arial"/>
              <a:ea typeface="DejaVu Sans"/>
              <a:cs typeface="DejaVu Sans"/>
            </a:endParaRPr>
          </a:p>
        </p:txBody>
      </p:sp>
    </p:spTree>
    <p:extLst>
      <p:ext uri="{BB962C8B-B14F-4D97-AF65-F5344CB8AC3E}">
        <p14:creationId xmlns:p14="http://schemas.microsoft.com/office/powerpoint/2010/main" val="2749068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bstract, Geometric, World, Map, Brochure">
            <a:extLst>
              <a:ext uri="{FF2B5EF4-FFF2-40B4-BE49-F238E27FC236}">
                <a16:creationId xmlns:a16="http://schemas.microsoft.com/office/drawing/2014/main" id="{B088DA4C-A4C1-4B82-8953-782ED1C87B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B835480-519A-4A64-BC2C-3D37CB8805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B7402849-0846-4FAC-86FB-BC8B9E5CDF71}"/>
              </a:ext>
            </a:extLst>
          </p:cNvPr>
          <p:cNvSpPr>
            <a:spLocks noGrp="1"/>
          </p:cNvSpPr>
          <p:nvPr>
            <p:ph type="title"/>
          </p:nvPr>
        </p:nvSpPr>
        <p:spPr>
          <a:xfrm>
            <a:off x="640079" y="2074363"/>
            <a:ext cx="2806505"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Management Layers</a:t>
            </a:r>
          </a:p>
        </p:txBody>
      </p:sp>
      <p:pic>
        <p:nvPicPr>
          <p:cNvPr id="2" name="Picture 1">
            <a:extLst>
              <a:ext uri="{FF2B5EF4-FFF2-40B4-BE49-F238E27FC236}">
                <a16:creationId xmlns:a16="http://schemas.microsoft.com/office/drawing/2014/main" id="{EFFCFC37-FE67-4CC4-B6F3-BD0E39D370ED}"/>
              </a:ext>
            </a:extLst>
          </p:cNvPr>
          <p:cNvPicPr>
            <a:picLocks noChangeAspect="1"/>
          </p:cNvPicPr>
          <p:nvPr/>
        </p:nvPicPr>
        <p:blipFill>
          <a:blip r:embed="rId5"/>
          <a:stretch>
            <a:fillRect/>
          </a:stretch>
        </p:blipFill>
        <p:spPr>
          <a:xfrm>
            <a:off x="7191271" y="246543"/>
            <a:ext cx="3871965" cy="4839956"/>
          </a:xfrm>
          <a:prstGeom prst="rect">
            <a:avLst/>
          </a:prstGeom>
        </p:spPr>
      </p:pic>
      <p:sp>
        <p:nvSpPr>
          <p:cNvPr id="3" name="TextBox 2">
            <a:extLst>
              <a:ext uri="{FF2B5EF4-FFF2-40B4-BE49-F238E27FC236}">
                <a16:creationId xmlns:a16="http://schemas.microsoft.com/office/drawing/2014/main" id="{4826D4EF-15E4-4DFF-836F-E7DBE2E49ED5}"/>
              </a:ext>
            </a:extLst>
          </p:cNvPr>
          <p:cNvSpPr txBox="1"/>
          <p:nvPr/>
        </p:nvSpPr>
        <p:spPr>
          <a:xfrm>
            <a:off x="4310743" y="5285432"/>
            <a:ext cx="4113947" cy="830997"/>
          </a:xfrm>
          <a:prstGeom prst="rect">
            <a:avLst/>
          </a:prstGeom>
          <a:noFill/>
        </p:spPr>
        <p:txBody>
          <a:bodyPr wrap="none" rtlCol="0">
            <a:spAutoFit/>
          </a:bodyPr>
          <a:lstStyle/>
          <a:p>
            <a:r>
              <a:rPr lang="en-US" sz="4800" b="1" dirty="0"/>
              <a:t>Trust but Verify</a:t>
            </a:r>
          </a:p>
        </p:txBody>
      </p:sp>
    </p:spTree>
    <p:extLst>
      <p:ext uri="{BB962C8B-B14F-4D97-AF65-F5344CB8AC3E}">
        <p14:creationId xmlns:p14="http://schemas.microsoft.com/office/powerpoint/2010/main" val="381220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bstract, Geometric, World, Map, Brochure">
            <a:extLst>
              <a:ext uri="{FF2B5EF4-FFF2-40B4-BE49-F238E27FC236}">
                <a16:creationId xmlns:a16="http://schemas.microsoft.com/office/drawing/2014/main" id="{9B375D14-76D0-4431-88E9-B6C1D1C319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09529A86-71F2-4E40-9C2A-E3D234E2F3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EF25A77D-F7C9-41F7-AF82-98998B1FBCD3}"/>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Thank You</a:t>
            </a:r>
          </a:p>
        </p:txBody>
      </p:sp>
      <p:pic>
        <p:nvPicPr>
          <p:cNvPr id="12290" name="Picture 2">
            <a:extLst>
              <a:ext uri="{FF2B5EF4-FFF2-40B4-BE49-F238E27FC236}">
                <a16:creationId xmlns:a16="http://schemas.microsoft.com/office/drawing/2014/main" id="{7C962D82-A2C4-4605-A1E4-C41D6AA25A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99762" y="2566016"/>
            <a:ext cx="6025199" cy="17259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0AA5ADD-9B52-40B3-B54E-4CA57591AF76}"/>
              </a:ext>
            </a:extLst>
          </p:cNvPr>
          <p:cNvSpPr txBox="1"/>
          <p:nvPr/>
        </p:nvSpPr>
        <p:spPr>
          <a:xfrm>
            <a:off x="4493941" y="4538546"/>
            <a:ext cx="3549754" cy="923330"/>
          </a:xfrm>
          <a:prstGeom prst="rect">
            <a:avLst/>
          </a:prstGeom>
          <a:noFill/>
        </p:spPr>
        <p:txBody>
          <a:bodyPr wrap="none" rtlCol="0">
            <a:spAutoFit/>
          </a:bodyPr>
          <a:lstStyle/>
          <a:p>
            <a:r>
              <a:rPr lang="en-US" dirty="0"/>
              <a:t>Email: </a:t>
            </a:r>
            <a:r>
              <a:rPr lang="en-US" dirty="0">
                <a:hlinkClick r:id="rId5"/>
              </a:rPr>
              <a:t>Chris.Johnson@onshore.com</a:t>
            </a:r>
            <a:endParaRPr lang="en-US" dirty="0"/>
          </a:p>
          <a:p>
            <a:r>
              <a:rPr lang="en-US" dirty="0"/>
              <a:t>Twitter: untangledcj</a:t>
            </a:r>
          </a:p>
          <a:p>
            <a:r>
              <a:rPr lang="en-US" dirty="0"/>
              <a:t>LinkedIn: chrisjohnson1337msp</a:t>
            </a:r>
          </a:p>
        </p:txBody>
      </p:sp>
    </p:spTree>
    <p:extLst>
      <p:ext uri="{BB962C8B-B14F-4D97-AF65-F5344CB8AC3E}">
        <p14:creationId xmlns:p14="http://schemas.microsoft.com/office/powerpoint/2010/main" val="1906932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2C7EC13-9B58-4FDD-BCAB-FD503332D3E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38600" y="1650574"/>
            <a:ext cx="7188199" cy="35534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bstract, Geometric, World, Map, Brochure">
            <a:extLst>
              <a:ext uri="{FF2B5EF4-FFF2-40B4-BE49-F238E27FC236}">
                <a16:creationId xmlns:a16="http://schemas.microsoft.com/office/drawing/2014/main" id="{805BF0F2-E6B6-4022-9D5D-27AE8A45CA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27241292-2A24-4387-99C4-8D782E760A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25" name="Title 1">
            <a:extLst>
              <a:ext uri="{FF2B5EF4-FFF2-40B4-BE49-F238E27FC236}">
                <a16:creationId xmlns:a16="http://schemas.microsoft.com/office/drawing/2014/main" id="{4FCC7B6F-B64C-4317-9723-834DB89BD947}"/>
              </a:ext>
            </a:extLst>
          </p:cNvPr>
          <p:cNvSpPr txBox="1">
            <a:spLocks/>
          </p:cNvSpPr>
          <p:nvPr/>
        </p:nvSpPr>
        <p:spPr>
          <a:xfrm>
            <a:off x="1074313" y="2072667"/>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600" dirty="0">
                <a:solidFill>
                  <a:schemeClr val="bg1"/>
                </a:solidFill>
              </a:rPr>
              <a:t>What is Our Risk Appetite</a:t>
            </a:r>
          </a:p>
        </p:txBody>
      </p:sp>
    </p:spTree>
    <p:extLst>
      <p:ext uri="{BB962C8B-B14F-4D97-AF65-F5344CB8AC3E}">
        <p14:creationId xmlns:p14="http://schemas.microsoft.com/office/powerpoint/2010/main" val="22721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196800" y="439671"/>
            <a:ext cx="5362560"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What Are The Risks?</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6094512" y="1067736"/>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Potential Fraud</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Human Errors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Security Breaches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Information Theft</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Circumvention of Security Controls</a:t>
            </a:r>
          </a:p>
        </p:txBody>
      </p:sp>
      <p:sp>
        <p:nvSpPr>
          <p:cNvPr id="6" name="CustomShape 3">
            <a:extLst>
              <a:ext uri="{FF2B5EF4-FFF2-40B4-BE49-F238E27FC236}">
                <a16:creationId xmlns:a16="http://schemas.microsoft.com/office/drawing/2014/main" id="{61669D77-7F84-4E90-8CD8-325C57C5DA37}"/>
              </a:ext>
            </a:extLst>
          </p:cNvPr>
          <p:cNvSpPr/>
          <p:nvPr/>
        </p:nvSpPr>
        <p:spPr>
          <a:xfrm>
            <a:off x="143520" y="6309120"/>
            <a:ext cx="2734560" cy="403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a:lnSpc>
                <a:spcPct val="100000"/>
              </a:lnSpc>
            </a:pPr>
            <a:r>
              <a:rPr lang="en-US" sz="1867" b="1" strike="noStrike" spc="-1" dirty="0">
                <a:solidFill>
                  <a:srgbClr val="021D74"/>
                </a:solidFill>
                <a:latin typeface="Calibri"/>
                <a:ea typeface="DejaVu Sans"/>
              </a:rPr>
              <a:t>www.onShore.com</a:t>
            </a:r>
            <a:endParaRPr lang="en-US" sz="1867" b="0" strike="noStrike" spc="-1" dirty="0">
              <a:latin typeface="Arial"/>
            </a:endParaRPr>
          </a:p>
        </p:txBody>
      </p:sp>
    </p:spTree>
    <p:extLst>
      <p:ext uri="{BB962C8B-B14F-4D97-AF65-F5344CB8AC3E}">
        <p14:creationId xmlns:p14="http://schemas.microsoft.com/office/powerpoint/2010/main" val="1795487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Abstract, Geometric, World, Map, Brochure">
            <a:extLst>
              <a:ext uri="{FF2B5EF4-FFF2-40B4-BE49-F238E27FC236}">
                <a16:creationId xmlns:a16="http://schemas.microsoft.com/office/drawing/2014/main" id="{343EE155-46AE-4606-9B6A-CEC834144B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229A677-A953-4206-972F-1A5E1BC1E0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7" name="Title 1">
            <a:extLst>
              <a:ext uri="{FF2B5EF4-FFF2-40B4-BE49-F238E27FC236}">
                <a16:creationId xmlns:a16="http://schemas.microsoft.com/office/drawing/2014/main" id="{0354482B-E0F1-4F07-AA4D-BD640DA74BC8}"/>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Segregation of Duties</a:t>
            </a:r>
          </a:p>
        </p:txBody>
      </p:sp>
      <p:pic>
        <p:nvPicPr>
          <p:cNvPr id="1026" name="Picture 2">
            <a:extLst>
              <a:ext uri="{FF2B5EF4-FFF2-40B4-BE49-F238E27FC236}">
                <a16:creationId xmlns:a16="http://schemas.microsoft.com/office/drawing/2014/main" id="{05102C86-74F0-4775-B55A-77A8EE5F898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3186"/>
          <a:stretch/>
        </p:blipFill>
        <p:spPr bwMode="auto">
          <a:xfrm>
            <a:off x="4530966" y="246543"/>
            <a:ext cx="6471979" cy="561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69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395584" y="545222"/>
            <a:ext cx="5362560"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Segregation of Duties</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5842230" y="545222"/>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Reduce the likelihood of fraud</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Limits abuse and errors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Detect and prevent security breaches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Catch and prevent information theft</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Remove the ability to bypass security controls</a:t>
            </a:r>
            <a:endParaRPr lang="en-US" sz="2933" spc="-1" dirty="0">
              <a:solidFill>
                <a:prstClr val="black"/>
              </a:solidFill>
              <a:latin typeface="Arial"/>
              <a:ea typeface="DejaVu Sans"/>
              <a:cs typeface="DejaVu Sans"/>
            </a:endParaRPr>
          </a:p>
        </p:txBody>
      </p:sp>
      <p:sp>
        <p:nvSpPr>
          <p:cNvPr id="6" name="CustomShape 3">
            <a:extLst>
              <a:ext uri="{FF2B5EF4-FFF2-40B4-BE49-F238E27FC236}">
                <a16:creationId xmlns:a16="http://schemas.microsoft.com/office/drawing/2014/main" id="{61669D77-7F84-4E90-8CD8-325C57C5DA37}"/>
              </a:ext>
            </a:extLst>
          </p:cNvPr>
          <p:cNvSpPr/>
          <p:nvPr/>
        </p:nvSpPr>
        <p:spPr>
          <a:xfrm>
            <a:off x="143520" y="6309120"/>
            <a:ext cx="2734560" cy="403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a:lnSpc>
                <a:spcPct val="100000"/>
              </a:lnSpc>
            </a:pPr>
            <a:r>
              <a:rPr lang="en-US" sz="1867" b="1" strike="noStrike" spc="-1" dirty="0">
                <a:solidFill>
                  <a:srgbClr val="021D74"/>
                </a:solidFill>
                <a:latin typeface="Calibri"/>
                <a:ea typeface="DejaVu Sans"/>
              </a:rPr>
              <a:t>www.onShore.com</a:t>
            </a:r>
            <a:endParaRPr lang="en-US" sz="1867" b="0" strike="noStrike" spc="-1" dirty="0">
              <a:latin typeface="Arial"/>
            </a:endParaRPr>
          </a:p>
        </p:txBody>
      </p:sp>
    </p:spTree>
    <p:extLst>
      <p:ext uri="{BB962C8B-B14F-4D97-AF65-F5344CB8AC3E}">
        <p14:creationId xmlns:p14="http://schemas.microsoft.com/office/powerpoint/2010/main" val="41522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bstract, Geometric, World, Map, Brochure">
            <a:extLst>
              <a:ext uri="{FF2B5EF4-FFF2-40B4-BE49-F238E27FC236}">
                <a16:creationId xmlns:a16="http://schemas.microsoft.com/office/drawing/2014/main" id="{1D6A3530-0AEB-4E62-827C-B406BED874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DC87ACFA-2F7C-4D29-8D56-DCA14819D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98CA39AD-8A3F-4547-A081-A3A933218DCD}"/>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Goal in Segregation of Duties</a:t>
            </a:r>
          </a:p>
        </p:txBody>
      </p:sp>
      <p:pic>
        <p:nvPicPr>
          <p:cNvPr id="2050" name="Picture 2" descr="Goals, Setting, Office, Work, Note, Hand Writting">
            <a:extLst>
              <a:ext uri="{FF2B5EF4-FFF2-40B4-BE49-F238E27FC236}">
                <a16:creationId xmlns:a16="http://schemas.microsoft.com/office/drawing/2014/main" id="{D8378512-F319-4964-9AED-74FFA61A3D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721" r="11400"/>
          <a:stretch/>
        </p:blipFill>
        <p:spPr bwMode="auto">
          <a:xfrm>
            <a:off x="4622242" y="1573748"/>
            <a:ext cx="6521380" cy="3209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070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365976" y="188462"/>
            <a:ext cx="5632890"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So what do our goals look like?</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6094512" y="1399161"/>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Take away the ability for individuals to have conflicting duties</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Remove the responsibility for reporting on themselves or their superiors</a:t>
            </a:r>
          </a:p>
          <a:p>
            <a:pPr defTabSz="1219170"/>
            <a:endParaRPr lang="en-US" sz="2933" spc="-1" dirty="0">
              <a:solidFill>
                <a:srgbClr val="FFFF66"/>
              </a:solidFill>
              <a:latin typeface="Adobe Gothic Std B"/>
              <a:ea typeface="DejaVu Sans"/>
              <a:cs typeface="DejaVu Sans"/>
            </a:endParaRPr>
          </a:p>
          <a:p>
            <a:pPr defTabSz="1219170"/>
            <a:endParaRPr lang="en-US" sz="2933" spc="-1" dirty="0">
              <a:solidFill>
                <a:prstClr val="black"/>
              </a:solidFill>
              <a:latin typeface="Arial"/>
              <a:ea typeface="DejaVu Sans"/>
              <a:cs typeface="DejaVu Sans"/>
            </a:endParaRPr>
          </a:p>
        </p:txBody>
      </p:sp>
      <p:sp>
        <p:nvSpPr>
          <p:cNvPr id="6" name="CustomShape 3">
            <a:extLst>
              <a:ext uri="{FF2B5EF4-FFF2-40B4-BE49-F238E27FC236}">
                <a16:creationId xmlns:a16="http://schemas.microsoft.com/office/drawing/2014/main" id="{DC03F549-4A81-4AF7-97CF-42DADE10556C}"/>
              </a:ext>
            </a:extLst>
          </p:cNvPr>
          <p:cNvSpPr/>
          <p:nvPr/>
        </p:nvSpPr>
        <p:spPr>
          <a:xfrm>
            <a:off x="143520" y="6309120"/>
            <a:ext cx="2734560" cy="403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a:lnSpc>
                <a:spcPct val="100000"/>
              </a:lnSpc>
            </a:pPr>
            <a:r>
              <a:rPr lang="en-US" sz="1867" b="1" strike="noStrike" spc="-1" dirty="0">
                <a:solidFill>
                  <a:srgbClr val="021D74"/>
                </a:solidFill>
                <a:latin typeface="Calibri"/>
                <a:ea typeface="DejaVu Sans"/>
              </a:rPr>
              <a:t>www.onShore.com</a:t>
            </a:r>
            <a:endParaRPr lang="en-US" sz="1867" b="0" strike="noStrike" spc="-1" dirty="0">
              <a:latin typeface="Arial"/>
            </a:endParaRPr>
          </a:p>
        </p:txBody>
      </p:sp>
    </p:spTree>
    <p:extLst>
      <p:ext uri="{BB962C8B-B14F-4D97-AF65-F5344CB8AC3E}">
        <p14:creationId xmlns:p14="http://schemas.microsoft.com/office/powerpoint/2010/main" val="1265714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Abstract, Geometric, World, Map, Brochure">
            <a:extLst>
              <a:ext uri="{FF2B5EF4-FFF2-40B4-BE49-F238E27FC236}">
                <a16:creationId xmlns:a16="http://schemas.microsoft.com/office/drawing/2014/main" id="{EE622B35-9F66-461A-8CC0-7E4E7D727D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37"/>
          <a:stretch/>
        </p:blipFill>
        <p:spPr bwMode="auto">
          <a:xfrm>
            <a:off x="-738909" y="0"/>
            <a:ext cx="276170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1621FB8F-548C-4703-BF53-DAF8241637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583" y="246543"/>
            <a:ext cx="1428949" cy="1581371"/>
          </a:xfrm>
          <a:prstGeom prst="rect">
            <a:avLst/>
          </a:prstGeom>
        </p:spPr>
      </p:pic>
      <p:sp>
        <p:nvSpPr>
          <p:cNvPr id="16" name="Title 1">
            <a:extLst>
              <a:ext uri="{FF2B5EF4-FFF2-40B4-BE49-F238E27FC236}">
                <a16:creationId xmlns:a16="http://schemas.microsoft.com/office/drawing/2014/main" id="{04DBC55B-F961-4723-9B69-61FA7930F549}"/>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dirty="0">
                <a:solidFill>
                  <a:schemeClr val="bg1"/>
                </a:solidFill>
                <a:latin typeface="+mj-lt"/>
                <a:ea typeface="+mj-ea"/>
                <a:cs typeface="+mj-cs"/>
              </a:rPr>
              <a:t>Test Your Segregation of Duties</a:t>
            </a:r>
          </a:p>
        </p:txBody>
      </p:sp>
      <p:pic>
        <p:nvPicPr>
          <p:cNvPr id="3074" name="Picture 2" descr="Checklist, Clipboard, Questionnaire, Pen, Computer">
            <a:extLst>
              <a:ext uri="{FF2B5EF4-FFF2-40B4-BE49-F238E27FC236}">
                <a16:creationId xmlns:a16="http://schemas.microsoft.com/office/drawing/2014/main" id="{BE0919E3-29F2-465A-9350-26A532B6B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8508" y="246543"/>
            <a:ext cx="5526593" cy="552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7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dark, indoor&#10;&#10;Description generated with high confidence">
            <a:extLst>
              <a:ext uri="{FF2B5EF4-FFF2-40B4-BE49-F238E27FC236}">
                <a16:creationId xmlns:a16="http://schemas.microsoft.com/office/drawing/2014/main" id="{6B939A0B-F262-4E9C-B419-0977E7C2A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3080"/>
            <a:ext cx="12189024" cy="6858000"/>
          </a:xfrm>
          <a:prstGeom prst="rect">
            <a:avLst/>
          </a:prstGeom>
        </p:spPr>
      </p:pic>
      <p:sp>
        <p:nvSpPr>
          <p:cNvPr id="23" name="CustomShape 1">
            <a:extLst>
              <a:ext uri="{FF2B5EF4-FFF2-40B4-BE49-F238E27FC236}">
                <a16:creationId xmlns:a16="http://schemas.microsoft.com/office/drawing/2014/main" id="{B1BF2B4B-146E-4448-8577-302CFC39C793}"/>
              </a:ext>
            </a:extLst>
          </p:cNvPr>
          <p:cNvSpPr/>
          <p:nvPr/>
        </p:nvSpPr>
        <p:spPr>
          <a:xfrm>
            <a:off x="365976" y="459768"/>
            <a:ext cx="5728536" cy="158208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4800" b="1" spc="-1" dirty="0">
                <a:solidFill>
                  <a:srgbClr val="FFFFFF"/>
                </a:solidFill>
                <a:latin typeface="Adobe Gothic Std B"/>
                <a:ea typeface="Adobe Gothic Std B"/>
                <a:cs typeface="DejaVu Sans"/>
              </a:rPr>
              <a:t>Test your Segregation of Duties</a:t>
            </a:r>
            <a:endParaRPr lang="en-US" sz="4800" spc="-1" dirty="0">
              <a:solidFill>
                <a:prstClr val="black"/>
              </a:solidFill>
              <a:latin typeface="Arial"/>
              <a:ea typeface="DejaVu Sans"/>
              <a:cs typeface="DejaVu Sans"/>
            </a:endParaRPr>
          </a:p>
        </p:txBody>
      </p:sp>
      <p:sp>
        <p:nvSpPr>
          <p:cNvPr id="24" name="CustomShape 2">
            <a:extLst>
              <a:ext uri="{FF2B5EF4-FFF2-40B4-BE49-F238E27FC236}">
                <a16:creationId xmlns:a16="http://schemas.microsoft.com/office/drawing/2014/main" id="{0A6BCE4C-AB2F-48CE-B766-598FEA09F982}"/>
              </a:ext>
            </a:extLst>
          </p:cNvPr>
          <p:cNvSpPr/>
          <p:nvPr/>
        </p:nvSpPr>
        <p:spPr>
          <a:xfrm>
            <a:off x="6094512" y="1399161"/>
            <a:ext cx="5881440" cy="3702196"/>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defTabSz="1219170"/>
            <a:r>
              <a:rPr lang="en-US" sz="2933" spc="-1" dirty="0">
                <a:solidFill>
                  <a:srgbClr val="FFFF66"/>
                </a:solidFill>
                <a:latin typeface="Adobe Gothic Std B"/>
                <a:ea typeface="DejaVu Sans"/>
                <a:cs typeface="DejaVu Sans"/>
              </a:rPr>
              <a:t>Can any one person alter, destroy or steal data without being detected?</a:t>
            </a:r>
          </a:p>
          <a:p>
            <a:pPr defTabSz="1219170"/>
            <a:endParaRPr lang="en-US" sz="2933" spc="-1" dirty="0">
              <a:solidFill>
                <a:srgbClr val="FFFF66"/>
              </a:solidFill>
              <a:latin typeface="Adobe Gothic Std B"/>
              <a:ea typeface="DejaVu Sans"/>
              <a:cs typeface="DejaVu Sans"/>
            </a:endParaRPr>
          </a:p>
          <a:p>
            <a:pPr defTabSz="1219170"/>
            <a:r>
              <a:rPr lang="en-US" sz="2933" spc="-1" dirty="0">
                <a:solidFill>
                  <a:srgbClr val="FFFF66"/>
                </a:solidFill>
                <a:latin typeface="Adobe Gothic Std B"/>
                <a:ea typeface="DejaVu Sans"/>
                <a:cs typeface="DejaVu Sans"/>
              </a:rPr>
              <a:t>Does any one person have influence over controls design, implementation and reporting of effectiveness of those same controls?</a:t>
            </a:r>
          </a:p>
          <a:p>
            <a:pPr defTabSz="1219170"/>
            <a:endParaRPr lang="en-US" sz="2933" spc="-1" dirty="0">
              <a:solidFill>
                <a:srgbClr val="FFFF66"/>
              </a:solidFill>
              <a:latin typeface="Adobe Gothic Std B"/>
              <a:ea typeface="DejaVu Sans"/>
              <a:cs typeface="DejaVu Sans"/>
            </a:endParaRPr>
          </a:p>
          <a:p>
            <a:pPr defTabSz="1219170"/>
            <a:endParaRPr lang="en-US" sz="2933" spc="-1" dirty="0">
              <a:solidFill>
                <a:prstClr val="black"/>
              </a:solidFill>
              <a:latin typeface="Arial"/>
              <a:ea typeface="DejaVu Sans"/>
              <a:cs typeface="DejaVu Sans"/>
            </a:endParaRPr>
          </a:p>
        </p:txBody>
      </p:sp>
      <p:sp>
        <p:nvSpPr>
          <p:cNvPr id="6" name="CustomShape 3">
            <a:extLst>
              <a:ext uri="{FF2B5EF4-FFF2-40B4-BE49-F238E27FC236}">
                <a16:creationId xmlns:a16="http://schemas.microsoft.com/office/drawing/2014/main" id="{5C5B314F-5309-4D7E-9A97-FF9F1968BC83}"/>
              </a:ext>
            </a:extLst>
          </p:cNvPr>
          <p:cNvSpPr/>
          <p:nvPr/>
        </p:nvSpPr>
        <p:spPr>
          <a:xfrm>
            <a:off x="143520" y="6309120"/>
            <a:ext cx="2734560" cy="403200"/>
          </a:xfrm>
          <a:prstGeom prst="rect">
            <a:avLst/>
          </a:prstGeom>
          <a:noFill/>
          <a:ln>
            <a:noFill/>
          </a:ln>
        </p:spPr>
        <p:style>
          <a:lnRef idx="0">
            <a:scrgbClr r="0" g="0" b="0"/>
          </a:lnRef>
          <a:fillRef idx="0">
            <a:scrgbClr r="0" g="0" b="0"/>
          </a:fillRef>
          <a:effectRef idx="0">
            <a:scrgbClr r="0" g="0" b="0"/>
          </a:effectRef>
          <a:fontRef idx="minor"/>
        </p:style>
        <p:txBody>
          <a:bodyPr lIns="120000" tIns="60000" rIns="120000" bIns="60000"/>
          <a:lstStyle/>
          <a:p>
            <a:pPr algn="ctr">
              <a:lnSpc>
                <a:spcPct val="100000"/>
              </a:lnSpc>
            </a:pPr>
            <a:r>
              <a:rPr lang="en-US" sz="1867" b="1" strike="noStrike" spc="-1" dirty="0">
                <a:solidFill>
                  <a:srgbClr val="021D74"/>
                </a:solidFill>
                <a:latin typeface="Calibri"/>
                <a:ea typeface="DejaVu Sans"/>
              </a:rPr>
              <a:t>www.onShore.com</a:t>
            </a:r>
            <a:endParaRPr lang="en-US" sz="1867" b="0" strike="noStrike" spc="-1" dirty="0">
              <a:latin typeface="Arial"/>
            </a:endParaRPr>
          </a:p>
        </p:txBody>
      </p:sp>
    </p:spTree>
    <p:extLst>
      <p:ext uri="{BB962C8B-B14F-4D97-AF65-F5344CB8AC3E}">
        <p14:creationId xmlns:p14="http://schemas.microsoft.com/office/powerpoint/2010/main" val="125611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1704</TotalTime>
  <Words>1285</Words>
  <Application>Microsoft Office PowerPoint</Application>
  <PresentationFormat>Widescreen</PresentationFormat>
  <Paragraphs>117</Paragraphs>
  <Slides>17</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Adobe Gothic Std B</vt:lpstr>
      <vt:lpstr>Arial</vt:lpstr>
      <vt:lpstr>Calibri</vt:lpstr>
      <vt:lpstr>Calibri Light</vt:lpstr>
      <vt:lpstr>DejaVu Sans</vt:lpstr>
      <vt:lpstr>Symbol</vt:lpstr>
      <vt:lpstr>Wingdings</vt:lpstr>
      <vt:lpstr>Office Theme</vt:lpstr>
      <vt:lpstr>1_Office Theme</vt:lpstr>
      <vt:lpstr>PowerPoint Presentation</vt:lpstr>
      <vt:lpstr>PowerPoint Presentation</vt:lpstr>
      <vt:lpstr>PowerPoint Presentation</vt:lpstr>
      <vt:lpstr>Segregation of Duties</vt:lpstr>
      <vt:lpstr>PowerPoint Presentation</vt:lpstr>
      <vt:lpstr>Goal in Segregation of Duties</vt:lpstr>
      <vt:lpstr>PowerPoint Presentation</vt:lpstr>
      <vt:lpstr>Test Your Segregation of Duties</vt:lpstr>
      <vt:lpstr>PowerPoint Presentation</vt:lpstr>
      <vt:lpstr>Achieving Your Goals</vt:lpstr>
      <vt:lpstr>PowerPoint Presentation</vt:lpstr>
      <vt:lpstr>Importance of Segregation of Duties</vt:lpstr>
      <vt:lpstr>PowerPoint Presentation</vt:lpstr>
      <vt:lpstr>Chain of Custody</vt:lpstr>
      <vt:lpstr>PowerPoint Presentation</vt:lpstr>
      <vt:lpstr>Management Layers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Johnson</dc:creator>
  <cp:lastModifiedBy>Chris Johnson</cp:lastModifiedBy>
  <cp:revision>44</cp:revision>
  <dcterms:created xsi:type="dcterms:W3CDTF">2017-09-05T20:31:06Z</dcterms:created>
  <dcterms:modified xsi:type="dcterms:W3CDTF">2017-09-13T21:38:04Z</dcterms:modified>
</cp:coreProperties>
</file>