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81"/>
    <a:srgbClr val="D5D77D"/>
    <a:srgbClr val="EAEBBE"/>
    <a:srgbClr val="ACB000"/>
    <a:srgbClr val="A8AD00"/>
    <a:srgbClr val="D1D1D1"/>
    <a:srgbClr val="008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016" autoAdjust="0"/>
    <p:restoredTop sz="94593" autoAdjust="0"/>
  </p:normalViewPr>
  <p:slideViewPr>
    <p:cSldViewPr snapToGrid="0">
      <p:cViewPr>
        <p:scale>
          <a:sx n="100" d="100"/>
          <a:sy n="100" d="100"/>
        </p:scale>
        <p:origin x="-18928" y="-1549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IFS2\HOMEDIR$\ConferenceSubmissions\CNS\Graphs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IFS2\HOMEDIR$\ConferenceSubmissions\CNS\Graphs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IFS2\HOMEDIR$\ConferenceSubmissions\CNS\Graphs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IFS2\HOMEDIR$\ConferenceSubmissions\CNS\Graphs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IFS2\HOMEDIR$\ConferenceSubmissions\CNS\Graphs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CIFS2\HOMEDIR$\ConferenceSubmissions\CNS\Graphs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CIFS2\HOMEDIR$\F31\Resubmission\Data_Analyses\Copy%20of%20NamingCueing_Analyses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Participant 48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06672"/>
              </a:solidFill>
              <a:round/>
            </a:ln>
            <a:effectLst/>
          </c:spPr>
          <c:marker>
            <c:symbol val="x"/>
            <c:size val="7"/>
            <c:spPr>
              <a:solidFill>
                <a:srgbClr val="00768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Graphs!$D$19:$D$22</c:f>
              <c:strCache>
                <c:ptCount val="4"/>
                <c:pt idx="0">
                  <c:v>6 Weeks</c:v>
                </c:pt>
                <c:pt idx="1">
                  <c:v>3 Months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Graphs!$E$19:$E$22</c:f>
              <c:numCache>
                <c:formatCode>General</c:formatCode>
                <c:ptCount val="4"/>
                <c:pt idx="0">
                  <c:v>77</c:v>
                </c:pt>
                <c:pt idx="1">
                  <c:v>167</c:v>
                </c:pt>
                <c:pt idx="2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62-4CF2-9C63-229E87847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1888600"/>
        <c:axId val="-2094689304"/>
      </c:lineChart>
      <c:catAx>
        <c:axId val="-211188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4689304"/>
        <c:crosses val="autoZero"/>
        <c:auto val="1"/>
        <c:lblAlgn val="ctr"/>
        <c:lblOffset val="100"/>
        <c:noMultiLvlLbl val="0"/>
      </c:catAx>
      <c:valAx>
        <c:axId val="-2094689304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Naming 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188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Participant 51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06672"/>
              </a:solidFill>
              <a:round/>
            </a:ln>
            <a:effectLst/>
          </c:spPr>
          <c:marker>
            <c:symbol val="x"/>
            <c:size val="7"/>
            <c:spPr>
              <a:solidFill>
                <a:srgbClr val="00768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Graphs!$D$27:$D$30</c:f>
              <c:strCache>
                <c:ptCount val="4"/>
                <c:pt idx="0">
                  <c:v>6 Weeks</c:v>
                </c:pt>
                <c:pt idx="1">
                  <c:v>3 Months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Graphs!$E$27:$E$30</c:f>
              <c:numCache>
                <c:formatCode>General</c:formatCode>
                <c:ptCount val="4"/>
                <c:pt idx="0">
                  <c:v>50</c:v>
                </c:pt>
                <c:pt idx="1">
                  <c:v>165</c:v>
                </c:pt>
                <c:pt idx="2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9C-42D0-A056-C0A7045A3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6822648"/>
        <c:axId val="-2091330568"/>
      </c:lineChart>
      <c:catAx>
        <c:axId val="-207682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1330568"/>
        <c:crosses val="autoZero"/>
        <c:auto val="1"/>
        <c:lblAlgn val="ctr"/>
        <c:lblOffset val="100"/>
        <c:noMultiLvlLbl val="0"/>
      </c:catAx>
      <c:valAx>
        <c:axId val="-2091330568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Naming 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6822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Participant 42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06672"/>
              </a:solidFill>
              <a:round/>
            </a:ln>
            <a:effectLst/>
          </c:spPr>
          <c:marker>
            <c:symbol val="x"/>
            <c:size val="7"/>
            <c:spPr>
              <a:solidFill>
                <a:srgbClr val="007681"/>
              </a:solidFill>
              <a:ln w="9525">
                <a:solidFill>
                  <a:srgbClr val="406672">
                    <a:alpha val="88000"/>
                  </a:srgbClr>
                </a:solidFill>
              </a:ln>
              <a:effectLst/>
            </c:spPr>
          </c:marker>
          <c:dPt>
            <c:idx val="3"/>
            <c:marker>
              <c:symbol val="x"/>
              <c:size val="7"/>
              <c:spPr>
                <a:solidFill>
                  <a:srgbClr val="007681"/>
                </a:solidFill>
                <a:ln w="9525">
                  <a:solidFill>
                    <a:srgbClr val="406672">
                      <a:alpha val="88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F61-4BA5-AC65-2BBBE60911A8}"/>
              </c:ext>
            </c:extLst>
          </c:dPt>
          <c:cat>
            <c:strRef>
              <c:f>Graphs!$D$8:$D$11</c:f>
              <c:strCache>
                <c:ptCount val="4"/>
                <c:pt idx="0">
                  <c:v>6 Weeks</c:v>
                </c:pt>
                <c:pt idx="1">
                  <c:v>3 Months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Graphs!$E$8:$E$11</c:f>
              <c:numCache>
                <c:formatCode>General</c:formatCode>
                <c:ptCount val="4"/>
                <c:pt idx="0">
                  <c:v>71</c:v>
                </c:pt>
                <c:pt idx="1">
                  <c:v>144</c:v>
                </c:pt>
                <c:pt idx="2">
                  <c:v>162</c:v>
                </c:pt>
                <c:pt idx="3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BD-4227-AB99-8E3106F05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6112808"/>
        <c:axId val="1795678728"/>
      </c:lineChart>
      <c:catAx>
        <c:axId val="179611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78728"/>
        <c:crosses val="autoZero"/>
        <c:auto val="1"/>
        <c:lblAlgn val="ctr"/>
        <c:lblOffset val="100"/>
        <c:noMultiLvlLbl val="0"/>
      </c:catAx>
      <c:valAx>
        <c:axId val="1795678728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Naming 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611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Participant 43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06672"/>
              </a:solidFill>
              <a:round/>
            </a:ln>
            <a:effectLst/>
          </c:spPr>
          <c:marker>
            <c:symbol val="x"/>
            <c:size val="7"/>
            <c:spPr>
              <a:solidFill>
                <a:srgbClr val="007681">
                  <a:alpha val="87000"/>
                </a:srgbClr>
              </a:solidFill>
              <a:ln w="9525" cap="sq">
                <a:solidFill>
                  <a:srgbClr val="406672">
                    <a:alpha val="88000"/>
                  </a:srgbClr>
                </a:solidFill>
              </a:ln>
              <a:effectLst/>
            </c:spPr>
          </c:marker>
          <c:cat>
            <c:strRef>
              <c:f>Graphs!$D$13:$D$16</c:f>
              <c:strCache>
                <c:ptCount val="4"/>
                <c:pt idx="0">
                  <c:v>6 Weeks</c:v>
                </c:pt>
                <c:pt idx="1">
                  <c:v>3 Months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Graphs!$E$13:$E$16</c:f>
              <c:numCache>
                <c:formatCode>General</c:formatCode>
                <c:ptCount val="4"/>
                <c:pt idx="0">
                  <c:v>68</c:v>
                </c:pt>
                <c:pt idx="1">
                  <c:v>55</c:v>
                </c:pt>
                <c:pt idx="2">
                  <c:v>64</c:v>
                </c:pt>
                <c:pt idx="3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5E-4E54-85EC-2D1CE8438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6660744"/>
        <c:axId val="-2113837944"/>
      </c:lineChart>
      <c:catAx>
        <c:axId val="-209666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837944"/>
        <c:crosses val="autoZero"/>
        <c:auto val="1"/>
        <c:lblAlgn val="ctr"/>
        <c:lblOffset val="100"/>
        <c:noMultiLvlLbl val="0"/>
      </c:catAx>
      <c:valAx>
        <c:axId val="-2113837944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Naming 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666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Participant 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06672"/>
              </a:solidFill>
              <a:round/>
            </a:ln>
            <a:effectLst/>
          </c:spPr>
          <c:marker>
            <c:symbol val="x"/>
            <c:size val="7"/>
            <c:spPr>
              <a:solidFill>
                <a:srgbClr val="00768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Graphs!$D$23:$D$26</c:f>
              <c:strCache>
                <c:ptCount val="4"/>
                <c:pt idx="0">
                  <c:v>6 Weeks</c:v>
                </c:pt>
                <c:pt idx="1">
                  <c:v>3 Months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Graphs!$E$23:$E$26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A1-49E1-B0D4-6B9BCA1BA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7059160"/>
        <c:axId val="2120999864"/>
      </c:lineChart>
      <c:catAx>
        <c:axId val="-209705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999864"/>
        <c:crosses val="autoZero"/>
        <c:auto val="1"/>
        <c:lblAlgn val="ctr"/>
        <c:lblOffset val="100"/>
        <c:noMultiLvlLbl val="0"/>
      </c:catAx>
      <c:valAx>
        <c:axId val="2120999864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Naming 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705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Participant 41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06672"/>
              </a:solidFill>
              <a:round/>
            </a:ln>
            <a:effectLst/>
          </c:spPr>
          <c:marker>
            <c:symbol val="x"/>
            <c:size val="7"/>
            <c:spPr>
              <a:solidFill>
                <a:srgbClr val="00768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Graphs!$D$3:$D$6</c:f>
              <c:strCache>
                <c:ptCount val="4"/>
                <c:pt idx="0">
                  <c:v>6 Weeks</c:v>
                </c:pt>
                <c:pt idx="1">
                  <c:v>3 Months</c:v>
                </c:pt>
                <c:pt idx="3">
                  <c:v>12 Months</c:v>
                </c:pt>
              </c:strCache>
            </c:strRef>
          </c:cat>
          <c:val>
            <c:numRef>
              <c:f>Graphs!$E$3:$E$6</c:f>
              <c:numCache>
                <c:formatCode>General</c:formatCode>
                <c:ptCount val="4"/>
                <c:pt idx="0">
                  <c:v>153</c:v>
                </c:pt>
                <c:pt idx="1">
                  <c:v>164</c:v>
                </c:pt>
                <c:pt idx="2">
                  <c:v>165</c:v>
                </c:pt>
                <c:pt idx="3">
                  <c:v>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0-48E7-BDE3-4E253DD7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851224"/>
        <c:axId val="-2096809576"/>
      </c:lineChart>
      <c:catAx>
        <c:axId val="-212985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6809576"/>
        <c:crosses val="autoZero"/>
        <c:auto val="1"/>
        <c:lblAlgn val="ctr"/>
        <c:lblOffset val="100"/>
        <c:noMultiLvlLbl val="0"/>
      </c:catAx>
      <c:valAx>
        <c:axId val="-2096809576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Naming 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851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Naming Stimulability by Cue Type (T1)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'Sheet1 (2)'!$AG$50</c:f>
              <c:strCache>
                <c:ptCount val="1"/>
                <c:pt idx="0">
                  <c:v>Cues Effective</c:v>
                </c:pt>
              </c:strCache>
            </c:strRef>
          </c:tx>
          <c:spPr>
            <a:solidFill>
              <a:srgbClr val="0076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'Sheet1 (2)'!$AE$51:$AF$68</c:f>
              <c:multiLvlStrCache>
                <c:ptCount val="18"/>
                <c:lvl>
                  <c:pt idx="0">
                    <c:v>Feature</c:v>
                  </c:pt>
                  <c:pt idx="1">
                    <c:v>Sentence</c:v>
                  </c:pt>
                  <c:pt idx="2">
                    <c:v>Phonemic</c:v>
                  </c:pt>
                  <c:pt idx="3">
                    <c:v>Feature</c:v>
                  </c:pt>
                  <c:pt idx="4">
                    <c:v>Sentence</c:v>
                  </c:pt>
                  <c:pt idx="5">
                    <c:v>Phonemic</c:v>
                  </c:pt>
                  <c:pt idx="6">
                    <c:v>Feature</c:v>
                  </c:pt>
                  <c:pt idx="7">
                    <c:v>Sentence</c:v>
                  </c:pt>
                  <c:pt idx="8">
                    <c:v>Phonemic</c:v>
                  </c:pt>
                  <c:pt idx="9">
                    <c:v>Feature</c:v>
                  </c:pt>
                  <c:pt idx="10">
                    <c:v>Sentence</c:v>
                  </c:pt>
                  <c:pt idx="11">
                    <c:v>Phonemic</c:v>
                  </c:pt>
                  <c:pt idx="12">
                    <c:v>Feature</c:v>
                  </c:pt>
                  <c:pt idx="13">
                    <c:v>Sentence</c:v>
                  </c:pt>
                  <c:pt idx="14">
                    <c:v>Phonemic</c:v>
                  </c:pt>
                  <c:pt idx="15">
                    <c:v>Feature</c:v>
                  </c:pt>
                  <c:pt idx="16">
                    <c:v>Sentence</c:v>
                  </c:pt>
                  <c:pt idx="17">
                    <c:v>Phonemic</c:v>
                  </c:pt>
                </c:lvl>
                <c:lvl>
                  <c:pt idx="0">
                    <c:v>Participant 41</c:v>
                  </c:pt>
                  <c:pt idx="3">
                    <c:v>Participant 42</c:v>
                  </c:pt>
                  <c:pt idx="6">
                    <c:v>Participant 43</c:v>
                  </c:pt>
                  <c:pt idx="9">
                    <c:v>Participant 48</c:v>
                  </c:pt>
                  <c:pt idx="12">
                    <c:v>Participant 50</c:v>
                  </c:pt>
                  <c:pt idx="15">
                    <c:v>Participant 51</c:v>
                  </c:pt>
                </c:lvl>
              </c:multiLvlStrCache>
            </c:multiLvlStrRef>
          </c:cat>
          <c:val>
            <c:numRef>
              <c:f>'Sheet1 (2)'!$AG$51:$AG$68</c:f>
              <c:numCache>
                <c:formatCode>General</c:formatCode>
                <c:ptCount val="18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17</c:v>
                </c:pt>
                <c:pt idx="5">
                  <c:v>13</c:v>
                </c:pt>
                <c:pt idx="6">
                  <c:v>9</c:v>
                </c:pt>
                <c:pt idx="7">
                  <c:v>9</c:v>
                </c:pt>
                <c:pt idx="8">
                  <c:v>4</c:v>
                </c:pt>
                <c:pt idx="9">
                  <c:v>3</c:v>
                </c:pt>
                <c:pt idx="10">
                  <c:v>16</c:v>
                </c:pt>
                <c:pt idx="11">
                  <c:v>5</c:v>
                </c:pt>
                <c:pt idx="12">
                  <c:v>0</c:v>
                </c:pt>
                <c:pt idx="13">
                  <c:v>3</c:v>
                </c:pt>
                <c:pt idx="14">
                  <c:v>4</c:v>
                </c:pt>
                <c:pt idx="15">
                  <c:v>2</c:v>
                </c:pt>
                <c:pt idx="16">
                  <c:v>7</c:v>
                </c:pt>
                <c:pt idx="1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F-4F79-BFE5-729272E8B767}"/>
            </c:ext>
          </c:extLst>
        </c:ser>
        <c:ser>
          <c:idx val="1"/>
          <c:order val="1"/>
          <c:tx>
            <c:strRef>
              <c:f>'Sheet1 (2)'!$AH$50</c:f>
              <c:strCache>
                <c:ptCount val="1"/>
                <c:pt idx="0">
                  <c:v>Cues Not Effective</c:v>
                </c:pt>
              </c:strCache>
            </c:strRef>
          </c:tx>
          <c:spPr>
            <a:solidFill>
              <a:srgbClr val="D5D7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'Sheet1 (2)'!$AE$51:$AF$68</c:f>
              <c:multiLvlStrCache>
                <c:ptCount val="18"/>
                <c:lvl>
                  <c:pt idx="0">
                    <c:v>Feature</c:v>
                  </c:pt>
                  <c:pt idx="1">
                    <c:v>Sentence</c:v>
                  </c:pt>
                  <c:pt idx="2">
                    <c:v>Phonemic</c:v>
                  </c:pt>
                  <c:pt idx="3">
                    <c:v>Feature</c:v>
                  </c:pt>
                  <c:pt idx="4">
                    <c:v>Sentence</c:v>
                  </c:pt>
                  <c:pt idx="5">
                    <c:v>Phonemic</c:v>
                  </c:pt>
                  <c:pt idx="6">
                    <c:v>Feature</c:v>
                  </c:pt>
                  <c:pt idx="7">
                    <c:v>Sentence</c:v>
                  </c:pt>
                  <c:pt idx="8">
                    <c:v>Phonemic</c:v>
                  </c:pt>
                  <c:pt idx="9">
                    <c:v>Feature</c:v>
                  </c:pt>
                  <c:pt idx="10">
                    <c:v>Sentence</c:v>
                  </c:pt>
                  <c:pt idx="11">
                    <c:v>Phonemic</c:v>
                  </c:pt>
                  <c:pt idx="12">
                    <c:v>Feature</c:v>
                  </c:pt>
                  <c:pt idx="13">
                    <c:v>Sentence</c:v>
                  </c:pt>
                  <c:pt idx="14">
                    <c:v>Phonemic</c:v>
                  </c:pt>
                  <c:pt idx="15">
                    <c:v>Feature</c:v>
                  </c:pt>
                  <c:pt idx="16">
                    <c:v>Sentence</c:v>
                  </c:pt>
                  <c:pt idx="17">
                    <c:v>Phonemic</c:v>
                  </c:pt>
                </c:lvl>
                <c:lvl>
                  <c:pt idx="0">
                    <c:v>Participant 41</c:v>
                  </c:pt>
                  <c:pt idx="3">
                    <c:v>Participant 42</c:v>
                  </c:pt>
                  <c:pt idx="6">
                    <c:v>Participant 43</c:v>
                  </c:pt>
                  <c:pt idx="9">
                    <c:v>Participant 48</c:v>
                  </c:pt>
                  <c:pt idx="12">
                    <c:v>Participant 50</c:v>
                  </c:pt>
                  <c:pt idx="15">
                    <c:v>Participant 51</c:v>
                  </c:pt>
                </c:lvl>
              </c:multiLvlStrCache>
            </c:multiLvlStrRef>
          </c:cat>
          <c:val>
            <c:numRef>
              <c:f>'Sheet1 (2)'!$AH$51:$AH$68</c:f>
              <c:numCache>
                <c:formatCode>General</c:formatCode>
                <c:ptCount val="18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34</c:v>
                </c:pt>
                <c:pt idx="4">
                  <c:v>26</c:v>
                </c:pt>
                <c:pt idx="5">
                  <c:v>30</c:v>
                </c:pt>
                <c:pt idx="6">
                  <c:v>35</c:v>
                </c:pt>
                <c:pt idx="7">
                  <c:v>35</c:v>
                </c:pt>
                <c:pt idx="8">
                  <c:v>40</c:v>
                </c:pt>
                <c:pt idx="9">
                  <c:v>38</c:v>
                </c:pt>
                <c:pt idx="10">
                  <c:v>24</c:v>
                </c:pt>
                <c:pt idx="11">
                  <c:v>37</c:v>
                </c:pt>
                <c:pt idx="12">
                  <c:v>68</c:v>
                </c:pt>
                <c:pt idx="13">
                  <c:v>63</c:v>
                </c:pt>
                <c:pt idx="14">
                  <c:v>62</c:v>
                </c:pt>
                <c:pt idx="15">
                  <c:v>48</c:v>
                </c:pt>
                <c:pt idx="16">
                  <c:v>43</c:v>
                </c:pt>
                <c:pt idx="17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F-4F79-BFE5-729272E8B7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13807384"/>
        <c:axId val="-2113813672"/>
      </c:barChart>
      <c:catAx>
        <c:axId val="-211380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813672"/>
        <c:crosses val="autoZero"/>
        <c:auto val="1"/>
        <c:lblAlgn val="ctr"/>
        <c:lblOffset val="100"/>
        <c:noMultiLvlLbl val="0"/>
      </c:catAx>
      <c:valAx>
        <c:axId val="-211381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Number of Cues Provided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80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997961478613435"/>
          <c:y val="4.8317100782676536E-2"/>
          <c:w val="0.29102208688581765"/>
          <c:h val="6.473840720089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C79B6-965B-470D-A0C8-1193EADD492D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F7E141-27C6-4275-8F20-2CF66A5A574E}">
      <dgm:prSet phldrT="[Text]" custT="1"/>
      <dgm:spPr>
        <a:solidFill>
          <a:srgbClr val="007681"/>
        </a:solidFill>
        <a:ln>
          <a:solidFill>
            <a:srgbClr val="007681"/>
          </a:solidFill>
        </a:ln>
      </dgm:spPr>
      <dgm:t>
        <a:bodyPr/>
        <a:lstStyle/>
        <a:p>
          <a:r>
            <a:rPr lang="en-US" sz="3600" b="1" dirty="0"/>
            <a:t>Receptive      Semantic     Processing</a:t>
          </a:r>
        </a:p>
      </dgm:t>
    </dgm:pt>
    <dgm:pt modelId="{1BADCC05-1E56-4582-9836-9916AADB3AE6}" type="parTrans" cxnId="{04B2BB97-442A-4231-BF88-9E0C4504B5A6}">
      <dgm:prSet/>
      <dgm:spPr/>
      <dgm:t>
        <a:bodyPr/>
        <a:lstStyle/>
        <a:p>
          <a:endParaRPr lang="en-US" sz="3600"/>
        </a:p>
      </dgm:t>
    </dgm:pt>
    <dgm:pt modelId="{7A2022A7-1151-40D7-93F9-83C1DBF2BAC1}" type="sibTrans" cxnId="{04B2BB97-442A-4231-BF88-9E0C4504B5A6}">
      <dgm:prSet/>
      <dgm:spPr/>
      <dgm:t>
        <a:bodyPr/>
        <a:lstStyle/>
        <a:p>
          <a:endParaRPr lang="en-US" sz="3600"/>
        </a:p>
      </dgm:t>
    </dgm:pt>
    <dgm:pt modelId="{A374B5C5-021A-4BA0-8537-B4BEAF66F161}">
      <dgm:prSet phldrT="[Text]" custT="1"/>
      <dgm:spPr>
        <a:solidFill>
          <a:srgbClr val="D5D77D"/>
        </a:solidFill>
      </dgm:spPr>
      <dgm:t>
        <a:bodyPr/>
        <a:lstStyle/>
        <a:p>
          <a:r>
            <a:rPr lang="en-US" sz="3600" dirty="0"/>
            <a:t>Pyramids &amp; Palm Trees Test</a:t>
          </a:r>
        </a:p>
      </dgm:t>
    </dgm:pt>
    <dgm:pt modelId="{A3585F39-18C9-42C6-A81E-67A298154EC6}" type="parTrans" cxnId="{9E998EEB-454A-4641-B158-D83B701826A0}">
      <dgm:prSet/>
      <dgm:spPr/>
      <dgm:t>
        <a:bodyPr/>
        <a:lstStyle/>
        <a:p>
          <a:endParaRPr lang="en-US" sz="3600"/>
        </a:p>
      </dgm:t>
    </dgm:pt>
    <dgm:pt modelId="{5645A025-DA64-4BFB-8F30-2FA994D0B256}" type="sibTrans" cxnId="{9E998EEB-454A-4641-B158-D83B701826A0}">
      <dgm:prSet/>
      <dgm:spPr/>
      <dgm:t>
        <a:bodyPr/>
        <a:lstStyle/>
        <a:p>
          <a:endParaRPr lang="en-US" sz="3600"/>
        </a:p>
      </dgm:t>
    </dgm:pt>
    <dgm:pt modelId="{9D61A104-DB1A-4DD0-81AC-4A26D94414AB}">
      <dgm:prSet phldrT="[Text]" custT="1"/>
      <dgm:spPr>
        <a:solidFill>
          <a:srgbClr val="D5D77D"/>
        </a:solidFill>
      </dgm:spPr>
      <dgm:t>
        <a:bodyPr/>
        <a:lstStyle/>
        <a:p>
          <a:r>
            <a:rPr lang="en-US" sz="3600" dirty="0"/>
            <a:t>CAT Subtest 2: Semantic Memory</a:t>
          </a:r>
        </a:p>
      </dgm:t>
    </dgm:pt>
    <dgm:pt modelId="{6D1D9DAA-A348-4800-9179-F26A49349EAA}" type="parTrans" cxnId="{44EB4A54-64BE-4B00-A44C-35BD1997387F}">
      <dgm:prSet/>
      <dgm:spPr/>
      <dgm:t>
        <a:bodyPr/>
        <a:lstStyle/>
        <a:p>
          <a:endParaRPr lang="en-US" sz="3600"/>
        </a:p>
      </dgm:t>
    </dgm:pt>
    <dgm:pt modelId="{663DD0BF-17A2-4AE6-B857-CD166BDA0CBB}" type="sibTrans" cxnId="{44EB4A54-64BE-4B00-A44C-35BD1997387F}">
      <dgm:prSet/>
      <dgm:spPr/>
      <dgm:t>
        <a:bodyPr/>
        <a:lstStyle/>
        <a:p>
          <a:endParaRPr lang="en-US" sz="3600"/>
        </a:p>
      </dgm:t>
    </dgm:pt>
    <dgm:pt modelId="{9496CFB3-7874-49BA-8BBA-D4D49A61125D}">
      <dgm:prSet phldrT="[Text]" custT="1"/>
      <dgm:spPr>
        <a:solidFill>
          <a:srgbClr val="007681"/>
        </a:solidFill>
        <a:ln>
          <a:solidFill>
            <a:srgbClr val="007681"/>
          </a:solidFill>
        </a:ln>
      </dgm:spPr>
      <dgm:t>
        <a:bodyPr/>
        <a:lstStyle/>
        <a:p>
          <a:r>
            <a:rPr lang="en-US" sz="3600" b="1" dirty="0"/>
            <a:t>Receptive Morphosyntactic Processing</a:t>
          </a:r>
        </a:p>
      </dgm:t>
    </dgm:pt>
    <dgm:pt modelId="{2A8A5688-F363-40A2-9E72-662873A18694}" type="parTrans" cxnId="{C636324A-21FA-490D-B547-B812A4951F21}">
      <dgm:prSet/>
      <dgm:spPr/>
      <dgm:t>
        <a:bodyPr/>
        <a:lstStyle/>
        <a:p>
          <a:endParaRPr lang="en-US" sz="3600"/>
        </a:p>
      </dgm:t>
    </dgm:pt>
    <dgm:pt modelId="{C015DEA0-3B56-4DCD-9F03-EC9121CF7DAC}" type="sibTrans" cxnId="{C636324A-21FA-490D-B547-B812A4951F21}">
      <dgm:prSet/>
      <dgm:spPr/>
      <dgm:t>
        <a:bodyPr/>
        <a:lstStyle/>
        <a:p>
          <a:endParaRPr lang="en-US" sz="3600"/>
        </a:p>
      </dgm:t>
    </dgm:pt>
    <dgm:pt modelId="{2DB640C9-E605-47C8-85B6-B48961D417DF}">
      <dgm:prSet phldrT="[Text]" custT="1"/>
      <dgm:spPr>
        <a:solidFill>
          <a:srgbClr val="D5D77D"/>
        </a:solidFill>
      </dgm:spPr>
      <dgm:t>
        <a:bodyPr/>
        <a:lstStyle/>
        <a:p>
          <a:r>
            <a:rPr lang="en-US" sz="3600" dirty="0"/>
            <a:t>BDAE Syntactic Processing</a:t>
          </a:r>
        </a:p>
      </dgm:t>
    </dgm:pt>
    <dgm:pt modelId="{3FE8478B-8422-43E4-96AB-4B3E0BF81733}" type="parTrans" cxnId="{159635AB-8789-435D-8C00-6AF3B36545A2}">
      <dgm:prSet/>
      <dgm:spPr/>
      <dgm:t>
        <a:bodyPr/>
        <a:lstStyle/>
        <a:p>
          <a:endParaRPr lang="en-US" sz="3600"/>
        </a:p>
      </dgm:t>
    </dgm:pt>
    <dgm:pt modelId="{866A0262-7352-4E40-B5A4-42C5C56753E3}" type="sibTrans" cxnId="{159635AB-8789-435D-8C00-6AF3B36545A2}">
      <dgm:prSet/>
      <dgm:spPr/>
      <dgm:t>
        <a:bodyPr/>
        <a:lstStyle/>
        <a:p>
          <a:endParaRPr lang="en-US" sz="3600"/>
        </a:p>
      </dgm:t>
    </dgm:pt>
    <dgm:pt modelId="{DDB8A948-9A86-4C6D-A7A7-AF5E4BAFFFC7}">
      <dgm:prSet phldrT="[Text]" custT="1"/>
      <dgm:spPr>
        <a:solidFill>
          <a:srgbClr val="D5D77D"/>
        </a:solidFill>
      </dgm:spPr>
      <dgm:t>
        <a:bodyPr/>
        <a:lstStyle/>
        <a:p>
          <a:r>
            <a:rPr lang="en-US" sz="3600" dirty="0"/>
            <a:t>BDAE Reversible Possessives</a:t>
          </a:r>
        </a:p>
      </dgm:t>
    </dgm:pt>
    <dgm:pt modelId="{8D7C2E31-1A30-408C-845E-361A8DE95FC4}" type="parTrans" cxnId="{D54979A8-054F-45D1-820F-C372D28FD2AC}">
      <dgm:prSet/>
      <dgm:spPr/>
      <dgm:t>
        <a:bodyPr/>
        <a:lstStyle/>
        <a:p>
          <a:endParaRPr lang="en-US" sz="3600"/>
        </a:p>
      </dgm:t>
    </dgm:pt>
    <dgm:pt modelId="{E544B14C-DE87-4B16-B1CD-865C9949860F}" type="sibTrans" cxnId="{D54979A8-054F-45D1-820F-C372D28FD2AC}">
      <dgm:prSet/>
      <dgm:spPr/>
      <dgm:t>
        <a:bodyPr/>
        <a:lstStyle/>
        <a:p>
          <a:endParaRPr lang="en-US" sz="3600"/>
        </a:p>
      </dgm:t>
    </dgm:pt>
    <dgm:pt modelId="{B868FE15-6405-4298-B2ED-E7FD5284CDC1}">
      <dgm:prSet phldrT="[Text]" custT="1"/>
      <dgm:spPr>
        <a:solidFill>
          <a:srgbClr val="007681"/>
        </a:solidFill>
        <a:ln>
          <a:solidFill>
            <a:srgbClr val="007681"/>
          </a:solidFill>
        </a:ln>
      </dgm:spPr>
      <dgm:t>
        <a:bodyPr/>
        <a:lstStyle/>
        <a:p>
          <a:r>
            <a:rPr lang="en-US" sz="3600" b="1" dirty="0"/>
            <a:t>Receptive Phonological Processing</a:t>
          </a:r>
        </a:p>
      </dgm:t>
    </dgm:pt>
    <dgm:pt modelId="{A5948867-CFD4-4312-8CFA-0D5B151713D0}" type="parTrans" cxnId="{E6B0D2BD-78BD-4570-AF8E-3E699D852C86}">
      <dgm:prSet/>
      <dgm:spPr/>
      <dgm:t>
        <a:bodyPr/>
        <a:lstStyle/>
        <a:p>
          <a:endParaRPr lang="en-US" sz="3600"/>
        </a:p>
      </dgm:t>
    </dgm:pt>
    <dgm:pt modelId="{25E5CE7D-CE2D-47C6-8456-2D1D4C343674}" type="sibTrans" cxnId="{E6B0D2BD-78BD-4570-AF8E-3E699D852C86}">
      <dgm:prSet/>
      <dgm:spPr/>
      <dgm:t>
        <a:bodyPr/>
        <a:lstStyle/>
        <a:p>
          <a:endParaRPr lang="en-US" sz="3600"/>
        </a:p>
      </dgm:t>
    </dgm:pt>
    <dgm:pt modelId="{622835F4-416D-4A6D-8A15-6692015B48DF}">
      <dgm:prSet phldrT="[Text]" custT="1"/>
      <dgm:spPr>
        <a:solidFill>
          <a:srgbClr val="D5D77D">
            <a:alpha val="90000"/>
          </a:srgbClr>
        </a:solidFill>
      </dgm:spPr>
      <dgm:t>
        <a:bodyPr/>
        <a:lstStyle/>
        <a:p>
          <a:r>
            <a:rPr lang="en-US" sz="3600" dirty="0"/>
            <a:t>PALPA 2: Same-Different Discrimination</a:t>
          </a:r>
        </a:p>
      </dgm:t>
    </dgm:pt>
    <dgm:pt modelId="{4328A89E-3E60-4B1C-AF45-4EF99736A16A}" type="parTrans" cxnId="{EC4D6871-3020-4A2C-986A-CC6C5906A212}">
      <dgm:prSet/>
      <dgm:spPr/>
      <dgm:t>
        <a:bodyPr/>
        <a:lstStyle/>
        <a:p>
          <a:endParaRPr lang="en-US" sz="3600"/>
        </a:p>
      </dgm:t>
    </dgm:pt>
    <dgm:pt modelId="{29DCA97B-1C91-446F-A71D-856DB9E63750}" type="sibTrans" cxnId="{EC4D6871-3020-4A2C-986A-CC6C5906A212}">
      <dgm:prSet/>
      <dgm:spPr/>
      <dgm:t>
        <a:bodyPr/>
        <a:lstStyle/>
        <a:p>
          <a:endParaRPr lang="en-US" sz="3600"/>
        </a:p>
      </dgm:t>
    </dgm:pt>
    <dgm:pt modelId="{565E341C-15BD-46D0-A954-3EFC8230B81C}">
      <dgm:prSet phldrT="[Text]" custT="1"/>
      <dgm:spPr>
        <a:solidFill>
          <a:srgbClr val="D5D77D">
            <a:alpha val="90000"/>
          </a:srgbClr>
        </a:solidFill>
      </dgm:spPr>
      <dgm:t>
        <a:bodyPr/>
        <a:lstStyle/>
        <a:p>
          <a:r>
            <a:rPr lang="en-US" sz="3600" dirty="0"/>
            <a:t>PALPA 4: Minimal Pair Discrimination</a:t>
          </a:r>
        </a:p>
      </dgm:t>
    </dgm:pt>
    <dgm:pt modelId="{8E369C32-DB88-4507-91AE-61D8C5BE49B5}" type="parTrans" cxnId="{AC57D136-B657-457E-A141-7B59E0761EC2}">
      <dgm:prSet/>
      <dgm:spPr/>
      <dgm:t>
        <a:bodyPr/>
        <a:lstStyle/>
        <a:p>
          <a:endParaRPr lang="en-US" sz="3600"/>
        </a:p>
      </dgm:t>
    </dgm:pt>
    <dgm:pt modelId="{F3FF268A-381E-4F1B-8317-B9C7BDEF00A2}" type="sibTrans" cxnId="{AC57D136-B657-457E-A141-7B59E0761EC2}">
      <dgm:prSet/>
      <dgm:spPr/>
      <dgm:t>
        <a:bodyPr/>
        <a:lstStyle/>
        <a:p>
          <a:endParaRPr lang="en-US" sz="3600"/>
        </a:p>
      </dgm:t>
    </dgm:pt>
    <dgm:pt modelId="{41FF049E-A2B9-4400-893D-24D24B5403BB}">
      <dgm:prSet phldrT="[Text]" custT="1"/>
      <dgm:spPr>
        <a:solidFill>
          <a:srgbClr val="D5D77D"/>
        </a:solidFill>
      </dgm:spPr>
      <dgm:t>
        <a:bodyPr/>
        <a:lstStyle/>
        <a:p>
          <a:r>
            <a:rPr lang="en-US" sz="3600" dirty="0"/>
            <a:t>CAT Subtest 9: Spoken Sentences</a:t>
          </a:r>
        </a:p>
      </dgm:t>
    </dgm:pt>
    <dgm:pt modelId="{DA272352-D6E4-4E9A-B6BD-D896E4A11125}" type="parTrans" cxnId="{8B531AEE-33F7-40A9-8734-0A2841753BBA}">
      <dgm:prSet/>
      <dgm:spPr/>
      <dgm:t>
        <a:bodyPr/>
        <a:lstStyle/>
        <a:p>
          <a:endParaRPr lang="en-US" sz="3600"/>
        </a:p>
      </dgm:t>
    </dgm:pt>
    <dgm:pt modelId="{D40D3A81-8E6E-4DA3-ADFB-DE9E94F1CB67}" type="sibTrans" cxnId="{8B531AEE-33F7-40A9-8734-0A2841753BBA}">
      <dgm:prSet/>
      <dgm:spPr/>
      <dgm:t>
        <a:bodyPr/>
        <a:lstStyle/>
        <a:p>
          <a:endParaRPr lang="en-US" sz="3600"/>
        </a:p>
      </dgm:t>
    </dgm:pt>
    <dgm:pt modelId="{72B07019-74EA-4858-BE9B-434F6F0B5C45}">
      <dgm:prSet phldrT="[Text]" custT="1"/>
      <dgm:spPr>
        <a:solidFill>
          <a:srgbClr val="D5D77D">
            <a:alpha val="90000"/>
          </a:srgbClr>
        </a:solidFill>
      </dgm:spPr>
      <dgm:t>
        <a:bodyPr/>
        <a:lstStyle/>
        <a:p>
          <a:r>
            <a:rPr lang="en-US" sz="3600" dirty="0"/>
            <a:t>PALPA 15: Word-Rhyme Judgement</a:t>
          </a:r>
        </a:p>
      </dgm:t>
    </dgm:pt>
    <dgm:pt modelId="{2876CE6F-60B4-4FC7-A424-05E6D1049F8A}" type="parTrans" cxnId="{ADD7F396-5A59-44A3-920F-E7BADE5C3D62}">
      <dgm:prSet/>
      <dgm:spPr/>
      <dgm:t>
        <a:bodyPr/>
        <a:lstStyle/>
        <a:p>
          <a:endParaRPr lang="en-US" sz="3600"/>
        </a:p>
      </dgm:t>
    </dgm:pt>
    <dgm:pt modelId="{3E80DA6C-1148-44C8-A990-EEE56525FF34}" type="sibTrans" cxnId="{ADD7F396-5A59-44A3-920F-E7BADE5C3D62}">
      <dgm:prSet/>
      <dgm:spPr/>
      <dgm:t>
        <a:bodyPr/>
        <a:lstStyle/>
        <a:p>
          <a:endParaRPr lang="en-US" sz="3600"/>
        </a:p>
      </dgm:t>
    </dgm:pt>
    <dgm:pt modelId="{FE507027-26DE-4C11-9CBC-1FD0F24686D6}" type="pres">
      <dgm:prSet presAssocID="{EA7C79B6-965B-470D-A0C8-1193EADD492D}" presName="Name0" presStyleCnt="0">
        <dgm:presLayoutVars>
          <dgm:dir/>
          <dgm:animLvl val="lvl"/>
          <dgm:resizeHandles val="exact"/>
        </dgm:presLayoutVars>
      </dgm:prSet>
      <dgm:spPr/>
    </dgm:pt>
    <dgm:pt modelId="{DBC0166C-2186-44E1-BB6C-B2DF99872E27}" type="pres">
      <dgm:prSet presAssocID="{4EF7E141-27C6-4275-8F20-2CF66A5A574E}" presName="composite" presStyleCnt="0"/>
      <dgm:spPr/>
    </dgm:pt>
    <dgm:pt modelId="{440CBFB3-AAA9-4455-99EB-BF9794D8CCDA}" type="pres">
      <dgm:prSet presAssocID="{4EF7E141-27C6-4275-8F20-2CF66A5A574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C1AD50E-F51C-4B52-826F-E68D30AB5168}" type="pres">
      <dgm:prSet presAssocID="{4EF7E141-27C6-4275-8F20-2CF66A5A574E}" presName="desTx" presStyleLbl="alignAccFollowNode1" presStyleIdx="0" presStyleCnt="3">
        <dgm:presLayoutVars>
          <dgm:bulletEnabled val="1"/>
        </dgm:presLayoutVars>
      </dgm:prSet>
      <dgm:spPr/>
    </dgm:pt>
    <dgm:pt modelId="{10F9DDD4-2A0F-4764-9A0A-18EF0053DECB}" type="pres">
      <dgm:prSet presAssocID="{7A2022A7-1151-40D7-93F9-83C1DBF2BAC1}" presName="space" presStyleCnt="0"/>
      <dgm:spPr/>
    </dgm:pt>
    <dgm:pt modelId="{41B86384-A3F6-4536-A069-ADEFD18D052B}" type="pres">
      <dgm:prSet presAssocID="{9496CFB3-7874-49BA-8BBA-D4D49A61125D}" presName="composite" presStyleCnt="0"/>
      <dgm:spPr/>
    </dgm:pt>
    <dgm:pt modelId="{5F22FEF7-DECF-4114-B0C5-2F416BA44F1B}" type="pres">
      <dgm:prSet presAssocID="{9496CFB3-7874-49BA-8BBA-D4D49A61125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B4E42AB-CCDC-436B-88A3-587D47F72B4B}" type="pres">
      <dgm:prSet presAssocID="{9496CFB3-7874-49BA-8BBA-D4D49A61125D}" presName="desTx" presStyleLbl="alignAccFollowNode1" presStyleIdx="1" presStyleCnt="3">
        <dgm:presLayoutVars>
          <dgm:bulletEnabled val="1"/>
        </dgm:presLayoutVars>
      </dgm:prSet>
      <dgm:spPr/>
    </dgm:pt>
    <dgm:pt modelId="{A472B6DD-850D-4C3F-AF79-02082C91B9A0}" type="pres">
      <dgm:prSet presAssocID="{C015DEA0-3B56-4DCD-9F03-EC9121CF7DAC}" presName="space" presStyleCnt="0"/>
      <dgm:spPr/>
    </dgm:pt>
    <dgm:pt modelId="{623C6DE1-DB4D-4E07-8E9B-9890D387D7D4}" type="pres">
      <dgm:prSet presAssocID="{B868FE15-6405-4298-B2ED-E7FD5284CDC1}" presName="composite" presStyleCnt="0"/>
      <dgm:spPr/>
    </dgm:pt>
    <dgm:pt modelId="{1C28F1E4-4D30-4CFB-98DC-69DA575582EF}" type="pres">
      <dgm:prSet presAssocID="{B868FE15-6405-4298-B2ED-E7FD5284CD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34E9F6C-EBDC-43B9-8EF6-3441B87A4592}" type="pres">
      <dgm:prSet presAssocID="{B868FE15-6405-4298-B2ED-E7FD5284CDC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8DABE01-025F-8847-8D75-CAD8AE531905}" type="presOf" srcId="{9496CFB3-7874-49BA-8BBA-D4D49A61125D}" destId="{5F22FEF7-DECF-4114-B0C5-2F416BA44F1B}" srcOrd="0" destOrd="0" presId="urn:microsoft.com/office/officeart/2005/8/layout/hList1"/>
    <dgm:cxn modelId="{C1DFAC06-FC74-0F48-A074-68A58C126A52}" type="presOf" srcId="{622835F4-416D-4A6D-8A15-6692015B48DF}" destId="{834E9F6C-EBDC-43B9-8EF6-3441B87A4592}" srcOrd="0" destOrd="0" presId="urn:microsoft.com/office/officeart/2005/8/layout/hList1"/>
    <dgm:cxn modelId="{073FB408-8F36-9041-8812-47CEAC4ADF95}" type="presOf" srcId="{72B07019-74EA-4858-BE9B-434F6F0B5C45}" destId="{834E9F6C-EBDC-43B9-8EF6-3441B87A4592}" srcOrd="0" destOrd="2" presId="urn:microsoft.com/office/officeart/2005/8/layout/hList1"/>
    <dgm:cxn modelId="{BF4AA715-F76E-1E48-9707-ED6C899AF8D0}" type="presOf" srcId="{DDB8A948-9A86-4C6D-A7A7-AF5E4BAFFFC7}" destId="{4B4E42AB-CCDC-436B-88A3-587D47F72B4B}" srcOrd="0" destOrd="1" presId="urn:microsoft.com/office/officeart/2005/8/layout/hList1"/>
    <dgm:cxn modelId="{7BC28035-ED2D-5546-924A-76872691D18A}" type="presOf" srcId="{9D61A104-DB1A-4DD0-81AC-4A26D94414AB}" destId="{2C1AD50E-F51C-4B52-826F-E68D30AB5168}" srcOrd="0" destOrd="1" presId="urn:microsoft.com/office/officeart/2005/8/layout/hList1"/>
    <dgm:cxn modelId="{AC57D136-B657-457E-A141-7B59E0761EC2}" srcId="{B868FE15-6405-4298-B2ED-E7FD5284CDC1}" destId="{565E341C-15BD-46D0-A954-3EFC8230B81C}" srcOrd="1" destOrd="0" parTransId="{8E369C32-DB88-4507-91AE-61D8C5BE49B5}" sibTransId="{F3FF268A-381E-4F1B-8317-B9C7BDEF00A2}"/>
    <dgm:cxn modelId="{F66F1739-0013-8542-84D6-744DF32A17FB}" type="presOf" srcId="{4EF7E141-27C6-4275-8F20-2CF66A5A574E}" destId="{440CBFB3-AAA9-4455-99EB-BF9794D8CCDA}" srcOrd="0" destOrd="0" presId="urn:microsoft.com/office/officeart/2005/8/layout/hList1"/>
    <dgm:cxn modelId="{C636324A-21FA-490D-B547-B812A4951F21}" srcId="{EA7C79B6-965B-470D-A0C8-1193EADD492D}" destId="{9496CFB3-7874-49BA-8BBA-D4D49A61125D}" srcOrd="1" destOrd="0" parTransId="{2A8A5688-F363-40A2-9E72-662873A18694}" sibTransId="{C015DEA0-3B56-4DCD-9F03-EC9121CF7DAC}"/>
    <dgm:cxn modelId="{44EB4A54-64BE-4B00-A44C-35BD1997387F}" srcId="{4EF7E141-27C6-4275-8F20-2CF66A5A574E}" destId="{9D61A104-DB1A-4DD0-81AC-4A26D94414AB}" srcOrd="1" destOrd="0" parTransId="{6D1D9DAA-A348-4800-9179-F26A49349EAA}" sibTransId="{663DD0BF-17A2-4AE6-B857-CD166BDA0CBB}"/>
    <dgm:cxn modelId="{3BF00756-A0C4-5D42-8D29-9D20BFAD8AEF}" type="presOf" srcId="{2DB640C9-E605-47C8-85B6-B48961D417DF}" destId="{4B4E42AB-CCDC-436B-88A3-587D47F72B4B}" srcOrd="0" destOrd="0" presId="urn:microsoft.com/office/officeart/2005/8/layout/hList1"/>
    <dgm:cxn modelId="{EC4D6871-3020-4A2C-986A-CC6C5906A212}" srcId="{B868FE15-6405-4298-B2ED-E7FD5284CDC1}" destId="{622835F4-416D-4A6D-8A15-6692015B48DF}" srcOrd="0" destOrd="0" parTransId="{4328A89E-3E60-4B1C-AF45-4EF99736A16A}" sibTransId="{29DCA97B-1C91-446F-A71D-856DB9E63750}"/>
    <dgm:cxn modelId="{88510496-A988-394A-AB23-1A0CBCD691C5}" type="presOf" srcId="{EA7C79B6-965B-470D-A0C8-1193EADD492D}" destId="{FE507027-26DE-4C11-9CBC-1FD0F24686D6}" srcOrd="0" destOrd="0" presId="urn:microsoft.com/office/officeart/2005/8/layout/hList1"/>
    <dgm:cxn modelId="{ADD7F396-5A59-44A3-920F-E7BADE5C3D62}" srcId="{B868FE15-6405-4298-B2ED-E7FD5284CDC1}" destId="{72B07019-74EA-4858-BE9B-434F6F0B5C45}" srcOrd="2" destOrd="0" parTransId="{2876CE6F-60B4-4FC7-A424-05E6D1049F8A}" sibTransId="{3E80DA6C-1148-44C8-A990-EEE56525FF34}"/>
    <dgm:cxn modelId="{04B2BB97-442A-4231-BF88-9E0C4504B5A6}" srcId="{EA7C79B6-965B-470D-A0C8-1193EADD492D}" destId="{4EF7E141-27C6-4275-8F20-2CF66A5A574E}" srcOrd="0" destOrd="0" parTransId="{1BADCC05-1E56-4582-9836-9916AADB3AE6}" sibTransId="{7A2022A7-1151-40D7-93F9-83C1DBF2BAC1}"/>
    <dgm:cxn modelId="{D54979A8-054F-45D1-820F-C372D28FD2AC}" srcId="{9496CFB3-7874-49BA-8BBA-D4D49A61125D}" destId="{DDB8A948-9A86-4C6D-A7A7-AF5E4BAFFFC7}" srcOrd="1" destOrd="0" parTransId="{8D7C2E31-1A30-408C-845E-361A8DE95FC4}" sibTransId="{E544B14C-DE87-4B16-B1CD-865C9949860F}"/>
    <dgm:cxn modelId="{159635AB-8789-435D-8C00-6AF3B36545A2}" srcId="{9496CFB3-7874-49BA-8BBA-D4D49A61125D}" destId="{2DB640C9-E605-47C8-85B6-B48961D417DF}" srcOrd="0" destOrd="0" parTransId="{3FE8478B-8422-43E4-96AB-4B3E0BF81733}" sibTransId="{866A0262-7352-4E40-B5A4-42C5C56753E3}"/>
    <dgm:cxn modelId="{E6B0D2BD-78BD-4570-AF8E-3E699D852C86}" srcId="{EA7C79B6-965B-470D-A0C8-1193EADD492D}" destId="{B868FE15-6405-4298-B2ED-E7FD5284CDC1}" srcOrd="2" destOrd="0" parTransId="{A5948867-CFD4-4312-8CFA-0D5B151713D0}" sibTransId="{25E5CE7D-CE2D-47C6-8456-2D1D4C343674}"/>
    <dgm:cxn modelId="{73531CC8-23D8-7141-9026-EB0D503120C9}" type="presOf" srcId="{565E341C-15BD-46D0-A954-3EFC8230B81C}" destId="{834E9F6C-EBDC-43B9-8EF6-3441B87A4592}" srcOrd="0" destOrd="1" presId="urn:microsoft.com/office/officeart/2005/8/layout/hList1"/>
    <dgm:cxn modelId="{BE91DAD9-9F26-F847-A855-7105C0C96E90}" type="presOf" srcId="{A374B5C5-021A-4BA0-8537-B4BEAF66F161}" destId="{2C1AD50E-F51C-4B52-826F-E68D30AB5168}" srcOrd="0" destOrd="0" presId="urn:microsoft.com/office/officeart/2005/8/layout/hList1"/>
    <dgm:cxn modelId="{21A059DA-69F8-AF4F-A69F-B1051F90AB0E}" type="presOf" srcId="{41FF049E-A2B9-4400-893D-24D24B5403BB}" destId="{4B4E42AB-CCDC-436B-88A3-587D47F72B4B}" srcOrd="0" destOrd="2" presId="urn:microsoft.com/office/officeart/2005/8/layout/hList1"/>
    <dgm:cxn modelId="{9E998EEB-454A-4641-B158-D83B701826A0}" srcId="{4EF7E141-27C6-4275-8F20-2CF66A5A574E}" destId="{A374B5C5-021A-4BA0-8537-B4BEAF66F161}" srcOrd="0" destOrd="0" parTransId="{A3585F39-18C9-42C6-A81E-67A298154EC6}" sibTransId="{5645A025-DA64-4BFB-8F30-2FA994D0B256}"/>
    <dgm:cxn modelId="{8B531AEE-33F7-40A9-8734-0A2841753BBA}" srcId="{9496CFB3-7874-49BA-8BBA-D4D49A61125D}" destId="{41FF049E-A2B9-4400-893D-24D24B5403BB}" srcOrd="2" destOrd="0" parTransId="{DA272352-D6E4-4E9A-B6BD-D896E4A11125}" sibTransId="{D40D3A81-8E6E-4DA3-ADFB-DE9E94F1CB67}"/>
    <dgm:cxn modelId="{1F31A4FB-0369-9D4E-8BF1-2870D1627C2B}" type="presOf" srcId="{B868FE15-6405-4298-B2ED-E7FD5284CDC1}" destId="{1C28F1E4-4D30-4CFB-98DC-69DA575582EF}" srcOrd="0" destOrd="0" presId="urn:microsoft.com/office/officeart/2005/8/layout/hList1"/>
    <dgm:cxn modelId="{4E9BC25F-948A-3B4C-BE18-A444005D6954}" type="presParOf" srcId="{FE507027-26DE-4C11-9CBC-1FD0F24686D6}" destId="{DBC0166C-2186-44E1-BB6C-B2DF99872E27}" srcOrd="0" destOrd="0" presId="urn:microsoft.com/office/officeart/2005/8/layout/hList1"/>
    <dgm:cxn modelId="{756AED11-F0A9-3044-865C-9C10782E503D}" type="presParOf" srcId="{DBC0166C-2186-44E1-BB6C-B2DF99872E27}" destId="{440CBFB3-AAA9-4455-99EB-BF9794D8CCDA}" srcOrd="0" destOrd="0" presId="urn:microsoft.com/office/officeart/2005/8/layout/hList1"/>
    <dgm:cxn modelId="{DC1C11EF-8947-E74C-A8FB-2F3F166130C8}" type="presParOf" srcId="{DBC0166C-2186-44E1-BB6C-B2DF99872E27}" destId="{2C1AD50E-F51C-4B52-826F-E68D30AB5168}" srcOrd="1" destOrd="0" presId="urn:microsoft.com/office/officeart/2005/8/layout/hList1"/>
    <dgm:cxn modelId="{A28D1F3B-A7C7-BD44-81C0-D7BCD45580E2}" type="presParOf" srcId="{FE507027-26DE-4C11-9CBC-1FD0F24686D6}" destId="{10F9DDD4-2A0F-4764-9A0A-18EF0053DECB}" srcOrd="1" destOrd="0" presId="urn:microsoft.com/office/officeart/2005/8/layout/hList1"/>
    <dgm:cxn modelId="{9B392522-AE96-9843-85C2-C898C2EDA902}" type="presParOf" srcId="{FE507027-26DE-4C11-9CBC-1FD0F24686D6}" destId="{41B86384-A3F6-4536-A069-ADEFD18D052B}" srcOrd="2" destOrd="0" presId="urn:microsoft.com/office/officeart/2005/8/layout/hList1"/>
    <dgm:cxn modelId="{16B8B11A-E13B-9D4F-9BD4-F86F857B816C}" type="presParOf" srcId="{41B86384-A3F6-4536-A069-ADEFD18D052B}" destId="{5F22FEF7-DECF-4114-B0C5-2F416BA44F1B}" srcOrd="0" destOrd="0" presId="urn:microsoft.com/office/officeart/2005/8/layout/hList1"/>
    <dgm:cxn modelId="{071430F5-3499-D247-A876-6A4F7F7D8865}" type="presParOf" srcId="{41B86384-A3F6-4536-A069-ADEFD18D052B}" destId="{4B4E42AB-CCDC-436B-88A3-587D47F72B4B}" srcOrd="1" destOrd="0" presId="urn:microsoft.com/office/officeart/2005/8/layout/hList1"/>
    <dgm:cxn modelId="{14A016AF-5D67-034D-8251-7730E0FE2C32}" type="presParOf" srcId="{FE507027-26DE-4C11-9CBC-1FD0F24686D6}" destId="{A472B6DD-850D-4C3F-AF79-02082C91B9A0}" srcOrd="3" destOrd="0" presId="urn:microsoft.com/office/officeart/2005/8/layout/hList1"/>
    <dgm:cxn modelId="{C5513FB3-2E68-1C41-AD7B-85860B35A056}" type="presParOf" srcId="{FE507027-26DE-4C11-9CBC-1FD0F24686D6}" destId="{623C6DE1-DB4D-4E07-8E9B-9890D387D7D4}" srcOrd="4" destOrd="0" presId="urn:microsoft.com/office/officeart/2005/8/layout/hList1"/>
    <dgm:cxn modelId="{D32CAC8B-7515-BA43-90FE-626BA4FCA077}" type="presParOf" srcId="{623C6DE1-DB4D-4E07-8E9B-9890D387D7D4}" destId="{1C28F1E4-4D30-4CFB-98DC-69DA575582EF}" srcOrd="0" destOrd="0" presId="urn:microsoft.com/office/officeart/2005/8/layout/hList1"/>
    <dgm:cxn modelId="{44B27430-BEEE-8246-9589-B6867B86FF2E}" type="presParOf" srcId="{623C6DE1-DB4D-4E07-8E9B-9890D387D7D4}" destId="{834E9F6C-EBDC-43B9-8EF6-3441B87A45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E0369-000B-4E35-91ED-D4774B50029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123EA97-5791-4D62-A607-D646440D4DA5}">
      <dgm:prSet phldrT="[Text]"/>
      <dgm:spPr>
        <a:solidFill>
          <a:srgbClr val="007681"/>
        </a:solidFill>
      </dgm:spPr>
      <dgm:t>
        <a:bodyPr/>
        <a:lstStyle/>
        <a:p>
          <a:r>
            <a:rPr lang="en-US" dirty="0"/>
            <a:t>Research</a:t>
          </a:r>
        </a:p>
      </dgm:t>
    </dgm:pt>
    <dgm:pt modelId="{2C3828FC-86D7-4D55-B748-1BAB89D676CC}" type="parTrans" cxnId="{7A0487AD-03AA-4BB5-8A9A-86800B4CBF5A}">
      <dgm:prSet/>
      <dgm:spPr/>
      <dgm:t>
        <a:bodyPr/>
        <a:lstStyle/>
        <a:p>
          <a:endParaRPr lang="en-US"/>
        </a:p>
      </dgm:t>
    </dgm:pt>
    <dgm:pt modelId="{431D55ED-9088-4B6A-A22C-A587C9160726}" type="sibTrans" cxnId="{7A0487AD-03AA-4BB5-8A9A-86800B4CBF5A}">
      <dgm:prSet/>
      <dgm:spPr>
        <a:solidFill>
          <a:srgbClr val="007681"/>
        </a:solidFill>
      </dgm:spPr>
      <dgm:t>
        <a:bodyPr/>
        <a:lstStyle/>
        <a:p>
          <a:endParaRPr lang="en-US"/>
        </a:p>
      </dgm:t>
    </dgm:pt>
    <dgm:pt modelId="{2975AFD5-309F-4331-88C5-4CAF8A8A57A1}">
      <dgm:prSet phldrT="[Text]"/>
      <dgm:spPr>
        <a:solidFill>
          <a:srgbClr val="007681"/>
        </a:solidFill>
      </dgm:spPr>
      <dgm:t>
        <a:bodyPr/>
        <a:lstStyle/>
        <a:p>
          <a:r>
            <a:rPr lang="en-US" dirty="0"/>
            <a:t>Practice</a:t>
          </a:r>
        </a:p>
      </dgm:t>
    </dgm:pt>
    <dgm:pt modelId="{A749B957-1FE6-4468-A59C-E5EB1C6C5EFC}" type="parTrans" cxnId="{FCCC7877-A64A-4AF1-B729-DBC4A603D2B6}">
      <dgm:prSet/>
      <dgm:spPr/>
      <dgm:t>
        <a:bodyPr/>
        <a:lstStyle/>
        <a:p>
          <a:endParaRPr lang="en-US"/>
        </a:p>
      </dgm:t>
    </dgm:pt>
    <dgm:pt modelId="{9A64A733-3C3A-48ED-A85E-C8DA545A0B77}" type="sibTrans" cxnId="{FCCC7877-A64A-4AF1-B729-DBC4A603D2B6}">
      <dgm:prSet/>
      <dgm:spPr/>
      <dgm:t>
        <a:bodyPr/>
        <a:lstStyle/>
        <a:p>
          <a:endParaRPr lang="en-US"/>
        </a:p>
      </dgm:t>
    </dgm:pt>
    <dgm:pt modelId="{BC96619F-C140-421D-83BF-A0A9ADD7E7E7}" type="pres">
      <dgm:prSet presAssocID="{C12E0369-000B-4E35-91ED-D4774B500292}" presName="Name0" presStyleCnt="0">
        <dgm:presLayoutVars>
          <dgm:dir/>
          <dgm:resizeHandles val="exact"/>
        </dgm:presLayoutVars>
      </dgm:prSet>
      <dgm:spPr/>
    </dgm:pt>
    <dgm:pt modelId="{9A60C1BA-A0F4-421F-90DB-F798FCD0F62F}" type="pres">
      <dgm:prSet presAssocID="{B123EA97-5791-4D62-A607-D646440D4DA5}" presName="node" presStyleLbl="node1" presStyleIdx="0" presStyleCnt="2">
        <dgm:presLayoutVars>
          <dgm:bulletEnabled val="1"/>
        </dgm:presLayoutVars>
      </dgm:prSet>
      <dgm:spPr/>
    </dgm:pt>
    <dgm:pt modelId="{12968CB2-6349-4C52-B5FC-F4CCE87A63BE}" type="pres">
      <dgm:prSet presAssocID="{431D55ED-9088-4B6A-A22C-A587C9160726}" presName="sibTrans" presStyleLbl="sibTrans2D1" presStyleIdx="0" presStyleCnt="1"/>
      <dgm:spPr/>
    </dgm:pt>
    <dgm:pt modelId="{DE7CC761-2B60-437F-A2E4-B39358ECAC44}" type="pres">
      <dgm:prSet presAssocID="{431D55ED-9088-4B6A-A22C-A587C9160726}" presName="connectorText" presStyleLbl="sibTrans2D1" presStyleIdx="0" presStyleCnt="1"/>
      <dgm:spPr/>
    </dgm:pt>
    <dgm:pt modelId="{128D3A77-C819-4FE8-9776-29D771FBB127}" type="pres">
      <dgm:prSet presAssocID="{2975AFD5-309F-4331-88C5-4CAF8A8A57A1}" presName="node" presStyleLbl="node1" presStyleIdx="1" presStyleCnt="2">
        <dgm:presLayoutVars>
          <dgm:bulletEnabled val="1"/>
        </dgm:presLayoutVars>
      </dgm:prSet>
      <dgm:spPr/>
    </dgm:pt>
  </dgm:ptLst>
  <dgm:cxnLst>
    <dgm:cxn modelId="{B5816056-B205-485A-8903-FDCD51434567}" type="presOf" srcId="{B123EA97-5791-4D62-A607-D646440D4DA5}" destId="{9A60C1BA-A0F4-421F-90DB-F798FCD0F62F}" srcOrd="0" destOrd="0" presId="urn:microsoft.com/office/officeart/2005/8/layout/process1"/>
    <dgm:cxn modelId="{FCCC7877-A64A-4AF1-B729-DBC4A603D2B6}" srcId="{C12E0369-000B-4E35-91ED-D4774B500292}" destId="{2975AFD5-309F-4331-88C5-4CAF8A8A57A1}" srcOrd="1" destOrd="0" parTransId="{A749B957-1FE6-4468-A59C-E5EB1C6C5EFC}" sibTransId="{9A64A733-3C3A-48ED-A85E-C8DA545A0B77}"/>
    <dgm:cxn modelId="{7A0487AD-03AA-4BB5-8A9A-86800B4CBF5A}" srcId="{C12E0369-000B-4E35-91ED-D4774B500292}" destId="{B123EA97-5791-4D62-A607-D646440D4DA5}" srcOrd="0" destOrd="0" parTransId="{2C3828FC-86D7-4D55-B748-1BAB89D676CC}" sibTransId="{431D55ED-9088-4B6A-A22C-A587C9160726}"/>
    <dgm:cxn modelId="{6D94F5B4-78BB-423D-A548-1F998A006C73}" type="presOf" srcId="{431D55ED-9088-4B6A-A22C-A587C9160726}" destId="{DE7CC761-2B60-437F-A2E4-B39358ECAC44}" srcOrd="1" destOrd="0" presId="urn:microsoft.com/office/officeart/2005/8/layout/process1"/>
    <dgm:cxn modelId="{0496E4D7-D030-48B6-8178-ECEB1332C402}" type="presOf" srcId="{C12E0369-000B-4E35-91ED-D4774B500292}" destId="{BC96619F-C140-421D-83BF-A0A9ADD7E7E7}" srcOrd="0" destOrd="0" presId="urn:microsoft.com/office/officeart/2005/8/layout/process1"/>
    <dgm:cxn modelId="{37F743DB-B74C-45A1-B3EB-5BC6C95C6EAB}" type="presOf" srcId="{431D55ED-9088-4B6A-A22C-A587C9160726}" destId="{12968CB2-6349-4C52-B5FC-F4CCE87A63BE}" srcOrd="0" destOrd="0" presId="urn:microsoft.com/office/officeart/2005/8/layout/process1"/>
    <dgm:cxn modelId="{CCB25CF5-5E2C-4FE9-ADD2-A834ACA82FA2}" type="presOf" srcId="{2975AFD5-309F-4331-88C5-4CAF8A8A57A1}" destId="{128D3A77-C819-4FE8-9776-29D771FBB127}" srcOrd="0" destOrd="0" presId="urn:microsoft.com/office/officeart/2005/8/layout/process1"/>
    <dgm:cxn modelId="{FEBBB12A-5905-4A23-B326-073CA8AE9D96}" type="presParOf" srcId="{BC96619F-C140-421D-83BF-A0A9ADD7E7E7}" destId="{9A60C1BA-A0F4-421F-90DB-F798FCD0F62F}" srcOrd="0" destOrd="0" presId="urn:microsoft.com/office/officeart/2005/8/layout/process1"/>
    <dgm:cxn modelId="{DFB691DB-89E1-4FD1-8963-6DFAC627EFEA}" type="presParOf" srcId="{BC96619F-C140-421D-83BF-A0A9ADD7E7E7}" destId="{12968CB2-6349-4C52-B5FC-F4CCE87A63BE}" srcOrd="1" destOrd="0" presId="urn:microsoft.com/office/officeart/2005/8/layout/process1"/>
    <dgm:cxn modelId="{9BDC8B58-B676-4B85-9FAF-2DF177261F03}" type="presParOf" srcId="{12968CB2-6349-4C52-B5FC-F4CCE87A63BE}" destId="{DE7CC761-2B60-437F-A2E4-B39358ECAC44}" srcOrd="0" destOrd="0" presId="urn:microsoft.com/office/officeart/2005/8/layout/process1"/>
    <dgm:cxn modelId="{87299C12-D27E-4E5E-A79F-53F2A7099D51}" type="presParOf" srcId="{BC96619F-C140-421D-83BF-A0A9ADD7E7E7}" destId="{128D3A77-C819-4FE8-9776-29D771FBB12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CBFB3-AAA9-4455-99EB-BF9794D8CCDA}">
      <dsp:nvSpPr>
        <dsp:cNvPr id="0" name=""/>
        <dsp:cNvSpPr/>
      </dsp:nvSpPr>
      <dsp:spPr>
        <a:xfrm>
          <a:off x="4772" y="400070"/>
          <a:ext cx="4652803" cy="1861121"/>
        </a:xfrm>
        <a:prstGeom prst="rect">
          <a:avLst/>
        </a:prstGeom>
        <a:solidFill>
          <a:srgbClr val="007681"/>
        </a:solidFill>
        <a:ln w="12700" cap="flat" cmpd="sng" algn="ctr">
          <a:solidFill>
            <a:srgbClr val="0076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Receptive      Semantic     Processing</a:t>
          </a:r>
        </a:p>
      </dsp:txBody>
      <dsp:txXfrm>
        <a:off x="4772" y="400070"/>
        <a:ext cx="4652803" cy="1861121"/>
      </dsp:txXfrm>
    </dsp:sp>
    <dsp:sp modelId="{2C1AD50E-F51C-4B52-826F-E68D30AB5168}">
      <dsp:nvSpPr>
        <dsp:cNvPr id="0" name=""/>
        <dsp:cNvSpPr/>
      </dsp:nvSpPr>
      <dsp:spPr>
        <a:xfrm>
          <a:off x="4772" y="2261191"/>
          <a:ext cx="4652803" cy="4171381"/>
        </a:xfrm>
        <a:prstGeom prst="rect">
          <a:avLst/>
        </a:prstGeom>
        <a:solidFill>
          <a:srgbClr val="D5D77D"/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Pyramids &amp; Palm Trees Test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CAT Subtest 2: Semantic Memory</a:t>
          </a:r>
        </a:p>
      </dsp:txBody>
      <dsp:txXfrm>
        <a:off x="4772" y="2261191"/>
        <a:ext cx="4652803" cy="4171381"/>
      </dsp:txXfrm>
    </dsp:sp>
    <dsp:sp modelId="{5F22FEF7-DECF-4114-B0C5-2F416BA44F1B}">
      <dsp:nvSpPr>
        <dsp:cNvPr id="0" name=""/>
        <dsp:cNvSpPr/>
      </dsp:nvSpPr>
      <dsp:spPr>
        <a:xfrm>
          <a:off x="5308968" y="400070"/>
          <a:ext cx="4652803" cy="1861121"/>
        </a:xfrm>
        <a:prstGeom prst="rect">
          <a:avLst/>
        </a:prstGeom>
        <a:solidFill>
          <a:srgbClr val="007681"/>
        </a:solidFill>
        <a:ln w="12700" cap="flat" cmpd="sng" algn="ctr">
          <a:solidFill>
            <a:srgbClr val="0076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Receptive Morphosyntactic Processing</a:t>
          </a:r>
        </a:p>
      </dsp:txBody>
      <dsp:txXfrm>
        <a:off x="5308968" y="400070"/>
        <a:ext cx="4652803" cy="1861121"/>
      </dsp:txXfrm>
    </dsp:sp>
    <dsp:sp modelId="{4B4E42AB-CCDC-436B-88A3-587D47F72B4B}">
      <dsp:nvSpPr>
        <dsp:cNvPr id="0" name=""/>
        <dsp:cNvSpPr/>
      </dsp:nvSpPr>
      <dsp:spPr>
        <a:xfrm>
          <a:off x="5308968" y="2261191"/>
          <a:ext cx="4652803" cy="4171381"/>
        </a:xfrm>
        <a:prstGeom prst="rect">
          <a:avLst/>
        </a:prstGeom>
        <a:solidFill>
          <a:srgbClr val="D5D77D"/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BDAE Syntactic Processing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BDAE Reversible Possessives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CAT Subtest 9: Spoken Sentences</a:t>
          </a:r>
        </a:p>
      </dsp:txBody>
      <dsp:txXfrm>
        <a:off x="5308968" y="2261191"/>
        <a:ext cx="4652803" cy="4171381"/>
      </dsp:txXfrm>
    </dsp:sp>
    <dsp:sp modelId="{1C28F1E4-4D30-4CFB-98DC-69DA575582EF}">
      <dsp:nvSpPr>
        <dsp:cNvPr id="0" name=""/>
        <dsp:cNvSpPr/>
      </dsp:nvSpPr>
      <dsp:spPr>
        <a:xfrm>
          <a:off x="10613164" y="400070"/>
          <a:ext cx="4652803" cy="1861121"/>
        </a:xfrm>
        <a:prstGeom prst="rect">
          <a:avLst/>
        </a:prstGeom>
        <a:solidFill>
          <a:srgbClr val="007681"/>
        </a:solidFill>
        <a:ln w="12700" cap="flat" cmpd="sng" algn="ctr">
          <a:solidFill>
            <a:srgbClr val="0076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Receptive Phonological Processing</a:t>
          </a:r>
        </a:p>
      </dsp:txBody>
      <dsp:txXfrm>
        <a:off x="10613164" y="400070"/>
        <a:ext cx="4652803" cy="1861121"/>
      </dsp:txXfrm>
    </dsp:sp>
    <dsp:sp modelId="{834E9F6C-EBDC-43B9-8EF6-3441B87A4592}">
      <dsp:nvSpPr>
        <dsp:cNvPr id="0" name=""/>
        <dsp:cNvSpPr/>
      </dsp:nvSpPr>
      <dsp:spPr>
        <a:xfrm>
          <a:off x="10613164" y="2261191"/>
          <a:ext cx="4652803" cy="4171381"/>
        </a:xfrm>
        <a:prstGeom prst="rect">
          <a:avLst/>
        </a:prstGeom>
        <a:solidFill>
          <a:srgbClr val="D5D77D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PALPA 2: Same-Different Discrimination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PALPA 4: Minimal Pair Discrimination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PALPA 15: Word-Rhyme Judgement</a:t>
          </a:r>
        </a:p>
      </dsp:txBody>
      <dsp:txXfrm>
        <a:off x="10613164" y="2261191"/>
        <a:ext cx="4652803" cy="4171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0C1BA-A0F4-421F-90DB-F798FCD0F62F}">
      <dsp:nvSpPr>
        <dsp:cNvPr id="0" name=""/>
        <dsp:cNvSpPr/>
      </dsp:nvSpPr>
      <dsp:spPr>
        <a:xfrm>
          <a:off x="918" y="635149"/>
          <a:ext cx="1958994" cy="1175396"/>
        </a:xfrm>
        <a:prstGeom prst="roundRect">
          <a:avLst>
            <a:gd name="adj" fmla="val 10000"/>
          </a:avLst>
        </a:prstGeom>
        <a:solidFill>
          <a:srgbClr val="0076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Research</a:t>
          </a:r>
        </a:p>
      </dsp:txBody>
      <dsp:txXfrm>
        <a:off x="35344" y="669575"/>
        <a:ext cx="1890142" cy="1106544"/>
      </dsp:txXfrm>
    </dsp:sp>
    <dsp:sp modelId="{12968CB2-6349-4C52-B5FC-F4CCE87A63BE}">
      <dsp:nvSpPr>
        <dsp:cNvPr id="0" name=""/>
        <dsp:cNvSpPr/>
      </dsp:nvSpPr>
      <dsp:spPr>
        <a:xfrm>
          <a:off x="2155812" y="979932"/>
          <a:ext cx="415306" cy="485830"/>
        </a:xfrm>
        <a:prstGeom prst="rightArrow">
          <a:avLst>
            <a:gd name="adj1" fmla="val 60000"/>
            <a:gd name="adj2" fmla="val 50000"/>
          </a:avLst>
        </a:prstGeom>
        <a:solidFill>
          <a:srgbClr val="00768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155812" y="1077098"/>
        <a:ext cx="290714" cy="291498"/>
      </dsp:txXfrm>
    </dsp:sp>
    <dsp:sp modelId="{128D3A77-C819-4FE8-9776-29D771FBB127}">
      <dsp:nvSpPr>
        <dsp:cNvPr id="0" name=""/>
        <dsp:cNvSpPr/>
      </dsp:nvSpPr>
      <dsp:spPr>
        <a:xfrm>
          <a:off x="2743510" y="635149"/>
          <a:ext cx="1958994" cy="1175396"/>
        </a:xfrm>
        <a:prstGeom prst="roundRect">
          <a:avLst>
            <a:gd name="adj" fmla="val 10000"/>
          </a:avLst>
        </a:prstGeom>
        <a:solidFill>
          <a:srgbClr val="0076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Practice</a:t>
          </a:r>
        </a:p>
      </dsp:txBody>
      <dsp:txXfrm>
        <a:off x="2777936" y="669575"/>
        <a:ext cx="1890142" cy="1106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16156-CEB5-504A-A608-48AFC4C02981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54BFE-D3C0-CC4B-909B-A078D152D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5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</a:t>
            </a:r>
            <a:r>
              <a:rPr lang="en-US" baseline="0" dirty="0"/>
              <a:t> about stimulability</a:t>
            </a:r>
          </a:p>
          <a:p>
            <a:r>
              <a:rPr lang="en-US" dirty="0"/>
              <a:t>Research to practice---overall</a:t>
            </a:r>
            <a:r>
              <a:rPr lang="en-US" baseline="0" dirty="0"/>
              <a:t> goal.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Table with </a:t>
            </a:r>
            <a:r>
              <a:rPr lang="en-US" baseline="0" dirty="0" err="1"/>
              <a:t>participatns</a:t>
            </a:r>
            <a:r>
              <a:rPr lang="en-US" baseline="0" dirty="0"/>
              <a:t>, age, naming results</a:t>
            </a:r>
          </a:p>
          <a:p>
            <a:r>
              <a:rPr lang="en-US" baseline="0" dirty="0"/>
              <a:t>Individual profiles</a:t>
            </a:r>
          </a:p>
          <a:p>
            <a:endParaRPr lang="en-US" baseline="0" dirty="0"/>
          </a:p>
          <a:p>
            <a:r>
              <a:rPr lang="en-US" baseline="0" dirty="0"/>
              <a:t>Line graphs with results; each point with percentage that represents their stimulability</a:t>
            </a:r>
          </a:p>
          <a:p>
            <a:r>
              <a:rPr lang="en-US" baseline="0" dirty="0"/>
              <a:t>Show 6 pts with line graph </a:t>
            </a:r>
            <a:r>
              <a:rPr lang="en-US" baseline="0" dirty="0" err="1"/>
              <a:t>trajecotry</a:t>
            </a:r>
            <a:r>
              <a:rPr lang="en-US" baseline="0" dirty="0"/>
              <a:t>, % CR</a:t>
            </a:r>
          </a:p>
          <a:p>
            <a:r>
              <a:rPr lang="en-US" baseline="0" dirty="0"/>
              <a:t>Arrange so that as I talk 42/43 CR totally different</a:t>
            </a:r>
          </a:p>
          <a:p>
            <a:r>
              <a:rPr lang="en-US" baseline="0" dirty="0"/>
              <a:t>48/51</a:t>
            </a:r>
          </a:p>
          <a:p>
            <a:r>
              <a:rPr lang="en-US" baseline="0" dirty="0"/>
              <a:t>41/50</a:t>
            </a:r>
          </a:p>
          <a:p>
            <a:endParaRPr lang="en-US" baseline="0" dirty="0"/>
          </a:p>
          <a:p>
            <a:r>
              <a:rPr lang="en-US" baseline="0" dirty="0"/>
              <a:t>Total productions for each participant</a:t>
            </a:r>
          </a:p>
          <a:p>
            <a:endParaRPr lang="en-US" baseline="0" dirty="0"/>
          </a:p>
          <a:p>
            <a:r>
              <a:rPr lang="en-US" baseline="0" dirty="0"/>
              <a:t>Stimuli:</a:t>
            </a:r>
          </a:p>
          <a:p>
            <a:r>
              <a:rPr lang="en-US" baseline="0" dirty="0"/>
              <a:t>175 PNT</a:t>
            </a:r>
          </a:p>
          <a:p>
            <a:r>
              <a:rPr lang="en-US" baseline="0" dirty="0"/>
              <a:t>25 BNT</a:t>
            </a:r>
          </a:p>
          <a:p>
            <a:r>
              <a:rPr lang="en-US" baseline="0" dirty="0"/>
              <a:t>M-</a:t>
            </a:r>
            <a:r>
              <a:rPr lang="en-US" baseline="0" dirty="0" err="1"/>
              <a:t>turk</a:t>
            </a:r>
            <a:r>
              <a:rPr lang="en-US" baseline="0" dirty="0"/>
              <a:t> study carried out in controls to determine cues</a:t>
            </a:r>
          </a:p>
          <a:p>
            <a:endParaRPr lang="en-US" baseline="0" dirty="0"/>
          </a:p>
          <a:p>
            <a:r>
              <a:rPr lang="en-US" baseline="0" dirty="0"/>
              <a:t>Participants:</a:t>
            </a:r>
          </a:p>
          <a:p>
            <a:r>
              <a:rPr lang="en-US" baseline="0" dirty="0"/>
              <a:t>N=7, 3 completed, 4 ongoing</a:t>
            </a:r>
          </a:p>
          <a:p>
            <a:r>
              <a:rPr lang="en-US" baseline="0" dirty="0"/>
              <a:t>mean age, M/F</a:t>
            </a:r>
          </a:p>
          <a:p>
            <a:r>
              <a:rPr lang="en-US" baseline="0" dirty="0"/>
              <a:t>L MCA, Primary English, First stroke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54BFE-D3C0-CC4B-909B-A078D152D1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0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00"/>
            </a:lvl3pPr>
            <a:lvl4pPr marL="6583680" indent="0" algn="ctr">
              <a:buNone/>
              <a:defRPr sz="7700"/>
            </a:lvl4pPr>
            <a:lvl5pPr marL="8778240" indent="0" algn="ctr">
              <a:buNone/>
              <a:defRPr sz="7700"/>
            </a:lvl5pPr>
            <a:lvl6pPr marL="10972800" indent="0" algn="ctr">
              <a:buNone/>
              <a:defRPr sz="7700"/>
            </a:lvl6pPr>
            <a:lvl7pPr marL="13167360" indent="0" algn="ctr">
              <a:buNone/>
              <a:defRPr sz="7700"/>
            </a:lvl7pPr>
            <a:lvl8pPr marL="15361920" indent="0" algn="ctr">
              <a:buNone/>
              <a:defRPr sz="7700"/>
            </a:lvl8pPr>
            <a:lvl9pPr marL="17556480" indent="0" algn="ctr">
              <a:buNone/>
              <a:defRPr sz="7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34C-0FE5-4583-8839-BD0D0572C93F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8A7C-97AB-4682-83F7-6111F817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0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34C-0FE5-4583-8839-BD0D0572C93F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8A7C-97AB-4682-83F7-6111F817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34C-0FE5-4583-8839-BD0D0572C93F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8A7C-97AB-4682-83F7-6111F817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2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34C-0FE5-4583-8839-BD0D0572C93F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8A7C-97AB-4682-83F7-6111F817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5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0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34C-0FE5-4583-8839-BD0D0572C93F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8A7C-97AB-4682-83F7-6111F817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7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34C-0FE5-4583-8839-BD0D0572C93F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8A7C-97AB-4682-83F7-6111F817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34C-0FE5-4583-8839-BD0D0572C93F}" type="datetimeFigureOut">
              <a:rPr lang="en-US" smtClean="0"/>
              <a:t>5/1/20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8A7C-97AB-4682-83F7-6111F817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34C-0FE5-4583-8839-BD0D0572C93F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8A7C-97AB-4682-83F7-6111F817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4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34C-0FE5-4583-8839-BD0D0572C93F}" type="datetimeFigureOut">
              <a:rPr lang="en-US" smtClean="0"/>
              <a:t>5/1/20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8A7C-97AB-4682-83F7-6111F817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8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700"/>
            </a:lvl1pPr>
            <a:lvl2pPr marL="2194560" indent="0">
              <a:buNone/>
              <a:defRPr sz="6700"/>
            </a:lvl2pPr>
            <a:lvl3pPr marL="4389120" indent="0">
              <a:buNone/>
              <a:defRPr sz="580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34C-0FE5-4583-8839-BD0D0572C93F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8A7C-97AB-4682-83F7-6111F817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9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700"/>
            </a:lvl1pPr>
            <a:lvl2pPr marL="2194560" indent="0">
              <a:buNone/>
              <a:defRPr sz="6700"/>
            </a:lvl2pPr>
            <a:lvl3pPr marL="4389120" indent="0">
              <a:buNone/>
              <a:defRPr sz="580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34C-0FE5-4583-8839-BD0D0572C93F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8A7C-97AB-4682-83F7-6111F817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4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7234C-0FE5-4583-8839-BD0D0572C93F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8A7C-97AB-4682-83F7-6111F817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chart" Target="../charts/chart2.xml"/><Relationship Id="rId18" Type="http://schemas.openxmlformats.org/officeDocument/2006/relationships/diagramData" Target="../diagrams/data2.xml"/><Relationship Id="rId26" Type="http://schemas.microsoft.com/office/2007/relationships/hdphoto" Target="../media/hdphoto1.wdp"/><Relationship Id="rId3" Type="http://schemas.openxmlformats.org/officeDocument/2006/relationships/image" Target="../media/image1.png"/><Relationship Id="rId21" Type="http://schemas.openxmlformats.org/officeDocument/2006/relationships/diagramColors" Target="../diagrams/colors2.xml"/><Relationship Id="rId7" Type="http://schemas.openxmlformats.org/officeDocument/2006/relationships/diagramColors" Target="../diagrams/colors1.xml"/><Relationship Id="rId12" Type="http://schemas.openxmlformats.org/officeDocument/2006/relationships/chart" Target="../charts/chart1.xml"/><Relationship Id="rId17" Type="http://schemas.openxmlformats.org/officeDocument/2006/relationships/chart" Target="../charts/chart6.xml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5.xml"/><Relationship Id="rId20" Type="http://schemas.openxmlformats.org/officeDocument/2006/relationships/diagramQuickStyle" Target="../diagrams/quickStyl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jpeg"/><Relationship Id="rId24" Type="http://schemas.openxmlformats.org/officeDocument/2006/relationships/chart" Target="../charts/chart7.xml"/><Relationship Id="rId5" Type="http://schemas.openxmlformats.org/officeDocument/2006/relationships/diagramLayout" Target="../diagrams/layout1.xml"/><Relationship Id="rId15" Type="http://schemas.openxmlformats.org/officeDocument/2006/relationships/chart" Target="../charts/chart4.xml"/><Relationship Id="rId23" Type="http://schemas.openxmlformats.org/officeDocument/2006/relationships/image" Target="../media/image5.png"/><Relationship Id="rId28" Type="http://schemas.microsoft.com/office/2007/relationships/hdphoto" Target="../media/hdphoto2.wdp"/><Relationship Id="rId10" Type="http://schemas.openxmlformats.org/officeDocument/2006/relationships/image" Target="../media/image3.png"/><Relationship Id="rId19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Relationship Id="rId14" Type="http://schemas.openxmlformats.org/officeDocument/2006/relationships/chart" Target="../charts/chart3.xml"/><Relationship Id="rId22" Type="http://schemas.microsoft.com/office/2007/relationships/diagramDrawing" Target="../diagrams/drawing2.xml"/><Relationship Id="rId2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668219"/>
              </p:ext>
            </p:extLst>
          </p:nvPr>
        </p:nvGraphicFramePr>
        <p:xfrm>
          <a:off x="14271895" y="27641763"/>
          <a:ext cx="15212039" cy="4297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70710">
                  <a:extLst>
                    <a:ext uri="{9D8B030D-6E8A-4147-A177-3AD203B41FA5}">
                      <a16:colId xmlns:a16="http://schemas.microsoft.com/office/drawing/2014/main" val="3111053400"/>
                    </a:ext>
                  </a:extLst>
                </a:gridCol>
                <a:gridCol w="10341329">
                  <a:extLst>
                    <a:ext uri="{9D8B030D-6E8A-4147-A177-3AD203B41FA5}">
                      <a16:colId xmlns:a16="http://schemas.microsoft.com/office/drawing/2014/main" val="1978006558"/>
                    </a:ext>
                  </a:extLst>
                </a:gridCol>
              </a:tblGrid>
              <a:tr h="1297180">
                <a:tc gridSpan="2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74047"/>
                  </a:ext>
                </a:extLst>
              </a:tr>
              <a:tr h="53579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Comprehensive Assessment</a:t>
                      </a:r>
                    </a:p>
                  </a:txBody>
                  <a:tcPr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Comprehensiv</a:t>
                      </a:r>
                      <a:r>
                        <a:rPr lang="en-US" sz="3200" baseline="0" dirty="0"/>
                        <a:t>e Aphasia Test (CAT)</a:t>
                      </a:r>
                      <a:endParaRPr lang="en-US" sz="3200" baseline="30000" dirty="0"/>
                    </a:p>
                  </a:txBody>
                  <a:tcPr>
                    <a:solidFill>
                      <a:srgbClr val="D5D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82857"/>
                  </a:ext>
                </a:extLst>
              </a:tr>
              <a:tr h="53579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Motor Speech Skills</a:t>
                      </a:r>
                    </a:p>
                  </a:txBody>
                  <a:tcPr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Diadochokinetic rates,</a:t>
                      </a:r>
                      <a:r>
                        <a:rPr lang="en-US" sz="3200" baseline="0" dirty="0"/>
                        <a:t> Spontaneous speech sample</a:t>
                      </a:r>
                      <a:endParaRPr lang="en-US" sz="3200" dirty="0"/>
                    </a:p>
                  </a:txBody>
                  <a:tcPr>
                    <a:solidFill>
                      <a:srgbClr val="D5D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7875"/>
                  </a:ext>
                </a:extLst>
              </a:tr>
              <a:tr h="53579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Cognitive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</a:rPr>
                        <a:t> Skills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Non-linguistic subtests of CLQT</a:t>
                      </a:r>
                    </a:p>
                  </a:txBody>
                  <a:tcPr>
                    <a:solidFill>
                      <a:srgbClr val="D5D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58749"/>
                  </a:ext>
                </a:extLst>
              </a:tr>
              <a:tr h="53579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Communication Functioning</a:t>
                      </a:r>
                    </a:p>
                  </a:txBody>
                  <a:tcPr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Aphasia Communication Outcome Measure (ACOM)</a:t>
                      </a:r>
                    </a:p>
                  </a:txBody>
                  <a:tcPr>
                    <a:solidFill>
                      <a:srgbClr val="D5D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05195"/>
                  </a:ext>
                </a:extLst>
              </a:tr>
              <a:tr h="53579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Communication Confidence</a:t>
                      </a:r>
                    </a:p>
                  </a:txBody>
                  <a:tcPr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Communication Confidence Rating Scale for Aphasia (CCRSA)</a:t>
                      </a:r>
                    </a:p>
                  </a:txBody>
                  <a:tcPr>
                    <a:solidFill>
                      <a:srgbClr val="D5D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318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2"/>
            <a:ext cx="43891200" cy="4818744"/>
          </a:xfrm>
          <a:prstGeom prst="rect">
            <a:avLst/>
          </a:prstGeom>
          <a:solidFill>
            <a:srgbClr val="007681"/>
          </a:solidFill>
          <a:ln>
            <a:solidFill>
              <a:srgbClr val="0076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4238172"/>
            <a:ext cx="43891200" cy="58056"/>
          </a:xfrm>
          <a:prstGeom prst="line">
            <a:avLst/>
          </a:prstGeom>
          <a:ln w="57150" cmpd="sng">
            <a:solidFill>
              <a:srgbClr val="A8A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4146" y="-241101"/>
            <a:ext cx="10371909" cy="3457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" y="2"/>
            <a:ext cx="29318856" cy="3102389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Responsiveness to Cues as a Measure of Emerging Language Ability in Aphasia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" y="2551272"/>
            <a:ext cx="34117576" cy="1797415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Megan E. Schliep, MA, CCC-SLP</a:t>
            </a:r>
            <a:r>
              <a:rPr lang="en-US" sz="4400" baseline="30000" dirty="0">
                <a:solidFill>
                  <a:srgbClr val="FFFFFF"/>
                </a:solidFill>
              </a:rPr>
              <a:t>1</a:t>
            </a:r>
            <a:r>
              <a:rPr lang="en-US" sz="4400" dirty="0">
                <a:solidFill>
                  <a:srgbClr val="FFFFFF"/>
                </a:solidFill>
              </a:rPr>
              <a:t>; Victoria Tilton-Bolowsky, MS, CCC-SLP</a:t>
            </a:r>
            <a:r>
              <a:rPr lang="en-US" sz="4400" baseline="30000" dirty="0">
                <a:solidFill>
                  <a:srgbClr val="FFFFFF"/>
                </a:solidFill>
              </a:rPr>
              <a:t>1</a:t>
            </a:r>
            <a:r>
              <a:rPr lang="en-US" sz="4400" dirty="0">
                <a:solidFill>
                  <a:srgbClr val="FFFFFF"/>
                </a:solidFill>
              </a:rPr>
              <a:t>; David Caplan, MD, PhD</a:t>
            </a:r>
            <a:r>
              <a:rPr lang="en-US" sz="4400" baseline="30000" dirty="0">
                <a:solidFill>
                  <a:srgbClr val="FFFFFF"/>
                </a:solidFill>
              </a:rPr>
              <a:t>2</a:t>
            </a:r>
            <a:r>
              <a:rPr lang="en-US" sz="4400" dirty="0">
                <a:solidFill>
                  <a:srgbClr val="FFFFFF"/>
                </a:solidFill>
              </a:rPr>
              <a:t>; Sofia Vallila-Rohter, PhD, CCC-SLP</a:t>
            </a:r>
            <a:r>
              <a:rPr lang="en-US" sz="4400" baseline="30000" dirty="0">
                <a:solidFill>
                  <a:srgbClr val="FFFFFF"/>
                </a:solidFill>
              </a:rPr>
              <a:t>1</a:t>
            </a:r>
            <a:endParaRPr lang="en-US" sz="4400" dirty="0">
              <a:solidFill>
                <a:srgbClr val="FFFFFF"/>
              </a:solidFill>
            </a:endParaRPr>
          </a:p>
          <a:p>
            <a:r>
              <a:rPr lang="en-US" sz="4400" baseline="30000" dirty="0">
                <a:solidFill>
                  <a:srgbClr val="FFFFFF"/>
                </a:solidFill>
              </a:rPr>
              <a:t>1 </a:t>
            </a:r>
            <a:r>
              <a:rPr lang="en-US" sz="4400" dirty="0">
                <a:solidFill>
                  <a:srgbClr val="FFFFFF"/>
                </a:solidFill>
              </a:rPr>
              <a:t>MGH Institute of Health Professions; </a:t>
            </a:r>
            <a:r>
              <a:rPr lang="en-US" sz="4400" baseline="30000" dirty="0">
                <a:solidFill>
                  <a:srgbClr val="FFFFFF"/>
                </a:solidFill>
              </a:rPr>
              <a:t>2</a:t>
            </a:r>
            <a:r>
              <a:rPr lang="en-US" sz="4400" dirty="0">
                <a:solidFill>
                  <a:srgbClr val="FFFFFF"/>
                </a:solidFill>
              </a:rPr>
              <a:t>Massachusetts General Hospital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563" y="4907455"/>
            <a:ext cx="13072920" cy="17801796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r>
              <a:rPr lang="en-US" sz="4800" dirty="0"/>
              <a:t>Relevant Background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Aphasia is an acquired communication impairment affecting receptive and/or expressive language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Initial aphasia severity, lesion location, and lesion size are the most robust predictors of recovery</a:t>
            </a:r>
            <a:r>
              <a:rPr lang="en-US" sz="3600" baseline="30000" dirty="0"/>
              <a:t>1-9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Predicting individual recovery is more difficult given the multiple factors that impact gains</a:t>
            </a:r>
            <a:r>
              <a:rPr lang="en-US" sz="3600" baseline="30000" dirty="0"/>
              <a:t>5,6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What</a:t>
            </a:r>
            <a:r>
              <a:rPr lang="en-US" sz="3600" b="1" dirty="0"/>
              <a:t> clinically-accessible </a:t>
            </a:r>
            <a:r>
              <a:rPr lang="en-US" sz="3600" dirty="0"/>
              <a:t>information can be obtained to better predict language outcomes on an individual level?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4800" dirty="0"/>
              <a:t>Stimulability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Articulation literature: A sound that is stimulable improves</a:t>
            </a:r>
            <a:r>
              <a:rPr lang="en-US" sz="3600" baseline="30000" dirty="0"/>
              <a:t>10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Motor: When TMS evokes a motor response, people make improvements later</a:t>
            </a:r>
            <a:r>
              <a:rPr lang="en-US" sz="3600" baseline="30000" dirty="0"/>
              <a:t>11,12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4800" dirty="0">
                <a:solidFill>
                  <a:srgbClr val="007681"/>
                </a:solidFill>
              </a:rPr>
              <a:t>How do we assess stimulability in aphasia?</a:t>
            </a:r>
          </a:p>
          <a:p>
            <a:endParaRPr lang="en-US" sz="3600" dirty="0"/>
          </a:p>
          <a:p>
            <a:r>
              <a:rPr lang="en-US" sz="4800" dirty="0"/>
              <a:t>Naming Deficits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Common to all types of aphasia</a:t>
            </a:r>
            <a:r>
              <a:rPr lang="en-US" sz="3600" baseline="30000" dirty="0"/>
              <a:t>13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Involve a breakdown at either or both the semantic stage or the phonological stages of lexical processing</a:t>
            </a:r>
            <a:endParaRPr lang="en-US" sz="3600" baseline="30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 routine clinical practice, cues of various types are offered when there is a breakdown in naming</a:t>
            </a:r>
            <a:r>
              <a:rPr lang="en-US" sz="3600" baseline="30000" dirty="0"/>
              <a:t>14-23</a:t>
            </a:r>
          </a:p>
          <a:p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1371600" indent="-13716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  <a:p>
            <a:pPr marL="1371600" indent="-13716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371600" indent="-13716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14044023" y="4904155"/>
            <a:ext cx="15797346" cy="5613845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r>
              <a:rPr lang="en-US" sz="4800" dirty="0"/>
              <a:t>Research Aims</a:t>
            </a:r>
          </a:p>
          <a:p>
            <a:pPr marL="822960" indent="-822960">
              <a:buFont typeface="Arial"/>
              <a:buChar char="•"/>
            </a:pPr>
            <a:r>
              <a:rPr lang="en-US" sz="3600" b="1" dirty="0"/>
              <a:t>Aim 1a: </a:t>
            </a:r>
            <a:r>
              <a:rPr lang="en-US" sz="3600" dirty="0"/>
              <a:t>Determine the extent to which </a:t>
            </a:r>
            <a:r>
              <a:rPr lang="en-US" sz="3600" b="1" u="sng" dirty="0"/>
              <a:t>naming stimulability </a:t>
            </a:r>
            <a:r>
              <a:rPr lang="en-US" sz="3600" dirty="0"/>
              <a:t>at one timepoint (T1, T2, T3) predicts </a:t>
            </a:r>
            <a:r>
              <a:rPr lang="en-US" sz="3600" b="1" u="sng" dirty="0"/>
              <a:t>naming accuracy </a:t>
            </a:r>
            <a:r>
              <a:rPr lang="en-US" sz="3600" dirty="0"/>
              <a:t>at the subsequent evaluation (T2, T3, T4)</a:t>
            </a:r>
          </a:p>
          <a:p>
            <a:pPr marL="822960" indent="-822960">
              <a:buFont typeface="Arial"/>
              <a:buChar char="•"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Aim 1b: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Evaluate the hypothesis that naming stimulability at T1 will be associated with improved word retrieval in connected speech at T4.</a:t>
            </a:r>
          </a:p>
          <a:p>
            <a:pPr marL="822960" indent="-822960">
              <a:buFont typeface="Arial"/>
              <a:buChar char="•"/>
            </a:pPr>
            <a:r>
              <a:rPr lang="en-US" sz="3600" b="1" dirty="0"/>
              <a:t>Aim 2: </a:t>
            </a:r>
            <a:r>
              <a:rPr lang="en-US" sz="3600" dirty="0"/>
              <a:t>Determine whether there is a relationship between the type of cue that leads to improved naming (feature, sentence, phoneme) at T1 and corresponding measures of receptive language processing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562153" y="4644574"/>
            <a:ext cx="457200" cy="28273829"/>
          </a:xfrm>
          <a:prstGeom prst="rect">
            <a:avLst/>
          </a:prstGeom>
          <a:solidFill>
            <a:srgbClr val="007681"/>
          </a:solidFill>
          <a:ln>
            <a:solidFill>
              <a:srgbClr val="0076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662983" y="4719781"/>
            <a:ext cx="457200" cy="28198620"/>
          </a:xfrm>
          <a:prstGeom prst="rect">
            <a:avLst/>
          </a:prstGeom>
          <a:solidFill>
            <a:srgbClr val="007681"/>
          </a:solidFill>
          <a:ln>
            <a:solidFill>
              <a:srgbClr val="0076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3767"/>
              </p:ext>
            </p:extLst>
          </p:nvPr>
        </p:nvGraphicFramePr>
        <p:xfrm>
          <a:off x="14224003" y="10544411"/>
          <a:ext cx="15270740" cy="414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85">
                  <a:extLst>
                    <a:ext uri="{9D8B030D-6E8A-4147-A177-3AD203B41FA5}">
                      <a16:colId xmlns:a16="http://schemas.microsoft.com/office/drawing/2014/main" val="3875158564"/>
                    </a:ext>
                  </a:extLst>
                </a:gridCol>
                <a:gridCol w="3817685">
                  <a:extLst>
                    <a:ext uri="{9D8B030D-6E8A-4147-A177-3AD203B41FA5}">
                      <a16:colId xmlns:a16="http://schemas.microsoft.com/office/drawing/2014/main" val="725701596"/>
                    </a:ext>
                  </a:extLst>
                </a:gridCol>
                <a:gridCol w="3817685">
                  <a:extLst>
                    <a:ext uri="{9D8B030D-6E8A-4147-A177-3AD203B41FA5}">
                      <a16:colId xmlns:a16="http://schemas.microsoft.com/office/drawing/2014/main" val="429227946"/>
                    </a:ext>
                  </a:extLst>
                </a:gridCol>
                <a:gridCol w="3817685">
                  <a:extLst>
                    <a:ext uri="{9D8B030D-6E8A-4147-A177-3AD203B41FA5}">
                      <a16:colId xmlns:a16="http://schemas.microsoft.com/office/drawing/2014/main" val="3231334054"/>
                    </a:ext>
                  </a:extLst>
                </a:gridCol>
              </a:tblGrid>
              <a:tr h="13674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T1 </a:t>
                      </a:r>
                    </a:p>
                    <a:p>
                      <a:pPr algn="ctr"/>
                      <a:r>
                        <a:rPr lang="en-US" sz="3600" dirty="0"/>
                        <a:t>(6 Weeks)</a:t>
                      </a:r>
                    </a:p>
                  </a:txBody>
                  <a:tcPr marL="438912" marR="438912" marT="219456" marB="219456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T2</a:t>
                      </a:r>
                    </a:p>
                    <a:p>
                      <a:pPr algn="ctr"/>
                      <a:r>
                        <a:rPr lang="en-US" sz="3600" dirty="0"/>
                        <a:t>(3 Months)</a:t>
                      </a:r>
                    </a:p>
                  </a:txBody>
                  <a:tcPr marL="438912" marR="438912" marT="219456" marB="219456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T3 </a:t>
                      </a:r>
                    </a:p>
                    <a:p>
                      <a:pPr algn="ctr"/>
                      <a:r>
                        <a:rPr lang="en-US" sz="3600" dirty="0"/>
                        <a:t>(6 Months)</a:t>
                      </a:r>
                    </a:p>
                  </a:txBody>
                  <a:tcPr marL="438912" marR="438912" marT="219456" marB="219456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T4 </a:t>
                      </a:r>
                    </a:p>
                    <a:p>
                      <a:pPr algn="ctr"/>
                      <a:r>
                        <a:rPr lang="en-US" sz="3600" dirty="0"/>
                        <a:t>(12 Months)</a:t>
                      </a:r>
                    </a:p>
                  </a:txBody>
                  <a:tcPr marL="438912" marR="438912" marT="219456" marB="219456">
                    <a:solidFill>
                      <a:srgbClr val="0076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73847"/>
                  </a:ext>
                </a:extLst>
              </a:tr>
              <a:tr h="107281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Naming Battery</a:t>
                      </a:r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Naming Battery</a:t>
                      </a:r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Naming Battery</a:t>
                      </a:r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Naming Battery</a:t>
                      </a:r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864278"/>
                  </a:ext>
                </a:extLst>
              </a:tr>
              <a:tr h="13674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Comprehensive Assessment</a:t>
                      </a:r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Comprehensive Assessment</a:t>
                      </a:r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63925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233567460"/>
              </p:ext>
            </p:extLst>
          </p:nvPr>
        </p:nvGraphicFramePr>
        <p:xfrm>
          <a:off x="14224003" y="21830319"/>
          <a:ext cx="15270740" cy="683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Rectangle 16"/>
          <p:cNvSpPr/>
          <p:nvPr/>
        </p:nvSpPr>
        <p:spPr>
          <a:xfrm>
            <a:off x="43436903" y="4644574"/>
            <a:ext cx="457200" cy="28273829"/>
          </a:xfrm>
          <a:prstGeom prst="rect">
            <a:avLst/>
          </a:prstGeom>
          <a:solidFill>
            <a:srgbClr val="007681"/>
          </a:solidFill>
          <a:ln>
            <a:solidFill>
              <a:srgbClr val="0076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58" y="4818747"/>
            <a:ext cx="457200" cy="28099654"/>
          </a:xfrm>
          <a:prstGeom prst="rect">
            <a:avLst/>
          </a:prstGeom>
          <a:solidFill>
            <a:srgbClr val="007681"/>
          </a:solidFill>
          <a:ln>
            <a:solidFill>
              <a:srgbClr val="0076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9798" y="32461200"/>
            <a:ext cx="43145795" cy="457200"/>
          </a:xfrm>
          <a:prstGeom prst="rect">
            <a:avLst/>
          </a:prstGeom>
          <a:solidFill>
            <a:srgbClr val="007681"/>
          </a:solidFill>
          <a:ln>
            <a:solidFill>
              <a:srgbClr val="0076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/>
          </a:p>
        </p:txBody>
      </p:sp>
      <p:pic>
        <p:nvPicPr>
          <p:cNvPr id="20" name="Picture 8" descr="Image result for assessment image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r="13918"/>
          <a:stretch/>
        </p:blipFill>
        <p:spPr bwMode="auto">
          <a:xfrm>
            <a:off x="1276874" y="19046150"/>
            <a:ext cx="2983866" cy="3226825"/>
          </a:xfrm>
          <a:prstGeom prst="rect">
            <a:avLst/>
          </a:prstGeom>
          <a:noFill/>
          <a:ln>
            <a:solidFill>
              <a:srgbClr val="00768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407835" y="18595603"/>
            <a:ext cx="9297888" cy="4136517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r>
              <a:rPr lang="en-US" sz="4800" dirty="0">
                <a:solidFill>
                  <a:srgbClr val="007681"/>
                </a:solidFill>
              </a:rPr>
              <a:t>Assess </a:t>
            </a:r>
            <a:r>
              <a:rPr lang="en-US" sz="4800" b="1" dirty="0">
                <a:solidFill>
                  <a:srgbClr val="007681"/>
                </a:solidFill>
              </a:rPr>
              <a:t>naming stimulability </a:t>
            </a:r>
            <a:r>
              <a:rPr lang="en-US" sz="4800" dirty="0">
                <a:solidFill>
                  <a:srgbClr val="007681"/>
                </a:solidFill>
              </a:rPr>
              <a:t>to determine whether there is a relationship between the </a:t>
            </a:r>
            <a:r>
              <a:rPr lang="en-US" sz="4800" b="1" dirty="0">
                <a:solidFill>
                  <a:srgbClr val="007681"/>
                </a:solidFill>
              </a:rPr>
              <a:t>type of cues </a:t>
            </a:r>
            <a:r>
              <a:rPr lang="en-US" sz="4800" dirty="0">
                <a:solidFill>
                  <a:srgbClr val="007681"/>
                </a:solidFill>
              </a:rPr>
              <a:t>that facilitate naming and the underlying language system.</a:t>
            </a:r>
            <a:endParaRPr lang="en-US" sz="48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20458"/>
              </p:ext>
            </p:extLst>
          </p:nvPr>
        </p:nvGraphicFramePr>
        <p:xfrm>
          <a:off x="788465" y="23058784"/>
          <a:ext cx="12569038" cy="8880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083">
                  <a:extLst>
                    <a:ext uri="{9D8B030D-6E8A-4147-A177-3AD203B41FA5}">
                      <a16:colId xmlns:a16="http://schemas.microsoft.com/office/drawing/2014/main" val="3875158564"/>
                    </a:ext>
                  </a:extLst>
                </a:gridCol>
                <a:gridCol w="4692563">
                  <a:extLst>
                    <a:ext uri="{9D8B030D-6E8A-4147-A177-3AD203B41FA5}">
                      <a16:colId xmlns:a16="http://schemas.microsoft.com/office/drawing/2014/main" val="725701596"/>
                    </a:ext>
                  </a:extLst>
                </a:gridCol>
                <a:gridCol w="2714594">
                  <a:extLst>
                    <a:ext uri="{9D8B030D-6E8A-4147-A177-3AD203B41FA5}">
                      <a16:colId xmlns:a16="http://schemas.microsoft.com/office/drawing/2014/main" val="3488321576"/>
                    </a:ext>
                  </a:extLst>
                </a:gridCol>
                <a:gridCol w="3238798">
                  <a:extLst>
                    <a:ext uri="{9D8B030D-6E8A-4147-A177-3AD203B41FA5}">
                      <a16:colId xmlns:a16="http://schemas.microsoft.com/office/drawing/2014/main" val="3231334054"/>
                    </a:ext>
                  </a:extLst>
                </a:gridCol>
              </a:tblGrid>
              <a:tr h="156717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Cue</a:t>
                      </a:r>
                      <a:r>
                        <a:rPr lang="en-US" sz="3600" b="1" baseline="0" dirty="0"/>
                        <a:t> Type</a:t>
                      </a:r>
                      <a:endParaRPr lang="en-US" sz="3600" b="1" dirty="0"/>
                    </a:p>
                  </a:txBody>
                  <a:tcPr marL="438912" marR="438912" marT="219456" marB="219456" anchor="ctr">
                    <a:lnL w="12700" cmpd="sng">
                      <a:noFill/>
                    </a:lnL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Description</a:t>
                      </a:r>
                    </a:p>
                  </a:txBody>
                  <a:tcPr marL="438912" marR="438912" marT="219456" marB="219456" anchor="ctr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Item</a:t>
                      </a:r>
                    </a:p>
                  </a:txBody>
                  <a:tcPr marL="438912" marR="438912" marT="219456" marB="219456" anchor="ctr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Sample Cues</a:t>
                      </a:r>
                    </a:p>
                  </a:txBody>
                  <a:tcPr marL="438912" marR="438912" marT="219456" marB="219456" anchor="ctr">
                    <a:solidFill>
                      <a:srgbClr val="0076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73847"/>
                  </a:ext>
                </a:extLst>
              </a:tr>
              <a:tr h="293534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Sentence </a:t>
                      </a:r>
                    </a:p>
                    <a:p>
                      <a:pPr algn="ctr"/>
                      <a:r>
                        <a:rPr lang="en-US" sz="3600" b="0" dirty="0"/>
                        <a:t>Cue</a:t>
                      </a:r>
                    </a:p>
                  </a:txBody>
                  <a:tcPr marL="438912" marR="438912" marT="219456" marB="219456" vert="vert270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Contextual</a:t>
                      </a:r>
                      <a:r>
                        <a:rPr lang="en-US" sz="3200" baseline="0" dirty="0"/>
                        <a:t> cue containing feature information in the context of a carrier- phrase</a:t>
                      </a:r>
                      <a:endParaRPr lang="en-US" sz="3200" dirty="0"/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marL="438912" marR="438912" marT="219456" marB="219456" anchor="ctr"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“You cut</a:t>
                      </a:r>
                      <a:r>
                        <a:rPr lang="en-US" sz="3600" baseline="0" dirty="0"/>
                        <a:t> paper with ________”</a:t>
                      </a:r>
                      <a:endParaRPr lang="en-US" sz="3600" dirty="0"/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864278"/>
                  </a:ext>
                </a:extLst>
              </a:tr>
              <a:tr h="194031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Feature    Cue</a:t>
                      </a:r>
                    </a:p>
                  </a:txBody>
                  <a:tcPr marL="438912" marR="438912" marT="219456" marB="219456" vert="vert270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Feature cue containing semantic information about the item</a:t>
                      </a:r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marL="438912" marR="438912" marT="219456" marB="219456" anchor="ctr"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“It is used to cut</a:t>
                      </a:r>
                      <a:r>
                        <a:rPr lang="en-US" sz="3600" baseline="0" dirty="0"/>
                        <a:t> paper”</a:t>
                      </a:r>
                      <a:endParaRPr lang="en-US" sz="3600" dirty="0"/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63925"/>
                  </a:ext>
                </a:extLst>
              </a:tr>
              <a:tr h="243782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Phonemic Cue</a:t>
                      </a:r>
                    </a:p>
                  </a:txBody>
                  <a:tcPr marL="438912" marR="438912" marT="219456" marB="219456" vert="vert270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Verbal phonemic cue with the initial sound (consonant +</a:t>
                      </a:r>
                      <a:r>
                        <a:rPr lang="en-US" sz="3200" baseline="0" dirty="0"/>
                        <a:t> vowel) of the word</a:t>
                      </a:r>
                      <a:endParaRPr lang="en-US" sz="3200" dirty="0"/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marL="438912" marR="438912" marT="219456" marB="219456" anchor="ctr">
                    <a:solidFill>
                      <a:schemeClr val="bg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“Begins</a:t>
                      </a:r>
                      <a:r>
                        <a:rPr lang="en-US" sz="3600" baseline="0" dirty="0"/>
                        <a:t> with /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3600" baseline="0" dirty="0"/>
                        <a:t>/”</a:t>
                      </a:r>
                      <a:endParaRPr lang="en-US" sz="3600" dirty="0"/>
                    </a:p>
                  </a:txBody>
                  <a:tcPr marL="438912" marR="438912" marT="219456" marB="219456" anchor="ctr">
                    <a:solidFill>
                      <a:srgbClr val="ACB000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7236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7163" y="26939528"/>
            <a:ext cx="2560368" cy="25566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232443" y="4800335"/>
            <a:ext cx="13072920" cy="1181862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r>
              <a:rPr lang="en-US" sz="4800" dirty="0"/>
              <a:t>Results: Aim 1a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092845" y="14689613"/>
            <a:ext cx="15774237" cy="7645170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r>
              <a:rPr lang="en-US" sz="4800" dirty="0"/>
              <a:t>Participants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N=7 (3 participants completed all timepoints, 4 ongoing)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Mean age = 45.6, SD = 22.8, 3 Females, 4 Males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All status-post first-ever Left MCA stroke, English-speakers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4800" dirty="0"/>
              <a:t>Naming Battery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175-item Philadelphia Naming Test + 25 items from Boston Naming Test</a:t>
            </a:r>
            <a:endParaRPr lang="en-US" sz="3600" baseline="30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Structured sentence cues developed for all items and presented to 40 healthy controls without an accompanying picture using Amazon MTurk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Above 70% agreement for each item, Average 92.3%</a:t>
            </a:r>
          </a:p>
          <a:p>
            <a:endParaRPr lang="en-US" sz="3600" dirty="0"/>
          </a:p>
          <a:p>
            <a:r>
              <a:rPr lang="en-US" sz="4800" dirty="0"/>
              <a:t>Assessment</a:t>
            </a:r>
          </a:p>
        </p:txBody>
      </p:sp>
      <p:pic>
        <p:nvPicPr>
          <p:cNvPr id="25" name="Picture 3" descr="Related ima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1" b="26471"/>
          <a:stretch/>
        </p:blipFill>
        <p:spPr bwMode="auto">
          <a:xfrm>
            <a:off x="26531019" y="20275629"/>
            <a:ext cx="2149420" cy="1011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30079307" y="9181021"/>
            <a:ext cx="13357595" cy="1428083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Similar naming accuracy at T1, but different patterns of naming stimulability (High NS vs Low NS) -&gt; different recovery patterns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101211" y="14044999"/>
            <a:ext cx="13669560" cy="1428083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Proportion errors produced (PEP) provide potentially valuable information. High PEP (compared to no response) -&gt; future improvement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>
            <a:off x="30079974" y="18874422"/>
            <a:ext cx="13072920" cy="935641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Fewer attempts </a:t>
            </a:r>
            <a:r>
              <a:rPr lang="en-US" sz="3200"/>
              <a:t>at naming </a:t>
            </a:r>
            <a:r>
              <a:rPr lang="en-US" sz="3200" dirty="0"/>
              <a:t>(Low PEP) -&gt; minimal change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217064" y="27468111"/>
            <a:ext cx="11845335" cy="5121402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r>
              <a:rPr lang="en-US" sz="4800" dirty="0"/>
              <a:t>Impressions &amp; Next Steps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Preliminary data support hypothesis that naming stimulability may provide an insights into future naming ability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Error productions have surfaced as important additional sources of clinically-relevant information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Ongoing analyses will examine naming stimulability and error patterns as they relate to composite receptive scores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Additional analyses will examine performance as it relates to connected speech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F50AB7AB-7C84-45A2-B3F6-14083072AB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519768"/>
              </p:ext>
            </p:extLst>
          </p:nvPr>
        </p:nvGraphicFramePr>
        <p:xfrm>
          <a:off x="31032258" y="10970388"/>
          <a:ext cx="5806440" cy="333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7098B44B-73D0-4579-8CBE-915632AC92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923615"/>
              </p:ext>
            </p:extLst>
          </p:nvPr>
        </p:nvGraphicFramePr>
        <p:xfrm>
          <a:off x="36963109" y="10948039"/>
          <a:ext cx="5806440" cy="333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1709D202-DA5E-4D5F-9055-711ACADBB3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075448"/>
              </p:ext>
            </p:extLst>
          </p:nvPr>
        </p:nvGraphicFramePr>
        <p:xfrm>
          <a:off x="31053391" y="6032064"/>
          <a:ext cx="5798465" cy="3333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C38EDFC3-0E95-463F-8975-6693ADF5F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697205"/>
              </p:ext>
            </p:extLst>
          </p:nvPr>
        </p:nvGraphicFramePr>
        <p:xfrm>
          <a:off x="36939784" y="5992379"/>
          <a:ext cx="5806440" cy="333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2D6B37E7-0610-498C-AFC7-EC4956118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369338"/>
              </p:ext>
            </p:extLst>
          </p:nvPr>
        </p:nvGraphicFramePr>
        <p:xfrm>
          <a:off x="36983277" y="15578435"/>
          <a:ext cx="5806440" cy="333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61A4D353-480A-42FC-98B8-C16D2C6837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171077"/>
              </p:ext>
            </p:extLst>
          </p:nvPr>
        </p:nvGraphicFramePr>
        <p:xfrm>
          <a:off x="31142382" y="15678795"/>
          <a:ext cx="5806440" cy="333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51" name="Rectangle 50"/>
          <p:cNvSpPr/>
          <p:nvPr/>
        </p:nvSpPr>
        <p:spPr>
          <a:xfrm flipV="1">
            <a:off x="30109737" y="27175859"/>
            <a:ext cx="13461635" cy="486897"/>
          </a:xfrm>
          <a:prstGeom prst="rect">
            <a:avLst/>
          </a:prstGeom>
          <a:solidFill>
            <a:srgbClr val="007681"/>
          </a:solidFill>
          <a:ln>
            <a:solidFill>
              <a:srgbClr val="0076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/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304769142"/>
              </p:ext>
            </p:extLst>
          </p:nvPr>
        </p:nvGraphicFramePr>
        <p:xfrm>
          <a:off x="8450828" y="13958148"/>
          <a:ext cx="4703424" cy="244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5" name="Picture 4" descr="Screen Shot 2020-03-04 at 3.28.27 PM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695" y="30740898"/>
            <a:ext cx="1642438" cy="165947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30042140" y="20410058"/>
            <a:ext cx="13072920" cy="1181862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r>
              <a:rPr lang="en-US" sz="4800" dirty="0"/>
              <a:t>Results: Aim 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1272941" y="30125449"/>
            <a:ext cx="2497830" cy="874085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r>
              <a:rPr lang="en-US" sz="2800" dirty="0"/>
              <a:t>References</a:t>
            </a:r>
          </a:p>
        </p:txBody>
      </p:sp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50156"/>
              </p:ext>
            </p:extLst>
          </p:nvPr>
        </p:nvGraphicFramePr>
        <p:xfrm>
          <a:off x="31485149" y="21056035"/>
          <a:ext cx="11248349" cy="449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28611"/>
              </p:ext>
            </p:extLst>
          </p:nvPr>
        </p:nvGraphicFramePr>
        <p:xfrm>
          <a:off x="30356970" y="25167051"/>
          <a:ext cx="12357611" cy="1737360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1765373">
                  <a:extLst>
                    <a:ext uri="{9D8B030D-6E8A-4147-A177-3AD203B41FA5}">
                      <a16:colId xmlns:a16="http://schemas.microsoft.com/office/drawing/2014/main" val="1273171288"/>
                    </a:ext>
                  </a:extLst>
                </a:gridCol>
                <a:gridCol w="1765373">
                  <a:extLst>
                    <a:ext uri="{9D8B030D-6E8A-4147-A177-3AD203B41FA5}">
                      <a16:colId xmlns:a16="http://schemas.microsoft.com/office/drawing/2014/main" val="2566809003"/>
                    </a:ext>
                  </a:extLst>
                </a:gridCol>
                <a:gridCol w="1765373">
                  <a:extLst>
                    <a:ext uri="{9D8B030D-6E8A-4147-A177-3AD203B41FA5}">
                      <a16:colId xmlns:a16="http://schemas.microsoft.com/office/drawing/2014/main" val="1754214579"/>
                    </a:ext>
                  </a:extLst>
                </a:gridCol>
                <a:gridCol w="1765373">
                  <a:extLst>
                    <a:ext uri="{9D8B030D-6E8A-4147-A177-3AD203B41FA5}">
                      <a16:colId xmlns:a16="http://schemas.microsoft.com/office/drawing/2014/main" val="3335620760"/>
                    </a:ext>
                  </a:extLst>
                </a:gridCol>
                <a:gridCol w="1765373">
                  <a:extLst>
                    <a:ext uri="{9D8B030D-6E8A-4147-A177-3AD203B41FA5}">
                      <a16:colId xmlns:a16="http://schemas.microsoft.com/office/drawing/2014/main" val="3337671701"/>
                    </a:ext>
                  </a:extLst>
                </a:gridCol>
                <a:gridCol w="1765373">
                  <a:extLst>
                    <a:ext uri="{9D8B030D-6E8A-4147-A177-3AD203B41FA5}">
                      <a16:colId xmlns:a16="http://schemas.microsoft.com/office/drawing/2014/main" val="107235069"/>
                    </a:ext>
                  </a:extLst>
                </a:gridCol>
                <a:gridCol w="1765373">
                  <a:extLst>
                    <a:ext uri="{9D8B030D-6E8A-4147-A177-3AD203B41FA5}">
                      <a16:colId xmlns:a16="http://schemas.microsoft.com/office/drawing/2014/main" val="973878437"/>
                    </a:ext>
                  </a:extLst>
                </a:gridCol>
              </a:tblGrid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Semantic Composite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020537"/>
                  </a:ext>
                </a:extLst>
              </a:tr>
              <a:tr h="4395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Morphosyntactic</a:t>
                      </a:r>
                      <a:r>
                        <a:rPr lang="en-US" sz="1600" baseline="0" dirty="0"/>
                        <a:t> Composite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999406"/>
                  </a:ext>
                </a:extLst>
              </a:tr>
              <a:tr h="4395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Phonological Composite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316346"/>
                  </a:ext>
                </a:extLst>
              </a:tr>
            </a:tbl>
          </a:graphicData>
        </a:graphic>
      </p:graphicFrame>
      <p:pic>
        <p:nvPicPr>
          <p:cNvPr id="49" name="Picture 48" descr="A picture containing food, drawing&#10;&#10;Description automatically generated"/>
          <p:cNvPicPr>
            <a:picLocks noChangeAspect="1"/>
          </p:cNvPicPr>
          <p:nvPr/>
        </p:nvPicPr>
        <p:blipFill rotWithShape="1">
          <a:blip r:embed="rId2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577"/>
          <a:stretch/>
        </p:blipFill>
        <p:spPr>
          <a:xfrm>
            <a:off x="37425550" y="2280505"/>
            <a:ext cx="2746998" cy="1849420"/>
          </a:xfrm>
          <a:prstGeom prst="rect">
            <a:avLst/>
          </a:prstGeom>
        </p:spPr>
      </p:pic>
      <p:pic>
        <p:nvPicPr>
          <p:cNvPr id="53" name="Picture 52" descr="A picture containing food, drawing, mug&#10;&#10;Description automatically generated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4713"/>
                    </a14:imgEffect>
                    <a14:imgEffect>
                      <a14:saturation sat="400000"/>
                    </a14:imgEffect>
                    <a14:imgEffect>
                      <a14:brightnessContrast bright="100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26"/>
          <a:stretch/>
        </p:blipFill>
        <p:spPr>
          <a:xfrm>
            <a:off x="40000489" y="2280199"/>
            <a:ext cx="3164198" cy="18494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157631" y="8094466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30.2%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0.14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3286466" y="6781203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32.0%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0.38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649201" y="6900378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43.0%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1.00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558880" y="7080241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37.0%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0.68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8404997" y="4775293"/>
            <a:ext cx="5260506" cy="1181862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pPr algn="ctr"/>
            <a:r>
              <a:rPr lang="en-US" sz="2400" dirty="0">
                <a:solidFill>
                  <a:srgbClr val="007681"/>
                </a:solidFill>
              </a:rPr>
              <a:t>NS = Naming Stimulability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PEP = Proportion Errors Produced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063553" y="8219015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16.7%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0.53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175438" y="8353782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18.6%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1.08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343542" y="8217028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36.8%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0.29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526211" y="8121305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26.2%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0.30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526649" y="11681808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60.0%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0.9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975144" y="13055605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19.5%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1.45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391203" y="12026601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33.3%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1.22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064368" y="13374290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8.7%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0.9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9378304" y="11959620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25.7%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1.46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399778" y="11681807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40%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1.1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2124418" y="16868900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25.5%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0.72 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348652" y="16744286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30.6%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0.97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758030" y="16758253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32.0%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1.18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7971021" y="17974247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3.5%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0.02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121458" y="17962670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2.0%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0.11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345814" y="17929995"/>
            <a:ext cx="9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681"/>
                </a:solidFill>
              </a:rPr>
              <a:t>NS = 0.5%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PEP = 0.07 </a:t>
            </a:r>
          </a:p>
        </p:txBody>
      </p:sp>
    </p:spTree>
    <p:extLst>
      <p:ext uri="{BB962C8B-B14F-4D97-AF65-F5344CB8AC3E}">
        <p14:creationId xmlns:p14="http://schemas.microsoft.com/office/powerpoint/2010/main" val="586801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5201</TotalTime>
  <Words>1029</Words>
  <Application>Microsoft Macintosh PowerPoint</Application>
  <PresentationFormat>Custom</PresentationFormat>
  <Paragraphs>202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Criscione, Andrew D.</dc:creator>
  <cp:lastModifiedBy>Schliep, Megan E.</cp:lastModifiedBy>
  <cp:revision>101</cp:revision>
  <dcterms:created xsi:type="dcterms:W3CDTF">2019-09-24T14:37:23Z</dcterms:created>
  <dcterms:modified xsi:type="dcterms:W3CDTF">2020-05-01T17:51:23Z</dcterms:modified>
</cp:coreProperties>
</file>