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2"/>
  </p:notesMasterIdLst>
  <p:handoutMasterIdLst>
    <p:handoutMasterId r:id="rId13"/>
  </p:handoutMasterIdLst>
  <p:sldIdLst>
    <p:sldId id="266" r:id="rId2"/>
    <p:sldId id="270" r:id="rId3"/>
    <p:sldId id="278" r:id="rId4"/>
    <p:sldId id="293" r:id="rId5"/>
    <p:sldId id="296" r:id="rId6"/>
    <p:sldId id="297" r:id="rId7"/>
    <p:sldId id="299" r:id="rId8"/>
    <p:sldId id="302" r:id="rId9"/>
    <p:sldId id="292" r:id="rId10"/>
    <p:sldId id="303" r:id="rId11"/>
  </p:sldIdLst>
  <p:sldSz cx="9144000" cy="6858000" type="screen4x3"/>
  <p:notesSz cx="6934200" cy="9220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87260" autoAdjust="0"/>
  </p:normalViewPr>
  <p:slideViewPr>
    <p:cSldViewPr snapToGrid="0">
      <p:cViewPr>
        <p:scale>
          <a:sx n="60" d="100"/>
          <a:sy n="60" d="100"/>
        </p:scale>
        <p:origin x="-2102" y="-4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1010"/>
          </a:xfrm>
          <a:prstGeom prst="rect">
            <a:avLst/>
          </a:prstGeom>
        </p:spPr>
        <p:txBody>
          <a:bodyPr vert="horz" lIns="92309" tIns="46154" rIns="92309" bIns="46154" rtlCol="0"/>
          <a:lstStyle>
            <a:lvl1pPr algn="r">
              <a:defRPr sz="1200"/>
            </a:lvl1pPr>
          </a:lstStyle>
          <a:p>
            <a:fld id="{8B797F8B-92B2-4AE4-903E-CEA463A517BD}" type="datetimeFigureOut">
              <a:rPr lang="en-US" smtClean="0"/>
              <a:t>4/15/2015</a:t>
            </a:fld>
            <a:endParaRPr lang="en-US"/>
          </a:p>
        </p:txBody>
      </p:sp>
      <p:sp>
        <p:nvSpPr>
          <p:cNvPr id="4" name="Footer Placeholder 3"/>
          <p:cNvSpPr>
            <a:spLocks noGrp="1"/>
          </p:cNvSpPr>
          <p:nvPr>
            <p:ph type="ftr" sz="quarter" idx="2"/>
          </p:nvPr>
        </p:nvSpPr>
        <p:spPr>
          <a:xfrm>
            <a:off x="0" y="8757591"/>
            <a:ext cx="3004820" cy="4610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1"/>
            <a:ext cx="3004820" cy="461010"/>
          </a:xfrm>
          <a:prstGeom prst="rect">
            <a:avLst/>
          </a:prstGeom>
        </p:spPr>
        <p:txBody>
          <a:bodyPr vert="horz" lIns="92309" tIns="46154" rIns="92309" bIns="46154" rtlCol="0" anchor="b"/>
          <a:lstStyle>
            <a:lvl1pPr algn="r">
              <a:defRPr sz="1200"/>
            </a:lvl1pPr>
          </a:lstStyle>
          <a:p>
            <a:fld id="{21852DFB-1B6D-4F8A-B8CC-78745F5CB2BB}" type="slidenum">
              <a:rPr lang="en-US" smtClean="0"/>
              <a:t>‹#›</a:t>
            </a:fld>
            <a:endParaRPr lang="en-US"/>
          </a:p>
        </p:txBody>
      </p:sp>
    </p:spTree>
    <p:extLst>
      <p:ext uri="{BB962C8B-B14F-4D97-AF65-F5344CB8AC3E}">
        <p14:creationId xmlns:p14="http://schemas.microsoft.com/office/powerpoint/2010/main" val="4007429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04820" cy="461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t" anchorCtr="0" compatLnSpc="1">
            <a:prstTxWarp prst="textNoShape">
              <a:avLst/>
            </a:prstTxWarp>
          </a:bodyPr>
          <a:lstStyle>
            <a:lvl1pPr>
              <a:defRPr sz="1200"/>
            </a:lvl1pPr>
          </a:lstStyle>
          <a:p>
            <a:endParaRPr lang="en-US" altLang="en-US"/>
          </a:p>
        </p:txBody>
      </p:sp>
      <p:sp>
        <p:nvSpPr>
          <p:cNvPr id="13315" name="Rectangle 3"/>
          <p:cNvSpPr>
            <a:spLocks noGrp="1" noChangeArrowheads="1"/>
          </p:cNvSpPr>
          <p:nvPr>
            <p:ph type="dt" idx="1"/>
          </p:nvPr>
        </p:nvSpPr>
        <p:spPr bwMode="auto">
          <a:xfrm>
            <a:off x="3927775" y="0"/>
            <a:ext cx="3004820" cy="461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t" anchorCtr="0" compatLnSpc="1">
            <a:prstTxWarp prst="textNoShape">
              <a:avLst/>
            </a:prstTxWarp>
          </a:bodyPr>
          <a:lstStyle>
            <a:lvl1pPr algn="r">
              <a:defRPr sz="1200"/>
            </a:lvl1pPr>
          </a:lstStyle>
          <a:p>
            <a:endParaRPr lang="en-US" altLang="en-US"/>
          </a:p>
        </p:txBody>
      </p:sp>
      <p:sp>
        <p:nvSpPr>
          <p:cNvPr id="13316"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93420" y="4379596"/>
            <a:ext cx="5547360" cy="4149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8" name="Rectangle 6"/>
          <p:cNvSpPr>
            <a:spLocks noGrp="1" noChangeArrowheads="1"/>
          </p:cNvSpPr>
          <p:nvPr>
            <p:ph type="ftr" sz="quarter" idx="4"/>
          </p:nvPr>
        </p:nvSpPr>
        <p:spPr bwMode="auto">
          <a:xfrm>
            <a:off x="0" y="8757591"/>
            <a:ext cx="3004820" cy="461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b" anchorCtr="0" compatLnSpc="1">
            <a:prstTxWarp prst="textNoShape">
              <a:avLst/>
            </a:prstTxWarp>
          </a:bodyPr>
          <a:lstStyle>
            <a:lvl1pPr>
              <a:defRPr sz="1200"/>
            </a:lvl1pPr>
          </a:lstStyle>
          <a:p>
            <a:endParaRPr lang="en-US" altLang="en-US"/>
          </a:p>
        </p:txBody>
      </p:sp>
      <p:sp>
        <p:nvSpPr>
          <p:cNvPr id="13319" name="Rectangle 7"/>
          <p:cNvSpPr>
            <a:spLocks noGrp="1" noChangeArrowheads="1"/>
          </p:cNvSpPr>
          <p:nvPr>
            <p:ph type="sldNum" sz="quarter" idx="5"/>
          </p:nvPr>
        </p:nvSpPr>
        <p:spPr bwMode="auto">
          <a:xfrm>
            <a:off x="3927775" y="8757591"/>
            <a:ext cx="3004820" cy="461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b" anchorCtr="0" compatLnSpc="1">
            <a:prstTxWarp prst="textNoShape">
              <a:avLst/>
            </a:prstTxWarp>
          </a:bodyPr>
          <a:lstStyle>
            <a:lvl1pPr algn="r">
              <a:defRPr sz="1200"/>
            </a:lvl1pPr>
          </a:lstStyle>
          <a:p>
            <a:fld id="{21E24426-2258-40C1-80A5-84C9396D77A8}" type="slidenum">
              <a:rPr lang="en-US" altLang="en-US"/>
              <a:pPr/>
              <a:t>‹#›</a:t>
            </a:fld>
            <a:endParaRPr lang="en-US" altLang="en-US"/>
          </a:p>
        </p:txBody>
      </p:sp>
    </p:spTree>
    <p:extLst>
      <p:ext uri="{BB962C8B-B14F-4D97-AF65-F5344CB8AC3E}">
        <p14:creationId xmlns:p14="http://schemas.microsoft.com/office/powerpoint/2010/main" val="100749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838E2E-842C-4FD8-9C3D-81B2BD9F96AB}" type="slidenum">
              <a:rPr lang="en-US" altLang="en-US"/>
              <a:pPr/>
              <a:t>1</a:t>
            </a:fld>
            <a:endParaRPr lang="en-US" alt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Times New Roman" pitchFamily="18" charset="0"/>
                <a:ea typeface="+mn-ea"/>
                <a:cs typeface="+mn-cs"/>
              </a:rPr>
              <a:t>Letting it happen…helping it happen…making it happen: </a:t>
            </a:r>
            <a:r>
              <a:rPr lang="en-US" sz="1200" b="0" i="0" u="none" strike="noStrike" kern="1200" baseline="0" dirty="0" err="1" smtClean="0">
                <a:solidFill>
                  <a:schemeClr val="tx1"/>
                </a:solidFill>
                <a:latin typeface="Times New Roman" pitchFamily="18" charset="0"/>
                <a:ea typeface="+mn-ea"/>
                <a:cs typeface="+mn-cs"/>
              </a:rPr>
              <a:t>Greenhalgh</a:t>
            </a:r>
            <a:r>
              <a:rPr lang="en-US" sz="1200" b="0" i="0" u="none" strike="noStrike" kern="1200" baseline="0" dirty="0" smtClean="0">
                <a:solidFill>
                  <a:schemeClr val="tx1"/>
                </a:solidFill>
                <a:latin typeface="Times New Roman" pitchFamily="18" charset="0"/>
                <a:ea typeface="+mn-ea"/>
                <a:cs typeface="+mn-cs"/>
              </a:rPr>
              <a:t>, T., Robert, G., MacFarlane, E, Bate, P, &amp; </a:t>
            </a:r>
            <a:r>
              <a:rPr lang="en-US" sz="1200" b="0" i="0" u="none" strike="noStrike" kern="1200" baseline="0" dirty="0" err="1" smtClean="0">
                <a:solidFill>
                  <a:schemeClr val="tx1"/>
                </a:solidFill>
                <a:latin typeface="Times New Roman" pitchFamily="18" charset="0"/>
                <a:ea typeface="+mn-ea"/>
                <a:cs typeface="+mn-cs"/>
              </a:rPr>
              <a:t>Kyriakidou</a:t>
            </a:r>
            <a:r>
              <a:rPr lang="en-US" sz="1200" b="0" i="0" u="none" strike="noStrike" kern="1200" baseline="0" dirty="0" smtClean="0">
                <a:solidFill>
                  <a:schemeClr val="tx1"/>
                </a:solidFill>
                <a:latin typeface="Times New Roman" pitchFamily="18" charset="0"/>
                <a:ea typeface="+mn-ea"/>
                <a:cs typeface="+mn-cs"/>
              </a:rPr>
              <a:t>, O. (2004). Diffusion of innovations in service organizations: Systematic review and recommendations. </a:t>
            </a:r>
            <a:r>
              <a:rPr lang="en-US" sz="1200" b="0" i="1" u="none" strike="noStrike" kern="1200" baseline="0" dirty="0" smtClean="0">
                <a:solidFill>
                  <a:schemeClr val="tx1"/>
                </a:solidFill>
                <a:latin typeface="Times New Roman" pitchFamily="18" charset="0"/>
                <a:ea typeface="+mn-ea"/>
                <a:cs typeface="+mn-cs"/>
              </a:rPr>
              <a:t>The Milbank Quarterly, 82, </a:t>
            </a:r>
            <a:r>
              <a:rPr lang="en-US" sz="1200" b="0" i="0" u="none" strike="noStrike" kern="1200" baseline="0" dirty="0" smtClean="0">
                <a:solidFill>
                  <a:schemeClr val="tx1"/>
                </a:solidFill>
                <a:latin typeface="Times New Roman" pitchFamily="18" charset="0"/>
                <a:ea typeface="+mn-ea"/>
                <a:cs typeface="+mn-cs"/>
              </a:rPr>
              <a:t>581-629. http://dx.doi.org/10.1111 /j.0887-378X.2004.00325.x</a:t>
            </a:r>
          </a:p>
          <a:p>
            <a:r>
              <a:rPr lang="en-US" altLang="en-US" dirty="0" smtClean="0"/>
              <a:t>Eccles, M. P., Armstrong, D., Baker, R., Cleary, K., Davies, H., Davies, S., &amp; </a:t>
            </a:r>
            <a:r>
              <a:rPr lang="en-US" altLang="en-US" dirty="0" err="1" smtClean="0"/>
              <a:t>Sibbald</a:t>
            </a:r>
            <a:r>
              <a:rPr lang="en-US" altLang="en-US" dirty="0" smtClean="0"/>
              <a:t>, B. (2009). An implementation</a:t>
            </a:r>
            <a:r>
              <a:rPr lang="en-US" altLang="en-US" baseline="0" dirty="0" smtClean="0"/>
              <a:t> </a:t>
            </a:r>
            <a:r>
              <a:rPr lang="en-US" altLang="en-US" dirty="0" smtClean="0"/>
              <a:t>research agenda. Implementation Science, 4, 18-25.</a:t>
            </a:r>
            <a:endParaRPr lang="en-GB" altLang="en-US" dirty="0"/>
          </a:p>
        </p:txBody>
      </p:sp>
    </p:spTree>
    <p:extLst>
      <p:ext uri="{BB962C8B-B14F-4D97-AF65-F5344CB8AC3E}">
        <p14:creationId xmlns:p14="http://schemas.microsoft.com/office/powerpoint/2010/main" val="1800091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EB6274-6697-46A3-BBB7-60EB0F0E8E7E}" type="slidenum">
              <a:rPr lang="en-US" altLang="en-US"/>
              <a:pPr/>
              <a:t>2</a:t>
            </a:fld>
            <a:endParaRPr lang="en-US" alt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3177651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EB6274-6697-46A3-BBB7-60EB0F0E8E7E}" type="slidenum">
              <a:rPr lang="en-US" altLang="en-US"/>
              <a:pPr/>
              <a:t>3</a:t>
            </a:fld>
            <a:endParaRPr lang="en-US" alt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2011267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EB6274-6697-46A3-BBB7-60EB0F0E8E7E}" type="slidenum">
              <a:rPr lang="en-US" altLang="en-US"/>
              <a:pPr/>
              <a:t>4</a:t>
            </a:fld>
            <a:endParaRPr lang="en-US" alt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782258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EB6274-6697-46A3-BBB7-60EB0F0E8E7E}" type="slidenum">
              <a:rPr lang="en-US" altLang="en-US"/>
              <a:pPr/>
              <a:t>5</a:t>
            </a:fld>
            <a:endParaRPr lang="en-US" alt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1587948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EB6274-6697-46A3-BBB7-60EB0F0E8E7E}" type="slidenum">
              <a:rPr lang="en-US" altLang="en-US"/>
              <a:pPr/>
              <a:t>6</a:t>
            </a:fld>
            <a:endParaRPr lang="en-US" alt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1476768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EB6274-6697-46A3-BBB7-60EB0F0E8E7E}" type="slidenum">
              <a:rPr lang="en-US" altLang="en-US"/>
              <a:pPr/>
              <a:t>7</a:t>
            </a:fld>
            <a:endParaRPr lang="en-US" alt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1661833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EB6274-6697-46A3-BBB7-60EB0F0E8E7E}" type="slidenum">
              <a:rPr lang="en-US" altLang="en-US"/>
              <a:pPr/>
              <a:t>9</a:t>
            </a:fld>
            <a:endParaRPr lang="en-US" alt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364742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ltLang="en-US"/>
          </a:p>
        </p:txBody>
      </p:sp>
      <p:sp>
        <p:nvSpPr>
          <p:cNvPr id="19" name="Footer Placeholder 18"/>
          <p:cNvSpPr>
            <a:spLocks noGrp="1"/>
          </p:cNvSpPr>
          <p:nvPr>
            <p:ph type="ftr" sz="quarter" idx="11"/>
          </p:nvPr>
        </p:nvSpPr>
        <p:spPr/>
        <p:txBody>
          <a:bodyPr/>
          <a:lstStyle/>
          <a:p>
            <a:endParaRPr lang="en-US" alt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5B04FD5-7E85-4F7F-A234-337E10FDF0CF}"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E3FA565-5D0D-4716-A826-597616572BBE}"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56A6931-7EFD-40A4-A1A3-9740B738F41B}" type="slidenum">
              <a:rPr lang="en-US" altLang="en-US" smtClean="0"/>
              <a:pPr/>
              <a:t>‹#›</a:t>
            </a:fld>
            <a:endParaRPr lang="en-US" alt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62066" cy="702365"/>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BE3A291-EDAE-4E4D-9D3F-8EC75762F4FA}"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49712297-2F39-4337-91F9-EA0F225291FB}" type="slidenum">
              <a:rPr lang="en-US" altLang="en-US" smtClean="0"/>
              <a:pPr/>
              <a:t>‹#›</a:t>
            </a:fld>
            <a:endParaRPr lang="en-US" alt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62066" cy="702365"/>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6FDCA1F0-9B14-40E1-816F-0F083EF6EEB6}"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15DD8847-E9E9-4203-8162-F2C7349EC8E5}"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22831D18-FC0E-4BD5-8823-21A4BF150545}" type="slidenum">
              <a:rPr lang="en-US" altLang="en-US" smtClean="0"/>
              <a:pPr/>
              <a:t>‹#›</a:t>
            </a:fld>
            <a:endParaRPr lang="en-US" alt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62066" cy="702365"/>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A5A1DB3-5231-4C9A-A97C-15E94CABE769}"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a:xfrm>
            <a:off x="8077200" y="6356350"/>
            <a:ext cx="609600" cy="365125"/>
          </a:xfrm>
        </p:spPr>
        <p:txBody>
          <a:bodyPr/>
          <a:lstStyle/>
          <a:p>
            <a:fld id="{689D68F8-5A5B-4D05-854C-1161C480427B}" type="slidenum">
              <a:rPr lang="en-US" altLang="en-US" smtClean="0"/>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D32D076-513D-48C9-B1C7-372057121D61}" type="slidenum">
              <a:rPr lang="en-US" altLang="en-US" smtClean="0"/>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gdi.ku.edu/"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ctrTitle"/>
          </p:nvPr>
        </p:nvSpPr>
        <p:spPr>
          <a:xfrm>
            <a:off x="685800" y="1814098"/>
            <a:ext cx="7772400" cy="1143000"/>
          </a:xfrm>
        </p:spPr>
        <p:txBody>
          <a:bodyPr>
            <a:noAutofit/>
          </a:bodyPr>
          <a:lstStyle/>
          <a:p>
            <a:pPr algn="l"/>
            <a:r>
              <a:rPr lang="en-US" altLang="en-US" sz="3600" dirty="0" smtClean="0"/>
              <a:t>Stepping Up Use of IGDIs for Data-based Intervention Decision Making with Infants and Toddlers</a:t>
            </a:r>
            <a:endParaRPr lang="en-US" altLang="en-US" sz="3600" dirty="0"/>
          </a:p>
        </p:txBody>
      </p:sp>
      <p:sp>
        <p:nvSpPr>
          <p:cNvPr id="32773" name="Rectangle 5"/>
          <p:cNvSpPr>
            <a:spLocks noGrp="1" noChangeArrowheads="1"/>
          </p:cNvSpPr>
          <p:nvPr>
            <p:ph type="subTitle" idx="1"/>
          </p:nvPr>
        </p:nvSpPr>
        <p:spPr>
          <a:xfrm>
            <a:off x="373487" y="3352800"/>
            <a:ext cx="8332631" cy="1752600"/>
          </a:xfrm>
        </p:spPr>
        <p:txBody>
          <a:bodyPr>
            <a:noAutofit/>
          </a:bodyPr>
          <a:lstStyle/>
          <a:p>
            <a:pPr algn="ctr"/>
            <a:r>
              <a:rPr lang="en-GB" altLang="en-US" sz="2400" dirty="0" smtClean="0"/>
              <a:t>Jay Buzhardt     Charles Greenwood    Dale Walker</a:t>
            </a:r>
          </a:p>
          <a:p>
            <a:pPr algn="ctr"/>
            <a:r>
              <a:rPr lang="en-GB" altLang="en-US" sz="2400" dirty="0" smtClean="0"/>
              <a:t>Judith Carta      Susan </a:t>
            </a:r>
            <a:r>
              <a:rPr lang="en-GB" altLang="en-US" sz="2400" dirty="0"/>
              <a:t>Higgins </a:t>
            </a:r>
            <a:r>
              <a:rPr lang="en-GB" altLang="en-US" sz="2400" dirty="0" smtClean="0"/>
              <a:t>  Sarah Petersen</a:t>
            </a:r>
            <a:endParaRPr lang="en-GB" altLang="en-US" sz="2400" dirty="0"/>
          </a:p>
          <a:p>
            <a:pPr algn="ctr"/>
            <a:endParaRPr lang="en-US" altLang="en-US" sz="2400" dirty="0"/>
          </a:p>
          <a:p>
            <a:pPr algn="ctr"/>
            <a:r>
              <a:rPr lang="en-US" altLang="en-US" sz="2400" dirty="0" smtClean="0"/>
              <a:t>Juniper Gardens Children’s Project</a:t>
            </a:r>
          </a:p>
          <a:p>
            <a:pPr algn="ctr"/>
            <a:r>
              <a:rPr lang="en-US" altLang="en-US" sz="2400" dirty="0" smtClean="0"/>
              <a:t>University of Kansas</a:t>
            </a:r>
            <a:endParaRPr lang="en-US" altLang="en-US" sz="2400" dirty="0"/>
          </a:p>
        </p:txBody>
      </p:sp>
      <p:pic>
        <p:nvPicPr>
          <p:cNvPr id="52226" name="Picture 2" descr="OSEP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8286"/>
            <a:ext cx="1174603" cy="979714"/>
          </a:xfrm>
          <a:prstGeom prst="rect">
            <a:avLst/>
          </a:prstGeom>
          <a:noFill/>
          <a:extLst>
            <a:ext uri="{909E8E84-426E-40DD-AFC4-6F175D3DCCD1}">
              <a14:hiddenFill xmlns:a14="http://schemas.microsoft.com/office/drawing/2010/main">
                <a:solidFill>
                  <a:srgbClr val="FFFFFF"/>
                </a:solidFill>
              </a14:hiddenFill>
            </a:ext>
          </a:extLst>
        </p:spPr>
      </p:pic>
      <p:pic>
        <p:nvPicPr>
          <p:cNvPr id="52227" name="Picture 3" descr="The logo for the Kansas University Juniper Gardens Children's Project in the Life Span Institute" title="Kansas University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98589" y="6249755"/>
            <a:ext cx="3245411" cy="616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p:cNvSpPr>
            <a:spLocks noGrp="1"/>
          </p:cNvSpPr>
          <p:nvPr>
            <p:ph type="title"/>
          </p:nvPr>
        </p:nvSpPr>
        <p:spPr>
          <a:xfrm>
            <a:off x="457200" y="704088"/>
            <a:ext cx="8229600" cy="553212"/>
          </a:xfrm>
        </p:spPr>
        <p:txBody>
          <a:bodyPr>
            <a:normAutofit fontScale="90000"/>
          </a:bodyPr>
          <a:lstStyle/>
          <a:p>
            <a:r>
              <a:rPr lang="en-US" dirty="0" smtClean="0"/>
              <a:t>IGDI Implementation Support Tools and Current Availability</a:t>
            </a:r>
            <a:endParaRPr lang="en-US" dirty="0"/>
          </a:p>
        </p:txBody>
      </p:sp>
      <p:pic>
        <p:nvPicPr>
          <p:cNvPr id="56322" name="Picture 2" descr="Image of a table that lays out the IGDI Implementation Support Tools and their Current Availability. The Implementation Support Features are organized into two categories, Implementation Support, as well as Dissemination, Training, Professional Development Materials. Each of the tools in these two sections are categorized as fully operational, partially operational, or to be developed.  " title="IGDI Implementation Support Tools and Current Availabilit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52500" y="889000"/>
            <a:ext cx="7325773" cy="5655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62826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546428"/>
            <a:ext cx="8229600" cy="910956"/>
          </a:xfrm>
        </p:spPr>
        <p:txBody>
          <a:bodyPr>
            <a:normAutofit fontScale="90000"/>
          </a:bodyPr>
          <a:lstStyle/>
          <a:p>
            <a:r>
              <a:rPr lang="en-US" altLang="en-US" dirty="0" smtClean="0"/>
              <a:t>What Are Infant &amp; Toddler IGDIs?</a:t>
            </a:r>
            <a:endParaRPr lang="en-US" altLang="en-US" dirty="0"/>
          </a:p>
        </p:txBody>
      </p:sp>
      <p:sp>
        <p:nvSpPr>
          <p:cNvPr id="20483" name="Rectangle 3"/>
          <p:cNvSpPr>
            <a:spLocks noGrp="1" noChangeArrowheads="1"/>
          </p:cNvSpPr>
          <p:nvPr>
            <p:ph sz="half" idx="1"/>
          </p:nvPr>
        </p:nvSpPr>
        <p:spPr>
          <a:xfrm>
            <a:off x="698679" y="1823540"/>
            <a:ext cx="7659710" cy="3886200"/>
          </a:xfrm>
        </p:spPr>
        <p:txBody>
          <a:bodyPr>
            <a:noAutofit/>
          </a:bodyPr>
          <a:lstStyle/>
          <a:p>
            <a:r>
              <a:rPr lang="en-GB" altLang="en-US" sz="2400" dirty="0" smtClean="0"/>
              <a:t>Individual Growth and Development Indicators (IGDIs) for Infants and Toddlers </a:t>
            </a:r>
            <a:r>
              <a:rPr lang="en-US" altLang="en-US" sz="2400" dirty="0"/>
              <a:t>(</a:t>
            </a:r>
            <a:r>
              <a:rPr lang="en-US" altLang="en-US" sz="2400" dirty="0">
                <a:hlinkClick r:id="rId3" tooltip="Individual Growth and Development Indicators (IGDIs) for Infants and Toddlers Website"/>
              </a:rPr>
              <a:t>www.igdi.ku.edu</a:t>
            </a:r>
            <a:r>
              <a:rPr lang="en-US" altLang="en-US" sz="2400" dirty="0"/>
              <a:t>)</a:t>
            </a:r>
            <a:endParaRPr lang="en-GB" altLang="en-US" sz="2400" dirty="0" smtClean="0"/>
          </a:p>
          <a:p>
            <a:pPr lvl="1"/>
            <a:r>
              <a:rPr lang="en-GB" altLang="en-US" sz="1900" dirty="0" smtClean="0"/>
              <a:t>General Outcome Measure</a:t>
            </a:r>
          </a:p>
          <a:p>
            <a:pPr lvl="1"/>
            <a:r>
              <a:rPr lang="en-GB" altLang="en-US" sz="1900" dirty="0" smtClean="0"/>
              <a:t>Universal Screening </a:t>
            </a:r>
          </a:p>
          <a:p>
            <a:pPr lvl="1"/>
            <a:r>
              <a:rPr lang="en-GB" altLang="en-US" sz="1900" dirty="0" smtClean="0"/>
              <a:t>Progress monitoring within RTI framework</a:t>
            </a:r>
          </a:p>
          <a:p>
            <a:pPr marL="393192" lvl="1" indent="0">
              <a:buNone/>
            </a:pPr>
            <a:r>
              <a:rPr lang="en-US" sz="1400" dirty="0"/>
              <a:t>Carta, J. J., Greenwood, C. R., Walker, D., &amp; </a:t>
            </a:r>
            <a:r>
              <a:rPr lang="en-US" sz="1400" dirty="0" err="1"/>
              <a:t>Buzhardt</a:t>
            </a:r>
            <a:r>
              <a:rPr lang="en-US" sz="1400" dirty="0"/>
              <a:t>, J. (2010). </a:t>
            </a:r>
            <a:endParaRPr lang="en-US" sz="1400" dirty="0" smtClean="0"/>
          </a:p>
          <a:p>
            <a:pPr marL="393192" lvl="1" indent="0">
              <a:buNone/>
            </a:pPr>
            <a:r>
              <a:rPr lang="en-US" sz="1400" i="1" dirty="0" smtClean="0"/>
              <a:t>Using </a:t>
            </a:r>
            <a:r>
              <a:rPr lang="en-US" sz="1400" i="1" dirty="0"/>
              <a:t>IGDIs: Monitoring progress and improving intervention </a:t>
            </a:r>
            <a:endParaRPr lang="en-US" sz="1400" i="1" dirty="0" smtClean="0"/>
          </a:p>
          <a:p>
            <a:pPr marL="393192" lvl="1" indent="0">
              <a:buNone/>
            </a:pPr>
            <a:r>
              <a:rPr lang="en-US" sz="1400" i="1" dirty="0" smtClean="0"/>
              <a:t>results </a:t>
            </a:r>
            <a:r>
              <a:rPr lang="en-US" sz="1400" i="1" dirty="0"/>
              <a:t>for infants and young children. </a:t>
            </a:r>
            <a:r>
              <a:rPr lang="en-US" sz="1400" dirty="0"/>
              <a:t>Baltimore, MD: Brookes.</a:t>
            </a:r>
          </a:p>
          <a:p>
            <a:r>
              <a:rPr lang="en-GB" altLang="en-US" sz="2300" dirty="0" smtClean="0"/>
              <a:t>IGDI Measures include:</a:t>
            </a:r>
          </a:p>
          <a:p>
            <a:pPr lvl="1"/>
            <a:r>
              <a:rPr lang="en-GB" altLang="en-US" sz="1900" dirty="0" smtClean="0"/>
              <a:t>ECI (Communication)</a:t>
            </a:r>
          </a:p>
          <a:p>
            <a:pPr lvl="1"/>
            <a:r>
              <a:rPr lang="en-GB" altLang="en-US" sz="1900" dirty="0" smtClean="0"/>
              <a:t>ESI (Social)</a:t>
            </a:r>
          </a:p>
          <a:p>
            <a:pPr lvl="1"/>
            <a:r>
              <a:rPr lang="en-GB" altLang="en-US" sz="1900" dirty="0" smtClean="0"/>
              <a:t>EPSI (Cognitive Problem Solving)</a:t>
            </a:r>
          </a:p>
          <a:p>
            <a:pPr lvl="1"/>
            <a:r>
              <a:rPr lang="en-GB" altLang="en-US" sz="1900" dirty="0" smtClean="0"/>
              <a:t>EMI (Movement)</a:t>
            </a:r>
          </a:p>
        </p:txBody>
      </p:sp>
      <p:pic>
        <p:nvPicPr>
          <p:cNvPr id="4" name="Picture 3" descr="An image of the book cover of the book Using IGDI's: Monitoring Progress and Improving Intervenetion for Infants and Young Children by Judith Carta, Charles, Greenwood, Dale Walker, and Jay Buzhardt. The book cover includes an image of an infant playing with squishy blocks." title="Book Cover Image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0082" y="2775938"/>
            <a:ext cx="2813918" cy="4101921"/>
          </a:xfrm>
          <a:prstGeom prst="rect">
            <a:avLst/>
          </a:prstGeom>
          <a:ln>
            <a:solidFill>
              <a:schemeClr val="accent1"/>
            </a:solidFill>
          </a:ln>
        </p:spPr>
      </p:pic>
    </p:spTree>
    <p:extLst>
      <p:ext uri="{BB962C8B-B14F-4D97-AF65-F5344CB8AC3E}">
        <p14:creationId xmlns:p14="http://schemas.microsoft.com/office/powerpoint/2010/main" val="1094282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70268" y="459309"/>
            <a:ext cx="8229600" cy="1143000"/>
          </a:xfrm>
        </p:spPr>
        <p:txBody>
          <a:bodyPr>
            <a:normAutofit/>
          </a:bodyPr>
          <a:lstStyle/>
          <a:p>
            <a:r>
              <a:rPr lang="en-US" altLang="en-US" dirty="0" smtClean="0"/>
              <a:t>Common Features of IGDIs</a:t>
            </a:r>
            <a:endParaRPr lang="en-US" altLang="en-US" dirty="0"/>
          </a:p>
        </p:txBody>
      </p:sp>
      <p:sp>
        <p:nvSpPr>
          <p:cNvPr id="20483" name="Rectangle 3"/>
          <p:cNvSpPr>
            <a:spLocks noGrp="1" noChangeArrowheads="1"/>
          </p:cNvSpPr>
          <p:nvPr>
            <p:ph sz="half" idx="1"/>
          </p:nvPr>
        </p:nvSpPr>
        <p:spPr>
          <a:xfrm>
            <a:off x="624627" y="1847088"/>
            <a:ext cx="7720883" cy="4020312"/>
          </a:xfrm>
        </p:spPr>
        <p:txBody>
          <a:bodyPr/>
          <a:lstStyle/>
          <a:p>
            <a:r>
              <a:rPr lang="en-GB" altLang="en-US" sz="2400" dirty="0" smtClean="0"/>
              <a:t>Individual Growth and Development Indicators (IGDIs) for Infants and Toddlers</a:t>
            </a:r>
          </a:p>
        </p:txBody>
      </p:sp>
      <p:sp>
        <p:nvSpPr>
          <p:cNvPr id="3" name="Rectangle 2"/>
          <p:cNvSpPr/>
          <p:nvPr/>
        </p:nvSpPr>
        <p:spPr>
          <a:xfrm>
            <a:off x="283337" y="2836703"/>
            <a:ext cx="5736463" cy="4739759"/>
          </a:xfrm>
          <a:prstGeom prst="rect">
            <a:avLst/>
          </a:prstGeom>
        </p:spPr>
        <p:txBody>
          <a:bodyPr wrap="square">
            <a:spAutoFit/>
          </a:bodyPr>
          <a:lstStyle/>
          <a:p>
            <a:pPr marL="800100" lvl="1" indent="-342900">
              <a:buFont typeface="Arial" panose="020B0604020202020204" pitchFamily="34" charset="0"/>
              <a:buChar char="•"/>
            </a:pPr>
            <a:r>
              <a:rPr lang="en-GB" altLang="en-US" sz="2200" dirty="0" smtClean="0"/>
              <a:t>Brief, 6-minute observational assessments </a:t>
            </a:r>
          </a:p>
          <a:p>
            <a:pPr marL="800100" lvl="1" indent="-342900">
              <a:buFont typeface="Arial" panose="020B0604020202020204" pitchFamily="34" charset="0"/>
              <a:buChar char="•"/>
            </a:pPr>
            <a:r>
              <a:rPr lang="en-GB" altLang="en-US" sz="2200" dirty="0" smtClean="0"/>
              <a:t>Play based using commercially-available toys</a:t>
            </a:r>
          </a:p>
          <a:p>
            <a:pPr marL="800100" lvl="1" indent="-342900">
              <a:buFont typeface="Arial" panose="020B0604020202020204" pitchFamily="34" charset="0"/>
              <a:buChar char="•"/>
            </a:pPr>
            <a:r>
              <a:rPr lang="en-GB" altLang="en-US" sz="2200" dirty="0" smtClean="0"/>
              <a:t>Administered by service providers (home visitors, center-based teachers, parents, etc.)</a:t>
            </a:r>
          </a:p>
          <a:p>
            <a:pPr marL="800100" lvl="1" indent="-342900">
              <a:buFont typeface="Arial" panose="020B0604020202020204" pitchFamily="34" charset="0"/>
              <a:buChar char="•"/>
            </a:pPr>
            <a:r>
              <a:rPr lang="en-US" altLang="en-US" sz="2200" dirty="0"/>
              <a:t>Technically </a:t>
            </a:r>
            <a:r>
              <a:rPr lang="en-US" altLang="en-US" sz="2200" dirty="0" smtClean="0"/>
              <a:t>sound (see website)</a:t>
            </a:r>
            <a:endParaRPr lang="en-US" altLang="en-US" sz="2200" dirty="0"/>
          </a:p>
          <a:p>
            <a:pPr marL="800100" lvl="1" indent="-342900">
              <a:buFont typeface="Arial" panose="020B0604020202020204" pitchFamily="34" charset="0"/>
              <a:buChar char="•"/>
            </a:pPr>
            <a:r>
              <a:rPr lang="en-US" altLang="en-US" sz="2200" dirty="0"/>
              <a:t>Sensitive to short- and long-term growth</a:t>
            </a:r>
          </a:p>
          <a:p>
            <a:pPr marL="800100" lvl="1" indent="-342900">
              <a:buFont typeface="Arial" panose="020B0604020202020204" pitchFamily="34" charset="0"/>
              <a:buChar char="•"/>
            </a:pPr>
            <a:r>
              <a:rPr lang="en-US" altLang="en-US" sz="2200" dirty="0" smtClean="0"/>
              <a:t>Website </a:t>
            </a:r>
            <a:r>
              <a:rPr lang="en-US" altLang="en-US" sz="2200" dirty="0"/>
              <a:t>Reports </a:t>
            </a:r>
            <a:r>
              <a:rPr lang="en-US" altLang="en-US" sz="2200" dirty="0" smtClean="0"/>
              <a:t>to manage data collection and report on individual and group progress accessible to </a:t>
            </a:r>
            <a:r>
              <a:rPr lang="en-US" altLang="en-US" sz="2200" dirty="0"/>
              <a:t>stakeholders </a:t>
            </a:r>
            <a:endParaRPr lang="en-US" altLang="en-US" sz="2200" dirty="0" smtClean="0"/>
          </a:p>
          <a:p>
            <a:pPr marL="800100" lvl="1" indent="-342900">
              <a:buFont typeface="Arial" panose="020B0604020202020204" pitchFamily="34" charset="0"/>
              <a:buChar char="•"/>
            </a:pPr>
            <a:endParaRPr lang="en-US" altLang="en-US" sz="2000" dirty="0"/>
          </a:p>
          <a:p>
            <a:pPr lvl="1"/>
            <a:endParaRPr lang="en-GB" altLang="en-US" sz="2000" dirty="0" smtClean="0"/>
          </a:p>
          <a:p>
            <a:pPr lvl="1"/>
            <a:endParaRPr lang="en-GB" sz="2000" dirty="0">
              <a:latin typeface="+mn-lt"/>
            </a:endParaRPr>
          </a:p>
        </p:txBody>
      </p:sp>
      <p:pic>
        <p:nvPicPr>
          <p:cNvPr id="40962" name="Picture 2" descr="ProjectEagl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7635" y="3479646"/>
            <a:ext cx="2936383" cy="3370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1713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921798"/>
            <a:ext cx="8229600" cy="1143000"/>
          </a:xfrm>
        </p:spPr>
        <p:txBody>
          <a:bodyPr>
            <a:normAutofit fontScale="90000"/>
          </a:bodyPr>
          <a:lstStyle/>
          <a:p>
            <a:r>
              <a:rPr lang="en-US" altLang="en-US" dirty="0" smtClean="0"/>
              <a:t>Web-based Implementation Support</a:t>
            </a:r>
            <a:endParaRPr lang="en-US" altLang="en-US" dirty="0"/>
          </a:p>
        </p:txBody>
      </p:sp>
      <p:sp>
        <p:nvSpPr>
          <p:cNvPr id="20483" name="Rectangle 3"/>
          <p:cNvSpPr>
            <a:spLocks noGrp="1" noChangeArrowheads="1"/>
          </p:cNvSpPr>
          <p:nvPr>
            <p:ph sz="half" idx="1"/>
          </p:nvPr>
        </p:nvSpPr>
        <p:spPr>
          <a:xfrm>
            <a:off x="685800" y="2213424"/>
            <a:ext cx="7659710" cy="3886200"/>
          </a:xfrm>
        </p:spPr>
        <p:txBody>
          <a:bodyPr/>
          <a:lstStyle/>
          <a:p>
            <a:r>
              <a:rPr lang="en-GB" altLang="en-US" sz="2400" dirty="0" smtClean="0"/>
              <a:t>Online data system to support IGDIs for early identification, data-based decision making, and data reporting</a:t>
            </a:r>
            <a:endParaRPr lang="en-GB" altLang="en-US" sz="2100" dirty="0" smtClean="0"/>
          </a:p>
          <a:p>
            <a:pPr lvl="1"/>
            <a:endParaRPr lang="en-GB" altLang="en-US" sz="1900" dirty="0" smtClean="0"/>
          </a:p>
        </p:txBody>
      </p:sp>
      <p:sp>
        <p:nvSpPr>
          <p:cNvPr id="3" name="Rectangle 2"/>
          <p:cNvSpPr/>
          <p:nvPr/>
        </p:nvSpPr>
        <p:spPr>
          <a:xfrm>
            <a:off x="342018" y="3450063"/>
            <a:ext cx="4591318" cy="3170099"/>
          </a:xfrm>
          <a:prstGeom prst="rect">
            <a:avLst/>
          </a:prstGeom>
        </p:spPr>
        <p:txBody>
          <a:bodyPr wrap="square">
            <a:spAutoFit/>
          </a:bodyPr>
          <a:lstStyle/>
          <a:p>
            <a:pPr marL="342900" indent="-342900">
              <a:buFont typeface="Arial" panose="020B0604020202020204" pitchFamily="34" charset="0"/>
              <a:buChar char="•"/>
            </a:pPr>
            <a:r>
              <a:rPr lang="en-GB" altLang="en-US" sz="2000" dirty="0" smtClean="0"/>
              <a:t>Usability-tested, secure, cloud-based data management system</a:t>
            </a:r>
          </a:p>
          <a:p>
            <a:pPr marL="342900" indent="-342900">
              <a:buFont typeface="Arial" panose="020B0604020202020204" pitchFamily="34" charset="0"/>
              <a:buChar char="•"/>
            </a:pPr>
            <a:r>
              <a:rPr lang="en-GB" altLang="en-US" sz="2000" dirty="0" smtClean="0"/>
              <a:t>Progress monitoring graphs</a:t>
            </a:r>
          </a:p>
          <a:p>
            <a:pPr marL="342900" indent="-342900">
              <a:buFont typeface="Arial" panose="020B0604020202020204" pitchFamily="34" charset="0"/>
              <a:buChar char="•"/>
            </a:pPr>
            <a:r>
              <a:rPr lang="en-GB" altLang="en-US" sz="2000" dirty="0" smtClean="0"/>
              <a:t>Individual child and program-level aggregated reports</a:t>
            </a:r>
          </a:p>
          <a:p>
            <a:pPr marL="342900" indent="-342900">
              <a:buFont typeface="Arial" panose="020B0604020202020204" pitchFamily="34" charset="0"/>
              <a:buChar char="•"/>
            </a:pPr>
            <a:r>
              <a:rPr lang="en-GB" altLang="en-US" sz="2000" dirty="0" smtClean="0"/>
              <a:t>Data-based decision making system for children at risk for delay</a:t>
            </a:r>
          </a:p>
          <a:p>
            <a:pPr marL="342900" indent="-342900">
              <a:buFont typeface="Arial" panose="020B0604020202020204" pitchFamily="34" charset="0"/>
              <a:buChar char="•"/>
            </a:pPr>
            <a:r>
              <a:rPr lang="en-GB" altLang="en-US" sz="2000" dirty="0" smtClean="0"/>
              <a:t>User account management tools</a:t>
            </a:r>
          </a:p>
          <a:p>
            <a:pPr marL="342900" indent="-342900">
              <a:buFont typeface="Arial" panose="020B0604020202020204" pitchFamily="34" charset="0"/>
              <a:buChar char="•"/>
            </a:pPr>
            <a:r>
              <a:rPr lang="en-GB" altLang="en-US" sz="2000" dirty="0" smtClean="0"/>
              <a:t>Data entry tools</a:t>
            </a:r>
          </a:p>
          <a:p>
            <a:pPr marL="800100" lvl="1" indent="-342900">
              <a:buFont typeface="Arial" panose="020B0604020202020204" pitchFamily="34" charset="0"/>
              <a:buChar char="•"/>
            </a:pPr>
            <a:endParaRPr lang="en-GB" altLang="en-US" sz="2000" dirty="0" smtClean="0"/>
          </a:p>
        </p:txBody>
      </p:sp>
      <p:pic>
        <p:nvPicPr>
          <p:cNvPr id="37890" name="Picture 2" descr="The image is a screen shot of an example progress monitoring graph that can be created by using the web-based implementation support data system." title="Screenshot of Progress Monitoring Graph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3260" y="4284891"/>
            <a:ext cx="4275774" cy="2510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8094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457200" y="678330"/>
            <a:ext cx="8229600" cy="1143000"/>
          </a:xfrm>
        </p:spPr>
        <p:txBody>
          <a:bodyPr>
            <a:noAutofit/>
          </a:bodyPr>
          <a:lstStyle/>
          <a:p>
            <a:r>
              <a:rPr lang="en-US" altLang="en-US" sz="4000" dirty="0" smtClean="0"/>
              <a:t>Sample Progress Monitoring Graph: Total Communication Score</a:t>
            </a:r>
            <a:endParaRPr lang="en-US" altLang="en-US" sz="4000" dirty="0"/>
          </a:p>
        </p:txBody>
      </p:sp>
      <p:pic>
        <p:nvPicPr>
          <p:cNvPr id="38915" name="Picture 3" descr="The image is a screenshot of an example of a progress monitoring graph. The example progress monitoring graph displays the total communication score of a sample participant named Andrew Wiggins." title="Sample Progress Monitoring Grap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61" y="2049506"/>
            <a:ext cx="8888342" cy="4225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323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457200" y="678330"/>
            <a:ext cx="8229600" cy="1143000"/>
          </a:xfrm>
        </p:spPr>
        <p:txBody>
          <a:bodyPr>
            <a:noAutofit/>
          </a:bodyPr>
          <a:lstStyle/>
          <a:p>
            <a:r>
              <a:rPr lang="en-US" altLang="en-US" sz="4000" dirty="0" smtClean="0"/>
              <a:t>Sample Progress Monitoring Graphs: </a:t>
            </a:r>
            <a:r>
              <a:rPr lang="en-US" altLang="en-US" sz="3800" dirty="0" smtClean="0"/>
              <a:t>Communication Key Skill Element Scores</a:t>
            </a:r>
            <a:endParaRPr lang="en-US" altLang="en-US" sz="3800" dirty="0"/>
          </a:p>
        </p:txBody>
      </p:sp>
      <p:sp>
        <p:nvSpPr>
          <p:cNvPr id="2" name="Rectangle 1"/>
          <p:cNvSpPr/>
          <p:nvPr/>
        </p:nvSpPr>
        <p:spPr>
          <a:xfrm>
            <a:off x="1809189" y="1702622"/>
            <a:ext cx="904415" cy="338554"/>
          </a:xfrm>
          <a:prstGeom prst="rect">
            <a:avLst/>
          </a:prstGeom>
          <a:solidFill>
            <a:schemeClr val="bg1"/>
          </a:solidFill>
        </p:spPr>
        <p:txBody>
          <a:bodyPr wrap="none">
            <a:spAutoFit/>
          </a:bodyPr>
          <a:lstStyle/>
          <a:p>
            <a:pPr marL="0" indent="0">
              <a:buNone/>
            </a:pPr>
            <a:r>
              <a:rPr lang="en-GB" altLang="en-US" sz="1600" dirty="0" smtClean="0"/>
              <a:t>Gestures</a:t>
            </a:r>
            <a:endParaRPr lang="en-GB" altLang="en-US" sz="1600" dirty="0"/>
          </a:p>
        </p:txBody>
      </p:sp>
      <p:pic>
        <p:nvPicPr>
          <p:cNvPr id="39943" name="Picture 7" descr="The image is a screenshot of an example of a progress monitoring graph for the first communication key skill element score obtained in gestures." title="Sample Progress Monitoring Graph 1 of Communication Key Skill Element Sco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799" y="1962053"/>
            <a:ext cx="3882726" cy="2220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6244255" y="1678040"/>
            <a:ext cx="1289905" cy="338554"/>
          </a:xfrm>
          <a:prstGeom prst="rect">
            <a:avLst/>
          </a:prstGeom>
          <a:solidFill>
            <a:schemeClr val="bg1"/>
          </a:solidFill>
        </p:spPr>
        <p:txBody>
          <a:bodyPr wrap="none">
            <a:spAutoFit/>
          </a:bodyPr>
          <a:lstStyle/>
          <a:p>
            <a:pPr marL="0" indent="0">
              <a:buNone/>
            </a:pPr>
            <a:r>
              <a:rPr lang="en-GB" altLang="en-US" sz="1600" dirty="0" smtClean="0"/>
              <a:t>Vocalizations</a:t>
            </a:r>
            <a:endParaRPr lang="en-GB" altLang="en-US" sz="1600" dirty="0"/>
          </a:p>
        </p:txBody>
      </p:sp>
      <p:pic>
        <p:nvPicPr>
          <p:cNvPr id="39944" name="Picture 8" descr="The image is a screenshot of an example of a progress monitoring graph for the second communication key skill element score obtained in vocalizations." title="Sample Progress Monitoring Graph 2 of Communication Key Skill Element Scor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9161" y="1957220"/>
            <a:ext cx="4014617" cy="2189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a:xfrm>
            <a:off x="1616003" y="4333472"/>
            <a:ext cx="1289840" cy="338554"/>
          </a:xfrm>
          <a:prstGeom prst="rect">
            <a:avLst/>
          </a:prstGeom>
          <a:solidFill>
            <a:schemeClr val="bg1"/>
          </a:solidFill>
        </p:spPr>
        <p:txBody>
          <a:bodyPr wrap="none">
            <a:spAutoFit/>
          </a:bodyPr>
          <a:lstStyle/>
          <a:p>
            <a:pPr marL="0" indent="0">
              <a:buNone/>
            </a:pPr>
            <a:r>
              <a:rPr lang="en-GB" altLang="en-US" sz="1600" dirty="0" smtClean="0"/>
              <a:t>Single Words</a:t>
            </a:r>
            <a:endParaRPr lang="en-GB" altLang="en-US" sz="1600" dirty="0"/>
          </a:p>
        </p:txBody>
      </p:sp>
      <p:pic>
        <p:nvPicPr>
          <p:cNvPr id="39945" name="Picture 9" descr="The image is a screenshot of an example of a progress monitoring graph for the third communication key skill element score obtained in single words." title="Sample Progress Monitoring Graph 3 of Communication Key Skill Element Scor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0876" y="4650229"/>
            <a:ext cx="3821591" cy="208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ctangle 12"/>
          <p:cNvSpPr/>
          <p:nvPr/>
        </p:nvSpPr>
        <p:spPr>
          <a:xfrm>
            <a:off x="6035992" y="4333472"/>
            <a:ext cx="1474186" cy="338554"/>
          </a:xfrm>
          <a:prstGeom prst="rect">
            <a:avLst/>
          </a:prstGeom>
          <a:solidFill>
            <a:schemeClr val="bg1"/>
          </a:solidFill>
        </p:spPr>
        <p:txBody>
          <a:bodyPr wrap="none">
            <a:spAutoFit/>
          </a:bodyPr>
          <a:lstStyle/>
          <a:p>
            <a:pPr marL="0" indent="0">
              <a:buNone/>
            </a:pPr>
            <a:r>
              <a:rPr lang="en-GB" altLang="en-US" sz="1600" dirty="0" smtClean="0"/>
              <a:t>Multiple Words</a:t>
            </a:r>
            <a:endParaRPr lang="en-GB" altLang="en-US" sz="1600" dirty="0"/>
          </a:p>
        </p:txBody>
      </p:sp>
      <p:pic>
        <p:nvPicPr>
          <p:cNvPr id="39946" name="Picture 10" descr="The image is a screenshot of an example of a progress monitoring graph for the fourth communication key skill element score obtained in multiple words." title="Sample Progress Monitoring Graph 4 of Communication Key Skill Element Scor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06098" y="4593539"/>
            <a:ext cx="3985652" cy="2156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4607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42732"/>
            <a:ext cx="8229600" cy="801034"/>
          </a:xfrm>
        </p:spPr>
        <p:txBody>
          <a:bodyPr>
            <a:noAutofit/>
          </a:bodyPr>
          <a:lstStyle/>
          <a:p>
            <a:pPr algn="ctr"/>
            <a:r>
              <a:rPr lang="en-US" altLang="en-US" sz="3200" dirty="0" smtClean="0"/>
              <a:t>Additional Intervention Decision Making Support: The Making Online Decisions (MOD) System</a:t>
            </a:r>
            <a:endParaRPr lang="en-US" altLang="en-US" sz="3200" dirty="0"/>
          </a:p>
        </p:txBody>
      </p:sp>
      <p:pic>
        <p:nvPicPr>
          <p:cNvPr id="2" name="Picture 1" descr="Diagram illustrating an additional intervention decision making support, the Making Online Decisions (MOD) System. The diagram depicts how first in this system, quarterly ECI assessments are conducted. If a problem is discovered from the quarterly ECI assessment, the second step is to discover what is causing the problem. To help discover what is causing the problem, the third step is to decide on what intervention should be used. Then, the forth step is to have a check in to determine how the intervention is being used. A short time later, during the fifth step, another check in is administered to see if the intervention is working. If the intervention is not working, the cycle starts again at the second step, and the question of what is causing the problem, gets asked again. If the intervention is working though, than the sixth and final step is to have this be  reflected in the quarterly ECI assessments, the first step of the system. " title="The Making Online Decisions (MOD) System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641" y="1817230"/>
            <a:ext cx="7848059" cy="4853406"/>
          </a:xfrm>
          <a:prstGeom prst="rect">
            <a:avLst/>
          </a:prstGeom>
        </p:spPr>
      </p:pic>
    </p:spTree>
    <p:extLst>
      <p:ext uri="{BB962C8B-B14F-4D97-AF65-F5344CB8AC3E}">
        <p14:creationId xmlns:p14="http://schemas.microsoft.com/office/powerpoint/2010/main" val="3390477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600" dirty="0" smtClean="0"/>
              <a:t>MOD’s Effect on Communication</a:t>
            </a:r>
            <a:endParaRPr lang="en-US" sz="4600" dirty="0"/>
          </a:p>
        </p:txBody>
      </p:sp>
      <p:pic>
        <p:nvPicPr>
          <p:cNvPr id="55298" name="Picture 2" descr="This image is screenshot of an example graph showing MOD's effect on communication. In the line graph, entitled Two Piece Level 2 Analysis: ECI Slopes of MOD vs. NonMOD Children, the MOD Slope for total communication, from 0 to 12 months from eligibility was 1.72, where as the nonMOD Slope for total communication, from 0 to 12 months from eligibility was 1.05." title="MOD's Effect on Communicat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63600" y="1869233"/>
            <a:ext cx="7327899" cy="4643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57751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884394"/>
            <a:ext cx="8229600" cy="648192"/>
          </a:xfrm>
        </p:spPr>
        <p:txBody>
          <a:bodyPr>
            <a:normAutofit fontScale="90000"/>
          </a:bodyPr>
          <a:lstStyle/>
          <a:p>
            <a:r>
              <a:rPr lang="en-US" altLang="en-US" dirty="0" smtClean="0"/>
              <a:t>Implementation Barriers</a:t>
            </a:r>
            <a:endParaRPr lang="en-US" altLang="en-US" dirty="0"/>
          </a:p>
        </p:txBody>
      </p:sp>
      <p:sp>
        <p:nvSpPr>
          <p:cNvPr id="20483" name="Rectangle 3"/>
          <p:cNvSpPr>
            <a:spLocks noGrp="1" noChangeArrowheads="1"/>
          </p:cNvSpPr>
          <p:nvPr>
            <p:ph sz="half" idx="1"/>
          </p:nvPr>
        </p:nvSpPr>
        <p:spPr>
          <a:xfrm>
            <a:off x="685800" y="1681323"/>
            <a:ext cx="7659710" cy="3532909"/>
          </a:xfrm>
        </p:spPr>
        <p:txBody>
          <a:bodyPr>
            <a:noAutofit/>
          </a:bodyPr>
          <a:lstStyle/>
          <a:p>
            <a:r>
              <a:rPr lang="en-GB" altLang="en-US" sz="2400" dirty="0" smtClean="0"/>
              <a:t>IGDI uptake can be slow and uneven</a:t>
            </a:r>
            <a:endParaRPr lang="en-GB" altLang="en-US" sz="2400" dirty="0"/>
          </a:p>
          <a:p>
            <a:pPr lvl="1"/>
            <a:r>
              <a:rPr lang="en-GB" altLang="en-US" sz="2200" dirty="0" smtClean="0"/>
              <a:t>Sometimes difficult </a:t>
            </a:r>
            <a:r>
              <a:rPr lang="en-GB" altLang="en-US" sz="2200" dirty="0"/>
              <a:t>for program leaders to </a:t>
            </a:r>
            <a:r>
              <a:rPr lang="en-GB" altLang="en-US" sz="2200" dirty="0" smtClean="0"/>
              <a:t>know if IGDIs would be a good fit </a:t>
            </a:r>
          </a:p>
          <a:p>
            <a:pPr lvl="1"/>
            <a:r>
              <a:rPr lang="en-GB" altLang="en-US" sz="2200" dirty="0" smtClean="0"/>
              <a:t>Challenges moving from adoption, to full implementation</a:t>
            </a:r>
            <a:endParaRPr lang="en-GB" altLang="en-US" sz="1800" dirty="0" smtClean="0"/>
          </a:p>
          <a:p>
            <a:pPr lvl="1"/>
            <a:r>
              <a:rPr lang="en-GB" altLang="en-US" sz="2200" dirty="0" smtClean="0"/>
              <a:t>Infant/toddler community unsure how to use data for intervention decision making and differentiation of services provided</a:t>
            </a:r>
          </a:p>
          <a:p>
            <a:r>
              <a:rPr lang="en-GB" altLang="en-US" sz="2400" dirty="0" smtClean="0"/>
              <a:t>Implementation barriers more pronounced for ‘distant’ programs</a:t>
            </a:r>
          </a:p>
          <a:p>
            <a:pPr lvl="1"/>
            <a:r>
              <a:rPr lang="en-GB" altLang="en-US" sz="2200" dirty="0" smtClean="0"/>
              <a:t>Often less engaged with IGDI support staff</a:t>
            </a:r>
            <a:endParaRPr lang="en-GB" altLang="en-US" sz="2200" dirty="0"/>
          </a:p>
          <a:p>
            <a:pPr lvl="1"/>
            <a:endParaRPr lang="en-GB" altLang="en-US" sz="2200" dirty="0"/>
          </a:p>
        </p:txBody>
      </p:sp>
    </p:spTree>
    <p:extLst>
      <p:ext uri="{BB962C8B-B14F-4D97-AF65-F5344CB8AC3E}">
        <p14:creationId xmlns:p14="http://schemas.microsoft.com/office/powerpoint/2010/main" val="2163518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11381</TotalTime>
  <Words>478</Words>
  <Application>Microsoft Office PowerPoint</Application>
  <PresentationFormat>On-screen Show (4:3)</PresentationFormat>
  <Paragraphs>62</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Stepping Up Use of IGDIs for Data-based Intervention Decision Making with Infants and Toddlers</vt:lpstr>
      <vt:lpstr>What Are Infant &amp; Toddler IGDIs?</vt:lpstr>
      <vt:lpstr>Common Features of IGDIs</vt:lpstr>
      <vt:lpstr>Web-based Implementation Support</vt:lpstr>
      <vt:lpstr>Sample Progress Monitoring Graph: Total Communication Score</vt:lpstr>
      <vt:lpstr>Sample Progress Monitoring Graphs: Communication Key Skill Element Scores</vt:lpstr>
      <vt:lpstr>Additional Intervention Decision Making Support: The Making Online Decisions (MOD) System</vt:lpstr>
      <vt:lpstr>MOD’s Effect on Communication</vt:lpstr>
      <vt:lpstr>Implementation Barriers</vt:lpstr>
      <vt:lpstr>IGDI Implementation Support Tools and Current Availability</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1 Template</dc:title>
  <dc:creator>Presentation Magazine</dc:creator>
  <cp:lastModifiedBy>Shaw, Danielle</cp:lastModifiedBy>
  <cp:revision>129</cp:revision>
  <cp:lastPrinted>2014-09-29T17:09:42Z</cp:lastPrinted>
  <dcterms:created xsi:type="dcterms:W3CDTF">2005-01-17T10:29:38Z</dcterms:created>
  <dcterms:modified xsi:type="dcterms:W3CDTF">2015-04-15T17:10:32Z</dcterms:modified>
</cp:coreProperties>
</file>