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63" r:id="rId4"/>
    <p:sldId id="260" r:id="rId5"/>
    <p:sldId id="258" r:id="rId6"/>
    <p:sldId id="259" r:id="rId7"/>
    <p:sldId id="261" r:id="rId8"/>
    <p:sldId id="262" r:id="rId9"/>
    <p:sldId id="264"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7249" autoAdjust="0"/>
  </p:normalViewPr>
  <p:slideViewPr>
    <p:cSldViewPr snapToGrid="0">
      <p:cViewPr varScale="1">
        <p:scale>
          <a:sx n="63" d="100"/>
          <a:sy n="63" d="100"/>
        </p:scale>
        <p:origin x="10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9474317-1251-4482-941E-472D8469CABD}" type="datetimeFigureOut">
              <a:rPr lang="en-US" smtClean="0"/>
              <a:t>10/30/2015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F91ECA5-C0C8-40A7-9617-B335A64CB16D}" type="slidenum">
              <a:rPr lang="en-US" smtClean="0"/>
              <a:t>‹#›</a:t>
            </a:fld>
            <a:endParaRPr lang="en-US"/>
          </a:p>
        </p:txBody>
      </p:sp>
    </p:spTree>
    <p:extLst>
      <p:ext uri="{BB962C8B-B14F-4D97-AF65-F5344CB8AC3E}">
        <p14:creationId xmlns:p14="http://schemas.microsoft.com/office/powerpoint/2010/main" val="3883856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9F6A734-8889-4A77-A9DD-6EED8A251B12}" type="datetimeFigureOut">
              <a:rPr lang="en-US" smtClean="0"/>
              <a:t>10/30/2015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1B92658-18E3-47A7-B8B7-099C4A252B7B}" type="slidenum">
              <a:rPr lang="en-US" smtClean="0"/>
              <a:t>‹#›</a:t>
            </a:fld>
            <a:endParaRPr lang="en-US"/>
          </a:p>
        </p:txBody>
      </p:sp>
    </p:spTree>
    <p:extLst>
      <p:ext uri="{BB962C8B-B14F-4D97-AF65-F5344CB8AC3E}">
        <p14:creationId xmlns:p14="http://schemas.microsoft.com/office/powerpoint/2010/main" val="3948720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slide, sample handout and folder handout.</a:t>
            </a:r>
          </a:p>
          <a:p>
            <a:endParaRPr lang="en-US" dirty="0" smtClean="0"/>
          </a:p>
          <a:p>
            <a:r>
              <a:rPr lang="en-US" dirty="0" smtClean="0"/>
              <a:t>I placed the wet floor caution person</a:t>
            </a:r>
            <a:r>
              <a:rPr lang="en-US" baseline="0" dirty="0" smtClean="0"/>
              <a:t> sign on here to identify, yes there is a caution sign here, but this sign doesn’t change the floor.  It is still slippery when wet!  </a:t>
            </a:r>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1</a:t>
            </a:fld>
            <a:endParaRPr lang="en-US"/>
          </a:p>
        </p:txBody>
      </p:sp>
    </p:spTree>
    <p:extLst>
      <p:ext uri="{BB962C8B-B14F-4D97-AF65-F5344CB8AC3E}">
        <p14:creationId xmlns:p14="http://schemas.microsoft.com/office/powerpoint/2010/main" val="190974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Shock slide!  Go for big shock here. </a:t>
            </a:r>
          </a:p>
          <a:p>
            <a:r>
              <a:rPr lang="en-US" dirty="0" smtClean="0"/>
              <a:t>Identify</a:t>
            </a:r>
            <a:r>
              <a:rPr lang="en-US" baseline="0" dirty="0" smtClean="0"/>
              <a:t> for 2010 and forward the means of totaling costs has changed, and I am continuing to await the NFSI and the National Safety Council to explain how their totals are worked out.  </a:t>
            </a:r>
          </a:p>
          <a:p>
            <a:r>
              <a:rPr lang="en-US" baseline="0" dirty="0" smtClean="0"/>
              <a:t>Falls are now calculated into different categories.  Falls from same level, from lower level. </a:t>
            </a:r>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2</a:t>
            </a:fld>
            <a:endParaRPr lang="en-US"/>
          </a:p>
        </p:txBody>
      </p:sp>
    </p:spTree>
    <p:extLst>
      <p:ext uri="{BB962C8B-B14F-4D97-AF65-F5344CB8AC3E}">
        <p14:creationId xmlns:p14="http://schemas.microsoft.com/office/powerpoint/2010/main" val="2714573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your sample tiles, when they are dry, there is practically no noticeable changes to what you are looking at or feeling!  Now add water!  What do you feel now!</a:t>
            </a:r>
            <a:r>
              <a:rPr lang="en-US" baseline="0" dirty="0" smtClean="0"/>
              <a:t>  Pause for effect.</a:t>
            </a:r>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3</a:t>
            </a:fld>
            <a:endParaRPr lang="en-US"/>
          </a:p>
        </p:txBody>
      </p:sp>
    </p:spTree>
    <p:extLst>
      <p:ext uri="{BB962C8B-B14F-4D97-AF65-F5344CB8AC3E}">
        <p14:creationId xmlns:p14="http://schemas.microsoft.com/office/powerpoint/2010/main" val="185708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is only one dormitory from Seattle University where I went to school!  That was before the renovations.  But the concept is the risk!  Is one percent really a safe bet?</a:t>
            </a:r>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4</a:t>
            </a:fld>
            <a:endParaRPr lang="en-US"/>
          </a:p>
        </p:txBody>
      </p:sp>
    </p:spTree>
    <p:extLst>
      <p:ext uri="{BB962C8B-B14F-4D97-AF65-F5344CB8AC3E}">
        <p14:creationId xmlns:p14="http://schemas.microsoft.com/office/powerpoint/2010/main" val="170852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Walkway Auditor Certification</a:t>
            </a:r>
          </a:p>
          <a:p>
            <a:endParaRPr lang="en-US" dirty="0" smtClean="0"/>
          </a:p>
          <a:p>
            <a:r>
              <a:rPr lang="en-US" dirty="0" smtClean="0"/>
              <a:t>Restaurants and the department of agriculture, pores in the flooring collect</a:t>
            </a:r>
            <a:r>
              <a:rPr lang="en-US" baseline="0" dirty="0" smtClean="0"/>
              <a:t> germs, which are hard to clean out?  I am currently waiting to hear back from the Montoursville Office for Food Safety to discuss how restaurants, hotels and other eateries </a:t>
            </a:r>
            <a:r>
              <a:rPr lang="en-US" b="1" u="sng" baseline="0" dirty="0" smtClean="0"/>
              <a:t>prepare food on their floors?  </a:t>
            </a:r>
            <a:r>
              <a:rPr lang="en-US" b="0" u="none" baseline="0" dirty="0" smtClean="0"/>
              <a:t>When according to the FDA’s  Chapter </a:t>
            </a:r>
            <a:r>
              <a:rPr lang="en-US" sz="1200" b="1" i="0" kern="1200" dirty="0" smtClean="0">
                <a:solidFill>
                  <a:schemeClr val="tx1"/>
                </a:solidFill>
                <a:effectLst/>
                <a:latin typeface="+mn-lt"/>
                <a:ea typeface="+mn-ea"/>
                <a:cs typeface="+mn-cs"/>
              </a:rPr>
              <a:t>6-201.11 Floors, Walls, and Ceilings.  </a:t>
            </a:r>
            <a:r>
              <a:rPr lang="en-US" sz="1200" b="0" i="0" kern="1200" dirty="0" smtClean="0">
                <a:solidFill>
                  <a:schemeClr val="tx1"/>
                </a:solidFill>
                <a:effectLst/>
                <a:latin typeface="+mn-lt"/>
                <a:ea typeface="+mn-ea"/>
                <a:cs typeface="+mn-cs"/>
              </a:rPr>
              <a:t>Except as specified under § 6-201.14 and </a:t>
            </a:r>
            <a:r>
              <a:rPr lang="en-US" sz="1200" b="0" i="1" kern="1200" dirty="0" smtClean="0">
                <a:solidFill>
                  <a:schemeClr val="tx1"/>
                </a:solidFill>
                <a:effectLst/>
                <a:latin typeface="+mn-lt"/>
                <a:ea typeface="+mn-ea"/>
                <a:cs typeface="+mn-cs"/>
              </a:rPr>
              <a:t>except for antislip floor coverings or applications that may be used for safety reasons,</a:t>
            </a:r>
            <a:r>
              <a:rPr lang="en-US" sz="1200" b="0" i="0" kern="1200" dirty="0" smtClean="0">
                <a:solidFill>
                  <a:schemeClr val="tx1"/>
                </a:solidFill>
                <a:effectLst/>
                <a:latin typeface="+mn-lt"/>
                <a:ea typeface="+mn-ea"/>
                <a:cs typeface="+mn-cs"/>
              </a:rPr>
              <a:t> floors, floor coverings, walls, wall coverings, and ceilings shall be designed, constructed, and installed so they are </a:t>
            </a:r>
            <a:r>
              <a:rPr lang="en-US" sz="1200" b="0" i="0" kern="1200" cap="small" dirty="0" smtClean="0">
                <a:solidFill>
                  <a:schemeClr val="tx1"/>
                </a:solidFill>
                <a:effectLst/>
                <a:latin typeface="+mn-lt"/>
                <a:ea typeface="+mn-ea"/>
                <a:cs typeface="+mn-cs"/>
              </a:rPr>
              <a:t>smooth</a:t>
            </a:r>
            <a:r>
              <a:rPr lang="en-US" sz="1200" b="0" i="0" kern="1200" dirty="0" smtClean="0">
                <a:solidFill>
                  <a:schemeClr val="tx1"/>
                </a:solidFill>
                <a:effectLst/>
                <a:latin typeface="+mn-lt"/>
                <a:ea typeface="+mn-ea"/>
                <a:cs typeface="+mn-cs"/>
              </a:rPr>
              <a:t> and </a:t>
            </a:r>
            <a:r>
              <a:rPr lang="en-US" sz="1200" b="0" i="0" kern="1200" cap="small" dirty="0" smtClean="0">
                <a:solidFill>
                  <a:schemeClr val="tx1"/>
                </a:solidFill>
                <a:effectLst/>
                <a:latin typeface="+mn-lt"/>
                <a:ea typeface="+mn-ea"/>
                <a:cs typeface="+mn-cs"/>
              </a:rPr>
              <a:t>easily cleanable</a:t>
            </a:r>
            <a:r>
              <a:rPr lang="en-US" sz="1200" b="0" i="0" kern="1200" dirty="0" smtClean="0">
                <a:solidFill>
                  <a:schemeClr val="tx1"/>
                </a:solidFill>
                <a:effectLst/>
                <a:latin typeface="+mn-lt"/>
                <a:ea typeface="+mn-ea"/>
                <a:cs typeface="+mn-cs"/>
              </a:rPr>
              <a:t>.</a:t>
            </a:r>
          </a:p>
          <a:p>
            <a:endParaRPr lang="en-US" b="1" u="sng" dirty="0"/>
          </a:p>
        </p:txBody>
      </p:sp>
      <p:sp>
        <p:nvSpPr>
          <p:cNvPr id="4" name="Slide Number Placeholder 3"/>
          <p:cNvSpPr>
            <a:spLocks noGrp="1"/>
          </p:cNvSpPr>
          <p:nvPr>
            <p:ph type="sldNum" sz="quarter" idx="10"/>
          </p:nvPr>
        </p:nvSpPr>
        <p:spPr/>
        <p:txBody>
          <a:bodyPr/>
          <a:lstStyle/>
          <a:p>
            <a:fld id="{B1B92658-18E3-47A7-B8B7-099C4A252B7B}" type="slidenum">
              <a:rPr lang="en-US" smtClean="0"/>
              <a:t>5</a:t>
            </a:fld>
            <a:endParaRPr lang="en-US"/>
          </a:p>
        </p:txBody>
      </p:sp>
    </p:spTree>
    <p:extLst>
      <p:ext uri="{BB962C8B-B14F-4D97-AF65-F5344CB8AC3E}">
        <p14:creationId xmlns:p14="http://schemas.microsoft.com/office/powerpoint/2010/main" val="97777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work with your schedule, not Monday through Friday.  If you have a need to have us work</a:t>
            </a:r>
            <a:r>
              <a:rPr lang="en-US" baseline="0" dirty="0" smtClean="0"/>
              <a:t> with your floors at two in the morning, until 6 in the morning, and they must be fully dry and ready for people to go to work at 6 am.  They will be done by 6 am.  </a:t>
            </a:r>
          </a:p>
          <a:p>
            <a:endParaRPr lang="en-US" baseline="0" dirty="0" smtClean="0"/>
          </a:p>
          <a:p>
            <a:r>
              <a:rPr lang="en-US" baseline="0" dirty="0" smtClean="0"/>
              <a:t>Peace of mind by definition is presenting a sense of calm knowing an absence of conflict exists.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6</a:t>
            </a:fld>
            <a:endParaRPr lang="en-US"/>
          </a:p>
        </p:txBody>
      </p:sp>
    </p:spTree>
    <p:extLst>
      <p:ext uri="{BB962C8B-B14F-4D97-AF65-F5344CB8AC3E}">
        <p14:creationId xmlns:p14="http://schemas.microsoft.com/office/powerpoint/2010/main" val="4189197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process for </a:t>
            </a:r>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7</a:t>
            </a:fld>
            <a:endParaRPr lang="en-US"/>
          </a:p>
        </p:txBody>
      </p:sp>
    </p:spTree>
    <p:extLst>
      <p:ext uri="{BB962C8B-B14F-4D97-AF65-F5344CB8AC3E}">
        <p14:creationId xmlns:p14="http://schemas.microsoft.com/office/powerpoint/2010/main" val="2098491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B92658-18E3-47A7-B8B7-099C4A252B7B}" type="slidenum">
              <a:rPr lang="en-US" smtClean="0"/>
              <a:t>8</a:t>
            </a:fld>
            <a:endParaRPr lang="en-US"/>
          </a:p>
        </p:txBody>
      </p:sp>
    </p:spTree>
    <p:extLst>
      <p:ext uri="{BB962C8B-B14F-4D97-AF65-F5344CB8AC3E}">
        <p14:creationId xmlns:p14="http://schemas.microsoft.com/office/powerpoint/2010/main" val="3655869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92658-18E3-47A7-B8B7-099C4A252B7B}" type="slidenum">
              <a:rPr lang="en-US" smtClean="0"/>
              <a:t>9</a:t>
            </a:fld>
            <a:endParaRPr lang="en-US"/>
          </a:p>
        </p:txBody>
      </p:sp>
    </p:spTree>
    <p:extLst>
      <p:ext uri="{BB962C8B-B14F-4D97-AF65-F5344CB8AC3E}">
        <p14:creationId xmlns:p14="http://schemas.microsoft.com/office/powerpoint/2010/main" val="393644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2503530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4106068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02112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2787115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7402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1900763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731572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277890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207886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D466A-FBF2-4DD6-B340-A6D20EF0E85A}"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307854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5D466A-FBF2-4DD6-B340-A6D20EF0E85A}"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423135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5D466A-FBF2-4DD6-B340-A6D20EF0E85A}" type="datetimeFigureOut">
              <a:rPr lang="en-US" smtClean="0"/>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114197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5D466A-FBF2-4DD6-B340-A6D20EF0E85A}" type="datetimeFigureOut">
              <a:rPr lang="en-US" smtClean="0"/>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196142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D466A-FBF2-4DD6-B340-A6D20EF0E85A}" type="datetimeFigureOut">
              <a:rPr lang="en-US" smtClean="0"/>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221071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D466A-FBF2-4DD6-B340-A6D20EF0E85A}"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375812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D466A-FBF2-4DD6-B340-A6D20EF0E85A}"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24B9-9366-4F5C-AEEE-3477B8F7C3D4}" type="slidenum">
              <a:rPr lang="en-US" smtClean="0"/>
              <a:t>‹#›</a:t>
            </a:fld>
            <a:endParaRPr lang="en-US"/>
          </a:p>
        </p:txBody>
      </p:sp>
    </p:spTree>
    <p:extLst>
      <p:ext uri="{BB962C8B-B14F-4D97-AF65-F5344CB8AC3E}">
        <p14:creationId xmlns:p14="http://schemas.microsoft.com/office/powerpoint/2010/main" val="121710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5D466A-FBF2-4DD6-B340-A6D20EF0E85A}" type="datetimeFigureOut">
              <a:rPr lang="en-US" smtClean="0"/>
              <a:t>10/30/2015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E724B9-9366-4F5C-AEEE-3477B8F7C3D4}" type="slidenum">
              <a:rPr lang="en-US" smtClean="0"/>
              <a:t>‹#›</a:t>
            </a:fld>
            <a:endParaRPr lang="en-US"/>
          </a:p>
        </p:txBody>
      </p:sp>
    </p:spTree>
    <p:extLst>
      <p:ext uri="{BB962C8B-B14F-4D97-AF65-F5344CB8AC3E}">
        <p14:creationId xmlns:p14="http://schemas.microsoft.com/office/powerpoint/2010/main" val="1344178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dirty="0" smtClean="0"/>
              <a:t>Don’t Let Your Business</a:t>
            </a:r>
            <a:endParaRPr lang="en-US" sz="6000" dirty="0"/>
          </a:p>
        </p:txBody>
      </p:sp>
      <p:sp>
        <p:nvSpPr>
          <p:cNvPr id="3" name="Subtitle 2"/>
          <p:cNvSpPr>
            <a:spLocks noGrp="1"/>
          </p:cNvSpPr>
          <p:nvPr>
            <p:ph type="subTitle" idx="1"/>
          </p:nvPr>
        </p:nvSpPr>
        <p:spPr>
          <a:xfrm>
            <a:off x="5610884" y="5485264"/>
            <a:ext cx="3475848" cy="1208499"/>
          </a:xfrm>
        </p:spPr>
        <p:txBody>
          <a:bodyPr>
            <a:normAutofit fontScale="32500" lnSpcReduction="20000"/>
          </a:bodyPr>
          <a:lstStyle/>
          <a:p>
            <a:pPr algn="l">
              <a:spcBef>
                <a:spcPts val="600"/>
              </a:spcBef>
            </a:pPr>
            <a:r>
              <a:rPr lang="en-US" sz="7400" dirty="0" smtClean="0">
                <a:solidFill>
                  <a:schemeClr val="tx1"/>
                </a:solidFill>
                <a:latin typeface="Calibri" panose="020F0502020204030204" pitchFamily="34" charset="0"/>
              </a:rPr>
              <a:t>Steve Davis</a:t>
            </a:r>
          </a:p>
          <a:p>
            <a:pPr algn="l">
              <a:spcBef>
                <a:spcPts val="600"/>
              </a:spcBef>
            </a:pPr>
            <a:r>
              <a:rPr lang="en-US" sz="7400" dirty="0" smtClean="0">
                <a:solidFill>
                  <a:schemeClr val="tx1"/>
                </a:solidFill>
                <a:latin typeface="Calibri" panose="020F0502020204030204" pitchFamily="34" charset="0"/>
              </a:rPr>
              <a:t>President</a:t>
            </a:r>
          </a:p>
          <a:p>
            <a:pPr algn="l">
              <a:spcBef>
                <a:spcPts val="600"/>
              </a:spcBef>
            </a:pPr>
            <a:r>
              <a:rPr lang="en-US" sz="7400" dirty="0" smtClean="0">
                <a:solidFill>
                  <a:schemeClr val="tx1"/>
                </a:solidFill>
                <a:latin typeface="Calibri" panose="020F0502020204030204" pitchFamily="34" charset="0"/>
              </a:rPr>
              <a:t>Safe Surface Technologies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104" y="136370"/>
            <a:ext cx="3924374" cy="1667471"/>
          </a:xfrm>
          <a:prstGeom prst="rect">
            <a:avLst/>
          </a:prstGeom>
        </p:spPr>
      </p:pic>
      <p:sp>
        <p:nvSpPr>
          <p:cNvPr id="5" name="TextBox 4"/>
          <p:cNvSpPr txBox="1"/>
          <p:nvPr/>
        </p:nvSpPr>
        <p:spPr>
          <a:xfrm rot="19402347">
            <a:off x="7414102" y="2889058"/>
            <a:ext cx="1700933" cy="769441"/>
          </a:xfrm>
          <a:prstGeom prst="rect">
            <a:avLst/>
          </a:prstGeom>
          <a:noFill/>
        </p:spPr>
        <p:txBody>
          <a:bodyPr wrap="square" rtlCol="0">
            <a:spAutoFit/>
          </a:bodyPr>
          <a:lstStyle/>
          <a:p>
            <a:r>
              <a:rPr lang="en-US" sz="4400" b="1" dirty="0" smtClean="0">
                <a:solidFill>
                  <a:schemeClr val="accent1"/>
                </a:solidFill>
              </a:rPr>
              <a:t>Slip</a:t>
            </a:r>
            <a:endParaRPr lang="en-US" sz="4400" b="1" dirty="0">
              <a:solidFill>
                <a:schemeClr val="accent1"/>
              </a:solidFill>
            </a:endParaRPr>
          </a:p>
        </p:txBody>
      </p:sp>
      <p:sp>
        <p:nvSpPr>
          <p:cNvPr id="6" name="Rectangle 5"/>
          <p:cNvSpPr/>
          <p:nvPr/>
        </p:nvSpPr>
        <p:spPr>
          <a:xfrm>
            <a:off x="3986074" y="3861787"/>
            <a:ext cx="390617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39989" y="2966133"/>
            <a:ext cx="48546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7067642" y="3790765"/>
            <a:ext cx="726952" cy="4036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4165" y="3907506"/>
            <a:ext cx="1985968" cy="1930025"/>
          </a:xfrm>
          <a:prstGeom prst="rect">
            <a:avLst/>
          </a:prstGeom>
        </p:spPr>
      </p:pic>
    </p:spTree>
    <p:extLst>
      <p:ext uri="{BB962C8B-B14F-4D97-AF65-F5344CB8AC3E}">
        <p14:creationId xmlns:p14="http://schemas.microsoft.com/office/powerpoint/2010/main" val="245160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677334" y="1270000"/>
            <a:ext cx="8596668" cy="5452772"/>
          </a:xfrm>
        </p:spPr>
        <p:txBody>
          <a:bodyPr>
            <a:normAutofit fontScale="92500" lnSpcReduction="20000"/>
          </a:bodyPr>
          <a:lstStyle/>
          <a:p>
            <a:r>
              <a:rPr lang="en-US" sz="2000" b="1" dirty="0" smtClean="0"/>
              <a:t>Issues: </a:t>
            </a:r>
            <a:r>
              <a:rPr lang="en-US" sz="2000" dirty="0" smtClean="0"/>
              <a:t>Slips and falls affect more than your finances. They impact the  quality of those under your care – and, may also may determine your public and client reputation.</a:t>
            </a:r>
          </a:p>
          <a:p>
            <a:pPr lvl="1"/>
            <a:r>
              <a:rPr lang="en-US" sz="1800" dirty="0" smtClean="0"/>
              <a:t>Author Russell J </a:t>
            </a:r>
            <a:r>
              <a:rPr lang="en-US" sz="1800" dirty="0" err="1" smtClean="0"/>
              <a:t>Kendzior</a:t>
            </a:r>
            <a:r>
              <a:rPr lang="en-US" sz="1800" dirty="0" smtClean="0"/>
              <a:t>: “We are living in a slip-and-fall epidemic.”</a:t>
            </a:r>
          </a:p>
          <a:p>
            <a:pPr lvl="1"/>
            <a:endParaRPr lang="en-US" sz="1800" dirty="0"/>
          </a:p>
          <a:p>
            <a:r>
              <a:rPr lang="en-US" sz="2000" dirty="0" smtClean="0"/>
              <a:t>In one year, 21,200 Americans died as a result of a fall.  (National Safety </a:t>
            </a:r>
            <a:r>
              <a:rPr lang="en-US" sz="2000" dirty="0" err="1" smtClean="0"/>
              <a:t>Concil</a:t>
            </a:r>
            <a:r>
              <a:rPr lang="en-US" sz="2000" dirty="0" smtClean="0"/>
              <a:t>, 2003 ed.)</a:t>
            </a:r>
          </a:p>
          <a:p>
            <a:pPr lvl="1"/>
            <a:r>
              <a:rPr lang="en-US" sz="1800" dirty="0" smtClean="0"/>
              <a:t>Each year that number rises 1.5 to 2% due to rising population.</a:t>
            </a:r>
          </a:p>
          <a:p>
            <a:pPr lvl="1"/>
            <a:r>
              <a:rPr lang="en-US" sz="1200" dirty="0" smtClean="0"/>
              <a:t>(For 2013- that number is approximately 29,500).</a:t>
            </a:r>
          </a:p>
          <a:p>
            <a:pPr lvl="1"/>
            <a:endParaRPr lang="en-US" sz="1800" dirty="0" smtClean="0"/>
          </a:p>
          <a:p>
            <a:r>
              <a:rPr lang="en-US" sz="2000" dirty="0" smtClean="0"/>
              <a:t>The </a:t>
            </a:r>
            <a:r>
              <a:rPr lang="en-US" sz="2000" b="1" u="sng" dirty="0" smtClean="0"/>
              <a:t>leading</a:t>
            </a:r>
            <a:r>
              <a:rPr lang="en-US" sz="2000" dirty="0" smtClean="0"/>
              <a:t> cause of workers’ compensation claims -- and the leading cause of occupational injury for people aged 15 to 24 years.</a:t>
            </a:r>
          </a:p>
          <a:p>
            <a:pPr lvl="1"/>
            <a:r>
              <a:rPr lang="en-US" sz="1800" dirty="0" smtClean="0"/>
              <a:t>In 2013, 296,130 of the 1,162,210 nonfatal occupational injuries and illnesses reported, were associated with slips and falls.</a:t>
            </a:r>
          </a:p>
          <a:p>
            <a:endParaRPr lang="en-US" sz="2000" dirty="0" smtClean="0"/>
          </a:p>
          <a:p>
            <a:r>
              <a:rPr lang="en-US" sz="2000" dirty="0" smtClean="0"/>
              <a:t>Compensation and medical costs associated with employee slip-and-fall accidents is approximately $70 </a:t>
            </a:r>
            <a:r>
              <a:rPr lang="en-US" sz="2000" b="1" u="sng" dirty="0" smtClean="0"/>
              <a:t>billion</a:t>
            </a:r>
            <a:r>
              <a:rPr lang="en-US" sz="2000" dirty="0" smtClean="0"/>
              <a:t>, annually, (National Safety Council, 2003 ed.).  </a:t>
            </a:r>
          </a:p>
        </p:txBody>
      </p:sp>
    </p:spTree>
    <p:extLst>
      <p:ext uri="{BB962C8B-B14F-4D97-AF65-F5344CB8AC3E}">
        <p14:creationId xmlns:p14="http://schemas.microsoft.com/office/powerpoint/2010/main" val="24466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677334" y="1270000"/>
            <a:ext cx="9372188" cy="5452772"/>
          </a:xfrm>
        </p:spPr>
        <p:txBody>
          <a:bodyPr>
            <a:normAutofit/>
          </a:bodyPr>
          <a:lstStyle/>
          <a:p>
            <a:r>
              <a:rPr lang="en-US" sz="2800" b="1" dirty="0" smtClean="0"/>
              <a:t>Here are the results of some of the court cases related to slips and falls</a:t>
            </a:r>
          </a:p>
          <a:p>
            <a:pPr lvl="1"/>
            <a:r>
              <a:rPr lang="en-US" sz="2000" b="1" dirty="0" smtClean="0"/>
              <a:t>Court case awards trucker $15 million from Walmart after slipped and falling on wet </a:t>
            </a:r>
            <a:r>
              <a:rPr lang="en-US" sz="2000" b="1" u="sng" dirty="0" smtClean="0"/>
              <a:t>slippery</a:t>
            </a:r>
            <a:r>
              <a:rPr lang="en-US" sz="2000" b="1" dirty="0" smtClean="0"/>
              <a:t> floor while making a delivery to their store.  </a:t>
            </a:r>
          </a:p>
          <a:p>
            <a:pPr lvl="1"/>
            <a:r>
              <a:rPr lang="en-US" sz="2000" b="1" dirty="0" smtClean="0"/>
              <a:t>Court awards woman business owner $12.2 million after she slipped and fell on wet </a:t>
            </a:r>
            <a:r>
              <a:rPr lang="en-US" sz="2000" b="1" u="sng" dirty="0" smtClean="0"/>
              <a:t>slippery</a:t>
            </a:r>
            <a:r>
              <a:rPr lang="en-US" sz="2000" b="1" dirty="0" smtClean="0"/>
              <a:t> floor while stopping at a quick stop for a newspaper. </a:t>
            </a:r>
          </a:p>
          <a:p>
            <a:pPr lvl="1"/>
            <a:r>
              <a:rPr lang="en-US" sz="2000" b="1" dirty="0" smtClean="0"/>
              <a:t>Man wins $1.78 million in suit against motel after falling on a wet </a:t>
            </a:r>
            <a:r>
              <a:rPr lang="en-US" sz="2000" b="1" u="sng" dirty="0" smtClean="0"/>
              <a:t>slippery</a:t>
            </a:r>
            <a:r>
              <a:rPr lang="en-US" sz="2000" b="1" dirty="0" smtClean="0"/>
              <a:t> exterior concrete floor.   </a:t>
            </a:r>
          </a:p>
          <a:p>
            <a:pPr marL="457200" lvl="1" indent="0">
              <a:buNone/>
            </a:pPr>
            <a:endParaRPr lang="en-US" sz="2000" b="1" dirty="0"/>
          </a:p>
          <a:p>
            <a:pPr marL="0" indent="0">
              <a:buNone/>
            </a:pPr>
            <a:r>
              <a:rPr lang="en-US" sz="2400" b="1" dirty="0" smtClean="0">
                <a:solidFill>
                  <a:srgbClr val="FF0000"/>
                </a:solidFill>
              </a:rPr>
              <a:t>* </a:t>
            </a:r>
            <a:r>
              <a:rPr lang="en-US" b="1" dirty="0" smtClean="0">
                <a:solidFill>
                  <a:srgbClr val="FF0000"/>
                </a:solidFill>
              </a:rPr>
              <a:t>Common wording in every lost court case is </a:t>
            </a:r>
            <a:r>
              <a:rPr lang="en-US" b="1" u="sng" dirty="0" smtClean="0">
                <a:solidFill>
                  <a:srgbClr val="FF0000"/>
                </a:solidFill>
              </a:rPr>
              <a:t>slippery floor caused by wetness</a:t>
            </a:r>
            <a:r>
              <a:rPr lang="en-US" b="1" dirty="0" smtClean="0">
                <a:solidFill>
                  <a:srgbClr val="FF0000"/>
                </a:solidFill>
              </a:rPr>
              <a:t>, moisture on solid floors! Second reason for the lost cases, (breach of duty to protect), is due to failure to prevent slips and falls by the organization who was sued by the plaintiffs.</a:t>
            </a:r>
            <a:endParaRPr lang="en-US" dirty="0" smtClean="0">
              <a:solidFill>
                <a:srgbClr val="FF0000"/>
              </a:solidFill>
            </a:endParaRPr>
          </a:p>
        </p:txBody>
      </p:sp>
    </p:spTree>
    <p:extLst>
      <p:ext uri="{BB962C8B-B14F-4D97-AF65-F5344CB8AC3E}">
        <p14:creationId xmlns:p14="http://schemas.microsoft.com/office/powerpoint/2010/main" val="427488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677334" y="1420756"/>
            <a:ext cx="8596668" cy="5186106"/>
          </a:xfrm>
        </p:spPr>
        <p:txBody>
          <a:bodyPr>
            <a:normAutofit fontScale="77500" lnSpcReduction="20000"/>
          </a:bodyPr>
          <a:lstStyle/>
          <a:p>
            <a:r>
              <a:rPr lang="en-US" sz="2400" dirty="0" smtClean="0"/>
              <a:t>The risks your institution may face: For example, on a college campus, 1200 students live in one dormitory with four, four-story stairwells and only a housekeeping elevator.</a:t>
            </a:r>
          </a:p>
          <a:p>
            <a:pPr marL="0" indent="0">
              <a:buNone/>
            </a:pPr>
            <a:r>
              <a:rPr lang="en-US" sz="2400" dirty="0" smtClean="0"/>
              <a:t>  </a:t>
            </a:r>
            <a:endParaRPr lang="en-US" sz="2400" dirty="0"/>
          </a:p>
          <a:p>
            <a:pPr lvl="2"/>
            <a:r>
              <a:rPr lang="en-US" sz="2400" dirty="0" smtClean="0"/>
              <a:t>For one day= 192,000 stair steps taken.  </a:t>
            </a:r>
            <a:r>
              <a:rPr lang="en-US" sz="1500" dirty="0" smtClean="0"/>
              <a:t>(For our example, each student, one trip down and one trip up per day).</a:t>
            </a:r>
          </a:p>
          <a:p>
            <a:pPr lvl="2"/>
            <a:r>
              <a:rPr lang="en-US" sz="2400" dirty="0" smtClean="0"/>
              <a:t>For one week= 960,000, stair steps taken.</a:t>
            </a:r>
          </a:p>
          <a:p>
            <a:pPr lvl="2"/>
            <a:r>
              <a:rPr lang="en-US" sz="2400" dirty="0" smtClean="0"/>
              <a:t>For one semester= 16 million stair steps taken.</a:t>
            </a:r>
          </a:p>
          <a:p>
            <a:pPr lvl="2"/>
            <a:r>
              <a:rPr lang="en-US" sz="2400" dirty="0" smtClean="0"/>
              <a:t>For two semesters = 32 million stair steps taken.  </a:t>
            </a:r>
          </a:p>
          <a:p>
            <a:pPr lvl="2"/>
            <a:r>
              <a:rPr lang="en-US" sz="2400" dirty="0" smtClean="0"/>
              <a:t>Note: This is </a:t>
            </a:r>
            <a:r>
              <a:rPr lang="en-US" sz="2400" i="1" dirty="0" smtClean="0"/>
              <a:t>only</a:t>
            </a:r>
            <a:r>
              <a:rPr lang="en-US" sz="2400" dirty="0" smtClean="0"/>
              <a:t> for the students.  This is not for housekeeping, family members, staff, faculty, or friends from other dormitories.  </a:t>
            </a:r>
          </a:p>
          <a:p>
            <a:pPr lvl="2"/>
            <a:endParaRPr lang="en-US" sz="2400" dirty="0" smtClean="0"/>
          </a:p>
          <a:p>
            <a:r>
              <a:rPr lang="en-US" sz="2400" dirty="0" smtClean="0"/>
              <a:t>Over two semesters, if, and this is if you are 99 percent safe, that leaves one percent, or </a:t>
            </a:r>
            <a:r>
              <a:rPr lang="en-US" sz="2400" b="1" u="sng" dirty="0" smtClean="0"/>
              <a:t>320,000 stair steps that might generate a slip, trip and/or fall</a:t>
            </a:r>
            <a:r>
              <a:rPr lang="en-US" sz="2400" dirty="0" smtClean="0"/>
              <a:t>. </a:t>
            </a:r>
          </a:p>
          <a:p>
            <a:r>
              <a:rPr lang="en-US" sz="2400" i="1" dirty="0" smtClean="0"/>
              <a:t>What if we included other variables, such as a spilled drink </a:t>
            </a:r>
            <a:r>
              <a:rPr lang="en-US" sz="2400" b="1" i="1" u="sng" dirty="0" smtClean="0"/>
              <a:t>once</a:t>
            </a:r>
            <a:r>
              <a:rPr lang="en-US" sz="2400" i="1" dirty="0" smtClean="0"/>
              <a:t> a week, or an occasional rain storm and students had wet shoes?</a:t>
            </a:r>
            <a:r>
              <a:rPr lang="en-US" sz="1400" i="1" dirty="0" smtClean="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4094" y="195956"/>
            <a:ext cx="1224800" cy="12248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77203" y="2352746"/>
            <a:ext cx="2494550" cy="1870912"/>
          </a:xfrm>
          <a:prstGeom prst="rect">
            <a:avLst/>
          </a:prstGeom>
        </p:spPr>
      </p:pic>
    </p:spTree>
    <p:extLst>
      <p:ext uri="{BB962C8B-B14F-4D97-AF65-F5344CB8AC3E}">
        <p14:creationId xmlns:p14="http://schemas.microsoft.com/office/powerpoint/2010/main" val="155356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677334" y="1555282"/>
            <a:ext cx="8596668" cy="5090217"/>
          </a:xfrm>
        </p:spPr>
        <p:txBody>
          <a:bodyPr>
            <a:normAutofit/>
          </a:bodyPr>
          <a:lstStyle/>
          <a:p>
            <a:r>
              <a:rPr lang="en-US" sz="2800" dirty="0" smtClean="0"/>
              <a:t>Solutions (How we can help you)</a:t>
            </a:r>
          </a:p>
          <a:p>
            <a:pPr lvl="1"/>
            <a:r>
              <a:rPr lang="en-US" sz="2000" dirty="0" smtClean="0"/>
              <a:t>Our total focus: Decrease risk for slips, trips and fall… and, your liability for these</a:t>
            </a:r>
          </a:p>
          <a:p>
            <a:pPr lvl="2"/>
            <a:r>
              <a:rPr lang="en-US" sz="2000" dirty="0" smtClean="0"/>
              <a:t>Based on current minimum standards of safety as set by ANSI, NFSI, and recommended by ADA and OSHA.  </a:t>
            </a:r>
          </a:p>
          <a:p>
            <a:pPr lvl="3"/>
            <a:r>
              <a:rPr lang="en-US" sz="2000" dirty="0" smtClean="0"/>
              <a:t>(OSHA does not make standards).</a:t>
            </a:r>
          </a:p>
          <a:p>
            <a:pPr lvl="1"/>
            <a:r>
              <a:rPr lang="en-US" sz="2000" dirty="0" smtClean="0"/>
              <a:t>Collaborate with you to create a safer work/living environment for your clients, employees and/or students </a:t>
            </a:r>
          </a:p>
          <a:p>
            <a:pPr lvl="1"/>
            <a:r>
              <a:rPr lang="en-US" sz="2000" b="1" u="sng" dirty="0" smtClean="0">
                <a:solidFill>
                  <a:srgbClr val="FF0000"/>
                </a:solidFill>
              </a:rPr>
              <a:t>Help to avoid </a:t>
            </a:r>
            <a:r>
              <a:rPr lang="en-US" sz="2000" b="1" u="sng" dirty="0">
                <a:solidFill>
                  <a:srgbClr val="FF0000"/>
                </a:solidFill>
              </a:rPr>
              <a:t>increases in workers compensation costs or losing </a:t>
            </a:r>
            <a:r>
              <a:rPr lang="en-US" sz="2000" b="1" u="sng" dirty="0" smtClean="0">
                <a:solidFill>
                  <a:srgbClr val="FF0000"/>
                </a:solidFill>
              </a:rPr>
              <a:t>liability related insurance coverage</a:t>
            </a:r>
          </a:p>
          <a:p>
            <a:pPr lvl="2"/>
            <a:r>
              <a:rPr lang="en-US" sz="2000" dirty="0" smtClean="0"/>
              <a:t>Fake falls and lawsuits- it’s particularly hard to fake a fall when there is increased traction on the ground!  </a:t>
            </a:r>
          </a:p>
          <a:p>
            <a:pPr lvl="1"/>
            <a:r>
              <a:rPr lang="en-US" sz="2000" dirty="0" smtClean="0"/>
              <a:t>All surfaces and work are warrantied for </a:t>
            </a:r>
            <a:r>
              <a:rPr lang="en-US" sz="2000" b="1" dirty="0" smtClean="0"/>
              <a:t>two years</a:t>
            </a:r>
          </a:p>
          <a:p>
            <a:endParaRPr lang="en-US" dirty="0" smtClean="0"/>
          </a:p>
          <a:p>
            <a:endParaRPr lang="en-US" dirty="0" smtClean="0"/>
          </a:p>
        </p:txBody>
      </p:sp>
    </p:spTree>
    <p:extLst>
      <p:ext uri="{BB962C8B-B14F-4D97-AF65-F5344CB8AC3E}">
        <p14:creationId xmlns:p14="http://schemas.microsoft.com/office/powerpoint/2010/main" val="75037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677334" y="1566229"/>
            <a:ext cx="8596668" cy="4834571"/>
          </a:xfrm>
        </p:spPr>
        <p:txBody>
          <a:bodyPr/>
          <a:lstStyle/>
          <a:p>
            <a:r>
              <a:rPr lang="en-US" sz="2800" dirty="0" smtClean="0"/>
              <a:t>Our solutions:</a:t>
            </a:r>
          </a:p>
          <a:p>
            <a:pPr lvl="1"/>
            <a:r>
              <a:rPr lang="en-US" sz="2400" dirty="0" smtClean="0"/>
              <a:t>Affordable (especially when compared in terms of any litigation costs or renovations)</a:t>
            </a:r>
          </a:p>
          <a:p>
            <a:pPr lvl="1"/>
            <a:r>
              <a:rPr lang="en-US" sz="2400" dirty="0" smtClean="0"/>
              <a:t>Can be accomplished in a scheduled, </a:t>
            </a:r>
            <a:r>
              <a:rPr lang="en-US" sz="2400" i="1" dirty="0" smtClean="0"/>
              <a:t>on time</a:t>
            </a:r>
            <a:r>
              <a:rPr lang="en-US" sz="2400" dirty="0" smtClean="0"/>
              <a:t>, </a:t>
            </a:r>
            <a:r>
              <a:rPr lang="en-US" sz="2400" i="1" dirty="0" smtClean="0"/>
              <a:t>on budget </a:t>
            </a:r>
            <a:r>
              <a:rPr lang="en-US" sz="2400" dirty="0" smtClean="0"/>
              <a:t>manner without disruption to business</a:t>
            </a:r>
          </a:p>
          <a:p>
            <a:pPr lvl="1"/>
            <a:r>
              <a:rPr lang="en-US" sz="2400" dirty="0" smtClean="0"/>
              <a:t>Comply with American Disabilities Act</a:t>
            </a:r>
          </a:p>
          <a:p>
            <a:pPr lvl="1"/>
            <a:r>
              <a:rPr lang="en-US" sz="2400" dirty="0" smtClean="0"/>
              <a:t>Meet or exceed ANSI Standards (B101.1 and B101.3)</a:t>
            </a:r>
          </a:p>
          <a:p>
            <a:pPr lvl="1"/>
            <a:r>
              <a:rPr lang="en-US" sz="2400" dirty="0" smtClean="0"/>
              <a:t>Provide for Peace of Mind</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57272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518160" y="1493949"/>
            <a:ext cx="9372600" cy="5151550"/>
          </a:xfrm>
        </p:spPr>
        <p:txBody>
          <a:bodyPr>
            <a:normAutofit fontScale="92500" lnSpcReduction="10000"/>
          </a:bodyPr>
          <a:lstStyle/>
          <a:p>
            <a:r>
              <a:rPr lang="en-US" sz="2600" dirty="0" smtClean="0"/>
              <a:t>How we work</a:t>
            </a:r>
          </a:p>
          <a:p>
            <a:pPr lvl="1"/>
            <a:r>
              <a:rPr lang="en-US" sz="1900" dirty="0" smtClean="0"/>
              <a:t>Test floor surfaces for coefficient of friction</a:t>
            </a:r>
          </a:p>
          <a:p>
            <a:pPr lvl="1"/>
            <a:r>
              <a:rPr lang="en-US" sz="1900" dirty="0" smtClean="0"/>
              <a:t>Clean and degrease floors</a:t>
            </a:r>
          </a:p>
          <a:p>
            <a:pPr lvl="1"/>
            <a:r>
              <a:rPr lang="en-US" sz="1900" dirty="0" smtClean="0"/>
              <a:t>Test flooring for pre-treatment coefficient of friction, (COF) dry and wet results.  </a:t>
            </a:r>
          </a:p>
          <a:p>
            <a:pPr lvl="1"/>
            <a:r>
              <a:rPr lang="en-US" sz="1900" dirty="0" smtClean="0"/>
              <a:t>Apply treatment, to one small area first to determine appropriate treatment time, then to whole selected area</a:t>
            </a:r>
          </a:p>
          <a:p>
            <a:pPr lvl="1"/>
            <a:r>
              <a:rPr lang="en-US" sz="1900" dirty="0" smtClean="0"/>
              <a:t>Following treatment time, apply neutralizer</a:t>
            </a:r>
          </a:p>
          <a:p>
            <a:pPr lvl="1"/>
            <a:r>
              <a:rPr lang="en-US" sz="1900" dirty="0" smtClean="0"/>
              <a:t>Re-clean floors to ensure removal of all treatment and neutralizer materials </a:t>
            </a:r>
          </a:p>
          <a:p>
            <a:pPr lvl="1"/>
            <a:r>
              <a:rPr lang="en-US" sz="1900" dirty="0" smtClean="0"/>
              <a:t>Dry floor as completely as possible</a:t>
            </a:r>
          </a:p>
          <a:p>
            <a:pPr lvl="1"/>
            <a:r>
              <a:rPr lang="en-US" sz="1900" dirty="0" smtClean="0"/>
              <a:t>Retest COF dry and wet to assess results.  (Dry and wet COF results are provided to you in a written report following treatment of selected area).</a:t>
            </a:r>
          </a:p>
          <a:p>
            <a:pPr lvl="1"/>
            <a:r>
              <a:rPr lang="en-US" sz="1900" dirty="0" smtClean="0"/>
              <a:t>Advise about the correct maintenance of floors to maximize COF </a:t>
            </a:r>
          </a:p>
          <a:p>
            <a:pPr lvl="1"/>
            <a:r>
              <a:rPr lang="en-US" sz="1900" dirty="0" smtClean="0"/>
              <a:t>As further follow-up, at one month, three months and six months, will audit floors by testing and evaluating treatment conditions. </a:t>
            </a:r>
          </a:p>
          <a:p>
            <a:pPr marL="0" indent="0">
              <a:buNone/>
            </a:pPr>
            <a:endParaRPr lang="en-US" dirty="0" smtClean="0"/>
          </a:p>
        </p:txBody>
      </p:sp>
    </p:spTree>
    <p:extLst>
      <p:ext uri="{BB962C8B-B14F-4D97-AF65-F5344CB8AC3E}">
        <p14:creationId xmlns:p14="http://schemas.microsoft.com/office/powerpoint/2010/main" val="3307574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a:xfrm>
            <a:off x="555414" y="1764349"/>
            <a:ext cx="8596668" cy="3880773"/>
          </a:xfrm>
        </p:spPr>
        <p:txBody>
          <a:bodyPr/>
          <a:lstStyle/>
          <a:p>
            <a:r>
              <a:rPr lang="en-US" sz="2800" dirty="0" smtClean="0"/>
              <a:t>Institution on lawsuits- or case where organization took on slippery floor prevention!  </a:t>
            </a:r>
            <a:r>
              <a:rPr lang="en-US" dirty="0" smtClean="0"/>
              <a:t>(Dated November 2010, Relatively new)</a:t>
            </a:r>
          </a:p>
          <a:p>
            <a:pPr lvl="1"/>
            <a:r>
              <a:rPr lang="en-US" sz="2000" dirty="0" smtClean="0"/>
              <a:t>Booher vs Hampton Inn, Boohers’ attorney’s lost the case due to fact the Hampton Inn had recently began working on walking surface- slip and fall prevention and bathtub- slip and fall prevention prior to the Boohers’ family member fall injury.  Therefore there was no breach of duty to protect their hotel’s clients from slip and fall incidents/accidents and the defendants, Hampton Inn, won the case.  </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27247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Surface Technologies</a:t>
            </a:r>
            <a:endParaRPr lang="en-US" dirty="0"/>
          </a:p>
        </p:txBody>
      </p:sp>
      <p:sp>
        <p:nvSpPr>
          <p:cNvPr id="3" name="Content Placeholder 2"/>
          <p:cNvSpPr>
            <a:spLocks noGrp="1"/>
          </p:cNvSpPr>
          <p:nvPr>
            <p:ph idx="1"/>
          </p:nvPr>
        </p:nvSpPr>
        <p:spPr/>
        <p:txBody>
          <a:bodyPr/>
          <a:lstStyle/>
          <a:p>
            <a:r>
              <a:rPr lang="en-US" sz="2800" dirty="0" smtClean="0"/>
              <a:t>Thank you!</a:t>
            </a:r>
          </a:p>
          <a:p>
            <a:endParaRPr lang="en-US" sz="2800" dirty="0"/>
          </a:p>
          <a:p>
            <a:r>
              <a:rPr lang="en-US" sz="2800" dirty="0" smtClean="0"/>
              <a:t>Steven Davis</a:t>
            </a:r>
          </a:p>
          <a:p>
            <a:pPr lvl="1"/>
            <a:r>
              <a:rPr lang="en-US" sz="1800" dirty="0" smtClean="0"/>
              <a:t>President, Safe Surface Technologies</a:t>
            </a:r>
          </a:p>
          <a:p>
            <a:pPr lvl="1"/>
            <a:r>
              <a:rPr lang="en-US" sz="1800" dirty="0" smtClean="0"/>
              <a:t>570.939.1000</a:t>
            </a:r>
          </a:p>
          <a:p>
            <a:pPr lvl="1"/>
            <a:r>
              <a:rPr lang="en-US" sz="1800" dirty="0" smtClean="0"/>
              <a:t>Steven@SafeSurfaceTech.com</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710867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692</TotalTime>
  <Words>1269</Words>
  <Application>Microsoft Office PowerPoint</Application>
  <PresentationFormat>Widescreen</PresentationFormat>
  <Paragraphs>100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Don’t Let Your Business</vt:lpstr>
      <vt:lpstr>Safe Surface Technologies</vt:lpstr>
      <vt:lpstr>Safe Surface Technologies</vt:lpstr>
      <vt:lpstr>Safe Surface Technologies</vt:lpstr>
      <vt:lpstr>Safe Surface Technologies</vt:lpstr>
      <vt:lpstr>Safe Surface Technologies</vt:lpstr>
      <vt:lpstr>Safe Surface Technologies</vt:lpstr>
      <vt:lpstr>Safe Surface Technologies</vt:lpstr>
      <vt:lpstr>Safe Surface Technologies</vt:lpstr>
    </vt:vector>
  </TitlesOfParts>
  <Company>Bucknell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Let Your Business Slip</dc:title>
  <dc:creator>Reed B. Byrum</dc:creator>
  <cp:lastModifiedBy>Steven Davis</cp:lastModifiedBy>
  <cp:revision>46</cp:revision>
  <cp:lastPrinted>2015-10-31T01:28:33Z</cp:lastPrinted>
  <dcterms:created xsi:type="dcterms:W3CDTF">2015-10-12T15:34:15Z</dcterms:created>
  <dcterms:modified xsi:type="dcterms:W3CDTF">2015-10-31T01:28:35Z</dcterms:modified>
</cp:coreProperties>
</file>