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0" r:id="rId3"/>
    <p:sldId id="301" r:id="rId4"/>
    <p:sldId id="302" r:id="rId5"/>
    <p:sldId id="351" r:id="rId6"/>
    <p:sldId id="310" r:id="rId7"/>
    <p:sldId id="35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53" r:id="rId16"/>
    <p:sldId id="311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5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2" r:id="rId46"/>
    <p:sldId id="343" r:id="rId47"/>
    <p:sldId id="344" r:id="rId48"/>
    <p:sldId id="345" r:id="rId49"/>
    <p:sldId id="346" r:id="rId50"/>
    <p:sldId id="355" r:id="rId51"/>
    <p:sldId id="356" r:id="rId52"/>
    <p:sldId id="349" r:id="rId53"/>
    <p:sldId id="350" r:id="rId5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142" d="100"/>
          <a:sy n="142" d="100"/>
        </p:scale>
        <p:origin x="-15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100" b="1">
                <a:solidFill>
                  <a:srgbClr val="2D427F"/>
                </a:solid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2A486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2A486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2A486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2A486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2A486C"/>
                </a:solidFill>
              </a:rPr>
              <a:t>Body Level Five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3201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image2.pdf"/>
          <p:cNvPicPr/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99000"/>
                    </a14:imgEffect>
                    <a14:imgEffect>
                      <a14:brightnessContrast bright="100000" contrast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95" y="110068"/>
            <a:ext cx="897759" cy="206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B70BD-6A3D-4A1D-B561-3C49C5413261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2.pdf"/>
          <p:cNvPicPr/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500"/>
                    </a14:imgEffect>
                    <a14:imgEffect>
                      <a14:saturation sat="99000"/>
                    </a14:imgEffect>
                    <a14:imgEffect>
                      <a14:brightnessContrast bright="100000" contrast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4" y="4886394"/>
            <a:ext cx="897759" cy="206456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plunk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96348" y="0"/>
            <a:ext cx="8547652" cy="1494075"/>
            <a:chOff x="311426" y="0"/>
            <a:chExt cx="8832574" cy="1543878"/>
          </a:xfrm>
        </p:grpSpPr>
        <p:sp>
          <p:nvSpPr>
            <p:cNvPr id="6" name="Rounded Rectangle 5"/>
            <p:cNvSpPr/>
            <p:nvPr/>
          </p:nvSpPr>
          <p:spPr>
            <a:xfrm>
              <a:off x="311426" y="0"/>
              <a:ext cx="8832574" cy="154387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3407" y="0"/>
              <a:ext cx="954157" cy="1172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189843" y="0"/>
              <a:ext cx="954157" cy="1543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891853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 a Database Monitoring Tool using </a:t>
            </a:r>
            <a:r>
              <a:rPr lang="en-US" dirty="0" err="1" smtClean="0"/>
              <a:t>Splunk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153610"/>
            <a:ext cx="6400800" cy="131445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err="1"/>
              <a:t>Datavail</a:t>
            </a:r>
            <a:r>
              <a:rPr lang="en-US" dirty="0"/>
              <a:t> is the largest provider of remote database administration in the U.S. with nearly </a:t>
            </a:r>
            <a:r>
              <a:rPr lang="en-US" dirty="0" smtClean="0"/>
              <a:t>500 </a:t>
            </a:r>
            <a:r>
              <a:rPr lang="en-US" dirty="0"/>
              <a:t>DBAs, 24/7 support and onsite/offsite, onshore/offshore delivery.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8877" t="7871" r="2274" b="7554"/>
          <a:stretch/>
        </p:blipFill>
        <p:spPr>
          <a:xfrm>
            <a:off x="8086728" y="278508"/>
            <a:ext cx="896330" cy="856476"/>
          </a:xfrm>
          <a:prstGeom prst="rect">
            <a:avLst/>
          </a:prstGeom>
        </p:spPr>
      </p:pic>
      <p:pic>
        <p:nvPicPr>
          <p:cNvPr id="10" name="image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9954" y="478939"/>
            <a:ext cx="1981201" cy="45561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11"/>
          <p:cNvSpPr txBox="1"/>
          <p:nvPr/>
        </p:nvSpPr>
        <p:spPr>
          <a:xfrm>
            <a:off x="5071859" y="321884"/>
            <a:ext cx="3014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30000" dirty="0" smtClean="0"/>
              <a:t>Presented by </a:t>
            </a:r>
            <a:r>
              <a:rPr lang="en-US" sz="1600" dirty="0" smtClean="0"/>
              <a:t>Chuck Ezell</a:t>
            </a:r>
          </a:p>
          <a:p>
            <a:pPr algn="r"/>
            <a:r>
              <a:rPr lang="en-US" sz="1600" dirty="0" smtClean="0"/>
              <a:t>Development, Tuning </a:t>
            </a:r>
            <a:r>
              <a:rPr lang="en-US" sz="1200" dirty="0" smtClean="0"/>
              <a:t>&amp;</a:t>
            </a:r>
            <a:r>
              <a:rPr lang="en-US" sz="1600" dirty="0" smtClean="0"/>
              <a:t> Automation Practice Lead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87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Server Monitoring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0358" y="1063229"/>
            <a:ext cx="5744205" cy="395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2221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NMON Monitoring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28418"/>
          <a:stretch/>
        </p:blipFill>
        <p:spPr bwMode="auto">
          <a:xfrm>
            <a:off x="1339341" y="976187"/>
            <a:ext cx="6029540" cy="3933517"/>
          </a:xfrm>
          <a:prstGeom prst="rect">
            <a:avLst/>
          </a:prstGeom>
          <a:ln w="6350" cap="sq" cmpd="sng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66648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RAC Alert Logs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1141" t="1324" r="3165" b="4765"/>
          <a:stretch>
            <a:fillRect/>
          </a:stretch>
        </p:blipFill>
        <p:spPr bwMode="auto">
          <a:xfrm>
            <a:off x="1292873" y="1315466"/>
            <a:ext cx="5817739" cy="3422153"/>
          </a:xfrm>
          <a:prstGeom prst="rect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31913" y="887041"/>
            <a:ext cx="5615834" cy="41847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AD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Top 10 RAC Problem SQL IDs</a:t>
            </a:r>
          </a:p>
        </p:txBody>
      </p:sp>
    </p:spTree>
    <p:extLst>
      <p:ext uri="{BB962C8B-B14F-4D97-AF65-F5344CB8AC3E}">
        <p14:creationId xmlns:p14="http://schemas.microsoft.com/office/powerpoint/2010/main" val="29277743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Side Monitoring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89402" y="1041195"/>
            <a:ext cx="6721920" cy="3775072"/>
            <a:chOff x="310494" y="1282919"/>
            <a:chExt cx="6721920" cy="377507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0495" y="1282919"/>
              <a:ext cx="6721919" cy="1844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8584" t="42225" r="472"/>
            <a:stretch/>
          </p:blipFill>
          <p:spPr bwMode="auto">
            <a:xfrm>
              <a:off x="310494" y="2951057"/>
              <a:ext cx="6721919" cy="2106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791161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7067" y="1198881"/>
            <a:ext cx="7157881" cy="3366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 Health Checks</a:t>
            </a:r>
            <a:endParaRPr lang="en-US" dirty="0"/>
          </a:p>
        </p:txBody>
      </p:sp>
      <p:pic>
        <p:nvPicPr>
          <p:cNvPr id="4" name="Picture 3" descr="Screenshot 2014-02-06 10.37.15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" r="3475"/>
          <a:stretch/>
        </p:blipFill>
        <p:spPr>
          <a:xfrm>
            <a:off x="369148" y="1499760"/>
            <a:ext cx="3742466" cy="285217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243695" y="1526668"/>
            <a:ext cx="3105585" cy="2586658"/>
            <a:chOff x="5665599" y="1017460"/>
            <a:chExt cx="3429012" cy="2856043"/>
          </a:xfrm>
        </p:grpSpPr>
        <p:pic>
          <p:nvPicPr>
            <p:cNvPr id="6" name="Picture 5" descr="Screenshot 2014-02-06 10.37.21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" r="11446" b="7546"/>
            <a:stretch/>
          </p:blipFill>
          <p:spPr>
            <a:xfrm>
              <a:off x="5665599" y="1017460"/>
              <a:ext cx="3033885" cy="2624708"/>
            </a:xfrm>
            <a:prstGeom prst="rect">
              <a:avLst/>
            </a:prstGeom>
          </p:spPr>
        </p:pic>
        <p:pic>
          <p:nvPicPr>
            <p:cNvPr id="7" name="Picture 6" descr="Screenshot 2014-02-06 10.37.21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4" t="26923" r="13536" b="7546"/>
            <a:stretch/>
          </p:blipFill>
          <p:spPr>
            <a:xfrm>
              <a:off x="5700884" y="1643771"/>
              <a:ext cx="3393727" cy="2229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79286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Getting Data Into </a:t>
            </a:r>
            <a:r>
              <a:rPr lang="en-US" dirty="0" err="1" smtClean="0"/>
              <a:t>Splunk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0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Data Into </a:t>
            </a:r>
            <a:r>
              <a:rPr lang="en-US" dirty="0" err="1" smtClean="0"/>
              <a:t>Splunk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2766" y="1197478"/>
            <a:ext cx="6756521" cy="353108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Files &amp; Directories</a:t>
            </a:r>
          </a:p>
          <a:p>
            <a:pPr lvl="1"/>
            <a:r>
              <a:rPr lang="en-US" sz="1800" dirty="0"/>
              <a:t>Upload Files, Index Local Files or </a:t>
            </a:r>
            <a:r>
              <a:rPr lang="en-US" sz="1800" dirty="0" smtClean="0"/>
              <a:t>Directories, Writing to Syslog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Forwarding across TCP</a:t>
            </a:r>
            <a:endParaRPr lang="en-US" sz="2400" dirty="0"/>
          </a:p>
          <a:p>
            <a:pPr lvl="1"/>
            <a:r>
              <a:rPr lang="en-US" sz="1800" dirty="0"/>
              <a:t>Listen on a TCP port for incoming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Forwarding across UDP</a:t>
            </a:r>
            <a:endParaRPr lang="en-US" sz="2400" dirty="0"/>
          </a:p>
          <a:p>
            <a:pPr lvl="1"/>
            <a:r>
              <a:rPr lang="en-US" sz="1800" dirty="0"/>
              <a:t>Listen on a UDP port for incoming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Extraction using Scripts</a:t>
            </a:r>
            <a:endParaRPr lang="en-US" sz="2400" dirty="0"/>
          </a:p>
          <a:p>
            <a:pPr lvl="1"/>
            <a:r>
              <a:rPr lang="en-US" sz="1800" dirty="0"/>
              <a:t>Create and run custom scripts to collect or generate data </a:t>
            </a:r>
            <a:r>
              <a:rPr lang="en-US" sz="1800" i="1" dirty="0"/>
              <a:t>(e.g. </a:t>
            </a:r>
            <a:r>
              <a:rPr lang="en-US" sz="1800" i="1" dirty="0" err="1"/>
              <a:t>awk</a:t>
            </a:r>
            <a:r>
              <a:rPr lang="en-US" sz="1800" i="1" dirty="0"/>
              <a:t>, </a:t>
            </a:r>
            <a:r>
              <a:rPr lang="en-US" sz="1800" i="1" dirty="0" err="1"/>
              <a:t>perl</a:t>
            </a:r>
            <a:r>
              <a:rPr lang="en-US" sz="1800" i="1" dirty="0"/>
              <a:t>, bash, </a:t>
            </a:r>
            <a:r>
              <a:rPr lang="en-US" sz="1800" i="1" dirty="0" err="1"/>
              <a:t>php</a:t>
            </a:r>
            <a:r>
              <a:rPr lang="en-US" sz="1800" i="1" dirty="0"/>
              <a:t>, java, .NET, SQL, </a:t>
            </a:r>
            <a:r>
              <a:rPr lang="en-US" sz="1800" i="1" dirty="0" err="1"/>
              <a:t>etc</a:t>
            </a:r>
            <a:r>
              <a:rPr lang="en-US" sz="1800" i="1" dirty="0" smtClean="0"/>
              <a:t>…)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632315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the Format Right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5373" y="1063229"/>
            <a:ext cx="6328064" cy="391644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a-DK" sz="1350" dirty="0"/>
              <a:t>192.168.94.5 - A13442 [04/Apr/2012:10:51:00 +0000] "POST /forms/lservlet;jsessionid=11bed2dbe239234b24aa13b5238eee8b975d07d0435bc565f8fe86ce6ff0740e.e3qTaN4LchmPe34Ma30Na3qSchr0 HTTP/1.1" 200 2 0 "-" "Mozilla/4.0 (Windows 2003 5.2) Java/1.6.0_17"</a:t>
            </a:r>
          </a:p>
          <a:p>
            <a:pPr marL="0" indent="0">
              <a:spcBef>
                <a:spcPts val="0"/>
              </a:spcBef>
              <a:buNone/>
            </a:pPr>
            <a:endParaRPr lang="da-DK" sz="1350" dirty="0"/>
          </a:p>
          <a:p>
            <a:pPr marL="0" indent="0">
              <a:spcBef>
                <a:spcPts val="0"/>
              </a:spcBef>
              <a:buNone/>
            </a:pPr>
            <a:r>
              <a:rPr lang="da-DK" sz="1350" dirty="0"/>
              <a:t>192.168.94.5 - - [04/Apr/2012:10:51:00 +0000] "POST /forms/lservlet;jsessionid=0fb9ba37d2d821bf7dca1f7ffd73a1ea25db4a2d2b57dbe6b39a9319a1d97bc4.e3qTaN4LchmPe34Ma30Na3qSchr0 HTTP/1.1" 200 2 0 "-" "Mozilla/4.0 (Windows 2003 5.2) Java/1.6.0_17"</a:t>
            </a:r>
          </a:p>
          <a:p>
            <a:pPr marL="0" indent="0">
              <a:spcBef>
                <a:spcPts val="0"/>
              </a:spcBef>
              <a:buNone/>
            </a:pPr>
            <a:endParaRPr lang="da-DK" sz="1350" dirty="0"/>
          </a:p>
          <a:p>
            <a:pPr marL="0" indent="0">
              <a:spcBef>
                <a:spcPts val="0"/>
              </a:spcBef>
              <a:buNone/>
            </a:pPr>
            <a:r>
              <a:rPr lang="da-DK" sz="1350" dirty="0"/>
              <a:t>192.168.94.5 - - [04/Apr/2012:10:51:00 +0000] "POST /forms/lservlet;jsessionid=9f726783cc8b0b9ab2ae75ccb18de20e1032d9c7ec70d72304539dbc443c8633.e3qTaN4LchmPe34Ma30Na3qSchr0 HTTP/1.1" 200 2 0 "-" "Mozilla/4.0 (Windows 2003 5.2) Java/1.6.0_17"</a:t>
            </a:r>
          </a:p>
          <a:p>
            <a:pPr marL="0" indent="0">
              <a:spcBef>
                <a:spcPts val="0"/>
              </a:spcBef>
              <a:buNone/>
            </a:pPr>
            <a:endParaRPr lang="da-DK" sz="1350" dirty="0"/>
          </a:p>
          <a:p>
            <a:pPr marL="0" indent="0">
              <a:spcBef>
                <a:spcPts val="0"/>
              </a:spcBef>
              <a:buNone/>
            </a:pPr>
            <a:r>
              <a:rPr lang="da-DK" sz="1350" dirty="0"/>
              <a:t>192.168.94.5 - A47612 [04/Apr/2012:10:51:00 +0000] "POST /forms/lservlet;jsessionid=9f44b2d8b86d9b31f274694db11a0b8e6a34e22a45d4e5a905978761a3e21e92.e3qTaN4LchmPe34Ma30Na3qSchr0 HTTP/1.1" 200 2234 1 "-" "Mozilla/4.0 (Windows 2003 5.2) Java/1.6.0_17"</a:t>
            </a:r>
            <a:endParaRPr lang="en-US" sz="1350" dirty="0"/>
          </a:p>
        </p:txBody>
      </p:sp>
      <p:sp>
        <p:nvSpPr>
          <p:cNvPr id="4" name="Rectangle 3"/>
          <p:cNvSpPr/>
          <p:nvPr/>
        </p:nvSpPr>
        <p:spPr>
          <a:xfrm>
            <a:off x="7321090" y="856822"/>
            <a:ext cx="156805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35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Apache Access Logs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8224" y="1250578"/>
            <a:ext cx="5799133" cy="260099"/>
          </a:xfrm>
          <a:prstGeom prst="rect">
            <a:avLst/>
          </a:prstGeom>
          <a:noFill/>
          <a:ln w="38100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24178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826"/>
            <a:ext cx="8824511" cy="569274"/>
          </a:xfrm>
        </p:spPr>
        <p:txBody>
          <a:bodyPr>
            <a:normAutofit fontScale="90000"/>
          </a:bodyPr>
          <a:lstStyle/>
          <a:p>
            <a:r>
              <a:rPr lang="en-US" dirty="0"/>
              <a:t>Get the Format Right : Direct SQL Extract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0586" y="939675"/>
            <a:ext cx="5972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We start with a basic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v$sql_plan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monitoring script. 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35701" y="3871942"/>
            <a:ext cx="6771705" cy="619166"/>
            <a:chOff x="994192" y="3695616"/>
            <a:chExt cx="5979263" cy="825553"/>
          </a:xfrm>
        </p:grpSpPr>
        <p:sp>
          <p:nvSpPr>
            <p:cNvPr id="6" name="Rectangle 5"/>
            <p:cNvSpPr/>
            <p:nvPr/>
          </p:nvSpPr>
          <p:spPr>
            <a:xfrm>
              <a:off x="1017284" y="4151838"/>
              <a:ext cx="5956171" cy="369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cs typeface="Courier New" panose="02070309020205020404" pitchFamily="49" charset="0"/>
                </a:rPr>
                <a:t>'</a:t>
              </a:r>
              <a:r>
                <a:rPr lang="en-US" sz="1200" dirty="0" err="1">
                  <a:cs typeface="Courier New" panose="02070309020205020404" pitchFamily="49" charset="0"/>
                </a:rPr>
                <a:t>sql_plan_timestamp</a:t>
              </a:r>
              <a:r>
                <a:rPr lang="en-US" sz="1200" dirty="0">
                  <a:cs typeface="Courier New" panose="02070309020205020404" pitchFamily="49" charset="0"/>
                </a:rPr>
                <a:t>=""'|| </a:t>
              </a:r>
              <a:r>
                <a:rPr lang="en-US" sz="1200" dirty="0" err="1">
                  <a:cs typeface="Courier New" panose="02070309020205020404" pitchFamily="49" charset="0"/>
                </a:rPr>
                <a:t>to_char</a:t>
              </a:r>
              <a:r>
                <a:rPr lang="en-US" sz="1200" dirty="0">
                  <a:cs typeface="Courier New" panose="02070309020205020404" pitchFamily="49" charset="0"/>
                </a:rPr>
                <a:t>(timestamp,'</a:t>
              </a:r>
              <a:r>
                <a:rPr lang="en-US" sz="1200" dirty="0" err="1">
                  <a:cs typeface="Courier New" panose="02070309020205020404" pitchFamily="49" charset="0"/>
                </a:rPr>
                <a:t>mm</a:t>
              </a:r>
              <a:r>
                <a:rPr lang="en-US" sz="1200" dirty="0">
                  <a:cs typeface="Courier New" panose="02070309020205020404" pitchFamily="49" charset="0"/>
                </a:rPr>
                <a:t>-</a:t>
              </a:r>
              <a:r>
                <a:rPr lang="en-US" sz="1200" dirty="0" err="1">
                  <a:cs typeface="Courier New" panose="02070309020205020404" pitchFamily="49" charset="0"/>
                </a:rPr>
                <a:t>dd-yyyy</a:t>
              </a:r>
              <a:r>
                <a:rPr lang="en-US" sz="1200" dirty="0">
                  <a:cs typeface="Courier New" panose="02070309020205020404" pitchFamily="49" charset="0"/>
                </a:rPr>
                <a:t> hh24:mi:ss') || '”</a:t>
              </a:r>
              <a:endParaRPr lang="en-US" sz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4192" y="3695616"/>
              <a:ext cx="5432778" cy="615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Then format the output into key/value pairs.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40221" y="1391900"/>
            <a:ext cx="5669479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2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to_char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timestamp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,'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dd-yyyy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hh24:mi:ss'),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b.name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plan_hash_value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sql_id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operation, options,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object_name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object_owner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optimizer, cost, cardinality,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cpu_cost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io_cost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V$SQL_PLAN a,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v$database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</a:p>
          <a:p>
            <a:r>
              <a:rPr 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(options like '%SKIP%' OR options like '%FULL%'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US" sz="12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options like '%PUSH%’)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US" sz="12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object_owner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!= 'SYS’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US" sz="12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timestamp &gt;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sysdate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– 1) </a:t>
            </a:r>
          </a:p>
          <a:p>
            <a:r>
              <a:rPr 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 BY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timestamp </a:t>
            </a:r>
            <a:r>
              <a:rPr lang="en-US" sz="12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16789" y="1329044"/>
            <a:ext cx="6444530" cy="3416321"/>
            <a:chOff x="4314426" y="-994239"/>
            <a:chExt cx="8592707" cy="4555095"/>
          </a:xfrm>
        </p:grpSpPr>
        <p:sp>
          <p:nvSpPr>
            <p:cNvPr id="10" name="Rectangle 9"/>
            <p:cNvSpPr/>
            <p:nvPr/>
          </p:nvSpPr>
          <p:spPr>
            <a:xfrm>
              <a:off x="4314426" y="-994239"/>
              <a:ext cx="8557838" cy="4555095"/>
            </a:xfrm>
            <a:prstGeom prst="rect">
              <a:avLst/>
            </a:prstGeom>
            <a:solidFill>
              <a:schemeClr val="bg1">
                <a:alpha val="9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14426" y="-994238"/>
              <a:ext cx="8592707" cy="4555093"/>
            </a:xfrm>
            <a:prstGeom prst="rect">
              <a:avLst/>
            </a:prstGeom>
            <a:solidFill>
              <a:srgbClr val="E1E9F3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SELECT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sql_plan_timestamp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=""'|| </a:t>
              </a:r>
              <a:r>
                <a:rPr lang="en-US" sz="1200" dirty="0" err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to_char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1200" dirty="0">
                  <a:solidFill>
                    <a:srgbClr val="8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timestamp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,'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mm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dd-yyyy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hh24:mi:ss') || '”,  database='||b.name||',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plan_hash_value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='||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plan_hash_value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||',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sql_id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='||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sql_id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||’,  operation="'||operation||'", options='||options||',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object_name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='||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object_name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||’, 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object_owner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='||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object_owner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|| ', optimizer='||optimizer||', cost='||cost||’,  cardinality='||cardinality||',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cpu_cost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='||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cpu_cost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||',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io_cost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='||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io_cost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||’,  time='||time||',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filter_predicates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="'||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filter_predicates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||'"' as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sql_plan_info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FROM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V$SQL_PLAN a,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v$database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b </a:t>
              </a:r>
            </a:p>
            <a:p>
              <a:r>
                <a:rPr lang="en-US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WHERE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(options like '%SKIP%' OR options like '%FULL%'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200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options like '%PUSH%’)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200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AND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object_owner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!= 'SYS’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200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AND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timestamp &gt; (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sysdate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 1) </a:t>
              </a:r>
            </a:p>
            <a:p>
              <a:r>
                <a:rPr lang="en-US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ORDER BY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timestamp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asc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;</a:t>
              </a:r>
            </a:p>
            <a:p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816789" y="1891285"/>
            <a:ext cx="3669074" cy="259346"/>
          </a:xfrm>
          <a:prstGeom prst="rect">
            <a:avLst/>
          </a:prstGeom>
          <a:noFill/>
          <a:ln w="38100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89360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45" y="237892"/>
            <a:ext cx="8922285" cy="5692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 the Format Right : Direct SQL Extract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9140" y="1622681"/>
            <a:ext cx="6477131" cy="3000821"/>
          </a:xfrm>
          <a:prstGeom prst="rect">
            <a:avLst/>
          </a:prstGeom>
          <a:solidFill>
            <a:srgbClr val="E1E9F3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sz="1350" dirty="0" err="1">
                <a:solidFill>
                  <a:srgbClr val="FF0000"/>
                </a:solidFill>
              </a:rPr>
              <a:t>sql_plan_timestamp</a:t>
            </a:r>
            <a:r>
              <a:rPr lang="en-US" sz="1350" dirty="0">
                <a:solidFill>
                  <a:srgbClr val="FF0000"/>
                </a:solidFill>
              </a:rPr>
              <a:t>="09-30-2013 02:51:01"</a:t>
            </a:r>
            <a:r>
              <a:rPr lang="en-US" sz="1350" dirty="0"/>
              <a:t>,   database=OADEV, </a:t>
            </a:r>
            <a:r>
              <a:rPr lang="en-US" sz="1350" dirty="0" err="1"/>
              <a:t>plan_hash_value</a:t>
            </a:r>
            <a:r>
              <a:rPr lang="en-US" sz="1350" dirty="0"/>
              <a:t>=1649080325,   </a:t>
            </a:r>
            <a:r>
              <a:rPr lang="en-US" sz="1350" dirty="0" err="1"/>
              <a:t>sql_id</a:t>
            </a:r>
            <a:r>
              <a:rPr lang="en-US" sz="1350" dirty="0"/>
              <a:t>=696c56fyx1rwn, operation="INDEX", options=FULL SCAN,   </a:t>
            </a:r>
            <a:r>
              <a:rPr lang="en-US" sz="1350" dirty="0" err="1"/>
              <a:t>object_name</a:t>
            </a:r>
            <a:r>
              <a:rPr lang="en-US" sz="1350" dirty="0"/>
              <a:t>=GL_SETS_OF_BOOKS_U2, </a:t>
            </a:r>
            <a:r>
              <a:rPr lang="en-US" sz="1350" dirty="0" err="1"/>
              <a:t>object_owner</a:t>
            </a:r>
            <a:r>
              <a:rPr lang="en-US" sz="1350" dirty="0"/>
              <a:t>=GL,   optimizer=, cost=1, cardinality=1, </a:t>
            </a:r>
            <a:r>
              <a:rPr lang="en-US" sz="1350" dirty="0" err="1"/>
              <a:t>cpu_cost</a:t>
            </a:r>
            <a:r>
              <a:rPr lang="en-US" sz="1350" dirty="0"/>
              <a:t>=7521, </a:t>
            </a:r>
            <a:r>
              <a:rPr lang="en-US" sz="1350" dirty="0" err="1"/>
              <a:t>io_cost</a:t>
            </a:r>
            <a:r>
              <a:rPr lang="en-US" sz="1350" dirty="0"/>
              <a:t>=1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sz="1350" dirty="0" err="1">
                <a:solidFill>
                  <a:srgbClr val="FF0000"/>
                </a:solidFill>
              </a:rPr>
              <a:t>sql_plan_timestamp</a:t>
            </a:r>
            <a:r>
              <a:rPr lang="en-US" sz="1350" dirty="0">
                <a:solidFill>
                  <a:srgbClr val="FF0000"/>
                </a:solidFill>
              </a:rPr>
              <a:t>="09-30-2013 02:51:01",</a:t>
            </a:r>
            <a:r>
              <a:rPr lang="en-US" sz="1350" dirty="0"/>
              <a:t>   database=OADEV, </a:t>
            </a:r>
            <a:r>
              <a:rPr lang="en-US" sz="1350" dirty="0" err="1"/>
              <a:t>plan_hash_value</a:t>
            </a:r>
            <a:r>
              <a:rPr lang="en-US" sz="1350" dirty="0"/>
              <a:t>=2300147657,   </a:t>
            </a:r>
            <a:r>
              <a:rPr lang="en-US" sz="1350" dirty="0" err="1"/>
              <a:t>sql_id</a:t>
            </a:r>
            <a:r>
              <a:rPr lang="en-US" sz="1350" dirty="0"/>
              <a:t>=36dx1vwfqmn2j, operation="TABLE ACCESS", options=FULL,   </a:t>
            </a:r>
            <a:r>
              <a:rPr lang="en-US" sz="1350" dirty="0" err="1"/>
              <a:t>object_name</a:t>
            </a:r>
            <a:r>
              <a:rPr lang="en-US" sz="1350" dirty="0"/>
              <a:t>=FND_PRODUCT_GROUPS, </a:t>
            </a:r>
            <a:r>
              <a:rPr lang="en-US" sz="1350" dirty="0" err="1"/>
              <a:t>object_owner</a:t>
            </a:r>
            <a:r>
              <a:rPr lang="en-US" sz="1350" dirty="0"/>
              <a:t>=APPLSYS,   optimizer=, cost=2, cardinality=1, </a:t>
            </a:r>
            <a:r>
              <a:rPr lang="en-US" sz="1350" dirty="0" err="1"/>
              <a:t>cpu_cost</a:t>
            </a:r>
            <a:r>
              <a:rPr lang="en-US" sz="1350" dirty="0"/>
              <a:t>=7271, </a:t>
            </a:r>
            <a:r>
              <a:rPr lang="en-US" sz="1350" dirty="0" err="1"/>
              <a:t>io_cost</a:t>
            </a:r>
            <a:r>
              <a:rPr lang="en-US" sz="1350" dirty="0"/>
              <a:t>=2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sz="1350" dirty="0" err="1">
                <a:solidFill>
                  <a:srgbClr val="FF0000"/>
                </a:solidFill>
              </a:rPr>
              <a:t>sql_plan_timestamp</a:t>
            </a:r>
            <a:r>
              <a:rPr lang="en-US" sz="1350" dirty="0">
                <a:solidFill>
                  <a:srgbClr val="FF0000"/>
                </a:solidFill>
              </a:rPr>
              <a:t>="09-30-2013 02:51:01"</a:t>
            </a:r>
            <a:r>
              <a:rPr lang="en-US" sz="1350" dirty="0"/>
              <a:t>,   database=OADEV, </a:t>
            </a:r>
            <a:r>
              <a:rPr lang="en-US" sz="1350" dirty="0" err="1"/>
              <a:t>plan_hash_value</a:t>
            </a:r>
            <a:r>
              <a:rPr lang="en-US" sz="1350" dirty="0"/>
              <a:t>=171240807, </a:t>
            </a:r>
            <a:r>
              <a:rPr lang="en-US" sz="1350" dirty="0" err="1"/>
              <a:t>sql_id</a:t>
            </a:r>
            <a:r>
              <a:rPr lang="en-US" sz="1350" dirty="0"/>
              <a:t>=7m21y56326kha, operation="INDEX", options=FULL SCAN, </a:t>
            </a:r>
            <a:r>
              <a:rPr lang="en-US" sz="1350" dirty="0" err="1"/>
              <a:t>object_name</a:t>
            </a:r>
            <a:r>
              <a:rPr lang="en-US" sz="1350" dirty="0"/>
              <a:t>=GL_SETS_OF_BOOKS_U2, </a:t>
            </a:r>
            <a:r>
              <a:rPr lang="en-US" sz="1350" dirty="0" err="1"/>
              <a:t>object_owner</a:t>
            </a:r>
            <a:r>
              <a:rPr lang="en-US" sz="1350" dirty="0"/>
              <a:t>=GL, optimizer=, cost=1, cardinality=1, </a:t>
            </a:r>
            <a:r>
              <a:rPr lang="en-US" sz="1350" dirty="0" err="1"/>
              <a:t>cpu_cost</a:t>
            </a:r>
            <a:r>
              <a:rPr lang="en-US" sz="1350" dirty="0"/>
              <a:t>=7521, </a:t>
            </a:r>
            <a:r>
              <a:rPr lang="en-US" sz="1350" dirty="0" err="1"/>
              <a:t>io_cost</a:t>
            </a:r>
            <a:r>
              <a:rPr lang="en-US" sz="1350" dirty="0"/>
              <a:t>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9140" y="964935"/>
            <a:ext cx="527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Then add that SQL to a shell script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Set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cron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to run it and produce the output.</a:t>
            </a:r>
          </a:p>
        </p:txBody>
      </p:sp>
      <p:sp>
        <p:nvSpPr>
          <p:cNvPr id="6" name="Rectangle 5"/>
          <p:cNvSpPr/>
          <p:nvPr/>
        </p:nvSpPr>
        <p:spPr>
          <a:xfrm>
            <a:off x="788946" y="1642276"/>
            <a:ext cx="3603302" cy="241274"/>
          </a:xfrm>
          <a:prstGeom prst="rect">
            <a:avLst/>
          </a:prstGeom>
          <a:noFill/>
          <a:ln w="38100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2616724" y="2051991"/>
            <a:ext cx="3473696" cy="266132"/>
          </a:xfrm>
          <a:prstGeom prst="rect">
            <a:avLst/>
          </a:prstGeom>
          <a:noFill/>
          <a:ln w="38100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828211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Getting Started</a:t>
            </a:r>
          </a:p>
          <a:p>
            <a:pPr>
              <a:lnSpc>
                <a:spcPct val="120000"/>
              </a:lnSpc>
            </a:pPr>
            <a:r>
              <a:rPr lang="en-US" dirty="0"/>
              <a:t>Real World </a:t>
            </a:r>
            <a:r>
              <a:rPr lang="en-US" dirty="0" err="1"/>
              <a:t>Datavail</a:t>
            </a:r>
            <a:r>
              <a:rPr lang="en-US" dirty="0"/>
              <a:t> Projects</a:t>
            </a:r>
          </a:p>
          <a:p>
            <a:pPr>
              <a:lnSpc>
                <a:spcPct val="120000"/>
              </a:lnSpc>
            </a:pPr>
            <a:r>
              <a:rPr lang="en-US" dirty="0"/>
              <a:t>What Kinds of Data Can be Collected</a:t>
            </a:r>
          </a:p>
          <a:p>
            <a:pPr>
              <a:lnSpc>
                <a:spcPct val="120000"/>
              </a:lnSpc>
            </a:pPr>
            <a:r>
              <a:rPr lang="en-US" dirty="0"/>
              <a:t>Formatting Custom Data</a:t>
            </a:r>
          </a:p>
          <a:p>
            <a:pPr>
              <a:lnSpc>
                <a:spcPct val="120000"/>
              </a:lnSpc>
            </a:pPr>
            <a:r>
              <a:rPr lang="en-US" dirty="0"/>
              <a:t>Segregating Data &amp; Indexing</a:t>
            </a:r>
          </a:p>
          <a:p>
            <a:pPr>
              <a:lnSpc>
                <a:spcPct val="120000"/>
              </a:lnSpc>
            </a:pPr>
            <a:r>
              <a:rPr lang="en-US" dirty="0"/>
              <a:t>Getting Everything into </a:t>
            </a:r>
            <a:r>
              <a:rPr lang="en-US" dirty="0" err="1"/>
              <a:t>Splunk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Searches &amp; UI Features</a:t>
            </a:r>
          </a:p>
          <a:p>
            <a:pPr>
              <a:lnSpc>
                <a:spcPct val="120000"/>
              </a:lnSpc>
            </a:pPr>
            <a:r>
              <a:rPr lang="en-US" dirty="0"/>
              <a:t>Creating Visuals &amp; Reporting</a:t>
            </a:r>
          </a:p>
          <a:p>
            <a:pPr>
              <a:lnSpc>
                <a:spcPct val="120000"/>
              </a:lnSpc>
            </a:pPr>
            <a:r>
              <a:rPr lang="en-US" dirty="0"/>
              <a:t>Case Study </a:t>
            </a:r>
            <a:r>
              <a:rPr lang="en-US" i="1" dirty="0"/>
              <a:t>(AS/400 Monitoring </a:t>
            </a:r>
            <a:r>
              <a:rPr lang="en-US" i="1" dirty="0" smtClean="0"/>
              <a:t>Application</a:t>
            </a:r>
            <a:r>
              <a:rPr lang="en-US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81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36" y="230826"/>
            <a:ext cx="9055864" cy="5692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 the Format Right : Direct </a:t>
            </a:r>
            <a:r>
              <a:rPr lang="en-US" dirty="0" err="1" smtClean="0"/>
              <a:t>iostat</a:t>
            </a:r>
            <a:r>
              <a:rPr lang="en-US" dirty="0" smtClean="0"/>
              <a:t> Export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3676" y="1195775"/>
            <a:ext cx="6518366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800000"/>
                </a:solidFill>
              </a:rPr>
              <a:t># </a:t>
            </a:r>
            <a:r>
              <a:rPr lang="en-US" sz="1350" dirty="0" err="1">
                <a:solidFill>
                  <a:srgbClr val="800000"/>
                </a:solidFill>
              </a:rPr>
              <a:t>Splunk</a:t>
            </a:r>
            <a:r>
              <a:rPr lang="en-US" sz="1350" dirty="0">
                <a:solidFill>
                  <a:srgbClr val="800000"/>
                </a:solidFill>
              </a:rPr>
              <a:t> disk </a:t>
            </a:r>
            <a:r>
              <a:rPr lang="en-US" sz="1350" dirty="0" err="1">
                <a:solidFill>
                  <a:srgbClr val="800000"/>
                </a:solidFill>
              </a:rPr>
              <a:t>io</a:t>
            </a:r>
            <a:r>
              <a:rPr lang="en-US" sz="1350" dirty="0">
                <a:solidFill>
                  <a:srgbClr val="800000"/>
                </a:solidFill>
              </a:rPr>
              <a:t> logging script</a:t>
            </a:r>
          </a:p>
          <a:p>
            <a:endParaRPr lang="en-US" sz="1350" dirty="0">
              <a:solidFill>
                <a:schemeClr val="tx1"/>
              </a:solidFill>
            </a:endParaRPr>
          </a:p>
          <a:p>
            <a:r>
              <a:rPr lang="en-US" sz="1350" dirty="0">
                <a:solidFill>
                  <a:srgbClr val="800000"/>
                </a:solidFill>
              </a:rPr>
              <a:t>#Disk IO from </a:t>
            </a:r>
            <a:r>
              <a:rPr lang="en-US" sz="1350" dirty="0" err="1">
                <a:solidFill>
                  <a:srgbClr val="800000"/>
                </a:solidFill>
              </a:rPr>
              <a:t>iostat</a:t>
            </a:r>
            <a:r>
              <a:rPr lang="en-US" sz="1350" dirty="0">
                <a:solidFill>
                  <a:srgbClr val="800000"/>
                </a:solidFill>
              </a:rPr>
              <a:t> Write Queues/Requests</a:t>
            </a:r>
          </a:p>
          <a:p>
            <a:r>
              <a:rPr lang="en-US" sz="1350" dirty="0" err="1">
                <a:solidFill>
                  <a:schemeClr val="tx1"/>
                </a:solidFill>
              </a:rPr>
              <a:t>iostat</a:t>
            </a:r>
            <a:r>
              <a:rPr lang="en-US" sz="1350" dirty="0">
                <a:solidFill>
                  <a:schemeClr val="tx1"/>
                </a:solidFill>
              </a:rPr>
              <a:t> -</a:t>
            </a:r>
            <a:r>
              <a:rPr lang="en-US" sz="1350" dirty="0" err="1">
                <a:solidFill>
                  <a:schemeClr val="tx1"/>
                </a:solidFill>
              </a:rPr>
              <a:t>xk</a:t>
            </a:r>
            <a:r>
              <a:rPr lang="en-US" sz="1350" dirty="0">
                <a:solidFill>
                  <a:schemeClr val="tx1"/>
                </a:solidFill>
              </a:rPr>
              <a:t> | </a:t>
            </a:r>
            <a:r>
              <a:rPr lang="en-US" sz="1350" dirty="0" err="1">
                <a:solidFill>
                  <a:schemeClr val="tx1"/>
                </a:solidFill>
              </a:rPr>
              <a:t>awk</a:t>
            </a:r>
            <a:r>
              <a:rPr lang="en-US" sz="1350" dirty="0">
                <a:solidFill>
                  <a:schemeClr val="tx1"/>
                </a:solidFill>
              </a:rPr>
              <a:t> 'NR &gt;5 {now=</a:t>
            </a:r>
            <a:r>
              <a:rPr lang="en-US" sz="1350" dirty="0" err="1">
                <a:solidFill>
                  <a:schemeClr val="tx1"/>
                </a:solidFill>
              </a:rPr>
              <a:t>strftime</a:t>
            </a:r>
            <a:r>
              <a:rPr lang="en-US" sz="1350" dirty="0">
                <a:solidFill>
                  <a:schemeClr val="tx1"/>
                </a:solidFill>
              </a:rPr>
              <a:t>("%m-%d-%Y %T");</a:t>
            </a:r>
            <a:r>
              <a:rPr lang="en-US" sz="1350" dirty="0" err="1">
                <a:solidFill>
                  <a:schemeClr val="tx1"/>
                </a:solidFill>
              </a:rPr>
              <a:t>printf</a:t>
            </a:r>
            <a:r>
              <a:rPr lang="en-US" sz="1350" dirty="0">
                <a:solidFill>
                  <a:schemeClr val="tx1"/>
                </a:solidFill>
              </a:rPr>
              <a:t> "</a:t>
            </a:r>
            <a:r>
              <a:rPr lang="en-US" sz="1350" dirty="0" err="1">
                <a:solidFill>
                  <a:schemeClr val="tx1"/>
                </a:solidFill>
              </a:rPr>
              <a:t>iostat_timestamp</a:t>
            </a:r>
            <a:r>
              <a:rPr lang="en-US" sz="1350" dirty="0">
                <a:solidFill>
                  <a:schemeClr val="tx1"/>
                </a:solidFill>
              </a:rPr>
              <a:t>=" now ", device=" $1 ", </a:t>
            </a:r>
            <a:r>
              <a:rPr lang="en-US" sz="1350" dirty="0" err="1">
                <a:solidFill>
                  <a:schemeClr val="tx1"/>
                </a:solidFill>
              </a:rPr>
              <a:t>read_request_merged_per_sec</a:t>
            </a:r>
            <a:r>
              <a:rPr lang="en-US" sz="1350" dirty="0">
                <a:solidFill>
                  <a:schemeClr val="tx1"/>
                </a:solidFill>
              </a:rPr>
              <a:t>="$3 ", </a:t>
            </a:r>
            <a:r>
              <a:rPr lang="en-US" sz="1350" dirty="0" err="1">
                <a:solidFill>
                  <a:schemeClr val="tx1"/>
                </a:solidFill>
              </a:rPr>
              <a:t>write_request_merged_per_sec</a:t>
            </a:r>
            <a:r>
              <a:rPr lang="en-US" sz="1350" dirty="0">
                <a:solidFill>
                  <a:schemeClr val="tx1"/>
                </a:solidFill>
              </a:rPr>
              <a:t>="$4 ", </a:t>
            </a:r>
            <a:r>
              <a:rPr lang="en-US" sz="1350" dirty="0" err="1">
                <a:solidFill>
                  <a:schemeClr val="tx1"/>
                </a:solidFill>
              </a:rPr>
              <a:t>read_request_per_sec</a:t>
            </a:r>
            <a:r>
              <a:rPr lang="en-US" sz="1350" dirty="0">
                <a:solidFill>
                  <a:schemeClr val="tx1"/>
                </a:solidFill>
              </a:rPr>
              <a:t>="$5 ", </a:t>
            </a:r>
            <a:r>
              <a:rPr lang="en-US" sz="1350" dirty="0" err="1">
                <a:solidFill>
                  <a:schemeClr val="tx1"/>
                </a:solidFill>
              </a:rPr>
              <a:t>write_request_per_sec</a:t>
            </a:r>
            <a:r>
              <a:rPr lang="en-US" sz="1350" dirty="0">
                <a:solidFill>
                  <a:schemeClr val="tx1"/>
                </a:solidFill>
              </a:rPr>
              <a:t>="$6 ", </a:t>
            </a:r>
            <a:r>
              <a:rPr lang="en-US" sz="1350" dirty="0" err="1">
                <a:solidFill>
                  <a:schemeClr val="tx1"/>
                </a:solidFill>
              </a:rPr>
              <a:t>average_queue_size</a:t>
            </a:r>
            <a:r>
              <a:rPr lang="en-US" sz="1350" dirty="0">
                <a:solidFill>
                  <a:schemeClr val="tx1"/>
                </a:solidFill>
              </a:rPr>
              <a:t>="$9 ", </a:t>
            </a:r>
            <a:r>
              <a:rPr lang="en-US" sz="1350" dirty="0" err="1">
                <a:solidFill>
                  <a:schemeClr val="tx1"/>
                </a:solidFill>
              </a:rPr>
              <a:t>average_request_size</a:t>
            </a:r>
            <a:r>
              <a:rPr lang="en-US" sz="1350" dirty="0">
                <a:solidFill>
                  <a:schemeClr val="tx1"/>
                </a:solidFill>
              </a:rPr>
              <a:t>="$10 ", </a:t>
            </a:r>
            <a:r>
              <a:rPr lang="en-US" sz="1350" dirty="0" err="1">
                <a:solidFill>
                  <a:schemeClr val="tx1"/>
                </a:solidFill>
              </a:rPr>
              <a:t>average_io_request_service_time</a:t>
            </a:r>
            <a:r>
              <a:rPr lang="en-US" sz="1350" dirty="0">
                <a:solidFill>
                  <a:schemeClr val="tx1"/>
                </a:solidFill>
              </a:rPr>
              <a:t>="$11 ", </a:t>
            </a:r>
            <a:r>
              <a:rPr lang="en-US" sz="1350" dirty="0" err="1">
                <a:solidFill>
                  <a:schemeClr val="tx1"/>
                </a:solidFill>
              </a:rPr>
              <a:t>percent_cpu_time</a:t>
            </a:r>
            <a:r>
              <a:rPr lang="en-US" sz="1350" dirty="0">
                <a:solidFill>
                  <a:schemeClr val="tx1"/>
                </a:solidFill>
              </a:rPr>
              <a:t>=%"$12 "\n "}' | </a:t>
            </a:r>
            <a:r>
              <a:rPr lang="en-US" sz="1350" dirty="0" err="1">
                <a:solidFill>
                  <a:schemeClr val="tx1"/>
                </a:solidFill>
              </a:rPr>
              <a:t>sed</a:t>
            </a:r>
            <a:r>
              <a:rPr lang="en-US" sz="1350" dirty="0">
                <a:solidFill>
                  <a:schemeClr val="tx1"/>
                </a:solidFill>
              </a:rPr>
              <a:t> '1d;$d' &gt;&gt; </a:t>
            </a:r>
            <a:r>
              <a:rPr lang="en-US" sz="1350" dirty="0" err="1">
                <a:solidFill>
                  <a:schemeClr val="tx1"/>
                </a:solidFill>
              </a:rPr>
              <a:t>splunk_iostat.log</a:t>
            </a:r>
            <a:r>
              <a:rPr lang="en-US" sz="1350" dirty="0">
                <a:solidFill>
                  <a:schemeClr val="tx1"/>
                </a:solidFill>
              </a:rPr>
              <a:t>;</a:t>
            </a:r>
          </a:p>
          <a:p>
            <a:endParaRPr lang="en-US" sz="1350" dirty="0">
              <a:solidFill>
                <a:schemeClr val="tx1"/>
              </a:solidFill>
            </a:endParaRPr>
          </a:p>
          <a:p>
            <a:endParaRPr lang="en-US" sz="1350" dirty="0">
              <a:solidFill>
                <a:schemeClr val="tx1"/>
              </a:solidFill>
            </a:endParaRPr>
          </a:p>
          <a:p>
            <a:r>
              <a:rPr lang="en-US" sz="1350" dirty="0">
                <a:solidFill>
                  <a:srgbClr val="800000"/>
                </a:solidFill>
              </a:rPr>
              <a:t># Disk IO from </a:t>
            </a:r>
            <a:r>
              <a:rPr lang="en-US" sz="1350" dirty="0" err="1">
                <a:solidFill>
                  <a:srgbClr val="800000"/>
                </a:solidFill>
              </a:rPr>
              <a:t>iostat</a:t>
            </a:r>
            <a:r>
              <a:rPr lang="en-US" sz="1350" dirty="0">
                <a:solidFill>
                  <a:srgbClr val="800000"/>
                </a:solidFill>
              </a:rPr>
              <a:t> Read/Writes</a:t>
            </a:r>
          </a:p>
          <a:p>
            <a:r>
              <a:rPr lang="en-US" sz="1350" dirty="0" err="1">
                <a:solidFill>
                  <a:schemeClr val="tx1"/>
                </a:solidFill>
              </a:rPr>
              <a:t>iostat</a:t>
            </a:r>
            <a:r>
              <a:rPr lang="en-US" sz="1350" dirty="0">
                <a:solidFill>
                  <a:schemeClr val="tx1"/>
                </a:solidFill>
              </a:rPr>
              <a:t> -d | </a:t>
            </a:r>
            <a:r>
              <a:rPr lang="en-US" sz="1350" dirty="0" err="1">
                <a:solidFill>
                  <a:schemeClr val="tx1"/>
                </a:solidFill>
              </a:rPr>
              <a:t>awk</a:t>
            </a:r>
            <a:r>
              <a:rPr lang="en-US" sz="1350" dirty="0">
                <a:solidFill>
                  <a:schemeClr val="tx1"/>
                </a:solidFill>
              </a:rPr>
              <a:t> 'NR &gt;3 {now=</a:t>
            </a:r>
            <a:r>
              <a:rPr lang="en-US" sz="1350" dirty="0" err="1">
                <a:solidFill>
                  <a:schemeClr val="tx1"/>
                </a:solidFill>
              </a:rPr>
              <a:t>strftime</a:t>
            </a:r>
            <a:r>
              <a:rPr lang="en-US" sz="1350" dirty="0">
                <a:solidFill>
                  <a:schemeClr val="tx1"/>
                </a:solidFill>
              </a:rPr>
              <a:t>("%m-%d-%Y %T"); </a:t>
            </a:r>
            <a:r>
              <a:rPr lang="en-US" sz="1350" dirty="0" err="1">
                <a:solidFill>
                  <a:schemeClr val="tx1"/>
                </a:solidFill>
              </a:rPr>
              <a:t>printf</a:t>
            </a:r>
            <a:r>
              <a:rPr lang="en-US" sz="1350" dirty="0">
                <a:solidFill>
                  <a:schemeClr val="tx1"/>
                </a:solidFill>
              </a:rPr>
              <a:t> "</a:t>
            </a:r>
            <a:r>
              <a:rPr lang="en-US" sz="1350" dirty="0" err="1">
                <a:solidFill>
                  <a:schemeClr val="tx1"/>
                </a:solidFill>
              </a:rPr>
              <a:t>iostat_timestamp</a:t>
            </a:r>
            <a:r>
              <a:rPr lang="en-US" sz="1350" dirty="0">
                <a:solidFill>
                  <a:schemeClr val="tx1"/>
                </a:solidFill>
              </a:rPr>
              <a:t>=" now ", device=" $1 ", </a:t>
            </a:r>
            <a:r>
              <a:rPr lang="en-US" sz="1350" dirty="0" err="1">
                <a:solidFill>
                  <a:schemeClr val="tx1"/>
                </a:solidFill>
              </a:rPr>
              <a:t>transfers_per_sec</a:t>
            </a:r>
            <a:r>
              <a:rPr lang="en-US" sz="1350" dirty="0">
                <a:solidFill>
                  <a:schemeClr val="tx1"/>
                </a:solidFill>
              </a:rPr>
              <a:t>="$2 ", </a:t>
            </a:r>
            <a:r>
              <a:rPr lang="en-US" sz="1350" dirty="0" err="1">
                <a:solidFill>
                  <a:schemeClr val="tx1"/>
                </a:solidFill>
              </a:rPr>
              <a:t>block_read_per_sec</a:t>
            </a:r>
            <a:r>
              <a:rPr lang="en-US" sz="1350" dirty="0">
                <a:solidFill>
                  <a:schemeClr val="tx1"/>
                </a:solidFill>
              </a:rPr>
              <a:t>="$3 "b, lock_write_per_sec"$4 ", </a:t>
            </a:r>
            <a:r>
              <a:rPr lang="en-US" sz="1350" dirty="0" err="1">
                <a:solidFill>
                  <a:schemeClr val="tx1"/>
                </a:solidFill>
              </a:rPr>
              <a:t>block_read_total</a:t>
            </a:r>
            <a:r>
              <a:rPr lang="en-US" sz="1350" dirty="0">
                <a:solidFill>
                  <a:schemeClr val="tx1"/>
                </a:solidFill>
              </a:rPr>
              <a:t>="$5", </a:t>
            </a:r>
            <a:r>
              <a:rPr lang="en-US" sz="1350" dirty="0" err="1">
                <a:solidFill>
                  <a:schemeClr val="tx1"/>
                </a:solidFill>
              </a:rPr>
              <a:t>block_write_total</a:t>
            </a:r>
            <a:r>
              <a:rPr lang="en-US" sz="1350" dirty="0">
                <a:solidFill>
                  <a:schemeClr val="tx1"/>
                </a:solidFill>
              </a:rPr>
              <a:t>="$6 "\n "}' &gt;&gt; </a:t>
            </a:r>
            <a:r>
              <a:rPr lang="en-US" sz="1350" dirty="0" err="1">
                <a:solidFill>
                  <a:schemeClr val="tx1"/>
                </a:solidFill>
              </a:rPr>
              <a:t>splunk_iostat.log</a:t>
            </a:r>
            <a:r>
              <a:rPr lang="en-US" sz="1350" dirty="0">
                <a:solidFill>
                  <a:schemeClr val="tx1"/>
                </a:solidFill>
              </a:rPr>
              <a:t>;</a:t>
            </a:r>
          </a:p>
          <a:p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731" y="902094"/>
            <a:ext cx="5085935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Same approach will work with other scripts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829744" y="2247224"/>
            <a:ext cx="2293421" cy="271981"/>
          </a:xfrm>
          <a:prstGeom prst="rect">
            <a:avLst/>
          </a:prstGeom>
          <a:noFill/>
          <a:ln w="38100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673676" y="2623783"/>
            <a:ext cx="2487023" cy="335909"/>
          </a:xfrm>
          <a:prstGeom prst="rect">
            <a:avLst/>
          </a:prstGeom>
          <a:noFill/>
          <a:ln w="38100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4029439" y="2660173"/>
            <a:ext cx="1546426" cy="264443"/>
          </a:xfrm>
          <a:prstGeom prst="rect">
            <a:avLst/>
          </a:prstGeom>
          <a:noFill/>
          <a:ln w="38100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348620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Segregating Data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3667" y="949718"/>
            <a:ext cx="4612698" cy="523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ctr"/>
          <a:lstStyle>
            <a:lvl1pPr marL="342900" indent="-342900">
              <a:spcBef>
                <a:spcPts val="600"/>
              </a:spcBef>
              <a:buSzPct val="100000"/>
              <a:buBlip>
                <a:blip r:embed="rId2"/>
              </a:buBlip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14387" indent="-357187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0971" indent="-326571">
              <a:spcBef>
                <a:spcPts val="600"/>
              </a:spcBef>
              <a:buSzPct val="100000"/>
              <a:buChar char="–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228600">
              <a:spcBef>
                <a:spcPts val="600"/>
              </a:spcBef>
              <a:buSzPct val="100000"/>
              <a:buChar char="–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4550" indent="-285750">
              <a:spcBef>
                <a:spcPts val="600"/>
              </a:spcBef>
              <a:buSzPct val="100000"/>
              <a:buChar char="»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Indexes </a:t>
            </a:r>
            <a:r>
              <a:rPr lang="en-US" sz="1350" i="1" dirty="0">
                <a:solidFill>
                  <a:schemeClr val="bg1"/>
                </a:solidFill>
              </a:rPr>
              <a:t>(not like dba table index)</a:t>
            </a:r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042" y="1363507"/>
            <a:ext cx="359646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u="sng" dirty="0">
                <a:solidFill>
                  <a:schemeClr val="bg1"/>
                </a:solidFill>
              </a:rPr>
              <a:t>What's in an index?</a:t>
            </a:r>
          </a:p>
          <a:p>
            <a:r>
              <a:rPr lang="en-US" sz="1350" dirty="0">
                <a:solidFill>
                  <a:schemeClr val="bg1"/>
                </a:solidFill>
              </a:rPr>
              <a:t>An index is a collection of databases, which are subdirectories located in </a:t>
            </a:r>
            <a:r>
              <a:rPr lang="en-US" sz="1350" i="1" dirty="0">
                <a:solidFill>
                  <a:schemeClr val="bg1"/>
                </a:solidFill>
              </a:rPr>
              <a:t>$SPLUNK_HOME/</a:t>
            </a:r>
            <a:r>
              <a:rPr lang="en-US" sz="1350" i="1" dirty="0" err="1">
                <a:solidFill>
                  <a:schemeClr val="bg1"/>
                </a:solidFill>
              </a:rPr>
              <a:t>var</a:t>
            </a:r>
            <a:r>
              <a:rPr lang="en-US" sz="1350" i="1" dirty="0">
                <a:solidFill>
                  <a:schemeClr val="bg1"/>
                </a:solidFill>
              </a:rPr>
              <a:t>/lib/</a:t>
            </a:r>
            <a:r>
              <a:rPr lang="en-US" sz="1350" i="1" dirty="0" err="1">
                <a:solidFill>
                  <a:schemeClr val="bg1"/>
                </a:solidFill>
              </a:rPr>
              <a:t>splunk</a:t>
            </a:r>
            <a:r>
              <a:rPr lang="en-US" sz="1350" dirty="0">
                <a:solidFill>
                  <a:schemeClr val="bg1"/>
                </a:solidFill>
              </a:rPr>
              <a:t>. </a:t>
            </a:r>
          </a:p>
          <a:p>
            <a:endParaRPr lang="en-US" sz="1350" dirty="0">
              <a:solidFill>
                <a:schemeClr val="bg1"/>
              </a:solidFill>
            </a:endParaRPr>
          </a:p>
          <a:p>
            <a:r>
              <a:rPr lang="en-US" sz="1350" dirty="0">
                <a:solidFill>
                  <a:schemeClr val="bg1"/>
                </a:solidFill>
              </a:rPr>
              <a:t>Indexes consist of two types of files: </a:t>
            </a:r>
            <a:r>
              <a:rPr lang="en-US" sz="1350" dirty="0" err="1">
                <a:solidFill>
                  <a:schemeClr val="bg1"/>
                </a:solidFill>
              </a:rPr>
              <a:t>rawdata</a:t>
            </a:r>
            <a:r>
              <a:rPr lang="en-US" sz="1350" dirty="0">
                <a:solidFill>
                  <a:schemeClr val="bg1"/>
                </a:solidFill>
              </a:rPr>
              <a:t> files and index files </a:t>
            </a:r>
            <a:r>
              <a:rPr lang="en-US" sz="1050" i="1" dirty="0">
                <a:solidFill>
                  <a:schemeClr val="bg1"/>
                </a:solidFill>
              </a:rPr>
              <a:t>(and some metadata)</a:t>
            </a:r>
            <a:r>
              <a:rPr lang="en-US" sz="1050" dirty="0">
                <a:solidFill>
                  <a:schemeClr val="bg1"/>
                </a:solidFill>
              </a:rPr>
              <a:t>.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59499" y="3290769"/>
            <a:ext cx="3789617" cy="1552369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dirty="0">
                <a:solidFill>
                  <a:schemeClr val="bg1"/>
                </a:solidFill>
              </a:rPr>
              <a:t>Why Use Multiple Indexes?</a:t>
            </a:r>
          </a:p>
          <a:p>
            <a:r>
              <a:rPr lang="en-US" sz="1350" dirty="0">
                <a:solidFill>
                  <a:schemeClr val="bg1"/>
                </a:solidFill>
              </a:rPr>
              <a:t>Distributes Indexing Activity</a:t>
            </a:r>
          </a:p>
          <a:p>
            <a:r>
              <a:rPr lang="en-US" sz="1350" dirty="0">
                <a:solidFill>
                  <a:schemeClr val="bg1"/>
                </a:solidFill>
              </a:rPr>
              <a:t>Segregates Data</a:t>
            </a:r>
          </a:p>
          <a:p>
            <a:r>
              <a:rPr lang="en-US" sz="1350" dirty="0">
                <a:solidFill>
                  <a:schemeClr val="bg1"/>
                </a:solidFill>
              </a:rPr>
              <a:t>Provides Granular Control over Events</a:t>
            </a:r>
          </a:p>
          <a:p>
            <a:r>
              <a:rPr lang="en-US" sz="1350" dirty="0">
                <a:solidFill>
                  <a:schemeClr val="bg1"/>
                </a:solidFill>
              </a:rPr>
              <a:t>Provides ability to control data visibility</a:t>
            </a:r>
          </a:p>
          <a:p>
            <a:r>
              <a:rPr lang="en-US" sz="1350" dirty="0">
                <a:solidFill>
                  <a:schemeClr val="bg1"/>
                </a:solidFill>
              </a:rPr>
              <a:t>Segregate Field Extractions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45883" y="3069668"/>
            <a:ext cx="314206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145295" y="915008"/>
            <a:ext cx="3911746" cy="4119701"/>
            <a:chOff x="5145295" y="915008"/>
            <a:chExt cx="3911746" cy="4119701"/>
          </a:xfrm>
        </p:grpSpPr>
        <p:sp>
          <p:nvSpPr>
            <p:cNvPr id="8" name="Rectangle 7"/>
            <p:cNvSpPr/>
            <p:nvPr/>
          </p:nvSpPr>
          <p:spPr>
            <a:xfrm>
              <a:off x="6564465" y="4249159"/>
              <a:ext cx="2492576" cy="7855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145295" y="915008"/>
              <a:ext cx="3688254" cy="4119701"/>
              <a:chOff x="5914423" y="207925"/>
              <a:chExt cx="3810007" cy="4315385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3">
                <a:lum contrast="8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1000"/>
                        </a14:imgEffect>
                        <a14:imgEffect>
                          <a14:brightnessContrast bright="100000" contrast="7000"/>
                        </a14:imgEffect>
                      </a14:imgLayer>
                    </a14:imgProps>
                  </a:ext>
                </a:extLst>
              </a:blip>
              <a:srcRect l="4943" t="10963" r="2938" b="12720"/>
              <a:stretch/>
            </p:blipFill>
            <p:spPr>
              <a:xfrm>
                <a:off x="5914423" y="207925"/>
                <a:ext cx="3810007" cy="2487584"/>
              </a:xfrm>
              <a:prstGeom prst="rect">
                <a:avLst/>
              </a:prstGeom>
            </p:spPr>
          </p:pic>
          <p:sp>
            <p:nvSpPr>
              <p:cNvPr id="28" name="Can 27"/>
              <p:cNvSpPr/>
              <p:nvPr/>
            </p:nvSpPr>
            <p:spPr>
              <a:xfrm>
                <a:off x="6612921" y="3557798"/>
                <a:ext cx="381647" cy="521405"/>
              </a:xfrm>
              <a:prstGeom prst="can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586806" y="4081833"/>
                <a:ext cx="476420" cy="22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25" dirty="0">
                    <a:solidFill>
                      <a:schemeClr val="bg1">
                        <a:lumMod val="85000"/>
                      </a:schemeClr>
                    </a:solidFill>
                  </a:rPr>
                  <a:t>Oracle</a:t>
                </a:r>
              </a:p>
            </p:txBody>
          </p:sp>
          <p:sp>
            <p:nvSpPr>
              <p:cNvPr id="30" name="Can 29"/>
              <p:cNvSpPr/>
              <p:nvPr/>
            </p:nvSpPr>
            <p:spPr>
              <a:xfrm>
                <a:off x="7415124" y="3557798"/>
                <a:ext cx="381647" cy="521405"/>
              </a:xfrm>
              <a:prstGeom prst="can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Can 30"/>
              <p:cNvSpPr/>
              <p:nvPr/>
            </p:nvSpPr>
            <p:spPr>
              <a:xfrm>
                <a:off x="8866251" y="3557801"/>
                <a:ext cx="381647" cy="521405"/>
              </a:xfrm>
              <a:prstGeom prst="can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Can 31"/>
              <p:cNvSpPr/>
              <p:nvPr/>
            </p:nvSpPr>
            <p:spPr>
              <a:xfrm>
                <a:off x="8131968" y="3557798"/>
                <a:ext cx="381647" cy="521405"/>
              </a:xfrm>
              <a:prstGeom prst="can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404960" y="4087476"/>
                <a:ext cx="476420" cy="330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25" dirty="0">
                    <a:solidFill>
                      <a:schemeClr val="bg1">
                        <a:lumMod val="85000"/>
                      </a:schemeClr>
                    </a:solidFill>
                  </a:rPr>
                  <a:t>MySQL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136165" y="4087481"/>
                <a:ext cx="452461" cy="43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25" dirty="0">
                    <a:solidFill>
                      <a:schemeClr val="bg1">
                        <a:lumMod val="85000"/>
                      </a:schemeClr>
                    </a:solidFill>
                  </a:rPr>
                  <a:t>SQL Server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862867" y="4110925"/>
                <a:ext cx="476420" cy="22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25" dirty="0" err="1">
                    <a:solidFill>
                      <a:schemeClr val="bg1">
                        <a:lumMod val="85000"/>
                      </a:schemeClr>
                    </a:solidFill>
                  </a:rPr>
                  <a:t>NoSQL</a:t>
                </a:r>
                <a:endParaRPr lang="en-US" sz="525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 flipV="1">
                <a:off x="6825016" y="1524074"/>
                <a:ext cx="832556" cy="1961370"/>
              </a:xfrm>
              <a:prstGeom prst="straightConnector1">
                <a:avLst/>
              </a:prstGeom>
              <a:ln w="12700" cmpd="sng">
                <a:solidFill>
                  <a:schemeClr val="bg1">
                    <a:alpha val="68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H="1" flipV="1">
                <a:off x="7149572" y="1476712"/>
                <a:ext cx="423333" cy="2008732"/>
              </a:xfrm>
              <a:prstGeom prst="straightConnector1">
                <a:avLst/>
              </a:prstGeom>
              <a:ln w="12700" cmpd="sng">
                <a:solidFill>
                  <a:schemeClr val="bg1">
                    <a:alpha val="68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 flipV="1">
                <a:off x="7706961" y="1524074"/>
                <a:ext cx="571501" cy="1961370"/>
              </a:xfrm>
              <a:prstGeom prst="straightConnector1">
                <a:avLst/>
              </a:prstGeom>
              <a:ln w="12700" cmpd="sng">
                <a:solidFill>
                  <a:schemeClr val="bg1">
                    <a:alpha val="68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H="1" flipV="1">
                <a:off x="8476922" y="1476712"/>
                <a:ext cx="556484" cy="2008732"/>
              </a:xfrm>
              <a:prstGeom prst="straightConnector1">
                <a:avLst/>
              </a:prstGeom>
              <a:ln w="12700" cmpd="sng">
                <a:solidFill>
                  <a:schemeClr val="bg1">
                    <a:alpha val="68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ectangle 43"/>
          <p:cNvSpPr/>
          <p:nvPr/>
        </p:nvSpPr>
        <p:spPr>
          <a:xfrm>
            <a:off x="5129616" y="2579458"/>
            <a:ext cx="3703933" cy="642415"/>
          </a:xfrm>
          <a:prstGeom prst="rect">
            <a:avLst/>
          </a:prstGeom>
          <a:noFill/>
          <a:ln w="38100" cmpd="sng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Rectangle 44"/>
          <p:cNvSpPr/>
          <p:nvPr/>
        </p:nvSpPr>
        <p:spPr>
          <a:xfrm>
            <a:off x="5638938" y="4049658"/>
            <a:ext cx="3043826" cy="806573"/>
          </a:xfrm>
          <a:prstGeom prst="rect">
            <a:avLst/>
          </a:prstGeom>
          <a:noFill/>
          <a:ln w="38100" cmpd="sng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ectangle 45"/>
          <p:cNvSpPr/>
          <p:nvPr/>
        </p:nvSpPr>
        <p:spPr>
          <a:xfrm>
            <a:off x="6011246" y="1576480"/>
            <a:ext cx="594890" cy="642415"/>
          </a:xfrm>
          <a:prstGeom prst="rect">
            <a:avLst/>
          </a:prstGeom>
          <a:noFill/>
          <a:ln w="38100" cmpd="sng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Rectangle 46"/>
          <p:cNvSpPr/>
          <p:nvPr/>
        </p:nvSpPr>
        <p:spPr>
          <a:xfrm>
            <a:off x="6606135" y="1574357"/>
            <a:ext cx="645151" cy="642415"/>
          </a:xfrm>
          <a:prstGeom prst="rect">
            <a:avLst/>
          </a:prstGeom>
          <a:noFill/>
          <a:ln w="38100" cmpd="sng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Rectangle 47"/>
          <p:cNvSpPr/>
          <p:nvPr/>
        </p:nvSpPr>
        <p:spPr>
          <a:xfrm>
            <a:off x="7251286" y="1574357"/>
            <a:ext cx="602029" cy="642415"/>
          </a:xfrm>
          <a:prstGeom prst="rect">
            <a:avLst/>
          </a:prstGeom>
          <a:noFill/>
          <a:ln w="38100" cmpd="sng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Rectangle 48"/>
          <p:cNvSpPr/>
          <p:nvPr/>
        </p:nvSpPr>
        <p:spPr>
          <a:xfrm>
            <a:off x="7852334" y="1574357"/>
            <a:ext cx="608379" cy="642415"/>
          </a:xfrm>
          <a:prstGeom prst="rect">
            <a:avLst/>
          </a:prstGeom>
          <a:noFill/>
          <a:ln w="38100" cmpd="sng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5525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Indexes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192299" y="1298337"/>
            <a:ext cx="4352955" cy="3745843"/>
            <a:chOff x="2810168" y="1576113"/>
            <a:chExt cx="3569281" cy="3071469"/>
          </a:xfrm>
        </p:grpSpPr>
        <p:pic>
          <p:nvPicPr>
            <p:cNvPr id="6" name="Picture 5" descr="admin_menu_options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0" r="15441" b="4929"/>
            <a:stretch/>
          </p:blipFill>
          <p:spPr>
            <a:xfrm>
              <a:off x="2810168" y="1576113"/>
              <a:ext cx="3569281" cy="3071469"/>
            </a:xfrm>
            <a:prstGeom prst="rect">
              <a:avLst/>
            </a:prstGeom>
            <a:ln w="3175" cmpd="sng">
              <a:solidFill>
                <a:schemeClr val="tx1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4815995" y="3086617"/>
              <a:ext cx="978085" cy="257304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46502" y="1167419"/>
            <a:ext cx="5993848" cy="3946138"/>
            <a:chOff x="1135135" y="1381084"/>
            <a:chExt cx="5957076" cy="3921927"/>
          </a:xfrm>
        </p:grpSpPr>
        <p:sp>
          <p:nvSpPr>
            <p:cNvPr id="9" name="Rectangle 8"/>
            <p:cNvSpPr/>
            <p:nvPr/>
          </p:nvSpPr>
          <p:spPr>
            <a:xfrm>
              <a:off x="1135135" y="1381084"/>
              <a:ext cx="5957076" cy="3921927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0" name="Picture 9" descr="indexes_home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82" r="46518"/>
            <a:stretch/>
          </p:blipFill>
          <p:spPr>
            <a:xfrm>
              <a:off x="1262751" y="1656395"/>
              <a:ext cx="4890425" cy="3108583"/>
            </a:xfrm>
            <a:prstGeom prst="rect">
              <a:avLst/>
            </a:prstGeom>
            <a:ln w="3175" cmpd="sng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867007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Indexes</a:t>
            </a:r>
            <a:endParaRPr lang="en-US" dirty="0"/>
          </a:p>
        </p:txBody>
      </p:sp>
      <p:pic>
        <p:nvPicPr>
          <p:cNvPr id="4" name="Picture 3" descr="indexes_addne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t="14626" r="2652" b="1496"/>
          <a:stretch/>
        </p:blipFill>
        <p:spPr>
          <a:xfrm>
            <a:off x="2044669" y="1185579"/>
            <a:ext cx="3809858" cy="3817628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70484" y="1339860"/>
            <a:ext cx="115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 </a:t>
            </a:r>
            <a:r>
              <a:rPr lang="en-US" sz="900" dirty="0" err="1"/>
              <a:t>oracle_sql_reporting</a:t>
            </a:r>
            <a:endParaRPr lang="en-US" sz="900" dirty="0"/>
          </a:p>
        </p:txBody>
      </p:sp>
      <p:sp>
        <p:nvSpPr>
          <p:cNvPr id="6" name="Rectangle 5"/>
          <p:cNvSpPr/>
          <p:nvPr/>
        </p:nvSpPr>
        <p:spPr>
          <a:xfrm>
            <a:off x="2279125" y="3455934"/>
            <a:ext cx="155906" cy="89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2059467" y="3278846"/>
            <a:ext cx="1133763" cy="288764"/>
          </a:xfrm>
          <a:prstGeom prst="rect">
            <a:avLst/>
          </a:prstGeom>
          <a:noFill/>
          <a:ln w="38100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" name="Group 6"/>
          <p:cNvGrpSpPr/>
          <p:nvPr/>
        </p:nvGrpSpPr>
        <p:grpSpPr>
          <a:xfrm>
            <a:off x="1496290" y="1063228"/>
            <a:ext cx="4906615" cy="4062329"/>
            <a:chOff x="1086556" y="733778"/>
            <a:chExt cx="5207805" cy="4311693"/>
          </a:xfrm>
        </p:grpSpPr>
        <p:sp>
          <p:nvSpPr>
            <p:cNvPr id="8" name="Rectangle 7"/>
            <p:cNvSpPr/>
            <p:nvPr/>
          </p:nvSpPr>
          <p:spPr>
            <a:xfrm>
              <a:off x="1086556" y="733778"/>
              <a:ext cx="5207805" cy="4311693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9" name="Picture 8" descr="indexes_many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468"/>
            <a:stretch/>
          </p:blipFill>
          <p:spPr>
            <a:xfrm>
              <a:off x="1459698" y="1038885"/>
              <a:ext cx="4321122" cy="3625866"/>
            </a:xfrm>
            <a:prstGeom prst="rect">
              <a:avLst/>
            </a:prstGeom>
            <a:ln w="3175" cmpd="sng">
              <a:solidFill>
                <a:schemeClr val="tx1"/>
              </a:solidFill>
            </a:ln>
          </p:spPr>
        </p:pic>
      </p:grpSp>
      <p:sp>
        <p:nvSpPr>
          <p:cNvPr id="10" name="Rectangle 9"/>
          <p:cNvSpPr/>
          <p:nvPr/>
        </p:nvSpPr>
        <p:spPr>
          <a:xfrm>
            <a:off x="1813314" y="3957860"/>
            <a:ext cx="916017" cy="242423"/>
          </a:xfrm>
          <a:prstGeom prst="rect">
            <a:avLst/>
          </a:prstGeom>
          <a:noFill/>
          <a:ln w="38100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07482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Data into </a:t>
            </a:r>
            <a:r>
              <a:rPr lang="en-US" dirty="0" err="1" smtClean="0"/>
              <a:t>Splunk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Files &amp; Directories</a:t>
            </a:r>
          </a:p>
          <a:p>
            <a:pPr lvl="1"/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Upload Files, Index Local Files or Directories</a:t>
            </a:r>
          </a:p>
        </p:txBody>
      </p:sp>
      <p:pic>
        <p:nvPicPr>
          <p:cNvPr id="4" name="Picture 3" descr="admin_menu_option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t="1" r="15441" b="10397"/>
          <a:stretch/>
        </p:blipFill>
        <p:spPr>
          <a:xfrm>
            <a:off x="1434841" y="2051118"/>
            <a:ext cx="3746654" cy="3038676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488081" y="3195065"/>
            <a:ext cx="1026690" cy="375391"/>
          </a:xfrm>
          <a:prstGeom prst="rect">
            <a:avLst/>
          </a:prstGeom>
          <a:noFill/>
          <a:ln w="28575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" name="Group 5"/>
          <p:cNvGrpSpPr/>
          <p:nvPr/>
        </p:nvGrpSpPr>
        <p:grpSpPr>
          <a:xfrm>
            <a:off x="0" y="1200150"/>
            <a:ext cx="6879573" cy="3943350"/>
            <a:chOff x="-6554" y="1534673"/>
            <a:chExt cx="6553882" cy="3756666"/>
          </a:xfrm>
        </p:grpSpPr>
        <p:sp>
          <p:nvSpPr>
            <p:cNvPr id="7" name="Rectangle 6"/>
            <p:cNvSpPr/>
            <p:nvPr/>
          </p:nvSpPr>
          <p:spPr>
            <a:xfrm>
              <a:off x="-6554" y="1534673"/>
              <a:ext cx="6553882" cy="3756666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8" name="Picture 7" descr="data_inputs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485"/>
            <a:stretch/>
          </p:blipFill>
          <p:spPr>
            <a:xfrm>
              <a:off x="1897777" y="1861076"/>
              <a:ext cx="3934237" cy="2631950"/>
            </a:xfrm>
            <a:prstGeom prst="rect">
              <a:avLst/>
            </a:prstGeom>
            <a:ln w="3175" cmpd="sng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231162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Data Into </a:t>
            </a:r>
            <a:r>
              <a:rPr lang="en-US" dirty="0" err="1" smtClean="0"/>
              <a:t>Splunk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90337" y="1765037"/>
            <a:ext cx="4163110" cy="37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numCol="1"/>
          <a:lstStyle>
            <a:lvl1pPr marL="342900" indent="-342900">
              <a:spcBef>
                <a:spcPts val="600"/>
              </a:spcBef>
              <a:buSzPct val="100000"/>
              <a:buBlip>
                <a:blip r:embed="rId2"/>
              </a:buBlip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14387" indent="-357187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0971" indent="-326571">
              <a:spcBef>
                <a:spcPts val="600"/>
              </a:spcBef>
              <a:buSzPct val="100000"/>
              <a:buChar char="–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228600">
              <a:spcBef>
                <a:spcPts val="600"/>
              </a:spcBef>
              <a:buSzPct val="100000"/>
              <a:buChar char="–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4550" indent="-285750">
              <a:spcBef>
                <a:spcPts val="600"/>
              </a:spcBef>
              <a:buSzPct val="100000"/>
              <a:buChar char="»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800" dirty="0"/>
              <a:t>Select New Data Input</a:t>
            </a:r>
            <a:endParaRPr lang="en-US" sz="1350" dirty="0"/>
          </a:p>
        </p:txBody>
      </p:sp>
      <p:pic>
        <p:nvPicPr>
          <p:cNvPr id="5" name="Picture 4" descr="data_inputs_file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44"/>
          <a:stretch/>
        </p:blipFill>
        <p:spPr>
          <a:xfrm>
            <a:off x="1394822" y="2141059"/>
            <a:ext cx="5234924" cy="2650688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1222243" y="1704889"/>
            <a:ext cx="5774127" cy="3160697"/>
            <a:chOff x="1080135" y="751126"/>
            <a:chExt cx="6685949" cy="3659818"/>
          </a:xfrm>
        </p:grpSpPr>
        <p:sp>
          <p:nvSpPr>
            <p:cNvPr id="7" name="Rectangle 6"/>
            <p:cNvSpPr/>
            <p:nvPr/>
          </p:nvSpPr>
          <p:spPr>
            <a:xfrm>
              <a:off x="1080135" y="751126"/>
              <a:ext cx="6685949" cy="365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pic>
          <p:nvPicPr>
            <p:cNvPr id="8" name="Picture 7" descr="data_inputs_files_browse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9" t="21216" r="1157" b="3682"/>
            <a:stretch/>
          </p:blipFill>
          <p:spPr>
            <a:xfrm>
              <a:off x="1411315" y="1589856"/>
              <a:ext cx="5109401" cy="2583610"/>
            </a:xfrm>
            <a:prstGeom prst="rect">
              <a:avLst/>
            </a:prstGeom>
            <a:ln w="3175" cmpd="sng">
              <a:solidFill>
                <a:schemeClr val="tx1"/>
              </a:solidFill>
            </a:ln>
          </p:spPr>
        </p:pic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1394823" y="1765036"/>
            <a:ext cx="4545415" cy="672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numCol="1">
            <a:noAutofit/>
          </a:bodyPr>
          <a:lstStyle>
            <a:lvl1pPr marL="342900" indent="-342900">
              <a:spcBef>
                <a:spcPts val="600"/>
              </a:spcBef>
              <a:buSzPct val="100000"/>
              <a:buBlip>
                <a:blip r:embed="rId2"/>
              </a:buBlip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14387" indent="-357187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0971" indent="-326571">
              <a:spcBef>
                <a:spcPts val="600"/>
              </a:spcBef>
              <a:buSzPct val="100000"/>
              <a:buChar char="–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228600">
              <a:spcBef>
                <a:spcPts val="600"/>
              </a:spcBef>
              <a:buSzPct val="100000"/>
              <a:buChar char="–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4550" indent="-285750">
              <a:spcBef>
                <a:spcPts val="600"/>
              </a:spcBef>
              <a:buSzPct val="100000"/>
              <a:buChar char="»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800" dirty="0"/>
              <a:t>Browse to the file you want to import</a:t>
            </a:r>
          </a:p>
          <a:p>
            <a:pPr marL="300031" lvl="1" indent="0">
              <a:buNone/>
            </a:pPr>
            <a:r>
              <a:rPr lang="en-US" sz="1200" dirty="0"/>
              <a:t>.log, .out, .txt, .csv</a:t>
            </a:r>
            <a:endParaRPr lang="en-US" sz="825" dirty="0"/>
          </a:p>
        </p:txBody>
      </p:sp>
    </p:spTree>
    <p:extLst>
      <p:ext uri="{BB962C8B-B14F-4D97-AF65-F5344CB8AC3E}">
        <p14:creationId xmlns:p14="http://schemas.microsoft.com/office/powerpoint/2010/main" val="293289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Data Into </a:t>
            </a:r>
            <a:r>
              <a:rPr lang="en-US" dirty="0" err="1" smtClean="0"/>
              <a:t>Splunk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4180" y="1293742"/>
            <a:ext cx="5031662" cy="45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numCol="1"/>
          <a:lstStyle>
            <a:lvl1pPr marL="342900" indent="-342900">
              <a:spcBef>
                <a:spcPts val="600"/>
              </a:spcBef>
              <a:buSzPct val="100000"/>
              <a:buBlip>
                <a:blip r:embed="rId2"/>
              </a:buBlip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14387" indent="-357187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0971" indent="-326571">
              <a:spcBef>
                <a:spcPts val="600"/>
              </a:spcBef>
              <a:buSzPct val="100000"/>
              <a:buChar char="–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228600">
              <a:spcBef>
                <a:spcPts val="600"/>
              </a:spcBef>
              <a:buSzPct val="100000"/>
              <a:buChar char="–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4550" indent="-285750">
              <a:spcBef>
                <a:spcPts val="600"/>
              </a:spcBef>
              <a:buSzPct val="100000"/>
              <a:buChar char="»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Select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Select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the Target Index</a:t>
            </a:r>
          </a:p>
        </p:txBody>
      </p:sp>
      <p:pic>
        <p:nvPicPr>
          <p:cNvPr id="5" name="Picture 4" descr="data_source_defin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2172" r="20295" b="38942"/>
          <a:stretch/>
        </p:blipFill>
        <p:spPr>
          <a:xfrm>
            <a:off x="1027984" y="1756766"/>
            <a:ext cx="5405985" cy="3098391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734180" y="1074295"/>
            <a:ext cx="6753061" cy="3780862"/>
            <a:chOff x="1086554" y="1450676"/>
            <a:chExt cx="7449820" cy="4170959"/>
          </a:xfrm>
        </p:grpSpPr>
        <p:sp>
          <p:nvSpPr>
            <p:cNvPr id="7" name="Rectangle 6"/>
            <p:cNvSpPr/>
            <p:nvPr/>
          </p:nvSpPr>
          <p:spPr>
            <a:xfrm>
              <a:off x="1086554" y="1450676"/>
              <a:ext cx="6592495" cy="4170959"/>
            </a:xfrm>
            <a:prstGeom prst="rect">
              <a:avLst/>
            </a:prstGeom>
            <a:solidFill>
              <a:srgbClr val="777777">
                <a:alpha val="8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data_source_define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3" t="60024" r="20295" b="2800"/>
            <a:stretch/>
          </p:blipFill>
          <p:spPr>
            <a:xfrm>
              <a:off x="2227682" y="2258827"/>
              <a:ext cx="6308692" cy="2282727"/>
            </a:xfrm>
            <a:prstGeom prst="rect">
              <a:avLst/>
            </a:prstGeom>
            <a:ln w="3175" cmpd="sng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95705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Data Into </a:t>
            </a:r>
            <a:r>
              <a:rPr lang="en-US" dirty="0" err="1" smtClean="0"/>
              <a:t>Splunk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1402" y="1249681"/>
            <a:ext cx="6239873" cy="563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numCol="1"/>
          <a:lstStyle>
            <a:lvl1pPr marL="342900" indent="-342900">
              <a:spcBef>
                <a:spcPts val="600"/>
              </a:spcBef>
              <a:buSzPct val="100000"/>
              <a:buBlip>
                <a:blip r:embed="rId2"/>
              </a:buBlip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14387" indent="-357187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0971" indent="-326571">
              <a:spcBef>
                <a:spcPts val="600"/>
              </a:spcBef>
              <a:buSzPct val="100000"/>
              <a:buChar char="–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228600">
              <a:spcBef>
                <a:spcPts val="600"/>
              </a:spcBef>
              <a:buSzPct val="100000"/>
              <a:buChar char="–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4550" indent="-285750">
              <a:spcBef>
                <a:spcPts val="600"/>
              </a:spcBef>
              <a:buSzPct val="100000"/>
              <a:buChar char="»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>
                    <a:lumMod val="95000"/>
                  </a:schemeClr>
                </a:solidFill>
              </a:rPr>
              <a:t>Check the paths, Index &amp; Permissions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 descr="data_inputs_created_path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3" r="5783"/>
          <a:stretch/>
        </p:blipFill>
        <p:spPr>
          <a:xfrm>
            <a:off x="672807" y="1666802"/>
            <a:ext cx="6263138" cy="3000466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05466" y="3616820"/>
            <a:ext cx="2712852" cy="289245"/>
          </a:xfrm>
          <a:prstGeom prst="rect">
            <a:avLst/>
          </a:prstGeom>
          <a:noFill/>
          <a:ln w="28575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4498588" y="3630141"/>
            <a:ext cx="1099502" cy="289245"/>
          </a:xfrm>
          <a:prstGeom prst="rect">
            <a:avLst/>
          </a:prstGeom>
          <a:noFill/>
          <a:ln w="28575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5611154" y="3629953"/>
            <a:ext cx="1022183" cy="289245"/>
          </a:xfrm>
          <a:prstGeom prst="rect">
            <a:avLst/>
          </a:prstGeom>
          <a:noFill/>
          <a:ln w="28575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39771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Splunk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9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</a:t>
            </a:r>
            <a:endParaRPr lang="en-US" dirty="0"/>
          </a:p>
        </p:txBody>
      </p:sp>
      <p:pic>
        <p:nvPicPr>
          <p:cNvPr id="4" name="Picture 3" descr="Screenshot 2014-05-01 13.14.3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877"/>
          <a:stretch/>
        </p:blipFill>
        <p:spPr>
          <a:xfrm>
            <a:off x="735132" y="1156779"/>
            <a:ext cx="5792069" cy="2445183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25274" y="3695512"/>
            <a:ext cx="3801245" cy="134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numCol="1"/>
          <a:lstStyle>
            <a:lvl1pPr marL="342900" indent="-342900">
              <a:spcBef>
                <a:spcPts val="600"/>
              </a:spcBef>
              <a:buSzPct val="100000"/>
              <a:buBlip>
                <a:blip r:embed="rId3"/>
              </a:buBlip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14387" indent="-357187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0971" indent="-326571">
              <a:spcBef>
                <a:spcPts val="600"/>
              </a:spcBef>
              <a:buSzPct val="100000"/>
              <a:buChar char="–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228600">
              <a:spcBef>
                <a:spcPts val="600"/>
              </a:spcBef>
              <a:buSzPct val="100000"/>
              <a:buChar char="–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4550" indent="-285750">
              <a:spcBef>
                <a:spcPts val="600"/>
              </a:spcBef>
              <a:buSzPct val="100000"/>
              <a:buChar char="»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>
                    <a:lumMod val="95000"/>
                  </a:schemeClr>
                </a:solidFill>
              </a:rPr>
              <a:t>Splunk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 Search Features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Fields &amp; Key Values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Search Functions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Charting, Reporting &amp; Aggregation</a:t>
            </a:r>
          </a:p>
        </p:txBody>
      </p:sp>
    </p:spTree>
    <p:extLst>
      <p:ext uri="{BB962C8B-B14F-4D97-AF65-F5344CB8AC3E}">
        <p14:creationId xmlns:p14="http://schemas.microsoft.com/office/powerpoint/2010/main" val="16843394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Get </a:t>
            </a:r>
            <a:r>
              <a:rPr lang="en-US" sz="2400" dirty="0" err="1"/>
              <a:t>Splunk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hlinkClick r:id="rId2"/>
              </a:rPr>
              <a:t>http://www.splunk.com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Create Account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Download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Explore </a:t>
            </a:r>
            <a:r>
              <a:rPr lang="en-US" sz="1800" dirty="0" err="1"/>
              <a:t>Splunk</a:t>
            </a:r>
            <a:r>
              <a:rPr lang="en-US" sz="1800" dirty="0"/>
              <a:t> </a:t>
            </a:r>
            <a:r>
              <a:rPr lang="en-US" sz="1800" dirty="0" smtClean="0"/>
              <a:t>Apps</a:t>
            </a:r>
            <a:endParaRPr lang="en-US" sz="1800" dirty="0"/>
          </a:p>
        </p:txBody>
      </p:sp>
      <p:pic>
        <p:nvPicPr>
          <p:cNvPr id="4" name="Picture 3" descr="Screenshot 2014-05-01 13.53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86" y="1006908"/>
            <a:ext cx="5715309" cy="4030449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5" name="Picture 4" descr="Screenshot 2014-05-01 14.00.1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86" y="992471"/>
            <a:ext cx="5715309" cy="39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5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Screen &amp; Language</a:t>
            </a:r>
            <a:endParaRPr lang="en-US" dirty="0"/>
          </a:p>
        </p:txBody>
      </p:sp>
      <p:pic>
        <p:nvPicPr>
          <p:cNvPr id="4" name="Picture 3" descr="Screenshot 2014-05-01 13.14.3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/>
          <a:stretch/>
        </p:blipFill>
        <p:spPr>
          <a:xfrm>
            <a:off x="687733" y="1306898"/>
            <a:ext cx="6524035" cy="3217593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20001" y="3134396"/>
            <a:ext cx="1615720" cy="1390095"/>
          </a:xfrm>
          <a:prstGeom prst="rect">
            <a:avLst/>
          </a:prstGeom>
          <a:noFill/>
          <a:ln w="28575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 descr="Screenshot 2014-05-01 13.14.5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8" t="20645" r="1907" b="8518"/>
          <a:stretch/>
        </p:blipFill>
        <p:spPr>
          <a:xfrm>
            <a:off x="3237810" y="2152610"/>
            <a:ext cx="3708972" cy="23718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1326" y="2948570"/>
            <a:ext cx="4762913" cy="1575920"/>
          </a:xfrm>
          <a:prstGeom prst="rect">
            <a:avLst/>
          </a:prstGeom>
          <a:noFill/>
          <a:ln w="28575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552782" y="1244688"/>
            <a:ext cx="6665517" cy="3615839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6306" y="1301560"/>
            <a:ext cx="6237933" cy="3502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numCol="1">
            <a:noAutofit/>
          </a:bodyPr>
          <a:lstStyle>
            <a:lvl1pPr marL="342900" indent="-342900">
              <a:spcBef>
                <a:spcPts val="600"/>
              </a:spcBef>
              <a:buSzPct val="100000"/>
              <a:buBlip>
                <a:blip r:embed="rId4"/>
              </a:buBlip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14387" indent="-357187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0971" indent="-326571">
              <a:spcBef>
                <a:spcPts val="600"/>
              </a:spcBef>
              <a:buSzPct val="100000"/>
              <a:buChar char="–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228600">
              <a:spcBef>
                <a:spcPts val="600"/>
              </a:spcBef>
              <a:buSzPct val="100000"/>
              <a:buChar char="–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4550" indent="-285750">
              <a:spcBef>
                <a:spcPts val="600"/>
              </a:spcBef>
              <a:buSzPct val="100000"/>
              <a:buChar char="»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index=“*”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| pipe feature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| </a:t>
            </a:r>
            <a:r>
              <a:rPr lang="en-US" sz="1400" dirty="0" err="1"/>
              <a:t>sendmail</a:t>
            </a:r>
            <a:r>
              <a:rPr lang="en-US" sz="1400" dirty="0"/>
              <a:t> to=“chuck.ezell@datavail.com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| convert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| fields +</a:t>
            </a:r>
            <a:r>
              <a:rPr lang="en-US" sz="1200" i="1" dirty="0"/>
              <a:t> (filter to add fields)</a:t>
            </a:r>
            <a:endParaRPr lang="en-US" sz="14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| fields – </a:t>
            </a:r>
            <a:r>
              <a:rPr lang="en-US" sz="1200" i="1" dirty="0"/>
              <a:t>(filter to remove fields)</a:t>
            </a:r>
            <a:endParaRPr lang="en-US" sz="14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err="1"/>
              <a:t>sourcetype</a:t>
            </a:r>
            <a:r>
              <a:rPr lang="en-US" sz="1400" dirty="0"/>
              <a:t>=“*”</a:t>
            </a:r>
            <a:r>
              <a:rPr lang="en-US" sz="1200" i="1" dirty="0"/>
              <a:t>  (set </a:t>
            </a:r>
            <a:r>
              <a:rPr lang="en-US" sz="1200" i="1" dirty="0" err="1"/>
              <a:t>sourcetype</a:t>
            </a:r>
            <a:r>
              <a:rPr lang="en-US" sz="1200" i="1" dirty="0"/>
              <a:t> explicitly)</a:t>
            </a:r>
            <a:endParaRPr lang="en-US" sz="14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err="1"/>
              <a:t>timechart</a:t>
            </a:r>
            <a:r>
              <a:rPr lang="en-US" sz="1400" dirty="0"/>
              <a:t> count by host </a:t>
            </a:r>
            <a:r>
              <a:rPr lang="en-US" sz="1200" i="1" dirty="0"/>
              <a:t>(count by any field)</a:t>
            </a:r>
            <a:endParaRPr lang="en-US" sz="14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err="1"/>
              <a:t>addtotals</a:t>
            </a:r>
            <a:r>
              <a:rPr lang="en-US" sz="1400" dirty="0"/>
              <a:t> fieldname=sum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chart count by fieldname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| cluster *values*   </a:t>
            </a:r>
            <a:r>
              <a:rPr lang="en-US" sz="1400" i="1" dirty="0"/>
              <a:t>(group by function)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any fieldname search as fieldname=“*” </a:t>
            </a:r>
          </a:p>
        </p:txBody>
      </p:sp>
    </p:spTree>
    <p:extLst>
      <p:ext uri="{BB962C8B-B14F-4D97-AF65-F5344CB8AC3E}">
        <p14:creationId xmlns:p14="http://schemas.microsoft.com/office/powerpoint/2010/main" val="1120717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Performing Searches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8456" y="1570680"/>
            <a:ext cx="6326739" cy="652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/>
          <a:lstStyle>
            <a:lvl1pPr marL="342900" indent="-342900">
              <a:spcBef>
                <a:spcPts val="600"/>
              </a:spcBef>
              <a:buSzPct val="100000"/>
              <a:buBlip>
                <a:blip r:embed="rId2"/>
              </a:buBlip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14387" indent="-357187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0971" indent="-326571">
              <a:spcBef>
                <a:spcPts val="600"/>
              </a:spcBef>
              <a:buSzPct val="100000"/>
              <a:buChar char="–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228600">
              <a:spcBef>
                <a:spcPts val="600"/>
              </a:spcBef>
              <a:buSzPct val="100000"/>
              <a:buChar char="–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4550" indent="-285750">
              <a:spcBef>
                <a:spcPts val="600"/>
              </a:spcBef>
              <a:buSzPct val="100000"/>
              <a:buChar char="»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228600">
              <a:spcBef>
                <a:spcPts val="600"/>
              </a:spcBef>
              <a:buSzPct val="100000"/>
              <a:buChar char="•"/>
              <a:defRPr sz="2000">
                <a:solidFill>
                  <a:srgbClr val="2A486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500"/>
              <a:t>Explicit or Wildcard searches: both are valid</a:t>
            </a:r>
            <a:endParaRPr lang="en-US" sz="1500" dirty="0"/>
          </a:p>
        </p:txBody>
      </p:sp>
      <p:pic>
        <p:nvPicPr>
          <p:cNvPr id="5" name="Picture 4" descr="search_inde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5" y="1883969"/>
            <a:ext cx="6362636" cy="2214084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6" name="Picture 5" descr="search_result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57"/>
          <a:stretch/>
        </p:blipFill>
        <p:spPr>
          <a:xfrm>
            <a:off x="735728" y="1119705"/>
            <a:ext cx="6380406" cy="3669356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46531" y="2894136"/>
            <a:ext cx="1302291" cy="1894931"/>
          </a:xfrm>
          <a:prstGeom prst="rect">
            <a:avLst/>
          </a:prstGeom>
          <a:noFill/>
          <a:ln w="28575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" name="Group 7"/>
          <p:cNvGrpSpPr/>
          <p:nvPr/>
        </p:nvGrpSpPr>
        <p:grpSpPr>
          <a:xfrm>
            <a:off x="611207" y="1063554"/>
            <a:ext cx="6588182" cy="3767477"/>
            <a:chOff x="1086556" y="617671"/>
            <a:chExt cx="7914311" cy="4525829"/>
          </a:xfrm>
        </p:grpSpPr>
        <p:sp>
          <p:nvSpPr>
            <p:cNvPr id="9" name="Rectangle 8"/>
            <p:cNvSpPr/>
            <p:nvPr/>
          </p:nvSpPr>
          <p:spPr>
            <a:xfrm>
              <a:off x="1086556" y="617671"/>
              <a:ext cx="7914311" cy="4525829"/>
            </a:xfrm>
            <a:prstGeom prst="rect">
              <a:avLst/>
            </a:prstGeom>
            <a:solidFill>
              <a:srgbClr val="777777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0" name="Picture 9" descr="search_auto_fiel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034" y="1086226"/>
              <a:ext cx="6405400" cy="3579488"/>
            </a:xfrm>
            <a:prstGeom prst="rect">
              <a:avLst/>
            </a:prstGeom>
            <a:ln w="3175" cmpd="sng">
              <a:solidFill>
                <a:schemeClr val="tx1"/>
              </a:solidFill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537734" y="979100"/>
            <a:ext cx="6588182" cy="3851931"/>
            <a:chOff x="1031039" y="623741"/>
            <a:chExt cx="7914311" cy="4627283"/>
          </a:xfrm>
        </p:grpSpPr>
        <p:sp>
          <p:nvSpPr>
            <p:cNvPr id="12" name="Rectangle 11"/>
            <p:cNvSpPr/>
            <p:nvPr/>
          </p:nvSpPr>
          <p:spPr>
            <a:xfrm>
              <a:off x="1031039" y="623741"/>
              <a:ext cx="7914311" cy="4627283"/>
            </a:xfrm>
            <a:prstGeom prst="rect">
              <a:avLst/>
            </a:prstGeom>
            <a:solidFill>
              <a:srgbClr val="777777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3" name="Picture 12" descr="search_add_field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516" y="889000"/>
              <a:ext cx="7383991" cy="4024608"/>
            </a:xfrm>
            <a:prstGeom prst="rect">
              <a:avLst/>
            </a:prstGeom>
          </p:spPr>
        </p:pic>
      </p:grpSp>
      <p:pic>
        <p:nvPicPr>
          <p:cNvPr id="14" name="Picture 13" descr="search_result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6" b="1811"/>
          <a:stretch/>
        </p:blipFill>
        <p:spPr>
          <a:xfrm>
            <a:off x="682061" y="979094"/>
            <a:ext cx="6380406" cy="3669356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6174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Searches &amp; Reports</a:t>
            </a:r>
            <a:endParaRPr lang="en-US" dirty="0"/>
          </a:p>
        </p:txBody>
      </p:sp>
      <p:pic>
        <p:nvPicPr>
          <p:cNvPr id="4" name="Picture 3" descr="search_result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2268"/>
          <a:stretch/>
        </p:blipFill>
        <p:spPr>
          <a:xfrm>
            <a:off x="725848" y="1544939"/>
            <a:ext cx="6797977" cy="3163625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20391" y="2131188"/>
            <a:ext cx="1923005" cy="387786"/>
          </a:xfrm>
          <a:prstGeom prst="rect">
            <a:avLst/>
          </a:prstGeom>
          <a:noFill/>
          <a:ln w="28575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 descr="search_stats_fields_t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91" y="1555591"/>
            <a:ext cx="6785202" cy="3157470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7" name="Picture 6" descr="search_visual_fields_top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" b="35706"/>
          <a:stretch/>
        </p:blipFill>
        <p:spPr>
          <a:xfrm>
            <a:off x="724035" y="1796951"/>
            <a:ext cx="6777756" cy="29165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56283" y="1665413"/>
            <a:ext cx="1194073" cy="776442"/>
          </a:xfrm>
          <a:prstGeom prst="rect">
            <a:avLst/>
          </a:prstGeom>
          <a:noFill/>
          <a:ln w="38100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search_visual_fields_ba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75" y="2529626"/>
            <a:ext cx="5662066" cy="180574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10" name="Picture 9" descr="search_visual_fields_colum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92" y="2573711"/>
            <a:ext cx="5662065" cy="1717934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3472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Searches &amp; Reports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35857" y="1526452"/>
            <a:ext cx="6012132" cy="2797724"/>
            <a:chOff x="1204536" y="817953"/>
            <a:chExt cx="7650305" cy="3560043"/>
          </a:xfrm>
        </p:grpSpPr>
        <p:pic>
          <p:nvPicPr>
            <p:cNvPr id="12" name="Picture 11" descr="search_stats_fields_top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536" y="817953"/>
              <a:ext cx="7650305" cy="3560043"/>
            </a:xfrm>
            <a:prstGeom prst="rect">
              <a:avLst/>
            </a:prstGeom>
            <a:ln w="3175" cmpd="sng">
              <a:solidFill>
                <a:schemeClr val="tx1"/>
              </a:solidFill>
            </a:ln>
          </p:spPr>
        </p:pic>
        <p:pic>
          <p:nvPicPr>
            <p:cNvPr id="13" name="Picture 12" descr="search_visual_fields_top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9" b="35706"/>
            <a:stretch/>
          </p:blipFill>
          <p:spPr>
            <a:xfrm>
              <a:off x="1212930" y="1089600"/>
              <a:ext cx="7641911" cy="3288396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5752565" y="1945178"/>
            <a:ext cx="229058" cy="261794"/>
          </a:xfrm>
          <a:prstGeom prst="rect">
            <a:avLst/>
          </a:prstGeom>
          <a:noFill/>
          <a:ln w="28575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 descr="search_top_right_sha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7" y="1326708"/>
            <a:ext cx="6283352" cy="319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06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Searches &amp; Reports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896186" y="1247846"/>
            <a:ext cx="5737729" cy="2670032"/>
            <a:chOff x="1204536" y="817953"/>
            <a:chExt cx="7650305" cy="3560043"/>
          </a:xfrm>
        </p:grpSpPr>
        <p:pic>
          <p:nvPicPr>
            <p:cNvPr id="9" name="Picture 8" descr="search_stats_fields_top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536" y="817953"/>
              <a:ext cx="7650305" cy="3560043"/>
            </a:xfrm>
            <a:prstGeom prst="rect">
              <a:avLst/>
            </a:prstGeom>
            <a:ln w="3175" cmpd="sng">
              <a:solidFill>
                <a:schemeClr val="tx1"/>
              </a:solidFill>
            </a:ln>
          </p:spPr>
        </p:pic>
        <p:pic>
          <p:nvPicPr>
            <p:cNvPr id="10" name="Picture 9" descr="search_visual_fields_top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9" b="35706"/>
            <a:stretch/>
          </p:blipFill>
          <p:spPr>
            <a:xfrm>
              <a:off x="1212930" y="1089600"/>
              <a:ext cx="7641911" cy="3288396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6702467" y="1638964"/>
            <a:ext cx="218603" cy="249845"/>
          </a:xfrm>
          <a:prstGeom prst="rect">
            <a:avLst/>
          </a:prstGeom>
          <a:noFill/>
          <a:ln w="28575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 descr="search_top_right_exp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04" y="1201002"/>
            <a:ext cx="6049172" cy="274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396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Searches &amp; Reports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70016" y="1670351"/>
            <a:ext cx="5737729" cy="2670032"/>
            <a:chOff x="1204536" y="817953"/>
            <a:chExt cx="7650305" cy="3560043"/>
          </a:xfrm>
        </p:grpSpPr>
        <p:pic>
          <p:nvPicPr>
            <p:cNvPr id="12" name="Picture 11" descr="search_stats_fields_top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536" y="817953"/>
              <a:ext cx="7650305" cy="3560043"/>
            </a:xfrm>
            <a:prstGeom prst="rect">
              <a:avLst/>
            </a:prstGeom>
            <a:ln w="3175" cmpd="sng">
              <a:solidFill>
                <a:schemeClr val="tx1"/>
              </a:solidFill>
            </a:ln>
          </p:spPr>
        </p:pic>
        <p:pic>
          <p:nvPicPr>
            <p:cNvPr id="13" name="Picture 12" descr="search_visual_fields_top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9" b="35706"/>
            <a:stretch/>
          </p:blipFill>
          <p:spPr>
            <a:xfrm>
              <a:off x="1212930" y="1089600"/>
              <a:ext cx="7641911" cy="3288396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5801213" y="2066675"/>
            <a:ext cx="218603" cy="249845"/>
          </a:xfrm>
          <a:prstGeom prst="rect">
            <a:avLst/>
          </a:prstGeom>
          <a:noFill/>
          <a:ln w="28575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5" name="Group 14"/>
          <p:cNvGrpSpPr/>
          <p:nvPr/>
        </p:nvGrpSpPr>
        <p:grpSpPr>
          <a:xfrm>
            <a:off x="781528" y="1607215"/>
            <a:ext cx="5904505" cy="3222360"/>
            <a:chOff x="1086556" y="733778"/>
            <a:chExt cx="7872673" cy="4296480"/>
          </a:xfrm>
        </p:grpSpPr>
        <p:sp>
          <p:nvSpPr>
            <p:cNvPr id="18" name="Rectangle 17"/>
            <p:cNvSpPr/>
            <p:nvPr/>
          </p:nvSpPr>
          <p:spPr>
            <a:xfrm>
              <a:off x="1086556" y="733778"/>
              <a:ext cx="7872673" cy="3777303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9" name="Picture 18" descr="search_top_right_prin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9832" y="831833"/>
              <a:ext cx="5691876" cy="4198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9638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Searches &amp; Reports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020490" y="1549158"/>
            <a:ext cx="5737729" cy="2670032"/>
            <a:chOff x="1204536" y="817953"/>
            <a:chExt cx="7650305" cy="3560043"/>
          </a:xfrm>
        </p:grpSpPr>
        <p:pic>
          <p:nvPicPr>
            <p:cNvPr id="16" name="Picture 15" descr="search_stats_fields_top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536" y="817953"/>
              <a:ext cx="7650305" cy="3560043"/>
            </a:xfrm>
            <a:prstGeom prst="rect">
              <a:avLst/>
            </a:prstGeom>
            <a:ln w="3175" cmpd="sng">
              <a:solidFill>
                <a:schemeClr val="tx1"/>
              </a:solidFill>
            </a:ln>
          </p:spPr>
        </p:pic>
        <p:pic>
          <p:nvPicPr>
            <p:cNvPr id="17" name="Picture 16" descr="search_visual_fields_top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9" b="35706"/>
            <a:stretch/>
          </p:blipFill>
          <p:spPr>
            <a:xfrm>
              <a:off x="1212930" y="1089600"/>
              <a:ext cx="7641911" cy="3288396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5951684" y="1549159"/>
            <a:ext cx="452820" cy="203735"/>
          </a:xfrm>
          <a:prstGeom prst="rect">
            <a:avLst/>
          </a:prstGeom>
          <a:noFill/>
          <a:ln w="28575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1" name="Group 20"/>
          <p:cNvGrpSpPr/>
          <p:nvPr/>
        </p:nvGrpSpPr>
        <p:grpSpPr>
          <a:xfrm>
            <a:off x="932002" y="1486028"/>
            <a:ext cx="5904505" cy="2832977"/>
            <a:chOff x="1086556" y="733778"/>
            <a:chExt cx="7872673" cy="3777303"/>
          </a:xfrm>
        </p:grpSpPr>
        <p:sp>
          <p:nvSpPr>
            <p:cNvPr id="22" name="Rectangle 21"/>
            <p:cNvSpPr/>
            <p:nvPr/>
          </p:nvSpPr>
          <p:spPr>
            <a:xfrm>
              <a:off x="1086556" y="733778"/>
              <a:ext cx="7872673" cy="3777303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3" name="Picture 22" descr="search_top_right_savea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897" y="1430299"/>
              <a:ext cx="3187700" cy="25527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4" name="Rectangle 23"/>
          <p:cNvSpPr/>
          <p:nvPr/>
        </p:nvSpPr>
        <p:spPr>
          <a:xfrm>
            <a:off x="3661568" y="2695014"/>
            <a:ext cx="1420916" cy="395588"/>
          </a:xfrm>
          <a:prstGeom prst="rect">
            <a:avLst/>
          </a:prstGeom>
          <a:noFill/>
          <a:ln w="38100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83533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9703" y="1290079"/>
            <a:ext cx="6406484" cy="370743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Multiple charts in one place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Monitor multiple data sources from varied locations in one view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Create segregated views for specific audiences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Create a central reporting interface for launching other reports &amp; searches</a:t>
            </a:r>
          </a:p>
        </p:txBody>
      </p:sp>
    </p:spTree>
    <p:extLst>
      <p:ext uri="{BB962C8B-B14F-4D97-AF65-F5344CB8AC3E}">
        <p14:creationId xmlns:p14="http://schemas.microsoft.com/office/powerpoint/2010/main" val="2508291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Dashboards</a:t>
            </a:r>
            <a:endParaRPr lang="en-US" dirty="0"/>
          </a:p>
        </p:txBody>
      </p:sp>
      <p:pic>
        <p:nvPicPr>
          <p:cNvPr id="4" name="Picture 3" descr="dash_simpl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0"/>
          <a:stretch/>
        </p:blipFill>
        <p:spPr>
          <a:xfrm>
            <a:off x="1141682" y="1063229"/>
            <a:ext cx="5223074" cy="391631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2454015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Dashboards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28269" y="1459851"/>
            <a:ext cx="6349673" cy="2954798"/>
            <a:chOff x="1204536" y="817953"/>
            <a:chExt cx="7650305" cy="3560043"/>
          </a:xfrm>
        </p:grpSpPr>
        <p:pic>
          <p:nvPicPr>
            <p:cNvPr id="5" name="Picture 4" descr="search_stats_fields_top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536" y="817953"/>
              <a:ext cx="7650305" cy="3560043"/>
            </a:xfrm>
            <a:prstGeom prst="rect">
              <a:avLst/>
            </a:prstGeom>
            <a:ln w="3175" cmpd="sng">
              <a:solidFill>
                <a:schemeClr val="tx1"/>
              </a:solidFill>
            </a:ln>
          </p:spPr>
        </p:pic>
        <p:pic>
          <p:nvPicPr>
            <p:cNvPr id="6" name="Picture 5" descr="search_visual_fields_top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9" b="35706"/>
            <a:stretch/>
          </p:blipFill>
          <p:spPr>
            <a:xfrm>
              <a:off x="1212930" y="1089600"/>
              <a:ext cx="7641911" cy="3288396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6175446" y="1459851"/>
            <a:ext cx="501115" cy="225464"/>
          </a:xfrm>
          <a:prstGeom prst="rect">
            <a:avLst/>
          </a:prstGeom>
          <a:noFill/>
          <a:ln w="28575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" name="Group 7"/>
          <p:cNvGrpSpPr/>
          <p:nvPr/>
        </p:nvGrpSpPr>
        <p:grpSpPr>
          <a:xfrm>
            <a:off x="654352" y="1369688"/>
            <a:ext cx="6608153" cy="3135122"/>
            <a:chOff x="997498" y="733778"/>
            <a:chExt cx="7961731" cy="3777303"/>
          </a:xfrm>
        </p:grpSpPr>
        <p:sp>
          <p:nvSpPr>
            <p:cNvPr id="9" name="Rectangle 8"/>
            <p:cNvSpPr/>
            <p:nvPr/>
          </p:nvSpPr>
          <p:spPr>
            <a:xfrm>
              <a:off x="997498" y="733778"/>
              <a:ext cx="7961731" cy="3777303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0" name="Picture 9" descr="dash_from_saveas_search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0299" y="1466850"/>
              <a:ext cx="3644900" cy="26543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sp>
        <p:nvSpPr>
          <p:cNvPr id="11" name="Rectangle 10"/>
          <p:cNvSpPr/>
          <p:nvPr/>
        </p:nvSpPr>
        <p:spPr>
          <a:xfrm>
            <a:off x="3643666" y="2718360"/>
            <a:ext cx="1572461" cy="437779"/>
          </a:xfrm>
          <a:prstGeom prst="rect">
            <a:avLst/>
          </a:prstGeom>
          <a:noFill/>
          <a:ln w="38100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51133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Access to </a:t>
            </a:r>
            <a:r>
              <a:rPr lang="en-US" sz="2400" dirty="0" smtClean="0"/>
              <a:t>Logs (database, application,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  <a:endParaRPr lang="en-US" sz="2400" i="1" dirty="0"/>
          </a:p>
          <a:p>
            <a:r>
              <a:rPr lang="en-US" sz="2400" dirty="0" smtClean="0"/>
              <a:t>Windows</a:t>
            </a:r>
            <a:r>
              <a:rPr lang="en-US" sz="2400" dirty="0"/>
              <a:t>, Linux, Mac, AIX environment to run the </a:t>
            </a:r>
            <a:r>
              <a:rPr lang="en-US" sz="2400" dirty="0" err="1"/>
              <a:t>Splunk</a:t>
            </a:r>
            <a:r>
              <a:rPr lang="en-US" sz="2400" dirty="0"/>
              <a:t> Interface</a:t>
            </a:r>
          </a:p>
          <a:p>
            <a:r>
              <a:rPr lang="en-US" sz="2400" dirty="0"/>
              <a:t>Storage Space to collect &amp; index log data </a:t>
            </a:r>
            <a:r>
              <a:rPr lang="en-US" sz="1800" i="1" dirty="0"/>
              <a:t>(suggested 200GB – 5GB/Day * 40 Days</a:t>
            </a:r>
            <a:r>
              <a:rPr lang="en-US" sz="1800" i="1" dirty="0" smtClean="0"/>
              <a:t>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3135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Dashboards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03166" y="1482392"/>
            <a:ext cx="5737729" cy="2670032"/>
            <a:chOff x="1204536" y="817953"/>
            <a:chExt cx="7650305" cy="3560043"/>
          </a:xfrm>
        </p:grpSpPr>
        <p:pic>
          <p:nvPicPr>
            <p:cNvPr id="13" name="Picture 12" descr="search_stats_fields_top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536" y="817953"/>
              <a:ext cx="7650305" cy="3560043"/>
            </a:xfrm>
            <a:prstGeom prst="rect">
              <a:avLst/>
            </a:prstGeom>
            <a:ln w="3175" cmpd="sng">
              <a:solidFill>
                <a:schemeClr val="tx1"/>
              </a:solidFill>
            </a:ln>
          </p:spPr>
        </p:pic>
        <p:pic>
          <p:nvPicPr>
            <p:cNvPr id="14" name="Picture 13" descr="search_visual_fields_top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9" b="35706"/>
            <a:stretch/>
          </p:blipFill>
          <p:spPr>
            <a:xfrm>
              <a:off x="1212930" y="1089600"/>
              <a:ext cx="7641911" cy="3288396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5834360" y="1482393"/>
            <a:ext cx="452820" cy="203735"/>
          </a:xfrm>
          <a:prstGeom prst="rect">
            <a:avLst/>
          </a:prstGeom>
          <a:noFill/>
          <a:ln w="28575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6" name="Group 15"/>
          <p:cNvGrpSpPr/>
          <p:nvPr/>
        </p:nvGrpSpPr>
        <p:grpSpPr>
          <a:xfrm>
            <a:off x="814678" y="1370189"/>
            <a:ext cx="5904505" cy="3307292"/>
            <a:chOff x="1086556" y="668351"/>
            <a:chExt cx="7872673" cy="4409722"/>
          </a:xfrm>
        </p:grpSpPr>
        <p:sp>
          <p:nvSpPr>
            <p:cNvPr id="17" name="Rectangle 16"/>
            <p:cNvSpPr/>
            <p:nvPr/>
          </p:nvSpPr>
          <p:spPr>
            <a:xfrm>
              <a:off x="1086556" y="733778"/>
              <a:ext cx="7872673" cy="3777303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8" name="Picture 17" descr="dash_ne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448" y="668351"/>
              <a:ext cx="4937381" cy="4409722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2701059" y="1873506"/>
            <a:ext cx="1285590" cy="327921"/>
          </a:xfrm>
          <a:prstGeom prst="rect">
            <a:avLst/>
          </a:prstGeom>
          <a:noFill/>
          <a:ln w="38100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2549918" y="2102317"/>
            <a:ext cx="1363868" cy="327921"/>
          </a:xfrm>
          <a:prstGeom prst="rect">
            <a:avLst/>
          </a:prstGeom>
          <a:noFill/>
          <a:ln w="38100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2622787" y="3226406"/>
            <a:ext cx="1899965" cy="327921"/>
          </a:xfrm>
          <a:prstGeom prst="rect">
            <a:avLst/>
          </a:prstGeom>
          <a:noFill/>
          <a:ln w="38100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>
            <a:off x="4121568" y="4048810"/>
            <a:ext cx="500075" cy="327921"/>
          </a:xfrm>
          <a:prstGeom prst="rect">
            <a:avLst/>
          </a:prstGeom>
          <a:noFill/>
          <a:ln w="38100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565807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Dashboards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93836" y="1485779"/>
            <a:ext cx="5737729" cy="2670032"/>
            <a:chOff x="1204536" y="817953"/>
            <a:chExt cx="7650305" cy="3560043"/>
          </a:xfrm>
        </p:grpSpPr>
        <p:pic>
          <p:nvPicPr>
            <p:cNvPr id="4" name="Picture 3" descr="search_stats_fields_top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536" y="817953"/>
              <a:ext cx="7650305" cy="3560043"/>
            </a:xfrm>
            <a:prstGeom prst="rect">
              <a:avLst/>
            </a:prstGeom>
            <a:ln w="3175" cmpd="sng">
              <a:solidFill>
                <a:schemeClr val="tx1"/>
              </a:solidFill>
            </a:ln>
          </p:spPr>
        </p:pic>
        <p:pic>
          <p:nvPicPr>
            <p:cNvPr id="5" name="Picture 4" descr="search_visual_fields_top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9" b="35706"/>
            <a:stretch/>
          </p:blipFill>
          <p:spPr>
            <a:xfrm>
              <a:off x="1212930" y="1089600"/>
              <a:ext cx="7641911" cy="3288396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5725029" y="1485780"/>
            <a:ext cx="452820" cy="203735"/>
          </a:xfrm>
          <a:prstGeom prst="rect">
            <a:avLst/>
          </a:prstGeom>
          <a:noFill/>
          <a:ln w="28575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705348" y="1422648"/>
            <a:ext cx="5904505" cy="2832977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dash_view_ne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80" y="1689510"/>
            <a:ext cx="4824825" cy="28948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16336" y="2881051"/>
            <a:ext cx="1004941" cy="327921"/>
          </a:xfrm>
          <a:prstGeom prst="rect">
            <a:avLst/>
          </a:prstGeom>
          <a:noFill/>
          <a:ln w="38100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96677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Dashboards</a:t>
            </a:r>
            <a:endParaRPr lang="en-US" dirty="0"/>
          </a:p>
        </p:txBody>
      </p:sp>
      <p:pic>
        <p:nvPicPr>
          <p:cNvPr id="3" name="Picture 2" descr="dash_new_one_p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70" y="1662859"/>
            <a:ext cx="5462417" cy="303142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 descr="dashboard_edi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4" b="51916"/>
          <a:stretch/>
        </p:blipFill>
        <p:spPr>
          <a:xfrm>
            <a:off x="2011137" y="1986982"/>
            <a:ext cx="3924023" cy="14938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76372" y="1763162"/>
            <a:ext cx="1296411" cy="488854"/>
          </a:xfrm>
          <a:prstGeom prst="rect">
            <a:avLst/>
          </a:prstGeom>
          <a:noFill/>
          <a:ln w="38100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739315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Dashboards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19619" y="1511670"/>
            <a:ext cx="5462417" cy="3031421"/>
            <a:chOff x="1318553" y="733778"/>
            <a:chExt cx="7283222" cy="4041895"/>
          </a:xfrm>
        </p:grpSpPr>
        <p:pic>
          <p:nvPicPr>
            <p:cNvPr id="4" name="Picture 3" descr="dash_new_one_pi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553" y="733778"/>
              <a:ext cx="7283222" cy="404189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5" name="Picture 4" descr="dashboard_edi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664" b="51916"/>
            <a:stretch/>
          </p:blipFill>
          <p:spPr>
            <a:xfrm>
              <a:off x="2727311" y="1165942"/>
              <a:ext cx="5232030" cy="1991815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4682293" y="2184529"/>
            <a:ext cx="1171496" cy="166563"/>
          </a:xfrm>
          <a:prstGeom prst="rect">
            <a:avLst/>
          </a:prstGeom>
          <a:noFill/>
          <a:ln w="38100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" name="Group 6"/>
          <p:cNvGrpSpPr/>
          <p:nvPr/>
        </p:nvGrpSpPr>
        <p:grpSpPr>
          <a:xfrm>
            <a:off x="836343" y="1459615"/>
            <a:ext cx="5609462" cy="3206990"/>
            <a:chOff x="1207517" y="664376"/>
            <a:chExt cx="7479283" cy="4275986"/>
          </a:xfrm>
        </p:grpSpPr>
        <p:sp>
          <p:nvSpPr>
            <p:cNvPr id="8" name="Rectangle 7"/>
            <p:cNvSpPr/>
            <p:nvPr/>
          </p:nvSpPr>
          <p:spPr>
            <a:xfrm>
              <a:off x="1207517" y="664376"/>
              <a:ext cx="7479283" cy="4242292"/>
            </a:xfrm>
            <a:prstGeom prst="rect">
              <a:avLst/>
            </a:prstGeom>
            <a:solidFill>
              <a:srgbClr val="777777">
                <a:alpha val="8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9" name="Picture 8" descr="dash_edit_xm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5306" y="747659"/>
              <a:ext cx="6472606" cy="419270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88084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Visuals</a:t>
            </a:r>
            <a:endParaRPr lang="en-US" dirty="0"/>
          </a:p>
        </p:txBody>
      </p:sp>
      <p:pic>
        <p:nvPicPr>
          <p:cNvPr id="3" name="Picture 2" descr="dash_new_one_p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74" y="1328548"/>
            <a:ext cx="5462417" cy="303142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 descr="dash_edit_visua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0" t="4321" b="84184"/>
          <a:stretch/>
        </p:blipFill>
        <p:spPr>
          <a:xfrm>
            <a:off x="4339135" y="1855667"/>
            <a:ext cx="2276001" cy="3034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7525" y="1855667"/>
            <a:ext cx="824926" cy="364613"/>
          </a:xfrm>
          <a:prstGeom prst="rect">
            <a:avLst/>
          </a:prstGeom>
          <a:noFill/>
          <a:ln w="38100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" name="Group 5"/>
          <p:cNvGrpSpPr/>
          <p:nvPr/>
        </p:nvGrpSpPr>
        <p:grpSpPr>
          <a:xfrm>
            <a:off x="1110889" y="1293906"/>
            <a:ext cx="5609462" cy="3181719"/>
            <a:chOff x="1207517" y="664376"/>
            <a:chExt cx="7479283" cy="4242292"/>
          </a:xfrm>
        </p:grpSpPr>
        <p:sp>
          <p:nvSpPr>
            <p:cNvPr id="7" name="Rectangle 6"/>
            <p:cNvSpPr/>
            <p:nvPr/>
          </p:nvSpPr>
          <p:spPr>
            <a:xfrm>
              <a:off x="1207517" y="664376"/>
              <a:ext cx="7479283" cy="4242292"/>
            </a:xfrm>
            <a:prstGeom prst="rect">
              <a:avLst/>
            </a:prstGeom>
            <a:solidFill>
              <a:srgbClr val="777777">
                <a:alpha val="8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8" name="Picture 7" descr="dash_edit_visual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4" r="45584" b="18712"/>
            <a:stretch/>
          </p:blipFill>
          <p:spPr>
            <a:xfrm>
              <a:off x="2172144" y="999378"/>
              <a:ext cx="4975807" cy="317163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95333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to Existing Dashboards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81976" y="1482071"/>
            <a:ext cx="5737729" cy="2670032"/>
            <a:chOff x="1204536" y="817953"/>
            <a:chExt cx="7650305" cy="3560043"/>
          </a:xfrm>
        </p:grpSpPr>
        <p:pic>
          <p:nvPicPr>
            <p:cNvPr id="4" name="Picture 3" descr="search_stats_fields_top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536" y="817953"/>
              <a:ext cx="7650305" cy="3560043"/>
            </a:xfrm>
            <a:prstGeom prst="rect">
              <a:avLst/>
            </a:prstGeom>
            <a:ln w="3175" cmpd="sng">
              <a:solidFill>
                <a:schemeClr val="tx1"/>
              </a:solidFill>
            </a:ln>
          </p:spPr>
        </p:pic>
        <p:pic>
          <p:nvPicPr>
            <p:cNvPr id="5" name="Picture 4" descr="search_visual_fields_top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9" b="35706"/>
            <a:stretch/>
          </p:blipFill>
          <p:spPr>
            <a:xfrm>
              <a:off x="1212930" y="1089600"/>
              <a:ext cx="7641911" cy="3288396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5813170" y="1482072"/>
            <a:ext cx="452820" cy="203735"/>
          </a:xfrm>
          <a:prstGeom prst="rect">
            <a:avLst/>
          </a:prstGeom>
          <a:noFill/>
          <a:ln w="28575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" name="Group 6"/>
          <p:cNvGrpSpPr/>
          <p:nvPr/>
        </p:nvGrpSpPr>
        <p:grpSpPr>
          <a:xfrm>
            <a:off x="793488" y="1418941"/>
            <a:ext cx="5904505" cy="2832977"/>
            <a:chOff x="1086556" y="733778"/>
            <a:chExt cx="7872673" cy="3777303"/>
          </a:xfrm>
        </p:grpSpPr>
        <p:sp>
          <p:nvSpPr>
            <p:cNvPr id="8" name="Rectangle 7"/>
            <p:cNvSpPr/>
            <p:nvPr/>
          </p:nvSpPr>
          <p:spPr>
            <a:xfrm>
              <a:off x="1086556" y="733778"/>
              <a:ext cx="7872673" cy="3777303"/>
            </a:xfrm>
            <a:prstGeom prst="rect">
              <a:avLst/>
            </a:prstGeom>
            <a:solidFill>
              <a:srgbClr val="777777">
                <a:alpha val="8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9" name="Picture 8" descr="dash_from_saveas_search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0299" y="1466850"/>
              <a:ext cx="3644900" cy="26543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sp>
        <p:nvSpPr>
          <p:cNvPr id="10" name="Rectangle 9"/>
          <p:cNvSpPr/>
          <p:nvPr/>
        </p:nvSpPr>
        <p:spPr>
          <a:xfrm>
            <a:off x="3523053" y="2627926"/>
            <a:ext cx="1420916" cy="395588"/>
          </a:xfrm>
          <a:prstGeom prst="rect">
            <a:avLst/>
          </a:prstGeom>
          <a:noFill/>
          <a:ln w="38100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 descr="dashboard_add_to_existi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04" y="1349297"/>
            <a:ext cx="4683713" cy="324416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3267898" y="1968745"/>
            <a:ext cx="1732946" cy="262226"/>
          </a:xfrm>
          <a:prstGeom prst="rect">
            <a:avLst/>
          </a:prstGeom>
          <a:noFill/>
          <a:ln w="38100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3267898" y="2230971"/>
            <a:ext cx="1732946" cy="248755"/>
          </a:xfrm>
          <a:prstGeom prst="rect">
            <a:avLst/>
          </a:prstGeom>
          <a:noFill/>
          <a:ln w="38100" cmpd="sng">
            <a:solidFill>
              <a:srgbClr val="AD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85545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to Existing Dashboards</a:t>
            </a:r>
            <a:endParaRPr lang="en-US" dirty="0"/>
          </a:p>
        </p:txBody>
      </p:sp>
      <p:pic>
        <p:nvPicPr>
          <p:cNvPr id="3" name="Picture 2" descr="dash_simpl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14"/>
          <a:stretch/>
        </p:blipFill>
        <p:spPr>
          <a:xfrm>
            <a:off x="903814" y="1255923"/>
            <a:ext cx="7333434" cy="30068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dash_edit_enab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4" y="1590895"/>
            <a:ext cx="7232066" cy="262572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30825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141" y="1229557"/>
            <a:ext cx="6675966" cy="391394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Customer: One of Canada’s Largest Banks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Problem: No insight into daily DB2 activity on highly utilized AS/400 systems. Quest </a:t>
            </a:r>
            <a:r>
              <a:rPr lang="en-US" sz="2000" dirty="0" err="1"/>
              <a:t>Foglight</a:t>
            </a:r>
            <a:r>
              <a:rPr lang="en-US" sz="2000" dirty="0"/>
              <a:t> is currently in use to monitor all other AIX, Linux, DB2, SQL Server, Java/JVM systems but nothing in place to provide real time monitoring details on AS/400 systems.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Solution: Use </a:t>
            </a:r>
            <a:r>
              <a:rPr lang="en-US" sz="2000" dirty="0" err="1"/>
              <a:t>Splunk</a:t>
            </a:r>
            <a:r>
              <a:rPr lang="en-US" sz="2000" dirty="0"/>
              <a:t> to monitor key metrics</a:t>
            </a:r>
          </a:p>
        </p:txBody>
      </p:sp>
    </p:spTree>
    <p:extLst>
      <p:ext uri="{BB962C8B-B14F-4D97-AF65-F5344CB8AC3E}">
        <p14:creationId xmlns:p14="http://schemas.microsoft.com/office/powerpoint/2010/main" val="19951915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AS/400 Metrics to </a:t>
            </a:r>
            <a:r>
              <a:rPr lang="en-US" dirty="0" err="1" smtClean="0"/>
              <a:t>Splunk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027" y="2247270"/>
            <a:ext cx="1885950" cy="733239"/>
          </a:xfrm>
          <a:prstGeom prst="rect">
            <a:avLst/>
          </a:prstGeom>
        </p:spPr>
      </p:pic>
      <p:sp>
        <p:nvSpPr>
          <p:cNvPr id="6" name="Cube 5"/>
          <p:cNvSpPr/>
          <p:nvPr/>
        </p:nvSpPr>
        <p:spPr>
          <a:xfrm>
            <a:off x="978680" y="2319655"/>
            <a:ext cx="1265728" cy="1891665"/>
          </a:xfrm>
          <a:prstGeom prst="cube">
            <a:avLst/>
          </a:prstGeom>
          <a:solidFill>
            <a:srgbClr val="0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67" y="2947474"/>
            <a:ext cx="1316978" cy="636027"/>
          </a:xfrm>
          <a:prstGeom prst="rect">
            <a:avLst/>
          </a:prstGeom>
        </p:spPr>
      </p:pic>
      <p:sp>
        <p:nvSpPr>
          <p:cNvPr id="8" name="Flowchart: Magnetic Disk 7"/>
          <p:cNvSpPr/>
          <p:nvPr/>
        </p:nvSpPr>
        <p:spPr>
          <a:xfrm>
            <a:off x="5819316" y="3035692"/>
            <a:ext cx="709036" cy="974052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Flowchart: Document 8"/>
          <p:cNvSpPr/>
          <p:nvPr/>
        </p:nvSpPr>
        <p:spPr>
          <a:xfrm>
            <a:off x="4105063" y="3182620"/>
            <a:ext cx="628650" cy="1028700"/>
          </a:xfrm>
          <a:prstGeom prst="flowChartDocumen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Right Arrow 9"/>
          <p:cNvSpPr/>
          <p:nvPr/>
        </p:nvSpPr>
        <p:spPr>
          <a:xfrm>
            <a:off x="2393917" y="3354070"/>
            <a:ext cx="1653996" cy="62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Right Arrow 10"/>
          <p:cNvSpPr/>
          <p:nvPr/>
        </p:nvSpPr>
        <p:spPr>
          <a:xfrm>
            <a:off x="4914143" y="3354070"/>
            <a:ext cx="815452" cy="62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Rectangle 11"/>
          <p:cNvSpPr/>
          <p:nvPr/>
        </p:nvSpPr>
        <p:spPr>
          <a:xfrm>
            <a:off x="2717758" y="3525520"/>
            <a:ext cx="88197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RPG/SQL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96444" y="3272428"/>
            <a:ext cx="667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Flat File</a:t>
            </a:r>
          </a:p>
          <a:p>
            <a:pPr algn="ctr"/>
            <a:r>
              <a:rPr lang="en-US" sz="1200" dirty="0"/>
              <a:t>Metrics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89816" y="3522761"/>
            <a:ext cx="8034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Indexed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89083" y="3181365"/>
            <a:ext cx="103586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&gt;&gt;&gt; FTP &gt;&gt;&gt;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67090" y="922204"/>
            <a:ext cx="4561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Logical Flow of Metrics Collection</a:t>
            </a:r>
          </a:p>
        </p:txBody>
      </p:sp>
      <p:sp>
        <p:nvSpPr>
          <p:cNvPr id="17" name="Flowchart: Magnetic Disk 16"/>
          <p:cNvSpPr/>
          <p:nvPr/>
        </p:nvSpPr>
        <p:spPr>
          <a:xfrm>
            <a:off x="5987767" y="3135475"/>
            <a:ext cx="709036" cy="1136203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Flowchart: Magnetic Disk 18"/>
          <p:cNvSpPr/>
          <p:nvPr/>
        </p:nvSpPr>
        <p:spPr>
          <a:xfrm>
            <a:off x="6613080" y="3420173"/>
            <a:ext cx="709036" cy="851505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Flowchart: Magnetic Disk 17"/>
          <p:cNvSpPr/>
          <p:nvPr/>
        </p:nvSpPr>
        <p:spPr>
          <a:xfrm>
            <a:off x="6124116" y="3495694"/>
            <a:ext cx="709036" cy="974052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68731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7" grpId="0" animBg="1"/>
      <p:bldP spid="19" grpId="0" animBg="1"/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2139"/>
          <a:stretch/>
        </p:blipFill>
        <p:spPr>
          <a:xfrm>
            <a:off x="27542" y="33050"/>
            <a:ext cx="9088916" cy="50677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60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Can We Put in </a:t>
            </a:r>
            <a:r>
              <a:rPr lang="en-US" dirty="0" err="1" smtClean="0"/>
              <a:t>Splunk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4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371"/>
            <a:ext cx="9050940" cy="37677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63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9" y="11017"/>
            <a:ext cx="9124325" cy="44508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65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Skipped Today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947" y="1200151"/>
            <a:ext cx="8229600" cy="3394472"/>
          </a:xfrm>
        </p:spPr>
        <p:txBody>
          <a:bodyPr numCol="2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Permissions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Forwarders </a:t>
            </a:r>
            <a:r>
              <a:rPr lang="en-US" sz="2000" i="1" dirty="0"/>
              <a:t>via </a:t>
            </a:r>
            <a:r>
              <a:rPr lang="en-US" sz="2000" dirty="0"/>
              <a:t>TCP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Syslog</a:t>
            </a:r>
            <a:r>
              <a:rPr lang="en-US" sz="2000" i="1" dirty="0"/>
              <a:t> via </a:t>
            </a:r>
            <a:r>
              <a:rPr lang="en-US" sz="2000" dirty="0"/>
              <a:t>UDP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App Installs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App Creation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Custom .</a:t>
            </a:r>
            <a:r>
              <a:rPr lang="en-US" sz="2000" dirty="0" err="1"/>
              <a:t>conf</a:t>
            </a:r>
            <a:r>
              <a:rPr lang="en-US" sz="2000" dirty="0"/>
              <a:t> Files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Splunk</a:t>
            </a:r>
            <a:r>
              <a:rPr lang="en-US" sz="2000" dirty="0"/>
              <a:t> Cloud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Client Side Monitoring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Terminal App Tails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Distributed Monitoring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Alert Reporting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Custom Reports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Administration Features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Splunk</a:t>
            </a:r>
            <a:r>
              <a:rPr lang="en-US" sz="2000" dirty="0"/>
              <a:t> &amp; Hadoop (NoSQL)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Splunk</a:t>
            </a:r>
            <a:r>
              <a:rPr lang="en-US" sz="2000" dirty="0"/>
              <a:t> APIs </a:t>
            </a:r>
            <a:r>
              <a:rPr lang="en-US" sz="2000" i="1" dirty="0"/>
              <a:t>(Python/</a:t>
            </a:r>
            <a:r>
              <a:rPr lang="en-US" sz="2000" i="1" dirty="0" err="1"/>
              <a:t>Javascript</a:t>
            </a:r>
            <a:r>
              <a:rPr lang="en-US" sz="2000" i="1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BugSense</a:t>
            </a:r>
            <a:r>
              <a:rPr lang="en-US" sz="2000" dirty="0"/>
              <a:t> Mobile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080990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96348" y="0"/>
            <a:ext cx="8547652" cy="1494075"/>
            <a:chOff x="311426" y="0"/>
            <a:chExt cx="8832574" cy="1543878"/>
          </a:xfrm>
        </p:grpSpPr>
        <p:sp>
          <p:nvSpPr>
            <p:cNvPr id="6" name="Rounded Rectangle 5"/>
            <p:cNvSpPr/>
            <p:nvPr/>
          </p:nvSpPr>
          <p:spPr>
            <a:xfrm>
              <a:off x="311426" y="0"/>
              <a:ext cx="8832574" cy="154387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3407" y="0"/>
              <a:ext cx="954157" cy="1172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189843" y="0"/>
              <a:ext cx="954157" cy="1543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891853"/>
            <a:ext cx="7772400" cy="1102519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153610"/>
            <a:ext cx="6400800" cy="131445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err="1"/>
              <a:t>Datavail</a:t>
            </a:r>
            <a:r>
              <a:rPr lang="en-US" dirty="0"/>
              <a:t> is the largest provider of remote database administration in the U.S. with nearly 400 DBAs, 24/7 support and onsite/offsite, onshore/offshore delivery.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8877" t="7871" r="2274" b="7554"/>
          <a:stretch/>
        </p:blipFill>
        <p:spPr>
          <a:xfrm>
            <a:off x="8086728" y="278508"/>
            <a:ext cx="896330" cy="856476"/>
          </a:xfrm>
          <a:prstGeom prst="rect">
            <a:avLst/>
          </a:prstGeom>
        </p:spPr>
      </p:pic>
      <p:pic>
        <p:nvPicPr>
          <p:cNvPr id="10" name="image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9954" y="478939"/>
            <a:ext cx="1981201" cy="45561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11"/>
          <p:cNvSpPr txBox="1"/>
          <p:nvPr/>
        </p:nvSpPr>
        <p:spPr>
          <a:xfrm>
            <a:off x="5071859" y="321884"/>
            <a:ext cx="3014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30000" dirty="0" smtClean="0"/>
              <a:t>Presented by </a:t>
            </a:r>
            <a:r>
              <a:rPr lang="en-US" sz="1600" dirty="0" smtClean="0"/>
              <a:t>Chuck Ezell</a:t>
            </a:r>
          </a:p>
          <a:p>
            <a:pPr algn="r"/>
            <a:r>
              <a:rPr lang="en-US" sz="1600" dirty="0" smtClean="0"/>
              <a:t>Development, Tuning </a:t>
            </a:r>
            <a:r>
              <a:rPr lang="en-US" sz="1200" dirty="0" smtClean="0"/>
              <a:t>&amp;</a:t>
            </a:r>
            <a:r>
              <a:rPr lang="en-US" sz="1600" dirty="0" smtClean="0"/>
              <a:t> Automation Practice Lead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26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Opportunities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47986" y="1257860"/>
            <a:ext cx="6648027" cy="344709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Oracle Alert Logs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DB Exception Logs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User Session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Concurrent Requests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SQL IDs, SQL Profiles &amp; Outlines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SMON/PMON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DBWR/LGWR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Listener Logs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Code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XDO Processing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RAC Interconnect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Trace Logs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Custom Scripted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Direct Scripted Extractions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Direct SQL Extractions</a:t>
            </a:r>
          </a:p>
        </p:txBody>
      </p:sp>
    </p:spTree>
    <p:extLst>
      <p:ext uri="{BB962C8B-B14F-4D97-AF65-F5344CB8AC3E}">
        <p14:creationId xmlns:p14="http://schemas.microsoft.com/office/powerpoint/2010/main" val="9925520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Some Quick Examples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448306"/>
            <a:ext cx="6400800" cy="1314450"/>
          </a:xfrm>
        </p:spPr>
        <p:txBody>
          <a:bodyPr/>
          <a:lstStyle/>
          <a:p>
            <a:r>
              <a:rPr lang="en-US" dirty="0" err="1" smtClean="0"/>
              <a:t>Datavail</a:t>
            </a:r>
            <a:r>
              <a:rPr lang="en-US" dirty="0" smtClean="0"/>
              <a:t> </a:t>
            </a:r>
            <a:r>
              <a:rPr lang="en-US" dirty="0" err="1" smtClean="0"/>
              <a:t>Splunk</a:t>
            </a:r>
            <a:r>
              <a:rPr lang="en-US" dirty="0" smtClean="0"/>
              <a:t>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Node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"/>
          <a:stretch/>
        </p:blipFill>
        <p:spPr>
          <a:xfrm>
            <a:off x="662480" y="985353"/>
            <a:ext cx="6761175" cy="3784950"/>
          </a:xfrm>
          <a:prstGeom prst="rect">
            <a:avLst/>
          </a:prstGeom>
          <a:ln w="3175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9060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Sox Compliance Monitoring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8"/>
          <a:stretch/>
        </p:blipFill>
        <p:spPr>
          <a:xfrm>
            <a:off x="1337083" y="1063229"/>
            <a:ext cx="6018712" cy="382433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90294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SWUG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SSWUGTheme1</Template>
  <TotalTime>1305</TotalTime>
  <Words>1360</Words>
  <Application>Microsoft Office PowerPoint</Application>
  <PresentationFormat>On-screen Show (16:9)</PresentationFormat>
  <Paragraphs>217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Courier New</vt:lpstr>
      <vt:lpstr>SSWUGTheme1</vt:lpstr>
      <vt:lpstr>Building a Database Monitoring Tool using Splunk</vt:lpstr>
      <vt:lpstr>Agenda</vt:lpstr>
      <vt:lpstr>Getting Started</vt:lpstr>
      <vt:lpstr>What You Need</vt:lpstr>
      <vt:lpstr>What Can We Put in Splunk?</vt:lpstr>
      <vt:lpstr>Capture Opportunities</vt:lpstr>
      <vt:lpstr>Some Quick Examples</vt:lpstr>
      <vt:lpstr>Apache Node Monitoring</vt:lpstr>
      <vt:lpstr>Sox Compliance Monitoring</vt:lpstr>
      <vt:lpstr>Application Server Monitoring</vt:lpstr>
      <vt:lpstr>NMON Monitoring</vt:lpstr>
      <vt:lpstr>Oracle RAC Alert Logs</vt:lpstr>
      <vt:lpstr>Client Side Monitoring</vt:lpstr>
      <vt:lpstr>DB Health Checks</vt:lpstr>
      <vt:lpstr>Getting Data Into Splunk</vt:lpstr>
      <vt:lpstr>Getting Data Into Splunk</vt:lpstr>
      <vt:lpstr>Get the Format Right</vt:lpstr>
      <vt:lpstr>Get the Format Right : Direct SQL Extract</vt:lpstr>
      <vt:lpstr>Get the Format Right : Direct SQL Extract </vt:lpstr>
      <vt:lpstr>Get the Format Right : Direct iostat Export</vt:lpstr>
      <vt:lpstr>Segregating Data</vt:lpstr>
      <vt:lpstr>Creating Indexes</vt:lpstr>
      <vt:lpstr>Creating Indexes</vt:lpstr>
      <vt:lpstr>Getting Data into Splunk</vt:lpstr>
      <vt:lpstr>Getting Data Into Splunk</vt:lpstr>
      <vt:lpstr>Getting Data Into Splunk</vt:lpstr>
      <vt:lpstr>Getting Data Into Splunk</vt:lpstr>
      <vt:lpstr>Using Splunk Features</vt:lpstr>
      <vt:lpstr>Searching</vt:lpstr>
      <vt:lpstr>Search Screen &amp; Language</vt:lpstr>
      <vt:lpstr>Performing Searches</vt:lpstr>
      <vt:lpstr>Searches &amp; Reports</vt:lpstr>
      <vt:lpstr>Searches &amp; Reports</vt:lpstr>
      <vt:lpstr>Searches &amp; Reports</vt:lpstr>
      <vt:lpstr>Searches &amp; Reports</vt:lpstr>
      <vt:lpstr>Searches &amp; Reports</vt:lpstr>
      <vt:lpstr>Dashboards</vt:lpstr>
      <vt:lpstr>Creating Dashboards</vt:lpstr>
      <vt:lpstr>Creating Dashboards</vt:lpstr>
      <vt:lpstr>Creating Dashboards</vt:lpstr>
      <vt:lpstr>Creating Dashboards</vt:lpstr>
      <vt:lpstr>Creating Dashboards</vt:lpstr>
      <vt:lpstr>Edit Dashboards</vt:lpstr>
      <vt:lpstr>Editing Visuals</vt:lpstr>
      <vt:lpstr>Adding to Existing Dashboards</vt:lpstr>
      <vt:lpstr>Adding to Existing Dashboards</vt:lpstr>
      <vt:lpstr>Case Study</vt:lpstr>
      <vt:lpstr>AS/400 Metrics to Splunk</vt:lpstr>
      <vt:lpstr>PowerPoint Presentation</vt:lpstr>
      <vt:lpstr>PowerPoint Presentation</vt:lpstr>
      <vt:lpstr>PowerPoint Presentation</vt:lpstr>
      <vt:lpstr>What We Skipped Today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Kelley Bjella</dc:creator>
  <cp:lastModifiedBy>Chuck Ezell</cp:lastModifiedBy>
  <cp:revision>101</cp:revision>
  <dcterms:created xsi:type="dcterms:W3CDTF">2015-09-29T21:22:11Z</dcterms:created>
  <dcterms:modified xsi:type="dcterms:W3CDTF">2015-10-22T03:55:44Z</dcterms:modified>
</cp:coreProperties>
</file>