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58" r:id="rId4"/>
    <p:sldId id="259" r:id="rId5"/>
    <p:sldId id="261" r:id="rId6"/>
    <p:sldId id="260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79" r:id="rId28"/>
    <p:sldId id="285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2.pdf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9000"/>
                    </a14:imgEffect>
                    <a14:imgEffect>
                      <a14:brightnessContrast bright="100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95" y="110068"/>
            <a:ext cx="897759" cy="20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2.pdf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9000"/>
                    </a14:imgEffect>
                    <a14:imgEffect>
                      <a14:brightnessContrast bright="100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95" y="110068"/>
            <a:ext cx="897759" cy="20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B70BD-6A3D-4A1D-B561-3C49C541326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80F8-B766-45E9-8377-27A3CEFC18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348" y="0"/>
            <a:ext cx="8547652" cy="1494075"/>
            <a:chOff x="311426" y="0"/>
            <a:chExt cx="8832574" cy="1543878"/>
          </a:xfrm>
        </p:grpSpPr>
        <p:sp>
          <p:nvSpPr>
            <p:cNvPr id="6" name="Rounded Rectangle 5"/>
            <p:cNvSpPr/>
            <p:nvPr/>
          </p:nvSpPr>
          <p:spPr>
            <a:xfrm>
              <a:off x="311426" y="0"/>
              <a:ext cx="8832574" cy="15438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407" y="0"/>
              <a:ext cx="954157" cy="1172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89843" y="0"/>
              <a:ext cx="954157" cy="154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891853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Tuning ETLs for Better BI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53610"/>
            <a:ext cx="6400800" cy="1314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Datavail</a:t>
            </a:r>
            <a:r>
              <a:rPr lang="en-US" dirty="0"/>
              <a:t> is the largest provider of remote database administration in the U.S. with nearly 400 DBAs, 24/7 support and onsite/offsite, onshore/offshore delivery.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877" t="7871" r="2274" b="7554"/>
          <a:stretch/>
        </p:blipFill>
        <p:spPr>
          <a:xfrm>
            <a:off x="8086728" y="278508"/>
            <a:ext cx="896330" cy="856476"/>
          </a:xfrm>
          <a:prstGeom prst="rect">
            <a:avLst/>
          </a:prstGeom>
        </p:spPr>
      </p:pic>
      <p:pic>
        <p:nvPicPr>
          <p:cNvPr id="10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954" y="478939"/>
            <a:ext cx="1981201" cy="4556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>
            <a:off x="5071859" y="321884"/>
            <a:ext cx="301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/>
              <a:t>Presented by </a:t>
            </a:r>
            <a:r>
              <a:rPr lang="en-US" sz="1600" dirty="0" smtClean="0"/>
              <a:t>Chuck Ezell</a:t>
            </a:r>
          </a:p>
          <a:p>
            <a:pPr algn="r"/>
            <a:r>
              <a:rPr lang="en-US" sz="1600" dirty="0" smtClean="0"/>
              <a:t>Development, Tuning </a:t>
            </a:r>
            <a:r>
              <a:rPr lang="en-US" sz="1200" dirty="0" smtClean="0"/>
              <a:t>&amp;</a:t>
            </a:r>
            <a:r>
              <a:rPr lang="en-US" sz="1600" dirty="0" smtClean="0"/>
              <a:t> Automation Practice Lead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Component Points of Failure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4" t="2166" r="2856"/>
          <a:stretch/>
        </p:blipFill>
        <p:spPr>
          <a:xfrm>
            <a:off x="778933" y="985831"/>
            <a:ext cx="7288107" cy="3500730"/>
          </a:xfrm>
          <a:prstGeom prst="rect">
            <a:avLst/>
          </a:prstGeom>
        </p:spPr>
      </p:pic>
      <p:sp>
        <p:nvSpPr>
          <p:cNvPr id="6" name="Shape 355"/>
          <p:cNvSpPr/>
          <p:nvPr/>
        </p:nvSpPr>
        <p:spPr>
          <a:xfrm>
            <a:off x="3017456" y="2080476"/>
            <a:ext cx="89852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Disk (</a:t>
            </a:r>
            <a:r>
              <a:rPr sz="11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I/O</a:t>
            </a: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7" name="Shape 356"/>
          <p:cNvSpPr/>
          <p:nvPr/>
        </p:nvSpPr>
        <p:spPr>
          <a:xfrm>
            <a:off x="2618920" y="1328829"/>
            <a:ext cx="91701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1600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Latency</a:t>
            </a:r>
          </a:p>
        </p:txBody>
      </p:sp>
      <p:sp>
        <p:nvSpPr>
          <p:cNvPr id="8" name="Shape 357"/>
          <p:cNvSpPr/>
          <p:nvPr/>
        </p:nvSpPr>
        <p:spPr>
          <a:xfrm>
            <a:off x="2745618" y="2560491"/>
            <a:ext cx="11703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Too Much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In-Memory</a:t>
            </a:r>
          </a:p>
        </p:txBody>
      </p:sp>
      <p:sp>
        <p:nvSpPr>
          <p:cNvPr id="9" name="Shape 358"/>
          <p:cNvSpPr/>
          <p:nvPr/>
        </p:nvSpPr>
        <p:spPr>
          <a:xfrm>
            <a:off x="5375918" y="1417964"/>
            <a:ext cx="12765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Limited</a:t>
            </a:r>
            <a:r>
              <a:rPr lang="en-US" sz="14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RAM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359"/>
          <p:cNvSpPr/>
          <p:nvPr/>
        </p:nvSpPr>
        <p:spPr>
          <a:xfrm>
            <a:off x="4791017" y="2668145"/>
            <a:ext cx="186149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File System or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Cache Fragmentation</a:t>
            </a:r>
          </a:p>
        </p:txBody>
      </p:sp>
      <p:sp>
        <p:nvSpPr>
          <p:cNvPr id="11" name="Shape 360"/>
          <p:cNvSpPr/>
          <p:nvPr/>
        </p:nvSpPr>
        <p:spPr>
          <a:xfrm>
            <a:off x="5220022" y="1911158"/>
            <a:ext cx="128558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IOP &amp; CPU</a:t>
            </a:r>
            <a:endParaRPr sz="2000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Bottlenecks</a:t>
            </a:r>
          </a:p>
        </p:txBody>
      </p:sp>
      <p:sp>
        <p:nvSpPr>
          <p:cNvPr id="12" name="Shape 361"/>
          <p:cNvSpPr/>
          <p:nvPr/>
        </p:nvSpPr>
        <p:spPr>
          <a:xfrm>
            <a:off x="5375918" y="3265649"/>
            <a:ext cx="15674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Limited</a:t>
            </a:r>
            <a:r>
              <a:rPr lang="en-US" sz="20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362"/>
          <p:cNvSpPr/>
          <p:nvPr/>
        </p:nvSpPr>
        <p:spPr>
          <a:xfrm>
            <a:off x="2736128" y="3255949"/>
            <a:ext cx="11433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Poor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4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667878"/>
            <a:ext cx="2600089" cy="2475622"/>
            <a:chOff x="0" y="2667878"/>
            <a:chExt cx="2600089" cy="2475622"/>
          </a:xfrm>
        </p:grpSpPr>
        <p:sp>
          <p:nvSpPr>
            <p:cNvPr id="7" name="Rounded Rectangle 6"/>
            <p:cNvSpPr/>
            <p:nvPr/>
          </p:nvSpPr>
          <p:spPr>
            <a:xfrm>
              <a:off x="43963" y="2667878"/>
              <a:ext cx="2556126" cy="24179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667878"/>
              <a:ext cx="2016011" cy="2475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117" y="3176551"/>
              <a:ext cx="2016011" cy="196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Bottlenecks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8164" y="978688"/>
            <a:ext cx="7522235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048" lvl="0" indent="-247048" defTabSz="804672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Source is often OLTP structured data 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47048" lvl="0" indent="-247048" defTabSz="804672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traditional tuning approach will apply</a:t>
            </a:r>
          </a:p>
          <a:p>
            <a:pPr marL="247048" lvl="0" indent="-247048" defTabSz="804672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Factor in DML causing Fragmentation &amp; Stats problems</a:t>
            </a:r>
          </a:p>
          <a:p>
            <a:pPr marL="247048" lvl="0" indent="-247048" defTabSz="804672">
              <a:spcBef>
                <a:spcPts val="500"/>
              </a:spcBef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Find poor plans and tune in traditional fashion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7197" y="2722065"/>
            <a:ext cx="431742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lvl="0" indent="-190500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SQL Code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(better filtering, use of custom and vendor functions)</a:t>
            </a:r>
          </a:p>
          <a:p>
            <a:pPr marL="200526" lvl="0" indent="-200526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Statistics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00526" lvl="0" indent="-200526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Indexing &amp; Table Fragmentation</a:t>
            </a:r>
          </a:p>
          <a:p>
            <a:pPr marL="200526" lvl="0" indent="-200526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Conflicting Sessions or Processes during ETL</a:t>
            </a:r>
          </a:p>
          <a:p>
            <a:pPr marL="200526" lvl="0" indent="-200526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Offload or replicate data for better isolation</a:t>
            </a:r>
          </a:p>
        </p:txBody>
      </p:sp>
      <p:pic>
        <p:nvPicPr>
          <p:cNvPr id="6" name="image7.tif"/>
          <p:cNvPicPr/>
          <p:nvPr/>
        </p:nvPicPr>
        <p:blipFill rotWithShape="1">
          <a:blip r:embed="rId2">
            <a:extLst/>
          </a:blip>
          <a:srcRect l="12493" t="12080" r="10858" b="13308"/>
          <a:stretch/>
        </p:blipFill>
        <p:spPr>
          <a:xfrm>
            <a:off x="250804" y="2829771"/>
            <a:ext cx="2129239" cy="206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an 12"/>
          <p:cNvSpPr/>
          <p:nvPr/>
        </p:nvSpPr>
        <p:spPr>
          <a:xfrm>
            <a:off x="7872589" y="223285"/>
            <a:ext cx="954026" cy="1204729"/>
          </a:xfrm>
          <a:prstGeom prst="can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Can 14"/>
          <p:cNvSpPr/>
          <p:nvPr/>
        </p:nvSpPr>
        <p:spPr>
          <a:xfrm>
            <a:off x="7341433" y="601620"/>
            <a:ext cx="954026" cy="1204729"/>
          </a:xfrm>
          <a:prstGeom prst="can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21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667878"/>
            <a:ext cx="2600089" cy="2475622"/>
            <a:chOff x="0" y="2479083"/>
            <a:chExt cx="2804160" cy="2669924"/>
          </a:xfrm>
        </p:grpSpPr>
        <p:sp>
          <p:nvSpPr>
            <p:cNvPr id="7" name="Rounded Rectangle 6"/>
            <p:cNvSpPr/>
            <p:nvPr/>
          </p:nvSpPr>
          <p:spPr>
            <a:xfrm>
              <a:off x="47413" y="2479083"/>
              <a:ext cx="2756747" cy="26076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479083"/>
              <a:ext cx="2174240" cy="266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6727" y="3027680"/>
              <a:ext cx="2174240" cy="2121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Bottlenecks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8164" y="978688"/>
            <a:ext cx="7522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defTabSz="868680">
              <a:spcAft>
                <a:spcPts val="4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Depending on your ETL, high % could be in-memory</a:t>
            </a:r>
          </a:p>
          <a:p>
            <a:pPr marL="137160" lvl="0" defTabSz="868680">
              <a:spcAft>
                <a:spcPts val="4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RAM &amp; Temp space is critical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(the more the better)</a:t>
            </a:r>
          </a:p>
          <a:p>
            <a:pPr marL="137160" lvl="0" defTabSz="868680">
              <a:spcAft>
                <a:spcPts val="4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Filesystem lookups can be slow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(lack of indexing)</a:t>
            </a:r>
          </a:p>
          <a:p>
            <a:pPr marL="137160" lvl="0" defTabSz="868680">
              <a:spcAft>
                <a:spcPts val="400"/>
              </a:spcAft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Filesystems can become fragmented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(depending OS)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7197" y="2722065"/>
            <a:ext cx="43174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SQL Code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 (in memory merges and joins)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Statistics can hinder on temp tables</a:t>
            </a:r>
          </a:p>
          <a:p>
            <a:pPr marL="285750" lvl="0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Indexing could slow a process down</a:t>
            </a:r>
          </a:p>
          <a:p>
            <a:pPr marL="285750" lvl="0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Lack of proper temp space will cause failures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(watch logs &amp; ASM)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Filesystem lookups perform better if they’re converted to DB table lookups</a:t>
            </a:r>
          </a:p>
        </p:txBody>
      </p:sp>
      <p:pic>
        <p:nvPicPr>
          <p:cNvPr id="6" name="image7.tif"/>
          <p:cNvPicPr/>
          <p:nvPr/>
        </p:nvPicPr>
        <p:blipFill rotWithShape="1">
          <a:blip r:embed="rId2">
            <a:extLst/>
          </a:blip>
          <a:srcRect l="12493" t="12080" r="10858" b="13308"/>
          <a:stretch/>
        </p:blipFill>
        <p:spPr>
          <a:xfrm>
            <a:off x="250804" y="2829771"/>
            <a:ext cx="2129239" cy="206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n 10"/>
          <p:cNvSpPr/>
          <p:nvPr/>
        </p:nvSpPr>
        <p:spPr>
          <a:xfrm>
            <a:off x="7872589" y="223285"/>
            <a:ext cx="954026" cy="1204729"/>
          </a:xfrm>
          <a:prstGeom prst="can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Can 11"/>
          <p:cNvSpPr/>
          <p:nvPr/>
        </p:nvSpPr>
        <p:spPr>
          <a:xfrm>
            <a:off x="7341433" y="601620"/>
            <a:ext cx="954026" cy="1204729"/>
          </a:xfrm>
          <a:prstGeom prst="can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97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667878"/>
            <a:ext cx="2600089" cy="2475622"/>
            <a:chOff x="0" y="2479083"/>
            <a:chExt cx="2804160" cy="2669924"/>
          </a:xfrm>
        </p:grpSpPr>
        <p:sp>
          <p:nvSpPr>
            <p:cNvPr id="7" name="Rounded Rectangle 6"/>
            <p:cNvSpPr/>
            <p:nvPr/>
          </p:nvSpPr>
          <p:spPr>
            <a:xfrm>
              <a:off x="47413" y="2479083"/>
              <a:ext cx="2756747" cy="26076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479083"/>
              <a:ext cx="2174240" cy="2664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6727" y="3027680"/>
              <a:ext cx="2174240" cy="2121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Bottlenecks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8164" y="978688"/>
            <a:ext cx="752223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736" lvl="0" indent="-280736">
              <a:lnSpc>
                <a:spcPct val="15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OLAP Write speeds and I/O are overlooked</a:t>
            </a:r>
          </a:p>
          <a:p>
            <a:pPr marL="280736" lvl="0" indent="-280736">
              <a:lnSpc>
                <a:spcPct val="15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Indexing and Stats can be problematic</a:t>
            </a:r>
          </a:p>
          <a:p>
            <a:pPr marL="280736" lvl="0" indent="-280736">
              <a:lnSpc>
                <a:spcPct val="150000"/>
              </a:lnSpc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Loading could be single inserts in a loop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7197" y="2667878"/>
            <a:ext cx="516339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0" indent="-31750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SQL Code</a:t>
            </a:r>
          </a:p>
          <a:p>
            <a:pPr marL="742950" lvl="1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Inserts can benefit from HINT “APPEND”  or  “APPEND_VALUES”</a:t>
            </a:r>
          </a:p>
          <a:p>
            <a:pPr marL="742950" lvl="1" indent="-28575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Inserts and Updates could benefit from PARALLEL hinting</a:t>
            </a:r>
          </a:p>
          <a:p>
            <a:pPr marL="317500" lvl="0" indent="-31750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Stats and Indexing added after loads and performed in Parallel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(split out tasks)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317500" lvl="0" indent="-31750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Confirm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Async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I/O settings in OS and DB</a:t>
            </a:r>
          </a:p>
          <a:p>
            <a:pPr marL="317500" lvl="0" indent="-317500">
              <a:spcBef>
                <a:spcPts val="600"/>
              </a:spcBef>
              <a:buClr>
                <a:srgbClr val="595959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Use Bulk Loading where possible</a:t>
            </a:r>
          </a:p>
        </p:txBody>
      </p:sp>
      <p:pic>
        <p:nvPicPr>
          <p:cNvPr id="6" name="image7.tif"/>
          <p:cNvPicPr/>
          <p:nvPr/>
        </p:nvPicPr>
        <p:blipFill rotWithShape="1">
          <a:blip r:embed="rId2">
            <a:extLst/>
          </a:blip>
          <a:srcRect l="12493" t="12080" r="10858" b="13308"/>
          <a:stretch/>
        </p:blipFill>
        <p:spPr>
          <a:xfrm>
            <a:off x="250804" y="2829771"/>
            <a:ext cx="2129239" cy="2062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n 10"/>
          <p:cNvSpPr/>
          <p:nvPr/>
        </p:nvSpPr>
        <p:spPr>
          <a:xfrm>
            <a:off x="7872589" y="223285"/>
            <a:ext cx="954026" cy="1204729"/>
          </a:xfrm>
          <a:prstGeom prst="can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Can 11"/>
          <p:cNvSpPr/>
          <p:nvPr/>
        </p:nvSpPr>
        <p:spPr>
          <a:xfrm>
            <a:off x="7341433" y="601620"/>
            <a:ext cx="954026" cy="1204729"/>
          </a:xfrm>
          <a:prstGeom prst="can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174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9123"/>
            <a:ext cx="7772400" cy="1102519"/>
          </a:xfrm>
        </p:spPr>
        <p:txBody>
          <a:bodyPr/>
          <a:lstStyle/>
          <a:p>
            <a:r>
              <a:rPr lang="en-US" dirty="0" smtClean="0"/>
              <a:t>Framing Common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26366" y="2283512"/>
            <a:ext cx="4525617" cy="2507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54"/>
            <a:ext cx="8229600" cy="857250"/>
          </a:xfrm>
        </p:spPr>
        <p:txBody>
          <a:bodyPr/>
          <a:lstStyle/>
          <a:p>
            <a:r>
              <a:rPr lang="en-US" dirty="0" smtClean="0"/>
              <a:t>What do we want from ETLs?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50" y="2572019"/>
            <a:ext cx="2023730" cy="1977910"/>
          </a:xfrm>
          <a:prstGeom prst="rect">
            <a:avLst/>
          </a:prstGeom>
        </p:spPr>
      </p:pic>
      <p:grpSp>
        <p:nvGrpSpPr>
          <p:cNvPr id="5" name="Group 493"/>
          <p:cNvGrpSpPr/>
          <p:nvPr/>
        </p:nvGrpSpPr>
        <p:grpSpPr>
          <a:xfrm>
            <a:off x="1112434" y="2936245"/>
            <a:ext cx="2188730" cy="1076024"/>
            <a:chOff x="0" y="0"/>
            <a:chExt cx="2730302" cy="1342271"/>
          </a:xfrm>
        </p:grpSpPr>
        <p:sp>
          <p:nvSpPr>
            <p:cNvPr id="6" name="Shape 491"/>
            <p:cNvSpPr/>
            <p:nvPr/>
          </p:nvSpPr>
          <p:spPr>
            <a:xfrm>
              <a:off x="0" y="0"/>
              <a:ext cx="2730302" cy="1342271"/>
            </a:xfrm>
            <a:prstGeom prst="roundRect">
              <a:avLst>
                <a:gd name="adj" fmla="val 30511"/>
              </a:avLst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7" name="Shape 492"/>
            <p:cNvSpPr/>
            <p:nvPr/>
          </p:nvSpPr>
          <p:spPr>
            <a:xfrm>
              <a:off x="788079" y="371415"/>
              <a:ext cx="1236978" cy="652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Speed</a:t>
              </a:r>
            </a:p>
          </p:txBody>
        </p:sp>
      </p:grpSp>
      <p:grpSp>
        <p:nvGrpSpPr>
          <p:cNvPr id="8" name="Group 496"/>
          <p:cNvGrpSpPr/>
          <p:nvPr/>
        </p:nvGrpSpPr>
        <p:grpSpPr>
          <a:xfrm>
            <a:off x="5697369" y="2941199"/>
            <a:ext cx="2188729" cy="1076024"/>
            <a:chOff x="0" y="0"/>
            <a:chExt cx="2730302" cy="1342271"/>
          </a:xfrm>
        </p:grpSpPr>
        <p:sp>
          <p:nvSpPr>
            <p:cNvPr id="9" name="Shape 494"/>
            <p:cNvSpPr/>
            <p:nvPr/>
          </p:nvSpPr>
          <p:spPr>
            <a:xfrm>
              <a:off x="0" y="0"/>
              <a:ext cx="2730302" cy="1342271"/>
            </a:xfrm>
            <a:prstGeom prst="roundRect">
              <a:avLst>
                <a:gd name="adj" fmla="val 30511"/>
              </a:avLst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>
                <a:defRPr sz="1800">
                  <a:solidFill>
                    <a:srgbClr val="FFFFFF"/>
                  </a:solidFill>
                </a:defRPr>
              </a:pPr>
              <a:endParaRPr sz="1400"/>
            </a:p>
          </p:txBody>
        </p:sp>
        <p:sp>
          <p:nvSpPr>
            <p:cNvPr id="10" name="Shape 495"/>
            <p:cNvSpPr/>
            <p:nvPr/>
          </p:nvSpPr>
          <p:spPr>
            <a:xfrm>
              <a:off x="305336" y="371415"/>
              <a:ext cx="2268956" cy="652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3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FFFFFF"/>
                  </a:solidFill>
                </a:rPr>
                <a:t>Consistency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7739" y="1135772"/>
            <a:ext cx="7737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Setting goals will affect our approach however, there are two main goals for any and all ETLs.</a:t>
            </a:r>
          </a:p>
        </p:txBody>
      </p:sp>
    </p:spTree>
    <p:extLst>
      <p:ext uri="{BB962C8B-B14F-4D97-AF65-F5344CB8AC3E}">
        <p14:creationId xmlns:p14="http://schemas.microsoft.com/office/powerpoint/2010/main" val="3380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984435" cy="3394472"/>
          </a:xfrm>
        </p:spPr>
        <p:txBody>
          <a:bodyPr numCol="2" spcCol="365760">
            <a:noAutofit/>
          </a:bodyPr>
          <a:lstStyle/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Doing too much in-memory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Doing too much from filesystem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considering network speeds or drive speeds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considering system or session conflicts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taking advantage of ASYNC features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Partitioning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providing enough resources to database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reviewing workflow logs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Not knowing the business purpose of the data or each task </a:t>
            </a:r>
          </a:p>
          <a:p>
            <a:pPr defTabSz="859536">
              <a:spcBef>
                <a:spcPts val="600"/>
              </a:spcBef>
              <a:spcAft>
                <a:spcPts val="600"/>
              </a:spcAft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Using HINTs too much or wrongly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(ordered, cardinality, parallel)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ASYNC I/O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394"/>
            <a:ext cx="8229600" cy="1629188"/>
          </a:xfrm>
        </p:spPr>
        <p:txBody>
          <a:bodyPr>
            <a:normAutofit/>
          </a:bodyPr>
          <a:lstStyle/>
          <a:p>
            <a:pPr marL="0" indent="0" latinLnBrk="1" hangingPunc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ASM bypasses the filesystem layer in this case because </a:t>
            </a:r>
          </a:p>
          <a:p>
            <a:pPr marL="0" indent="0" latinLnBrk="1" hangingPunc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ASM I/O is entirely controlled by this parameter. </a:t>
            </a:r>
          </a:p>
          <a:p>
            <a:pPr marL="0" indent="0" latinLnBrk="1" hangingPunc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AIO needs to be  enabled/disabled by setting </a:t>
            </a:r>
          </a:p>
          <a:p>
            <a:pPr marL="0" indent="0" latinLnBrk="1" hangingPunct="0">
              <a:buNone/>
            </a:pP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disk_asynch_io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to parameter values TRUE/FALSE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2965"/>
            <a:ext cx="6599583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ASYNC I/O DB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671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If You’re using ASM this setting will be ignored.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filesystemio_options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has four options:</a:t>
            </a:r>
          </a:p>
          <a:p>
            <a:pPr lvl="1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asynch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 : means buffered I/O +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Async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I/O</a:t>
            </a:r>
          </a:p>
          <a:p>
            <a:pPr lvl="1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directIO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 : means Direct I/O only</a:t>
            </a:r>
          </a:p>
          <a:p>
            <a:pPr lvl="1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setall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 : means Direct I/O +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Async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I/O</a:t>
            </a:r>
          </a:p>
          <a:p>
            <a:pPr lvl="1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"none" : disables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Async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I/O and Direct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I/O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5" y="3304192"/>
            <a:ext cx="6575037" cy="14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ASYNC I/O System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5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Settings in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Linux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79" y="1755913"/>
            <a:ext cx="5515452" cy="31602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Shape 605"/>
          <p:cNvSpPr/>
          <p:nvPr/>
        </p:nvSpPr>
        <p:spPr>
          <a:xfrm>
            <a:off x="1006806" y="1796151"/>
            <a:ext cx="5338798" cy="51552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05"/>
          <p:cNvSpPr/>
          <p:nvPr/>
        </p:nvSpPr>
        <p:spPr>
          <a:xfrm>
            <a:off x="2145436" y="2670269"/>
            <a:ext cx="2638599" cy="71984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05"/>
          <p:cNvSpPr/>
          <p:nvPr/>
        </p:nvSpPr>
        <p:spPr>
          <a:xfrm>
            <a:off x="2099052" y="3896090"/>
            <a:ext cx="1558548" cy="848187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8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/>
      <p:bldP spid="6" grpId="0" animBg="1" advAuto="0"/>
      <p:bldP spid="6" grpId="1" animBg="1"/>
      <p:bldP spid="7" grpId="0" animBg="1" advAuto="0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2423"/>
          </a:xfrm>
        </p:spPr>
        <p:txBody>
          <a:bodyPr>
            <a:noAutofit/>
          </a:bodyPr>
          <a:lstStyle/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OLTP and OLAP an approach for tuning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More than just data: peeling back the layers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Components &amp; Layers of Common ETLs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Component Points of Failure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Source, Transformation &amp; Target Tuning Points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Common Fails &amp; Misconceptions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Monitoring ETL Activity </a:t>
            </a:r>
            <a:r>
              <a:rPr lang="en-US" sz="2100" i="1" dirty="0">
                <a:solidFill>
                  <a:schemeClr val="bg1">
                    <a:lumMod val="95000"/>
                  </a:schemeClr>
                </a:solidFill>
              </a:rPr>
              <a:t>(tools to make it easy)</a:t>
            </a:r>
          </a:p>
          <a:p>
            <a:pPr marL="318836" lvl="0" indent="-280736">
              <a:lnSpc>
                <a:spcPct val="110000"/>
              </a:lnSpc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</a:rPr>
              <a:t>Recap &amp; </a:t>
            </a:r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</a:rPr>
              <a:t>Questions</a:t>
            </a:r>
            <a:endParaRPr lang="en-US" sz="2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ASYNC I/O System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6225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AIX</a:t>
            </a:r>
          </a:p>
          <a:p>
            <a:pPr lvl="1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Use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iostat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–A</a:t>
            </a:r>
          </a:p>
          <a:p>
            <a:pPr lvl="1"/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iostat</a:t>
            </a:r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-A</a:t>
            </a:r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command reports back asynchronous I/O statistics if the kernel modules are loaded</a:t>
            </a:r>
          </a:p>
          <a:p>
            <a:pPr lvl="1"/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global asynchronous I/O requests </a:t>
            </a:r>
            <a:r>
              <a:rPr lang="en-US" alt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altLang="en-US" sz="16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avgc</a:t>
            </a:r>
            <a:r>
              <a:rPr lang="en-US" alt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maxgc</a:t>
            </a:r>
            <a:r>
              <a:rPr lang="en-US" altLang="en-US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16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maxreqs</a:t>
            </a:r>
            <a:r>
              <a:rPr lang="en-US" altLang="en-US" sz="1600" i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altLang="en-US" sz="16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3" y="2822713"/>
            <a:ext cx="7109667" cy="200205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Shape 605"/>
          <p:cNvSpPr/>
          <p:nvPr/>
        </p:nvSpPr>
        <p:spPr>
          <a:xfrm>
            <a:off x="349085" y="3531338"/>
            <a:ext cx="2675279" cy="43320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</a:t>
            </a:r>
            <a:r>
              <a:rPr lang="en-US" dirty="0" err="1" smtClean="0"/>
              <a:t>HugePages</a:t>
            </a:r>
            <a:r>
              <a:rPr lang="en-US" dirty="0" smtClean="0"/>
              <a:t> / </a:t>
            </a:r>
            <a:r>
              <a:rPr lang="en-US" dirty="0" err="1" smtClean="0"/>
              <a:t>LargePages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Linux</a:t>
            </a:r>
          </a:p>
          <a:p>
            <a:pPr fontAlgn="base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Enabling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HugePages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makes it possible for the operating system to support memory pages greater than the default (usually 4KB). </a:t>
            </a:r>
          </a:p>
          <a:p>
            <a:pPr fontAlgn="base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Using very large page sizes can improve system performance by reducing the amount of system resources required to access page table entries.</a:t>
            </a:r>
          </a:p>
          <a:p>
            <a:pPr marL="0" indent="0" fontAlgn="base">
              <a:buNone/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 To verify the use of huge pages:</a:t>
            </a: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3" y="3329845"/>
            <a:ext cx="4854281" cy="169352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Shape 605"/>
          <p:cNvSpPr/>
          <p:nvPr/>
        </p:nvSpPr>
        <p:spPr>
          <a:xfrm>
            <a:off x="1508174" y="3393039"/>
            <a:ext cx="3858955" cy="40119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05"/>
          <p:cNvSpPr/>
          <p:nvPr/>
        </p:nvSpPr>
        <p:spPr>
          <a:xfrm>
            <a:off x="1508174" y="3796898"/>
            <a:ext cx="2997565" cy="119792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0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/>
      <p:bldP spid="6" grpId="0" animBg="1" advAuto="0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</a:t>
            </a:r>
            <a:r>
              <a:rPr lang="en-US" dirty="0" err="1" smtClean="0"/>
              <a:t>HugePages</a:t>
            </a:r>
            <a:r>
              <a:rPr lang="en-US" dirty="0" smtClean="0"/>
              <a:t> / </a:t>
            </a:r>
            <a:r>
              <a:rPr lang="en-US" dirty="0" err="1" smtClean="0"/>
              <a:t>LargePages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258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AIX 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bg1">
                    <a:lumMod val="95000"/>
                  </a:schemeClr>
                </a:solidFill>
              </a:rPr>
              <a:t>metalink</a:t>
            </a:r>
            <a:r>
              <a:rPr lang="en-US" sz="1600" i="1" dirty="0">
                <a:solidFill>
                  <a:schemeClr val="bg1">
                    <a:lumMod val="95000"/>
                  </a:schemeClr>
                </a:solidFill>
              </a:rPr>
              <a:t> Note ID 372157.1)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Verify the use of large memory pages:</a:t>
            </a:r>
          </a:p>
          <a:p>
            <a:pPr marL="285750" lvl="1" fontAlgn="base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Get the PID of the ‘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</a:rPr>
              <a:t>pmon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’ process:</a:t>
            </a:r>
          </a:p>
          <a:p>
            <a:pPr marL="457200" lvl="1" indent="0" fontAlgn="base"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PID=$(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ps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–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ef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| grep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pmon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| grep ${ORACLE_SID} |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awk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‘{print $2}’)</a:t>
            </a:r>
          </a:p>
          <a:p>
            <a:pPr lvl="1" fontAlgn="base"/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lvl="1" fontAlgn="base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Look at the memory usage of the PID:</a:t>
            </a:r>
          </a:p>
          <a:p>
            <a:pPr marL="0" indent="0" fontAlgn="base">
              <a:buNone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          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svmon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–P ${PID}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3761" y="3349348"/>
            <a:ext cx="4592276" cy="1690717"/>
            <a:chOff x="457200" y="3072384"/>
            <a:chExt cx="7525512" cy="2770632"/>
          </a:xfrm>
        </p:grpSpPr>
        <p:sp>
          <p:nvSpPr>
            <p:cNvPr id="5" name="Rectangle 4"/>
            <p:cNvSpPr/>
            <p:nvPr/>
          </p:nvSpPr>
          <p:spPr>
            <a:xfrm>
              <a:off x="457200" y="3072384"/>
              <a:ext cx="7525512" cy="277063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2">
                  <a:lumMod val="50000"/>
                </a:schemeClr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387" y="3303532"/>
              <a:ext cx="6999101" cy="2265164"/>
            </a:xfrm>
            <a:prstGeom prst="rect">
              <a:avLst/>
            </a:prstGeom>
          </p:spPr>
        </p:pic>
      </p:grpSp>
      <p:sp>
        <p:nvSpPr>
          <p:cNvPr id="7" name="Shape 605"/>
          <p:cNvSpPr/>
          <p:nvPr/>
        </p:nvSpPr>
        <p:spPr>
          <a:xfrm>
            <a:off x="1221269" y="4512511"/>
            <a:ext cx="3780967" cy="319495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1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Network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1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Testing connection speeds between servers is critical to determine if your slowness might be due to network I/O or configuration.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ping 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nc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netcat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iperf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7692" y="1954009"/>
            <a:ext cx="6076122" cy="2305879"/>
            <a:chOff x="2417692" y="1954009"/>
            <a:chExt cx="6076122" cy="2305879"/>
          </a:xfrm>
        </p:grpSpPr>
        <p:sp>
          <p:nvSpPr>
            <p:cNvPr id="5" name="Rounded Rectangle 4"/>
            <p:cNvSpPr/>
            <p:nvPr/>
          </p:nvSpPr>
          <p:spPr>
            <a:xfrm>
              <a:off x="2417692" y="1954009"/>
              <a:ext cx="6076122" cy="23058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1786" y="2228343"/>
              <a:ext cx="5507935" cy="1929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7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Network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1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Testing connection speeds between servers is critical to determine if your slowness might be due to network I/O or configuration.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ping 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nc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netcat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iperf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7692" y="1954009"/>
            <a:ext cx="6076122" cy="2305879"/>
            <a:chOff x="2417692" y="1954009"/>
            <a:chExt cx="6076122" cy="2305879"/>
          </a:xfrm>
        </p:grpSpPr>
        <p:sp>
          <p:nvSpPr>
            <p:cNvPr id="5" name="Rounded Rectangle 4"/>
            <p:cNvSpPr/>
            <p:nvPr/>
          </p:nvSpPr>
          <p:spPr>
            <a:xfrm>
              <a:off x="2417692" y="1954009"/>
              <a:ext cx="6076122" cy="23058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1786" y="2228343"/>
              <a:ext cx="5507935" cy="19294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735" t="7470" r="9934" b="15231"/>
          <a:stretch/>
        </p:blipFill>
        <p:spPr>
          <a:xfrm>
            <a:off x="2096327" y="1924491"/>
            <a:ext cx="6718852" cy="23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Network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1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Testing connection speeds between servers is critical to determine if your slowness might be due to network I/O or configuration.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ping 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nc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netcat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iperf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7692" y="1954009"/>
            <a:ext cx="6076122" cy="2305879"/>
            <a:chOff x="2417692" y="1954009"/>
            <a:chExt cx="6076122" cy="2305879"/>
          </a:xfrm>
        </p:grpSpPr>
        <p:sp>
          <p:nvSpPr>
            <p:cNvPr id="5" name="Rounded Rectangle 4"/>
            <p:cNvSpPr/>
            <p:nvPr/>
          </p:nvSpPr>
          <p:spPr>
            <a:xfrm>
              <a:off x="2417692" y="1954009"/>
              <a:ext cx="6076122" cy="23058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1786" y="2228343"/>
              <a:ext cx="5507935" cy="192948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982" t="4579" r="8619" b="8113"/>
          <a:stretch/>
        </p:blipFill>
        <p:spPr>
          <a:xfrm>
            <a:off x="2177911" y="1811635"/>
            <a:ext cx="6555683" cy="25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314450"/>
          </a:xfrm>
        </p:spPr>
        <p:txBody>
          <a:bodyPr/>
          <a:lstStyle/>
          <a:p>
            <a:r>
              <a:rPr lang="en-US" dirty="0" smtClean="0"/>
              <a:t>Finding the DB Bottlenecks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Sessions</a:t>
            </a:r>
            <a:endParaRPr lang="en-US" dirty="0"/>
          </a:p>
        </p:txBody>
      </p:sp>
      <p:pic>
        <p:nvPicPr>
          <p:cNvPr id="4" name="image21.jpeg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 b="19641"/>
          <a:stretch>
            <a:fillRect/>
          </a:stretch>
        </p:blipFill>
        <p:spPr>
          <a:xfrm>
            <a:off x="316522" y="973503"/>
            <a:ext cx="7045569" cy="39524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6187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Sessions</a:t>
            </a:r>
            <a:endParaRPr lang="en-US" dirty="0"/>
          </a:p>
        </p:txBody>
      </p:sp>
      <p:pic>
        <p:nvPicPr>
          <p:cNvPr id="4" name="image21.jpeg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 b="19641"/>
          <a:stretch>
            <a:fillRect/>
          </a:stretch>
        </p:blipFill>
        <p:spPr>
          <a:xfrm>
            <a:off x="177374" y="1063229"/>
            <a:ext cx="7045569" cy="3952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40" y="887363"/>
            <a:ext cx="2753109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Sessions</a:t>
            </a:r>
            <a:endParaRPr lang="en-US" dirty="0"/>
          </a:p>
        </p:txBody>
      </p:sp>
      <p:grpSp>
        <p:nvGrpSpPr>
          <p:cNvPr id="4" name="Group 598" descr="Screen Shot 2015-03-06 at 9.39.44 PM.png"/>
          <p:cNvGrpSpPr/>
          <p:nvPr/>
        </p:nvGrpSpPr>
        <p:grpSpPr>
          <a:xfrm>
            <a:off x="173259" y="934534"/>
            <a:ext cx="7267423" cy="4080271"/>
            <a:chOff x="0" y="0"/>
            <a:chExt cx="8958135" cy="5029515"/>
          </a:xfrm>
        </p:grpSpPr>
        <p:sp>
          <p:nvSpPr>
            <p:cNvPr id="5" name="Shape 596"/>
            <p:cNvSpPr/>
            <p:nvPr/>
          </p:nvSpPr>
          <p:spPr>
            <a:xfrm>
              <a:off x="0" y="0"/>
              <a:ext cx="8958136" cy="5029516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6" name="image21.jpeg"/>
            <p:cNvPicPr/>
            <p:nvPr/>
          </p:nvPicPr>
          <p:blipFill>
            <a:blip r:embed="rId2">
              <a:extLst/>
            </a:blip>
            <a:srcRect b="19641"/>
            <a:stretch>
              <a:fillRect/>
            </a:stretch>
          </p:blipFill>
          <p:spPr>
            <a:xfrm>
              <a:off x="4762" y="4824"/>
              <a:ext cx="8948611" cy="5019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599"/>
          <p:cNvSpPr/>
          <p:nvPr/>
        </p:nvSpPr>
        <p:spPr>
          <a:xfrm>
            <a:off x="5621350" y="915051"/>
            <a:ext cx="1817401" cy="205197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599"/>
          <p:cNvSpPr/>
          <p:nvPr/>
        </p:nvSpPr>
        <p:spPr>
          <a:xfrm>
            <a:off x="169395" y="3042719"/>
            <a:ext cx="5459559" cy="205197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3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7" grpId="1" animBg="1"/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520" y="1175239"/>
            <a:ext cx="4001507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3093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OLTP Online Transaction Processing</a:t>
            </a: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Best for relational database transactions.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Emphasis is on Fast Query &amp; Relational Data Integrity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Emphasis very normalized data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Business Process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Data ERP, CRM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(operational, workflows, etc…)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Insert, Update &amp; Delete activity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4585" y="1175239"/>
            <a:ext cx="4330014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3093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OLAP Online Analytical Processing</a:t>
            </a: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Best for structured,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redundant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data.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Emphasis is on ability to aggregate &amp; analyze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Emphasis on de-normalized &amp; fewer tables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Data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Warehouse : DW or EDW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(trending, historical, analytical, etc…)</a:t>
            </a:r>
            <a:endParaRPr lang="en-US" sz="105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defTabSz="630936">
              <a:spcBef>
                <a:spcPts val="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Write (loading) &amp; Reads (complex selects)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3057" y="3714216"/>
            <a:ext cx="7203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 often both OLTP and OLAP systems exist within all ETLs but the tuning of each is different.</a:t>
            </a:r>
          </a:p>
        </p:txBody>
      </p:sp>
      <p:sp>
        <p:nvSpPr>
          <p:cNvPr id="9" name="Can 8"/>
          <p:cNvSpPr/>
          <p:nvPr/>
        </p:nvSpPr>
        <p:spPr>
          <a:xfrm>
            <a:off x="7715418" y="205979"/>
            <a:ext cx="1159181" cy="1046922"/>
          </a:xfrm>
          <a:prstGeom prst="can">
            <a:avLst/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Organization of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76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Long Operations</a:t>
            </a:r>
            <a:endParaRPr lang="en-US" dirty="0"/>
          </a:p>
        </p:txBody>
      </p:sp>
      <p:sp>
        <p:nvSpPr>
          <p:cNvPr id="4" name="Shape 606"/>
          <p:cNvSpPr/>
          <p:nvPr/>
        </p:nvSpPr>
        <p:spPr>
          <a:xfrm>
            <a:off x="5806304" y="832396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92D050"/>
                </a:solidFill>
              </a:rPr>
              <a:t>v$session_longops</a:t>
            </a:r>
            <a:endParaRPr sz="2400" dirty="0">
              <a:solidFill>
                <a:srgbClr val="92D050"/>
              </a:solidFill>
            </a:endParaRPr>
          </a:p>
        </p:txBody>
      </p:sp>
      <p:pic>
        <p:nvPicPr>
          <p:cNvPr id="5" name="image10.png" descr="Screen Shot 2015-03-06 at 9.27.21 PM.png"/>
          <p:cNvPicPr/>
          <p:nvPr/>
        </p:nvPicPr>
        <p:blipFill rotWithShape="1">
          <a:blip r:embed="rId2">
            <a:extLst/>
          </a:blip>
          <a:srcRect r="28414" b="23264"/>
          <a:stretch/>
        </p:blipFill>
        <p:spPr>
          <a:xfrm>
            <a:off x="267105" y="1363664"/>
            <a:ext cx="8254043" cy="3584421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0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Long Operations</a:t>
            </a:r>
            <a:endParaRPr lang="en-US" dirty="0"/>
          </a:p>
        </p:txBody>
      </p:sp>
      <p:sp>
        <p:nvSpPr>
          <p:cNvPr id="4" name="Shape 606"/>
          <p:cNvSpPr/>
          <p:nvPr/>
        </p:nvSpPr>
        <p:spPr>
          <a:xfrm>
            <a:off x="5806304" y="832396"/>
            <a:ext cx="27148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92D050"/>
                </a:solidFill>
              </a:rPr>
              <a:t>v$session_longops</a:t>
            </a:r>
            <a:endParaRPr sz="2400" dirty="0">
              <a:solidFill>
                <a:srgbClr val="92D050"/>
              </a:solidFill>
            </a:endParaRPr>
          </a:p>
        </p:txBody>
      </p:sp>
      <p:pic>
        <p:nvPicPr>
          <p:cNvPr id="5" name="image10.png" descr="Screen Shot 2015-03-06 at 9.27.21 PM.png"/>
          <p:cNvPicPr/>
          <p:nvPr/>
        </p:nvPicPr>
        <p:blipFill rotWithShape="1">
          <a:blip r:embed="rId2">
            <a:extLst/>
          </a:blip>
          <a:srcRect l="34163" r="2978" b="23264"/>
          <a:stretch/>
        </p:blipFill>
        <p:spPr>
          <a:xfrm>
            <a:off x="266222" y="1376916"/>
            <a:ext cx="7247761" cy="3584421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Shape 605"/>
          <p:cNvSpPr/>
          <p:nvPr/>
        </p:nvSpPr>
        <p:spPr>
          <a:xfrm>
            <a:off x="266221" y="1607748"/>
            <a:ext cx="7247761" cy="55307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7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Tools: Putty </a:t>
            </a:r>
            <a:r>
              <a:rPr lang="en-US" sz="3200" dirty="0" smtClean="0"/>
              <a:t>&amp;</a:t>
            </a:r>
            <a:r>
              <a:rPr lang="en-US" dirty="0" smtClean="0"/>
              <a:t> Top</a:t>
            </a:r>
            <a:endParaRPr lang="en-US" dirty="0"/>
          </a:p>
        </p:txBody>
      </p:sp>
      <p:pic>
        <p:nvPicPr>
          <p:cNvPr id="4" name="image25.png" descr="Screen Shot 2015-03-06 at 9.42.5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014" y="1122726"/>
            <a:ext cx="6770056" cy="3740032"/>
          </a:xfrm>
          <a:prstGeom prst="rect">
            <a:avLst/>
          </a:prstGeom>
          <a:ln w="381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2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Tools: </a:t>
            </a:r>
            <a:r>
              <a:rPr lang="en-US" dirty="0" err="1" smtClean="0"/>
              <a:t>df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3841" y="894271"/>
            <a:ext cx="792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Determining what mount points you have and how big they are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 use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df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-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gh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You’ll need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sudo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or root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4921" y="1882394"/>
            <a:ext cx="6953416" cy="3181319"/>
            <a:chOff x="152400" y="2258568"/>
            <a:chExt cx="8808720" cy="4030155"/>
          </a:xfrm>
        </p:grpSpPr>
        <p:sp>
          <p:nvSpPr>
            <p:cNvPr id="7" name="Rectangle 6"/>
            <p:cNvSpPr/>
            <p:nvPr/>
          </p:nvSpPr>
          <p:spPr>
            <a:xfrm>
              <a:off x="152400" y="2258568"/>
              <a:ext cx="8808720" cy="4030155"/>
            </a:xfrm>
            <a:prstGeom prst="rect">
              <a:avLst/>
            </a:prstGeom>
            <a:solidFill>
              <a:srgbClr val="000000"/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660" y="2338355"/>
              <a:ext cx="7163800" cy="3877216"/>
            </a:xfrm>
            <a:prstGeom prst="rect">
              <a:avLst/>
            </a:prstGeom>
          </p:spPr>
        </p:pic>
      </p:grpSp>
      <p:sp>
        <p:nvSpPr>
          <p:cNvPr id="9" name="Shape 605"/>
          <p:cNvSpPr/>
          <p:nvPr/>
        </p:nvSpPr>
        <p:spPr>
          <a:xfrm>
            <a:off x="2175236" y="2001091"/>
            <a:ext cx="446158" cy="309272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605"/>
          <p:cNvSpPr/>
          <p:nvPr/>
        </p:nvSpPr>
        <p:spPr>
          <a:xfrm>
            <a:off x="2966288" y="1996500"/>
            <a:ext cx="950126" cy="309272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605"/>
          <p:cNvSpPr/>
          <p:nvPr/>
        </p:nvSpPr>
        <p:spPr>
          <a:xfrm>
            <a:off x="3916414" y="1996500"/>
            <a:ext cx="2678556" cy="309272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4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9" grpId="1" animBg="1"/>
      <p:bldP spid="10" grpId="0" animBg="1" advAuto="0"/>
      <p:bldP spid="10" grpId="1" animBg="1"/>
      <p:bldP spid="11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Tools: </a:t>
            </a:r>
            <a:r>
              <a:rPr lang="en-US" dirty="0" err="1" smtClean="0"/>
              <a:t>hdparm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1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Testing underlying Drive Speeds &amp; Mount Points is critical to finding bottlenecks within your ETL process.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*NIX  you probably already have the tools you need: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hdparm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You’ll need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</a:rPr>
              <a:t>sudo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 or root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274" b="9394"/>
          <a:stretch/>
        </p:blipFill>
        <p:spPr>
          <a:xfrm>
            <a:off x="79513" y="3160644"/>
            <a:ext cx="7235687" cy="1921565"/>
          </a:xfrm>
          <a:prstGeom prst="rect">
            <a:avLst/>
          </a:prstGeom>
        </p:spPr>
      </p:pic>
      <p:sp>
        <p:nvSpPr>
          <p:cNvPr id="5" name="Shape 605"/>
          <p:cNvSpPr/>
          <p:nvPr/>
        </p:nvSpPr>
        <p:spPr>
          <a:xfrm>
            <a:off x="242074" y="3263921"/>
            <a:ext cx="6446343" cy="62247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05"/>
          <p:cNvSpPr/>
          <p:nvPr/>
        </p:nvSpPr>
        <p:spPr>
          <a:xfrm>
            <a:off x="242074" y="3861830"/>
            <a:ext cx="6713139" cy="62247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05"/>
          <p:cNvSpPr/>
          <p:nvPr/>
        </p:nvSpPr>
        <p:spPr>
          <a:xfrm>
            <a:off x="237508" y="4326206"/>
            <a:ext cx="6446343" cy="62247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4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/>
      <p:bldP spid="6" grpId="0" animBg="1" advAuto="0"/>
      <p:bldP spid="6" grpId="1" animBg="1"/>
      <p:bldP spid="7" grpId="0" animBg="1" advAuto="0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Tools: DB Time Monitor</a:t>
            </a:r>
            <a:endParaRPr lang="en-US" dirty="0"/>
          </a:p>
        </p:txBody>
      </p:sp>
      <p:pic>
        <p:nvPicPr>
          <p:cNvPr id="4" name="image22.png" descr="Screen Shot 2014-11-13 at 11.12.51 PM.png"/>
          <p:cNvPicPr/>
          <p:nvPr/>
        </p:nvPicPr>
        <p:blipFill rotWithShape="1">
          <a:blip r:embed="rId2">
            <a:extLst/>
          </a:blip>
          <a:srcRect t="2399"/>
          <a:stretch/>
        </p:blipFill>
        <p:spPr>
          <a:xfrm>
            <a:off x="913662" y="927946"/>
            <a:ext cx="6367672" cy="4147951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5" name="Shape 615"/>
          <p:cNvSpPr/>
          <p:nvPr/>
        </p:nvSpPr>
        <p:spPr>
          <a:xfrm>
            <a:off x="926630" y="918126"/>
            <a:ext cx="1956446" cy="93375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16"/>
          <p:cNvSpPr/>
          <p:nvPr/>
        </p:nvSpPr>
        <p:spPr>
          <a:xfrm>
            <a:off x="4717140" y="3616516"/>
            <a:ext cx="2564194" cy="152698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18"/>
          <p:cNvSpPr/>
          <p:nvPr/>
        </p:nvSpPr>
        <p:spPr>
          <a:xfrm>
            <a:off x="926630" y="1841458"/>
            <a:ext cx="1956446" cy="7730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619"/>
          <p:cNvSpPr/>
          <p:nvPr/>
        </p:nvSpPr>
        <p:spPr>
          <a:xfrm>
            <a:off x="913662" y="2613374"/>
            <a:ext cx="1956446" cy="77936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8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 advAuto="0"/>
      <p:bldP spid="6" grpId="0" animBg="1" advAuto="0"/>
      <p:bldP spid="7" grpId="0" animBg="1" advAuto="0"/>
      <p:bldP spid="7" grpId="1" animBg="1" advAuto="0"/>
      <p:bldP spid="8" grpId="0" animBg="1" advAuto="0"/>
      <p:bldP spid="8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Tools: DB Time Monitor</a:t>
            </a:r>
          </a:p>
        </p:txBody>
      </p:sp>
      <p:pic>
        <p:nvPicPr>
          <p:cNvPr id="4" name="image23.png" descr="Screen Shot 2014-11-13 at 11.27.22 PM (2).png"/>
          <p:cNvPicPr/>
          <p:nvPr/>
        </p:nvPicPr>
        <p:blipFill rotWithShape="1">
          <a:blip r:embed="rId2">
            <a:extLst/>
          </a:blip>
          <a:srcRect b="13821"/>
          <a:stretch/>
        </p:blipFill>
        <p:spPr>
          <a:xfrm>
            <a:off x="89022" y="995496"/>
            <a:ext cx="8965956" cy="3975948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0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Tools: DB Time Monitor</a:t>
            </a:r>
          </a:p>
        </p:txBody>
      </p:sp>
      <p:pic>
        <p:nvPicPr>
          <p:cNvPr id="4" name="image23.png" descr="Screen Shot 2014-11-13 at 11.27.22 PM (2).png"/>
          <p:cNvPicPr/>
          <p:nvPr/>
        </p:nvPicPr>
        <p:blipFill rotWithShape="1">
          <a:blip r:embed="rId2">
            <a:extLst/>
          </a:blip>
          <a:srcRect b="13821"/>
          <a:stretch/>
        </p:blipFill>
        <p:spPr>
          <a:xfrm>
            <a:off x="89022" y="995496"/>
            <a:ext cx="8965956" cy="3975948"/>
          </a:xfrm>
          <a:prstGeom prst="rect">
            <a:avLst/>
          </a:prstGeom>
          <a:ln>
            <a:solidFill>
              <a:srgbClr val="1F497D"/>
            </a:solidFill>
          </a:ln>
        </p:spPr>
      </p:pic>
      <p:grpSp>
        <p:nvGrpSpPr>
          <p:cNvPr id="5" name="Group 628" descr="Screen Shot 2014-11-13 at 11.27.22 PM (2).png"/>
          <p:cNvGrpSpPr/>
          <p:nvPr/>
        </p:nvGrpSpPr>
        <p:grpSpPr>
          <a:xfrm>
            <a:off x="2097434" y="34947"/>
            <a:ext cx="4949131" cy="4936497"/>
            <a:chOff x="0" y="0"/>
            <a:chExt cx="6533264" cy="6516586"/>
          </a:xfrm>
        </p:grpSpPr>
        <p:sp>
          <p:nvSpPr>
            <p:cNvPr id="6" name="Shape 626"/>
            <p:cNvSpPr/>
            <p:nvPr/>
          </p:nvSpPr>
          <p:spPr>
            <a:xfrm>
              <a:off x="0" y="0"/>
              <a:ext cx="6533265" cy="6516587"/>
            </a:xfrm>
            <a:prstGeom prst="rect">
              <a:avLst/>
            </a:prstGeom>
            <a:noFill/>
            <a:ln w="9525" cap="flat">
              <a:solidFill>
                <a:srgbClr val="1F497D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endParaRPr/>
            </a:p>
          </p:txBody>
        </p:sp>
        <p:pic>
          <p:nvPicPr>
            <p:cNvPr id="7" name="image24.jpeg"/>
            <p:cNvPicPr/>
            <p:nvPr/>
          </p:nvPicPr>
          <p:blipFill>
            <a:blip r:embed="rId3">
              <a:extLst/>
            </a:blip>
            <a:srcRect l="66581" t="20639" b="13246"/>
            <a:stretch>
              <a:fillRect/>
            </a:stretch>
          </p:blipFill>
          <p:spPr>
            <a:xfrm>
              <a:off x="4762" y="4762"/>
              <a:ext cx="6514579" cy="6507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286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in DAC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551" y="894271"/>
            <a:ext cx="86954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DAC serves the following purposes:</a:t>
            </a:r>
          </a:p>
          <a:p>
            <a:pPr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- DAC is a metadata driven administration and deployment tool</a:t>
            </a:r>
          </a:p>
          <a:p>
            <a:pPr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- Manages Application Configuration</a:t>
            </a:r>
          </a:p>
          <a:p>
            <a:pPr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- Manages the execution of warehouse loads</a:t>
            </a:r>
          </a:p>
          <a:p>
            <a:pPr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- Provides a monitoring capabilities</a:t>
            </a:r>
          </a:p>
        </p:txBody>
      </p:sp>
      <p:pic>
        <p:nvPicPr>
          <p:cNvPr id="5" name="image19.png" descr="Screen Shot 2015-03-06 at 9.31.59 PM.png"/>
          <p:cNvPicPr/>
          <p:nvPr/>
        </p:nvPicPr>
        <p:blipFill>
          <a:blip r:embed="rId2">
            <a:extLst/>
          </a:blip>
          <a:srcRect b="12594"/>
          <a:stretch>
            <a:fillRect/>
          </a:stretch>
        </p:blipFill>
        <p:spPr>
          <a:xfrm>
            <a:off x="186472" y="2688170"/>
            <a:ext cx="7175111" cy="23218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Shape 633"/>
          <p:cNvSpPr/>
          <p:nvPr/>
        </p:nvSpPr>
        <p:spPr>
          <a:xfrm>
            <a:off x="179788" y="3089295"/>
            <a:ext cx="7253218" cy="358851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636"/>
          <p:cNvSpPr/>
          <p:nvPr/>
        </p:nvSpPr>
        <p:spPr>
          <a:xfrm>
            <a:off x="179788" y="2612883"/>
            <a:ext cx="980358" cy="27609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in DAC</a:t>
            </a:r>
            <a:endParaRPr lang="en-US" dirty="0"/>
          </a:p>
        </p:txBody>
      </p:sp>
      <p:pic>
        <p:nvPicPr>
          <p:cNvPr id="8" name="image20.png" descr="Screen Shot 2015-03-06 at 9.47.41 PM.png"/>
          <p:cNvPicPr/>
          <p:nvPr/>
        </p:nvPicPr>
        <p:blipFill>
          <a:blip r:embed="rId2">
            <a:extLst/>
          </a:blip>
          <a:srcRect l="2849" r="1231"/>
          <a:stretch>
            <a:fillRect/>
          </a:stretch>
        </p:blipFill>
        <p:spPr>
          <a:xfrm>
            <a:off x="157773" y="1249715"/>
            <a:ext cx="8870507" cy="3606947"/>
          </a:xfrm>
          <a:prstGeom prst="rect">
            <a:avLst/>
          </a:prstGeom>
          <a:ln>
            <a:solidFill/>
          </a:ln>
        </p:spPr>
      </p:pic>
      <p:sp>
        <p:nvSpPr>
          <p:cNvPr id="9" name="Shape 640"/>
          <p:cNvSpPr/>
          <p:nvPr/>
        </p:nvSpPr>
        <p:spPr>
          <a:xfrm>
            <a:off x="7693113" y="1795394"/>
            <a:ext cx="1356879" cy="314811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68342" y="2032595"/>
            <a:ext cx="5391574" cy="297349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ETL?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066" y="1066801"/>
            <a:ext cx="840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Extracting data from various sources, performing transformations and loading transformed data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into a target environment.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12" y="2247492"/>
            <a:ext cx="4916435" cy="126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09" y="3512569"/>
            <a:ext cx="4329388" cy="13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97136"/>
          </a:xfrm>
        </p:spPr>
        <p:txBody>
          <a:bodyPr>
            <a:noAutofit/>
          </a:bodyPr>
          <a:lstStyle/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OLTP and OLAP an approach for tuning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More than just data: peeling back the layers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Components &amp; Layers of Common ETLs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Component Points of Failure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Source, Transformation &amp; Target Tuning Points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Common Fails &amp; Misconceptions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Monitoring ETL Activity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(tools to make it easy)</a:t>
            </a:r>
          </a:p>
          <a:p>
            <a:pPr marL="323850" indent="-285750">
              <a:buSzPct val="101000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Recap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169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348" y="0"/>
            <a:ext cx="8547652" cy="1494075"/>
            <a:chOff x="311426" y="0"/>
            <a:chExt cx="8832574" cy="1543878"/>
          </a:xfrm>
        </p:grpSpPr>
        <p:sp>
          <p:nvSpPr>
            <p:cNvPr id="6" name="Rounded Rectangle 5"/>
            <p:cNvSpPr/>
            <p:nvPr/>
          </p:nvSpPr>
          <p:spPr>
            <a:xfrm>
              <a:off x="311426" y="0"/>
              <a:ext cx="8832574" cy="15438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407" y="0"/>
              <a:ext cx="954157" cy="1172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89843" y="0"/>
              <a:ext cx="954157" cy="1543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772583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/>
              <a:t>Chuck.Ezell</a:t>
            </a:r>
            <a:r>
              <a:rPr lang="en-US" sz="2200" dirty="0"/>
              <a:t> @ Datavail.com</a:t>
            </a:r>
            <a:br>
              <a:rPr lang="en-US" sz="2200" dirty="0"/>
            </a:br>
            <a:r>
              <a:rPr lang="en-US" sz="2200" dirty="0"/>
              <a:t>or Kelley.Weir@Datavail.com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53610"/>
            <a:ext cx="6400800" cy="13144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Datavail</a:t>
            </a:r>
            <a:r>
              <a:rPr lang="en-US" dirty="0"/>
              <a:t> is the largest provider of remote database administration in the U.S. with nearly 400 DBAs, 24/7 support and onsite/offsite, onshore/offshore delivery.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877" t="7871" r="2274" b="7554"/>
          <a:stretch/>
        </p:blipFill>
        <p:spPr>
          <a:xfrm>
            <a:off x="8086728" y="278508"/>
            <a:ext cx="896330" cy="856476"/>
          </a:xfrm>
          <a:prstGeom prst="rect">
            <a:avLst/>
          </a:prstGeom>
        </p:spPr>
      </p:pic>
      <p:pic>
        <p:nvPicPr>
          <p:cNvPr id="10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214" y="237490"/>
            <a:ext cx="1981201" cy="455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856214" y="791310"/>
            <a:ext cx="421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Tuning ETLs for Better BI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1859" y="321884"/>
            <a:ext cx="301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/>
              <a:t>Presented by </a:t>
            </a:r>
            <a:r>
              <a:rPr lang="en-US" sz="1600" dirty="0" smtClean="0"/>
              <a:t>Chuck Ezell</a:t>
            </a:r>
          </a:p>
          <a:p>
            <a:pPr algn="r"/>
            <a:r>
              <a:rPr lang="en-US" sz="1600" dirty="0" smtClean="0"/>
              <a:t>Development, Tuning </a:t>
            </a:r>
            <a:r>
              <a:rPr lang="en-US" sz="1200" dirty="0" smtClean="0"/>
              <a:t>&amp;</a:t>
            </a:r>
            <a:r>
              <a:rPr lang="en-US" sz="1600" dirty="0" smtClean="0"/>
              <a:t> Automation Practice Lead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24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68342" y="1585555"/>
            <a:ext cx="5391574" cy="297349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09" y="3065529"/>
            <a:ext cx="4329388" cy="1397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930" y="1785577"/>
            <a:ext cx="4579807" cy="118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Stages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81343" y="1025126"/>
            <a:ext cx="7085698" cy="3407171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85" y="1113930"/>
            <a:ext cx="1432892" cy="311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20" y="1184893"/>
            <a:ext cx="1885577" cy="299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122" y="1794803"/>
            <a:ext cx="1825530" cy="24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ETL Component Layers</a:t>
            </a:r>
            <a:endParaRPr lang="en-US" dirty="0"/>
          </a:p>
        </p:txBody>
      </p:sp>
      <p:grpSp>
        <p:nvGrpSpPr>
          <p:cNvPr id="4" name="Group 185"/>
          <p:cNvGrpSpPr/>
          <p:nvPr/>
        </p:nvGrpSpPr>
        <p:grpSpPr>
          <a:xfrm>
            <a:off x="1899333" y="4277063"/>
            <a:ext cx="1663972" cy="557627"/>
            <a:chOff x="-1" y="-1"/>
            <a:chExt cx="2192717" cy="734818"/>
          </a:xfrm>
        </p:grpSpPr>
        <p:sp>
          <p:nvSpPr>
            <p:cNvPr id="5" name="Shape 180"/>
            <p:cNvSpPr/>
            <p:nvPr/>
          </p:nvSpPr>
          <p:spPr>
            <a:xfrm>
              <a:off x="0" y="-1"/>
              <a:ext cx="219271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79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6" name="Shape 181"/>
            <p:cNvSpPr/>
            <p:nvPr/>
          </p:nvSpPr>
          <p:spPr>
            <a:xfrm>
              <a:off x="2009011" y="-1"/>
              <a:ext cx="18370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7" name="Shape 182"/>
            <p:cNvSpPr/>
            <p:nvPr/>
          </p:nvSpPr>
          <p:spPr>
            <a:xfrm>
              <a:off x="0" y="-1"/>
              <a:ext cx="2192715" cy="18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1979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8" name="Shape 183"/>
            <p:cNvSpPr/>
            <p:nvPr/>
          </p:nvSpPr>
          <p:spPr>
            <a:xfrm>
              <a:off x="0" y="-1"/>
              <a:ext cx="219271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790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790" y="5400"/>
                  </a:lnTo>
                  <a:lnTo>
                    <a:pt x="21600" y="0"/>
                  </a:lnTo>
                  <a:moveTo>
                    <a:pt x="19790" y="5400"/>
                  </a:moveTo>
                  <a:lnTo>
                    <a:pt x="19790" y="21600"/>
                  </a:lnTo>
                </a:path>
              </a:pathLst>
            </a:custGeom>
            <a:noFill/>
            <a:ln w="25400" cap="flat">
              <a:solidFill>
                <a:srgbClr val="8C3A3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9" name="Shape 184"/>
            <p:cNvSpPr/>
            <p:nvPr/>
          </p:nvSpPr>
          <p:spPr>
            <a:xfrm>
              <a:off x="-1" y="333540"/>
              <a:ext cx="2009012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Data</a:t>
              </a:r>
            </a:p>
          </p:txBody>
        </p:sp>
      </p:grpSp>
      <p:grpSp>
        <p:nvGrpSpPr>
          <p:cNvPr id="10" name="Group 191"/>
          <p:cNvGrpSpPr/>
          <p:nvPr/>
        </p:nvGrpSpPr>
        <p:grpSpPr>
          <a:xfrm>
            <a:off x="1899334" y="3800015"/>
            <a:ext cx="1663972" cy="557627"/>
            <a:chOff x="-1" y="-1"/>
            <a:chExt cx="2192717" cy="734818"/>
          </a:xfrm>
        </p:grpSpPr>
        <p:sp>
          <p:nvSpPr>
            <p:cNvPr id="11" name="Shape 186"/>
            <p:cNvSpPr/>
            <p:nvPr/>
          </p:nvSpPr>
          <p:spPr>
            <a:xfrm>
              <a:off x="0" y="-1"/>
              <a:ext cx="219271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79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BBB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2" name="Shape 187"/>
            <p:cNvSpPr/>
            <p:nvPr/>
          </p:nvSpPr>
          <p:spPr>
            <a:xfrm>
              <a:off x="2009011" y="-1"/>
              <a:ext cx="18370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3" name="Shape 188"/>
            <p:cNvSpPr/>
            <p:nvPr/>
          </p:nvSpPr>
          <p:spPr>
            <a:xfrm>
              <a:off x="0" y="-1"/>
              <a:ext cx="2192715" cy="18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1979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4" name="Shape 189"/>
            <p:cNvSpPr/>
            <p:nvPr/>
          </p:nvSpPr>
          <p:spPr>
            <a:xfrm>
              <a:off x="0" y="-1"/>
              <a:ext cx="2192715" cy="73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81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790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790" y="5400"/>
                  </a:lnTo>
                  <a:lnTo>
                    <a:pt x="21600" y="0"/>
                  </a:lnTo>
                  <a:moveTo>
                    <a:pt x="19790" y="5400"/>
                  </a:moveTo>
                  <a:lnTo>
                    <a:pt x="19790" y="21600"/>
                  </a:lnTo>
                </a:path>
              </a:pathLst>
            </a:custGeom>
            <a:noFill/>
            <a:ln w="25400" cap="flat">
              <a:solidFill>
                <a:srgbClr val="718841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5" name="Shape 190"/>
            <p:cNvSpPr/>
            <p:nvPr/>
          </p:nvSpPr>
          <p:spPr>
            <a:xfrm>
              <a:off x="-1" y="333540"/>
              <a:ext cx="2009012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Data Structure</a:t>
              </a:r>
            </a:p>
          </p:txBody>
        </p:sp>
      </p:grpSp>
      <p:grpSp>
        <p:nvGrpSpPr>
          <p:cNvPr id="16" name="Group 197"/>
          <p:cNvGrpSpPr/>
          <p:nvPr/>
        </p:nvGrpSpPr>
        <p:grpSpPr>
          <a:xfrm>
            <a:off x="5186086" y="3825391"/>
            <a:ext cx="1663972" cy="964879"/>
            <a:chOff x="-1" y="-1"/>
            <a:chExt cx="2192717" cy="1271479"/>
          </a:xfrm>
        </p:grpSpPr>
        <p:sp>
          <p:nvSpPr>
            <p:cNvPr id="17" name="Shape 192"/>
            <p:cNvSpPr/>
            <p:nvPr/>
          </p:nvSpPr>
          <p:spPr>
            <a:xfrm>
              <a:off x="0" y="-1"/>
              <a:ext cx="2192715" cy="12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36"/>
                  </a:moveTo>
                  <a:lnTo>
                    <a:pt x="1993" y="0"/>
                  </a:lnTo>
                  <a:lnTo>
                    <a:pt x="21600" y="0"/>
                  </a:lnTo>
                  <a:lnTo>
                    <a:pt x="21600" y="18164"/>
                  </a:lnTo>
                  <a:lnTo>
                    <a:pt x="1960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8" name="Shape 193"/>
            <p:cNvSpPr/>
            <p:nvPr/>
          </p:nvSpPr>
          <p:spPr>
            <a:xfrm>
              <a:off x="1990436" y="-1"/>
              <a:ext cx="202280" cy="12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36"/>
                  </a:moveTo>
                  <a:lnTo>
                    <a:pt x="21600" y="0"/>
                  </a:lnTo>
                  <a:lnTo>
                    <a:pt x="21600" y="1816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19" name="Shape 194"/>
            <p:cNvSpPr/>
            <p:nvPr/>
          </p:nvSpPr>
          <p:spPr>
            <a:xfrm>
              <a:off x="0" y="-1"/>
              <a:ext cx="2192715" cy="20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93" y="0"/>
                  </a:lnTo>
                  <a:lnTo>
                    <a:pt x="21600" y="0"/>
                  </a:lnTo>
                  <a:lnTo>
                    <a:pt x="1960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0" name="Shape 195"/>
            <p:cNvSpPr/>
            <p:nvPr/>
          </p:nvSpPr>
          <p:spPr>
            <a:xfrm>
              <a:off x="0" y="-1"/>
              <a:ext cx="2192715" cy="12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36"/>
                  </a:moveTo>
                  <a:lnTo>
                    <a:pt x="1993" y="0"/>
                  </a:lnTo>
                  <a:lnTo>
                    <a:pt x="21600" y="0"/>
                  </a:lnTo>
                  <a:lnTo>
                    <a:pt x="21600" y="18164"/>
                  </a:lnTo>
                  <a:lnTo>
                    <a:pt x="19607" y="21600"/>
                  </a:lnTo>
                  <a:lnTo>
                    <a:pt x="0" y="21600"/>
                  </a:lnTo>
                  <a:close/>
                  <a:moveTo>
                    <a:pt x="0" y="3436"/>
                  </a:moveTo>
                  <a:lnTo>
                    <a:pt x="19607" y="3436"/>
                  </a:lnTo>
                  <a:lnTo>
                    <a:pt x="21600" y="0"/>
                  </a:lnTo>
                  <a:moveTo>
                    <a:pt x="19607" y="3436"/>
                  </a:moveTo>
                  <a:lnTo>
                    <a:pt x="19607" y="21600"/>
                  </a:lnTo>
                </a:path>
              </a:pathLst>
            </a:custGeom>
            <a:noFill/>
            <a:ln w="25400" cap="flat">
              <a:solidFill>
                <a:srgbClr val="8C3A3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21" name="Shape 196"/>
            <p:cNvSpPr/>
            <p:nvPr/>
          </p:nvSpPr>
          <p:spPr>
            <a:xfrm>
              <a:off x="-1" y="611157"/>
              <a:ext cx="1990438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Code Base</a:t>
              </a:r>
            </a:p>
          </p:txBody>
        </p:sp>
      </p:grpSp>
      <p:grpSp>
        <p:nvGrpSpPr>
          <p:cNvPr id="22" name="Group 211"/>
          <p:cNvGrpSpPr/>
          <p:nvPr/>
        </p:nvGrpSpPr>
        <p:grpSpPr>
          <a:xfrm>
            <a:off x="1899334" y="2748843"/>
            <a:ext cx="4950727" cy="1149190"/>
            <a:chOff x="-1" y="-1"/>
            <a:chExt cx="6523872" cy="1514355"/>
          </a:xfrm>
        </p:grpSpPr>
        <p:sp>
          <p:nvSpPr>
            <p:cNvPr id="23" name="Shape 198"/>
            <p:cNvSpPr/>
            <p:nvPr/>
          </p:nvSpPr>
          <p:spPr>
            <a:xfrm rot="5400000">
              <a:off x="2833116" y="-1264620"/>
              <a:ext cx="971563" cy="350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537"/>
                    <a:pt x="10800" y="19225"/>
                  </a:cubicBezTo>
                  <a:lnTo>
                    <a:pt x="10800" y="13175"/>
                  </a:lnTo>
                  <a:cubicBezTo>
                    <a:pt x="10800" y="11863"/>
                    <a:pt x="5965" y="10800"/>
                    <a:pt x="0" y="10800"/>
                  </a:cubicBezTo>
                  <a:cubicBezTo>
                    <a:pt x="5965" y="10800"/>
                    <a:pt x="10800" y="9737"/>
                    <a:pt x="10800" y="8425"/>
                  </a:cubicBezTo>
                  <a:lnTo>
                    <a:pt x="10800" y="2375"/>
                  </a:lnTo>
                  <a:cubicBezTo>
                    <a:pt x="10800" y="1063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endParaRPr sz="1400"/>
            </a:p>
          </p:txBody>
        </p:sp>
        <p:grpSp>
          <p:nvGrpSpPr>
            <p:cNvPr id="24" name="Group 204"/>
            <p:cNvGrpSpPr/>
            <p:nvPr/>
          </p:nvGrpSpPr>
          <p:grpSpPr>
            <a:xfrm>
              <a:off x="-1" y="736111"/>
              <a:ext cx="2192718" cy="734819"/>
              <a:chOff x="-1" y="-1"/>
              <a:chExt cx="2192717" cy="734818"/>
            </a:xfrm>
          </p:grpSpPr>
          <p:sp>
            <p:nvSpPr>
              <p:cNvPr id="31" name="Shape 199"/>
              <p:cNvSpPr/>
              <p:nvPr/>
            </p:nvSpPr>
            <p:spPr>
              <a:xfrm>
                <a:off x="0" y="-1"/>
                <a:ext cx="219271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79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64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32" name="Shape 200"/>
              <p:cNvSpPr/>
              <p:nvPr/>
            </p:nvSpPr>
            <p:spPr>
              <a:xfrm>
                <a:off x="2009011" y="-1"/>
                <a:ext cx="18370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33" name="Shape 201"/>
              <p:cNvSpPr/>
              <p:nvPr/>
            </p:nvSpPr>
            <p:spPr>
              <a:xfrm>
                <a:off x="0" y="-1"/>
                <a:ext cx="2192715" cy="183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19790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34" name="Shape 202"/>
              <p:cNvSpPr/>
              <p:nvPr/>
            </p:nvSpPr>
            <p:spPr>
              <a:xfrm>
                <a:off x="0" y="-1"/>
                <a:ext cx="219271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790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790" y="5400"/>
                    </a:lnTo>
                    <a:lnTo>
                      <a:pt x="21600" y="0"/>
                    </a:lnTo>
                    <a:moveTo>
                      <a:pt x="19790" y="5400"/>
                    </a:moveTo>
                    <a:lnTo>
                      <a:pt x="19790" y="21600"/>
                    </a:lnTo>
                  </a:path>
                </a:pathLst>
              </a:custGeom>
              <a:noFill/>
              <a:ln w="25400" cap="flat">
                <a:solidFill>
                  <a:srgbClr val="5D497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35" name="Shape 203"/>
              <p:cNvSpPr/>
              <p:nvPr/>
            </p:nvSpPr>
            <p:spPr>
              <a:xfrm>
                <a:off x="-1" y="333539"/>
                <a:ext cx="2009012" cy="251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Database Setup</a:t>
                </a:r>
              </a:p>
            </p:txBody>
          </p:sp>
        </p:grpSp>
        <p:grpSp>
          <p:nvGrpSpPr>
            <p:cNvPr id="25" name="Group 210"/>
            <p:cNvGrpSpPr/>
            <p:nvPr/>
          </p:nvGrpSpPr>
          <p:grpSpPr>
            <a:xfrm>
              <a:off x="4331153" y="779535"/>
              <a:ext cx="2192718" cy="734819"/>
              <a:chOff x="-1" y="-1"/>
              <a:chExt cx="2192717" cy="734818"/>
            </a:xfrm>
          </p:grpSpPr>
          <p:sp>
            <p:nvSpPr>
              <p:cNvPr id="26" name="Shape 205"/>
              <p:cNvSpPr/>
              <p:nvPr/>
            </p:nvSpPr>
            <p:spPr>
              <a:xfrm>
                <a:off x="0" y="-1"/>
                <a:ext cx="219271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79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64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7" name="Shape 206"/>
              <p:cNvSpPr/>
              <p:nvPr/>
            </p:nvSpPr>
            <p:spPr>
              <a:xfrm>
                <a:off x="2009011" y="-1"/>
                <a:ext cx="18370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8" name="Shape 207"/>
              <p:cNvSpPr/>
              <p:nvPr/>
            </p:nvSpPr>
            <p:spPr>
              <a:xfrm>
                <a:off x="0" y="-1"/>
                <a:ext cx="2192715" cy="183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19790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29" name="Shape 208"/>
              <p:cNvSpPr/>
              <p:nvPr/>
            </p:nvSpPr>
            <p:spPr>
              <a:xfrm>
                <a:off x="0" y="-1"/>
                <a:ext cx="2192715" cy="734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181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790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790" y="5400"/>
                    </a:lnTo>
                    <a:lnTo>
                      <a:pt x="21600" y="0"/>
                    </a:lnTo>
                    <a:moveTo>
                      <a:pt x="19790" y="5400"/>
                    </a:moveTo>
                    <a:lnTo>
                      <a:pt x="19790" y="21600"/>
                    </a:lnTo>
                  </a:path>
                </a:pathLst>
              </a:custGeom>
              <a:noFill/>
              <a:ln w="25400" cap="flat">
                <a:solidFill>
                  <a:srgbClr val="5D497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30" name="Shape 209"/>
              <p:cNvSpPr/>
              <p:nvPr/>
            </p:nvSpPr>
            <p:spPr>
              <a:xfrm>
                <a:off x="-1" y="333539"/>
                <a:ext cx="2009012" cy="251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Application Setup</a:t>
                </a:r>
              </a:p>
            </p:txBody>
          </p:sp>
        </p:grpSp>
      </p:grpSp>
      <p:grpSp>
        <p:nvGrpSpPr>
          <p:cNvPr id="36" name="Group 220"/>
          <p:cNvGrpSpPr/>
          <p:nvPr/>
        </p:nvGrpSpPr>
        <p:grpSpPr>
          <a:xfrm>
            <a:off x="1981414" y="2225716"/>
            <a:ext cx="4558763" cy="444848"/>
            <a:chOff x="0" y="-1"/>
            <a:chExt cx="6007361" cy="586203"/>
          </a:xfrm>
        </p:grpSpPr>
        <p:grpSp>
          <p:nvGrpSpPr>
            <p:cNvPr id="37" name="Group 217"/>
            <p:cNvGrpSpPr/>
            <p:nvPr/>
          </p:nvGrpSpPr>
          <p:grpSpPr>
            <a:xfrm>
              <a:off x="1606543" y="-1"/>
              <a:ext cx="3267364" cy="586203"/>
              <a:chOff x="-1" y="-1"/>
              <a:chExt cx="3267363" cy="586202"/>
            </a:xfrm>
          </p:grpSpPr>
          <p:sp>
            <p:nvSpPr>
              <p:cNvPr id="40" name="Shape 212"/>
              <p:cNvSpPr/>
              <p:nvPr/>
            </p:nvSpPr>
            <p:spPr>
              <a:xfrm>
                <a:off x="-1" y="-1"/>
                <a:ext cx="3267363" cy="58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71"/>
                    </a:moveTo>
                    <a:lnTo>
                      <a:pt x="1143" y="0"/>
                    </a:lnTo>
                    <a:lnTo>
                      <a:pt x="21600" y="0"/>
                    </a:lnTo>
                    <a:lnTo>
                      <a:pt x="21600" y="15229"/>
                    </a:lnTo>
                    <a:lnTo>
                      <a:pt x="2045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796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41" name="Shape 213"/>
              <p:cNvSpPr/>
              <p:nvPr/>
            </p:nvSpPr>
            <p:spPr>
              <a:xfrm>
                <a:off x="3094466" y="-1"/>
                <a:ext cx="172895" cy="58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71"/>
                    </a:moveTo>
                    <a:lnTo>
                      <a:pt x="21600" y="0"/>
                    </a:lnTo>
                    <a:lnTo>
                      <a:pt x="21600" y="15229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42" name="Shape 214"/>
              <p:cNvSpPr/>
              <p:nvPr/>
            </p:nvSpPr>
            <p:spPr>
              <a:xfrm>
                <a:off x="-1" y="-1"/>
                <a:ext cx="3267363" cy="172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143" y="0"/>
                    </a:lnTo>
                    <a:lnTo>
                      <a:pt x="21600" y="0"/>
                    </a:lnTo>
                    <a:lnTo>
                      <a:pt x="2045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43" name="Shape 215"/>
              <p:cNvSpPr/>
              <p:nvPr/>
            </p:nvSpPr>
            <p:spPr>
              <a:xfrm>
                <a:off x="-1" y="-1"/>
                <a:ext cx="3267363" cy="58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71"/>
                    </a:moveTo>
                    <a:lnTo>
                      <a:pt x="1143" y="0"/>
                    </a:lnTo>
                    <a:lnTo>
                      <a:pt x="21600" y="0"/>
                    </a:lnTo>
                    <a:lnTo>
                      <a:pt x="21600" y="15229"/>
                    </a:lnTo>
                    <a:lnTo>
                      <a:pt x="20457" y="21600"/>
                    </a:lnTo>
                    <a:lnTo>
                      <a:pt x="0" y="21600"/>
                    </a:lnTo>
                    <a:close/>
                    <a:moveTo>
                      <a:pt x="0" y="6371"/>
                    </a:moveTo>
                    <a:lnTo>
                      <a:pt x="20457" y="6371"/>
                    </a:lnTo>
                    <a:lnTo>
                      <a:pt x="21600" y="0"/>
                    </a:lnTo>
                    <a:moveTo>
                      <a:pt x="20457" y="6371"/>
                    </a:moveTo>
                    <a:lnTo>
                      <a:pt x="20457" y="216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 sz="1200"/>
              </a:p>
            </p:txBody>
          </p:sp>
          <p:sp>
            <p:nvSpPr>
              <p:cNvPr id="44" name="Shape 216"/>
              <p:cNvSpPr/>
              <p:nvPr/>
            </p:nvSpPr>
            <p:spPr>
              <a:xfrm>
                <a:off x="-1" y="253827"/>
                <a:ext cx="3094468" cy="251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Host Server</a:t>
                </a:r>
              </a:p>
            </p:txBody>
          </p:sp>
        </p:grpSp>
        <p:sp>
          <p:nvSpPr>
            <p:cNvPr id="38" name="Shape 218"/>
            <p:cNvSpPr/>
            <p:nvPr/>
          </p:nvSpPr>
          <p:spPr>
            <a:xfrm>
              <a:off x="0" y="217110"/>
              <a:ext cx="1441844" cy="356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dirty="0">
                  <a:solidFill>
                    <a:schemeClr val="bg1">
                      <a:lumMod val="95000"/>
                    </a:schemeClr>
                  </a:solidFill>
                </a:rPr>
                <a:t>Disk/CPU/RAM</a:t>
              </a:r>
            </a:p>
          </p:txBody>
        </p:sp>
        <p:sp>
          <p:nvSpPr>
            <p:cNvPr id="39" name="Shape 219"/>
            <p:cNvSpPr/>
            <p:nvPr/>
          </p:nvSpPr>
          <p:spPr>
            <a:xfrm>
              <a:off x="4993312" y="206254"/>
              <a:ext cx="1014049" cy="356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 dirty="0">
                  <a:solidFill>
                    <a:schemeClr val="bg1">
                      <a:lumMod val="95000"/>
                    </a:schemeClr>
                  </a:solidFill>
                </a:rPr>
                <a:t>CPU/RAM</a:t>
              </a:r>
            </a:p>
          </p:txBody>
        </p:sp>
      </p:grpSp>
      <p:grpSp>
        <p:nvGrpSpPr>
          <p:cNvPr id="45" name="Group 227"/>
          <p:cNvGrpSpPr/>
          <p:nvPr/>
        </p:nvGrpSpPr>
        <p:grpSpPr>
          <a:xfrm>
            <a:off x="3208650" y="1863805"/>
            <a:ext cx="2479481" cy="444847"/>
            <a:chOff x="-1" y="-1"/>
            <a:chExt cx="3267363" cy="586202"/>
          </a:xfrm>
        </p:grpSpPr>
        <p:sp>
          <p:nvSpPr>
            <p:cNvPr id="46" name="Shape 222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BAC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47" name="Shape 223"/>
            <p:cNvSpPr/>
            <p:nvPr/>
          </p:nvSpPr>
          <p:spPr>
            <a:xfrm>
              <a:off x="3094466" y="-1"/>
              <a:ext cx="172895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21600" y="0"/>
                  </a:lnTo>
                  <a:lnTo>
                    <a:pt x="21600" y="1522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48" name="Shape 224"/>
            <p:cNvSpPr/>
            <p:nvPr/>
          </p:nvSpPr>
          <p:spPr>
            <a:xfrm>
              <a:off x="-1" y="-1"/>
              <a:ext cx="3267363" cy="17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045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49" name="Shape 225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  <a:moveTo>
                    <a:pt x="0" y="6371"/>
                  </a:moveTo>
                  <a:lnTo>
                    <a:pt x="20457" y="6371"/>
                  </a:lnTo>
                  <a:lnTo>
                    <a:pt x="21600" y="0"/>
                  </a:lnTo>
                  <a:moveTo>
                    <a:pt x="20457" y="6371"/>
                  </a:moveTo>
                  <a:lnTo>
                    <a:pt x="20457" y="21600"/>
                  </a:lnTo>
                </a:path>
              </a:pathLst>
            </a:custGeom>
            <a:noFill/>
            <a:ln w="25400" cap="flat">
              <a:solidFill>
                <a:srgbClr val="377E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0" name="Shape 226"/>
            <p:cNvSpPr/>
            <p:nvPr/>
          </p:nvSpPr>
          <p:spPr>
            <a:xfrm>
              <a:off x="-1" y="253826"/>
              <a:ext cx="3094468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OS Architecture</a:t>
              </a:r>
            </a:p>
          </p:txBody>
        </p:sp>
      </p:grpSp>
      <p:grpSp>
        <p:nvGrpSpPr>
          <p:cNvPr id="51" name="Group 233"/>
          <p:cNvGrpSpPr/>
          <p:nvPr/>
        </p:nvGrpSpPr>
        <p:grpSpPr>
          <a:xfrm>
            <a:off x="3208651" y="1495993"/>
            <a:ext cx="2479481" cy="444847"/>
            <a:chOff x="-1" y="-1"/>
            <a:chExt cx="3267363" cy="586202"/>
          </a:xfrm>
        </p:grpSpPr>
        <p:sp>
          <p:nvSpPr>
            <p:cNvPr id="52" name="Shape 228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F81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3" name="Shape 229"/>
            <p:cNvSpPr/>
            <p:nvPr/>
          </p:nvSpPr>
          <p:spPr>
            <a:xfrm>
              <a:off x="3094466" y="-1"/>
              <a:ext cx="172895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21600" y="0"/>
                  </a:lnTo>
                  <a:lnTo>
                    <a:pt x="21600" y="1522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4" name="Shape 230"/>
            <p:cNvSpPr/>
            <p:nvPr/>
          </p:nvSpPr>
          <p:spPr>
            <a:xfrm>
              <a:off x="-1" y="-1"/>
              <a:ext cx="3267363" cy="17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045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5" name="Shape 231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  <a:moveTo>
                    <a:pt x="0" y="6371"/>
                  </a:moveTo>
                  <a:lnTo>
                    <a:pt x="20457" y="6371"/>
                  </a:lnTo>
                  <a:lnTo>
                    <a:pt x="21600" y="0"/>
                  </a:lnTo>
                  <a:moveTo>
                    <a:pt x="20457" y="6371"/>
                  </a:moveTo>
                  <a:lnTo>
                    <a:pt x="20457" y="21600"/>
                  </a:lnTo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6" name="Shape 232"/>
            <p:cNvSpPr/>
            <p:nvPr/>
          </p:nvSpPr>
          <p:spPr>
            <a:xfrm>
              <a:off x="-1" y="253826"/>
              <a:ext cx="3094468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Storage</a:t>
              </a:r>
            </a:p>
          </p:txBody>
        </p:sp>
      </p:grpSp>
      <p:grpSp>
        <p:nvGrpSpPr>
          <p:cNvPr id="57" name="Group 239"/>
          <p:cNvGrpSpPr/>
          <p:nvPr/>
        </p:nvGrpSpPr>
        <p:grpSpPr>
          <a:xfrm>
            <a:off x="3208650" y="1131148"/>
            <a:ext cx="2479481" cy="444848"/>
            <a:chOff x="-1" y="-1"/>
            <a:chExt cx="3267363" cy="586202"/>
          </a:xfrm>
        </p:grpSpPr>
        <p:sp>
          <p:nvSpPr>
            <p:cNvPr id="58" name="Shape 234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59" name="Shape 235"/>
            <p:cNvSpPr/>
            <p:nvPr/>
          </p:nvSpPr>
          <p:spPr>
            <a:xfrm>
              <a:off x="3094466" y="-1"/>
              <a:ext cx="172895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21600" y="0"/>
                  </a:lnTo>
                  <a:lnTo>
                    <a:pt x="21600" y="1522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60" name="Shape 236"/>
            <p:cNvSpPr/>
            <p:nvPr/>
          </p:nvSpPr>
          <p:spPr>
            <a:xfrm>
              <a:off x="-1" y="-1"/>
              <a:ext cx="3267363" cy="17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045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61" name="Shape 237"/>
            <p:cNvSpPr/>
            <p:nvPr/>
          </p:nvSpPr>
          <p:spPr>
            <a:xfrm>
              <a:off x="-1" y="-1"/>
              <a:ext cx="3267363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71"/>
                  </a:moveTo>
                  <a:lnTo>
                    <a:pt x="1143" y="0"/>
                  </a:lnTo>
                  <a:lnTo>
                    <a:pt x="21600" y="0"/>
                  </a:lnTo>
                  <a:lnTo>
                    <a:pt x="21600" y="15229"/>
                  </a:lnTo>
                  <a:lnTo>
                    <a:pt x="20457" y="21600"/>
                  </a:lnTo>
                  <a:lnTo>
                    <a:pt x="0" y="21600"/>
                  </a:lnTo>
                  <a:close/>
                  <a:moveTo>
                    <a:pt x="0" y="6371"/>
                  </a:moveTo>
                  <a:lnTo>
                    <a:pt x="20457" y="6371"/>
                  </a:lnTo>
                  <a:lnTo>
                    <a:pt x="21600" y="0"/>
                  </a:lnTo>
                  <a:moveTo>
                    <a:pt x="20457" y="6371"/>
                  </a:moveTo>
                  <a:lnTo>
                    <a:pt x="20457" y="21600"/>
                  </a:lnTo>
                </a:path>
              </a:pathLst>
            </a:custGeom>
            <a:noFill/>
            <a:ln w="25400" cap="flat">
              <a:solidFill>
                <a:srgbClr val="8C3A3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200"/>
            </a:p>
          </p:txBody>
        </p:sp>
        <p:sp>
          <p:nvSpPr>
            <p:cNvPr id="62" name="Shape 238"/>
            <p:cNvSpPr/>
            <p:nvPr/>
          </p:nvSpPr>
          <p:spPr>
            <a:xfrm>
              <a:off x="-1" y="253828"/>
              <a:ext cx="3094468" cy="25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FFFFFF"/>
                  </a:solidFill>
                </a:rPr>
                <a:t>Network Speeds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10" grpId="0" animBg="1" advAuto="0"/>
      <p:bldP spid="16" grpId="0" animBg="1" advAuto="0"/>
      <p:bldP spid="22" grpId="0" animBg="1" advAuto="0"/>
      <p:bldP spid="36" grpId="0" animBg="1" advAuto="0"/>
      <p:bldP spid="45" grpId="0" animBg="1" advAuto="0"/>
      <p:bldP spid="51" grpId="0" animBg="1" advAuto="0"/>
      <p:bldP spid="5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Bird’s Eye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7327"/>
            <a:ext cx="6400800" cy="1314450"/>
          </a:xfrm>
        </p:spPr>
        <p:txBody>
          <a:bodyPr/>
          <a:lstStyle/>
          <a:p>
            <a:r>
              <a:rPr lang="en-US" dirty="0" smtClean="0"/>
              <a:t>Tuning Ideas &amp;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Component Points of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7" y="948267"/>
            <a:ext cx="7172896" cy="39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WUG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SSWUGTheme1</Template>
  <TotalTime>1064</TotalTime>
  <Words>1189</Words>
  <Application>Microsoft Office PowerPoint</Application>
  <PresentationFormat>On-screen Show (16:9)</PresentationFormat>
  <Paragraphs>201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SSWUGTheme1</vt:lpstr>
      <vt:lpstr>Tuning ETLs for Better BI</vt:lpstr>
      <vt:lpstr>Agenda</vt:lpstr>
      <vt:lpstr>OLTP/OLAP</vt:lpstr>
      <vt:lpstr>What is ETL?</vt:lpstr>
      <vt:lpstr>What is an ELT?</vt:lpstr>
      <vt:lpstr>ETL Stages</vt:lpstr>
      <vt:lpstr>ETL Component Layers</vt:lpstr>
      <vt:lpstr>Bird’s Eye View</vt:lpstr>
      <vt:lpstr>Stage Component Points of Failure</vt:lpstr>
      <vt:lpstr>Stage Component Points of Failure</vt:lpstr>
      <vt:lpstr>Source Bottlenecks</vt:lpstr>
      <vt:lpstr>Transform Bottlenecks</vt:lpstr>
      <vt:lpstr>Target Bottlenecks</vt:lpstr>
      <vt:lpstr>Framing Common Problems</vt:lpstr>
      <vt:lpstr>What do we want from ETLs?</vt:lpstr>
      <vt:lpstr>Common Problems Seen</vt:lpstr>
      <vt:lpstr>Checking ASYNC I/O Settings</vt:lpstr>
      <vt:lpstr>Checking ASYNC I/O DB Settings</vt:lpstr>
      <vt:lpstr>Checking ASYNC I/O System Settings</vt:lpstr>
      <vt:lpstr>Checking ASYNC I/O System Settings</vt:lpstr>
      <vt:lpstr>Checking HugePages / LargePages</vt:lpstr>
      <vt:lpstr>Checking HugePages / LargePages</vt:lpstr>
      <vt:lpstr>Testing for Network Latency</vt:lpstr>
      <vt:lpstr>Testing for Network Latency</vt:lpstr>
      <vt:lpstr>Testing for Network Latency</vt:lpstr>
      <vt:lpstr>Monitoring Activity</vt:lpstr>
      <vt:lpstr>Monitor Sessions</vt:lpstr>
      <vt:lpstr>Monitor Sessions</vt:lpstr>
      <vt:lpstr>Monitor Sessions</vt:lpstr>
      <vt:lpstr>Monitoring Long Operations</vt:lpstr>
      <vt:lpstr>Monitoring Long Operations</vt:lpstr>
      <vt:lpstr>Monitoring Tools: Putty &amp; Top</vt:lpstr>
      <vt:lpstr>Monitoring Tools: df</vt:lpstr>
      <vt:lpstr>Monitoring Tools: hdparm</vt:lpstr>
      <vt:lpstr>Monitoring Tools: DB Time Monitor</vt:lpstr>
      <vt:lpstr>Monitoring Tools: DB Time Monitor</vt:lpstr>
      <vt:lpstr>Monitoring Tools: DB Time Monitor</vt:lpstr>
      <vt:lpstr>Monitoring in DAC</vt:lpstr>
      <vt:lpstr>Monitoring in DAC</vt:lpstr>
      <vt:lpstr>In Closing</vt:lpstr>
      <vt:lpstr>Questions? Chuck.Ezell @ Datavail.com or Kelley.Weir@Datavail.com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Bjella</dc:creator>
  <cp:lastModifiedBy>Chuck Ezell</cp:lastModifiedBy>
  <cp:revision>74</cp:revision>
  <dcterms:created xsi:type="dcterms:W3CDTF">2015-09-29T21:22:11Z</dcterms:created>
  <dcterms:modified xsi:type="dcterms:W3CDTF">2015-10-22T05:33:08Z</dcterms:modified>
</cp:coreProperties>
</file>