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43891200" cy="32918400"/>
  <p:notesSz cx="6858000" cy="9144000"/>
  <p:defaultTex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userDrawn="1">
          <p15:clr>
            <a:srgbClr val="A4A3A4"/>
          </p15:clr>
        </p15:guide>
        <p15:guide id="2" pos="1382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5854"/>
    <p:restoredTop sz="94640"/>
  </p:normalViewPr>
  <p:slideViewPr>
    <p:cSldViewPr snapToGrid="0" snapToObjects="1" showGuides="1">
      <p:cViewPr varScale="1">
        <p:scale>
          <a:sx n="26" d="100"/>
          <a:sy n="26" d="100"/>
        </p:scale>
        <p:origin x="696" y="328"/>
      </p:cViewPr>
      <p:guideLst>
        <p:guide orient="horz" pos="10368"/>
        <p:guide pos="13824"/>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7.4537037037036999E-2"/>
          <c:y val="0.16383347914843999"/>
          <c:w val="0.85092592592592597"/>
          <c:h val="0.78494884320015501"/>
        </c:manualLayout>
      </c:layout>
      <c:pie3DChart>
        <c:varyColors val="1"/>
        <c:ser>
          <c:idx val="0"/>
          <c:order val="0"/>
          <c:tx>
            <c:strRef>
              <c:f>Sheet1!$B$1</c:f>
              <c:strCache>
                <c:ptCount val="1"/>
                <c:pt idx="0">
                  <c:v>Racial &amp; Ethnic Background</c:v>
                </c:pt>
              </c:strCache>
            </c:strRef>
          </c:tx>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1-71C7-A942-BBFF-5E80071D7C7F}"/>
              </c:ext>
            </c:extLst>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3-71C7-A942-BBFF-5E80071D7C7F}"/>
              </c:ext>
            </c:extLst>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5-71C7-A942-BBFF-5E80071D7C7F}"/>
              </c:ext>
            </c:extLst>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7-71C7-A942-BBFF-5E80071D7C7F}"/>
              </c:ext>
            </c:extLst>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9-71C7-A942-BBFF-5E80071D7C7F}"/>
              </c:ext>
            </c:extLst>
          </c:dPt>
          <c:dPt>
            <c:idx val="5"/>
            <c:bubble3D val="0"/>
            <c:spPr>
              <a:solidFill>
                <a:schemeClr val="accent6"/>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A-1A86-C54A-AABC-6EACAB85E137}"/>
              </c:ext>
            </c:extLst>
          </c:dPt>
          <c:dPt>
            <c:idx val="6"/>
            <c:bubble3D val="0"/>
            <c:spPr>
              <a:solidFill>
                <a:schemeClr val="accent1">
                  <a:lumMod val="6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B-1A86-C54A-AABC-6EACAB85E137}"/>
              </c:ext>
            </c:extLst>
          </c:dPt>
          <c:dLbls>
            <c:dLbl>
              <c:idx val="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en-US"/>
                </a:p>
              </c:txPr>
              <c:dLblPos val="outEnd"/>
              <c:showLegendKey val="0"/>
              <c:showVal val="0"/>
              <c:showCatName val="1"/>
              <c:showSerName val="0"/>
              <c:showPercent val="1"/>
              <c:showBubbleSize val="0"/>
              <c:extLst>
                <c:ext xmlns:c16="http://schemas.microsoft.com/office/drawing/2014/chart" uri="{C3380CC4-5D6E-409C-BE32-E72D297353CC}">
                  <c16:uniqueId val="{00000001-71C7-A942-BBFF-5E80071D7C7F}"/>
                </c:ext>
              </c:extLst>
            </c:dLbl>
            <c:dLbl>
              <c:idx val="1"/>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en-US"/>
                </a:p>
              </c:txPr>
              <c:dLblPos val="outEnd"/>
              <c:showLegendKey val="0"/>
              <c:showVal val="0"/>
              <c:showCatName val="1"/>
              <c:showSerName val="0"/>
              <c:showPercent val="1"/>
              <c:showBubbleSize val="0"/>
              <c:extLst>
                <c:ext xmlns:c16="http://schemas.microsoft.com/office/drawing/2014/chart" uri="{C3380CC4-5D6E-409C-BE32-E72D297353CC}">
                  <c16:uniqueId val="{00000003-71C7-A942-BBFF-5E80071D7C7F}"/>
                </c:ext>
              </c:extLst>
            </c:dLbl>
            <c:dLbl>
              <c:idx val="2"/>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solidFill>
                      <a:latin typeface="+mn-lt"/>
                      <a:ea typeface="+mn-ea"/>
                      <a:cs typeface="+mn-cs"/>
                    </a:defRPr>
                  </a:pPr>
                  <a:endParaRPr lang="en-US"/>
                </a:p>
              </c:txPr>
              <c:dLblPos val="outEnd"/>
              <c:showLegendKey val="0"/>
              <c:showVal val="0"/>
              <c:showCatName val="1"/>
              <c:showSerName val="0"/>
              <c:showPercent val="1"/>
              <c:showBubbleSize val="0"/>
              <c:extLst>
                <c:ext xmlns:c16="http://schemas.microsoft.com/office/drawing/2014/chart" uri="{C3380CC4-5D6E-409C-BE32-E72D297353CC}">
                  <c16:uniqueId val="{00000005-71C7-A942-BBFF-5E80071D7C7F}"/>
                </c:ext>
              </c:extLst>
            </c:dLbl>
            <c:dLbl>
              <c:idx val="3"/>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4"/>
                      </a:solidFill>
                      <a:latin typeface="+mn-lt"/>
                      <a:ea typeface="+mn-ea"/>
                      <a:cs typeface="+mn-cs"/>
                    </a:defRPr>
                  </a:pPr>
                  <a:endParaRPr lang="en-US"/>
                </a:p>
              </c:txPr>
              <c:dLblPos val="outEnd"/>
              <c:showLegendKey val="0"/>
              <c:showVal val="0"/>
              <c:showCatName val="1"/>
              <c:showSerName val="0"/>
              <c:showPercent val="1"/>
              <c:showBubbleSize val="0"/>
              <c:extLst>
                <c:ext xmlns:c16="http://schemas.microsoft.com/office/drawing/2014/chart" uri="{C3380CC4-5D6E-409C-BE32-E72D297353CC}">
                  <c16:uniqueId val="{00000007-71C7-A942-BBFF-5E80071D7C7F}"/>
                </c:ext>
              </c:extLst>
            </c:dLbl>
            <c:dLbl>
              <c:idx val="4"/>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5"/>
                      </a:solidFill>
                      <a:latin typeface="+mn-lt"/>
                      <a:ea typeface="+mn-ea"/>
                      <a:cs typeface="+mn-cs"/>
                    </a:defRPr>
                  </a:pPr>
                  <a:endParaRPr lang="en-US"/>
                </a:p>
              </c:txPr>
              <c:dLblPos val="outEnd"/>
              <c:showLegendKey val="0"/>
              <c:showVal val="0"/>
              <c:showCatName val="1"/>
              <c:showSerName val="0"/>
              <c:showPercent val="1"/>
              <c:showBubbleSize val="0"/>
              <c:extLst>
                <c:ext xmlns:c16="http://schemas.microsoft.com/office/drawing/2014/chart" uri="{C3380CC4-5D6E-409C-BE32-E72D297353CC}">
                  <c16:uniqueId val="{00000009-71C7-A942-BBFF-5E80071D7C7F}"/>
                </c:ext>
              </c:extLst>
            </c:dLbl>
            <c:dLbl>
              <c:idx val="5"/>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6"/>
                      </a:solidFill>
                      <a:latin typeface="+mn-lt"/>
                      <a:ea typeface="+mn-ea"/>
                      <a:cs typeface="+mn-cs"/>
                    </a:defRPr>
                  </a:pPr>
                  <a:endParaRPr lang="en-US"/>
                </a:p>
              </c:txPr>
              <c:dLblPos val="outEnd"/>
              <c:showLegendKey val="0"/>
              <c:showVal val="0"/>
              <c:showCatName val="1"/>
              <c:showSerName val="0"/>
              <c:showPercent val="1"/>
              <c:showBubbleSize val="0"/>
              <c:extLst>
                <c:ext xmlns:c16="http://schemas.microsoft.com/office/drawing/2014/chart" uri="{C3380CC4-5D6E-409C-BE32-E72D297353CC}">
                  <c16:uniqueId val="{0000000A-1A86-C54A-AABC-6EACAB85E137}"/>
                </c:ext>
              </c:extLst>
            </c:dLbl>
            <c:dLbl>
              <c:idx val="6"/>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lumMod val="60000"/>
                        </a:schemeClr>
                      </a:solidFill>
                      <a:latin typeface="+mn-lt"/>
                      <a:ea typeface="+mn-ea"/>
                      <a:cs typeface="+mn-cs"/>
                    </a:defRPr>
                  </a:pPr>
                  <a:endParaRPr lang="en-US"/>
                </a:p>
              </c:txPr>
              <c:dLblPos val="outEnd"/>
              <c:showLegendKey val="0"/>
              <c:showVal val="0"/>
              <c:showCatName val="1"/>
              <c:showSerName val="0"/>
              <c:showPercent val="1"/>
              <c:showBubbleSize val="0"/>
              <c:extLst>
                <c:ext xmlns:c16="http://schemas.microsoft.com/office/drawing/2014/chart" uri="{C3380CC4-5D6E-409C-BE32-E72D297353CC}">
                  <c16:uniqueId val="{0000000B-1A86-C54A-AABC-6EACAB85E137}"/>
                </c:ext>
              </c:extLst>
            </c:dLbl>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Sheet1!$A$2:$A$8</c:f>
              <c:strCache>
                <c:ptCount val="6"/>
                <c:pt idx="0">
                  <c:v>White</c:v>
                </c:pt>
                <c:pt idx="1">
                  <c:v>Black or African American</c:v>
                </c:pt>
                <c:pt idx="2">
                  <c:v>American Indian or Alaska Native</c:v>
                </c:pt>
                <c:pt idx="3">
                  <c:v>Asian</c:v>
                </c:pt>
                <c:pt idx="4">
                  <c:v>Native Hawaiian or Pacific Islander</c:v>
                </c:pt>
                <c:pt idx="5">
                  <c:v>Other (Multicultural)</c:v>
                </c:pt>
              </c:strCache>
            </c:strRef>
          </c:cat>
          <c:val>
            <c:numRef>
              <c:f>Sheet1!$B$2:$B$8</c:f>
              <c:numCache>
                <c:formatCode>General</c:formatCode>
                <c:ptCount val="7"/>
                <c:pt idx="0">
                  <c:v>169</c:v>
                </c:pt>
                <c:pt idx="1">
                  <c:v>92</c:v>
                </c:pt>
                <c:pt idx="2">
                  <c:v>12</c:v>
                </c:pt>
                <c:pt idx="3">
                  <c:v>39</c:v>
                </c:pt>
                <c:pt idx="4">
                  <c:v>4</c:v>
                </c:pt>
                <c:pt idx="5">
                  <c:v>36</c:v>
                </c:pt>
              </c:numCache>
            </c:numRef>
          </c:val>
          <c:extLst>
            <c:ext xmlns:c16="http://schemas.microsoft.com/office/drawing/2014/chart" uri="{C3380CC4-5D6E-409C-BE32-E72D297353CC}">
              <c16:uniqueId val="{0000000A-71C7-A942-BBFF-5E80071D7C7F}"/>
            </c:ext>
          </c:extLst>
        </c:ser>
        <c:dLbls>
          <c:dLblPos val="outEnd"/>
          <c:showLegendKey val="0"/>
          <c:showVal val="0"/>
          <c:showCatName val="1"/>
          <c:showSerName val="0"/>
          <c:showPercent val="0"/>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9F8FFC-CF64-614C-894B-B76DF9DF6653}" type="datetimeFigureOut">
              <a:rPr lang="en-US" smtClean="0"/>
              <a:t>5/22/20</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828D249-1143-EE4E-B327-64AF8788B1CE}" type="slidenum">
              <a:rPr lang="en-US" smtClean="0"/>
              <a:t>‹#›</a:t>
            </a:fld>
            <a:endParaRPr lang="en-US" dirty="0"/>
          </a:p>
        </p:txBody>
      </p:sp>
    </p:spTree>
    <p:extLst>
      <p:ext uri="{BB962C8B-B14F-4D97-AF65-F5344CB8AC3E}">
        <p14:creationId xmlns:p14="http://schemas.microsoft.com/office/powerpoint/2010/main" val="996736312"/>
      </p:ext>
    </p:extLst>
  </p:cSld>
  <p:clrMap bg1="lt1" tx1="dk1" bg2="lt2" tx2="dk2" accent1="accent1" accent2="accent2" accent3="accent3" accent4="accent4" accent5="accent5" accent6="accent6" hlink="hlink" folHlink="folHlink"/>
  <p:notesStyle>
    <a:lvl1pPr marL="0" algn="l" defTabSz="3686861" rtl="0" eaLnBrk="1" latinLnBrk="0" hangingPunct="1">
      <a:defRPr sz="4838" kern="1200">
        <a:solidFill>
          <a:schemeClr val="tx1"/>
        </a:solidFill>
        <a:latin typeface="+mn-lt"/>
        <a:ea typeface="+mn-ea"/>
        <a:cs typeface="+mn-cs"/>
      </a:defRPr>
    </a:lvl1pPr>
    <a:lvl2pPr marL="1843430" algn="l" defTabSz="3686861" rtl="0" eaLnBrk="1" latinLnBrk="0" hangingPunct="1">
      <a:defRPr sz="4838" kern="1200">
        <a:solidFill>
          <a:schemeClr val="tx1"/>
        </a:solidFill>
        <a:latin typeface="+mn-lt"/>
        <a:ea typeface="+mn-ea"/>
        <a:cs typeface="+mn-cs"/>
      </a:defRPr>
    </a:lvl2pPr>
    <a:lvl3pPr marL="3686861" algn="l" defTabSz="3686861" rtl="0" eaLnBrk="1" latinLnBrk="0" hangingPunct="1">
      <a:defRPr sz="4838" kern="1200">
        <a:solidFill>
          <a:schemeClr val="tx1"/>
        </a:solidFill>
        <a:latin typeface="+mn-lt"/>
        <a:ea typeface="+mn-ea"/>
        <a:cs typeface="+mn-cs"/>
      </a:defRPr>
    </a:lvl3pPr>
    <a:lvl4pPr marL="5530291" algn="l" defTabSz="3686861" rtl="0" eaLnBrk="1" latinLnBrk="0" hangingPunct="1">
      <a:defRPr sz="4838" kern="1200">
        <a:solidFill>
          <a:schemeClr val="tx1"/>
        </a:solidFill>
        <a:latin typeface="+mn-lt"/>
        <a:ea typeface="+mn-ea"/>
        <a:cs typeface="+mn-cs"/>
      </a:defRPr>
    </a:lvl4pPr>
    <a:lvl5pPr marL="7373722" algn="l" defTabSz="3686861" rtl="0" eaLnBrk="1" latinLnBrk="0" hangingPunct="1">
      <a:defRPr sz="4838" kern="1200">
        <a:solidFill>
          <a:schemeClr val="tx1"/>
        </a:solidFill>
        <a:latin typeface="+mn-lt"/>
        <a:ea typeface="+mn-ea"/>
        <a:cs typeface="+mn-cs"/>
      </a:defRPr>
    </a:lvl5pPr>
    <a:lvl6pPr marL="9217152" algn="l" defTabSz="3686861" rtl="0" eaLnBrk="1" latinLnBrk="0" hangingPunct="1">
      <a:defRPr sz="4838" kern="1200">
        <a:solidFill>
          <a:schemeClr val="tx1"/>
        </a:solidFill>
        <a:latin typeface="+mn-lt"/>
        <a:ea typeface="+mn-ea"/>
        <a:cs typeface="+mn-cs"/>
      </a:defRPr>
    </a:lvl6pPr>
    <a:lvl7pPr marL="11060582" algn="l" defTabSz="3686861" rtl="0" eaLnBrk="1" latinLnBrk="0" hangingPunct="1">
      <a:defRPr sz="4838" kern="1200">
        <a:solidFill>
          <a:schemeClr val="tx1"/>
        </a:solidFill>
        <a:latin typeface="+mn-lt"/>
        <a:ea typeface="+mn-ea"/>
        <a:cs typeface="+mn-cs"/>
      </a:defRPr>
    </a:lvl7pPr>
    <a:lvl8pPr marL="12904013" algn="l" defTabSz="3686861" rtl="0" eaLnBrk="1" latinLnBrk="0" hangingPunct="1">
      <a:defRPr sz="4838" kern="1200">
        <a:solidFill>
          <a:schemeClr val="tx1"/>
        </a:solidFill>
        <a:latin typeface="+mn-lt"/>
        <a:ea typeface="+mn-ea"/>
        <a:cs typeface="+mn-cs"/>
      </a:defRPr>
    </a:lvl8pPr>
    <a:lvl9pPr marL="14747443" algn="l" defTabSz="3686861" rtl="0" eaLnBrk="1" latinLnBrk="0" hangingPunct="1">
      <a:defRPr sz="4838"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p:spPr>
        <p:txBody>
          <a:bodyPr anchor="b"/>
          <a:lstStyle>
            <a:lvl1pPr algn="ctr">
              <a:defRPr sz="28800"/>
            </a:lvl1pPr>
          </a:lstStyle>
          <a:p>
            <a:r>
              <a:rPr lang="en-US"/>
              <a:t>Click to edit Master title style</a:t>
            </a:r>
            <a:endParaRPr lang="en-US" dirty="0"/>
          </a:p>
        </p:txBody>
      </p:sp>
      <p:sp>
        <p:nvSpPr>
          <p:cNvPr id="3" name="Subtitle 2"/>
          <p:cNvSpPr>
            <a:spLocks noGrp="1"/>
          </p:cNvSpPr>
          <p:nvPr>
            <p:ph type="subTitle" idx="1"/>
          </p:nvPr>
        </p:nvSpPr>
        <p:spPr>
          <a:xfrm>
            <a:off x="5486400" y="17289782"/>
            <a:ext cx="32918400" cy="7947658"/>
          </a:xfr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5BDC3A6-F52E-394A-8972-EFE32AB7163C}" type="datetimeFigureOut">
              <a:rPr lang="en-US" smtClean="0"/>
              <a:t>5/22/20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E9AD894-CA2B-F54F-BA91-0229E592F97E}"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BDC3A6-F52E-394A-8972-EFE32AB7163C}" type="datetimeFigureOut">
              <a:rPr lang="en-US" smtClean="0"/>
              <a:t>5/22/20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E9AD894-CA2B-F54F-BA91-0229E592F97E}"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017522" y="1752600"/>
            <a:ext cx="27843480"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BDC3A6-F52E-394A-8972-EFE32AB7163C}" type="datetimeFigureOut">
              <a:rPr lang="en-US" smtClean="0"/>
              <a:t>5/22/20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E9AD894-CA2B-F54F-BA91-0229E592F97E}"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BDC3A6-F52E-394A-8972-EFE32AB7163C}" type="datetimeFigureOut">
              <a:rPr lang="en-US" smtClean="0"/>
              <a:t>5/22/20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E9AD894-CA2B-F54F-BA91-0229E592F97E}"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p:spPr>
        <p:txBody>
          <a:bodyPr anchor="b"/>
          <a:lstStyle>
            <a:lvl1pPr>
              <a:defRPr sz="28800"/>
            </a:lvl1pPr>
          </a:lstStyle>
          <a:p>
            <a:r>
              <a:rPr lang="en-US"/>
              <a:t>Click to edit Master title style</a:t>
            </a:r>
            <a:endParaRPr lang="en-US" dirty="0"/>
          </a:p>
        </p:txBody>
      </p:sp>
      <p:sp>
        <p:nvSpPr>
          <p:cNvPr id="3" name="Text Placeholder 2"/>
          <p:cNvSpPr>
            <a:spLocks noGrp="1"/>
          </p:cNvSpPr>
          <p:nvPr>
            <p:ph type="body" idx="1"/>
          </p:nvPr>
        </p:nvSpPr>
        <p:spPr>
          <a:xfrm>
            <a:off x="2994662" y="22029429"/>
            <a:ext cx="37856160" cy="7200898"/>
          </a:xfr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5BDC3A6-F52E-394A-8972-EFE32AB7163C}" type="datetimeFigureOut">
              <a:rPr lang="en-US" smtClean="0"/>
              <a:t>5/22/20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E9AD894-CA2B-F54F-BA91-0229E592F97E}"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0175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2199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5BDC3A6-F52E-394A-8972-EFE32AB7163C}" type="datetimeFigureOut">
              <a:rPr lang="en-US" smtClean="0"/>
              <a:t>5/22/20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E9AD894-CA2B-F54F-BA91-0229E592F97E}"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3023242" y="8069582"/>
            <a:ext cx="18568032"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4" name="Content Placeholder 3"/>
          <p:cNvSpPr>
            <a:spLocks noGrp="1"/>
          </p:cNvSpPr>
          <p:nvPr>
            <p:ph sz="half" idx="2"/>
          </p:nvPr>
        </p:nvSpPr>
        <p:spPr>
          <a:xfrm>
            <a:off x="3023242" y="12024360"/>
            <a:ext cx="18568032"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219922" y="8069582"/>
            <a:ext cx="18659477"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6" name="Content Placeholder 5"/>
          <p:cNvSpPr>
            <a:spLocks noGrp="1"/>
          </p:cNvSpPr>
          <p:nvPr>
            <p:ph sz="quarter" idx="4"/>
          </p:nvPr>
        </p:nvSpPr>
        <p:spPr>
          <a:xfrm>
            <a:off x="22219922" y="12024360"/>
            <a:ext cx="18659477"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5BDC3A6-F52E-394A-8972-EFE32AB7163C}" type="datetimeFigureOut">
              <a:rPr lang="en-US" smtClean="0"/>
              <a:t>5/22/20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E9AD894-CA2B-F54F-BA91-0229E592F97E}"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5BDC3A6-F52E-394A-8972-EFE32AB7163C}" type="datetimeFigureOut">
              <a:rPr lang="en-US" smtClean="0"/>
              <a:t>5/22/20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E9AD894-CA2B-F54F-BA91-0229E592F97E}"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BDC3A6-F52E-394A-8972-EFE32AB7163C}" type="datetimeFigureOut">
              <a:rPr lang="en-US" smtClean="0"/>
              <a:t>5/22/20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E9AD894-CA2B-F54F-BA91-0229E592F97E}"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Content Placeholder 2"/>
          <p:cNvSpPr>
            <a:spLocks noGrp="1"/>
          </p:cNvSpPr>
          <p:nvPr>
            <p:ph idx="1"/>
          </p:nvPr>
        </p:nvSpPr>
        <p:spPr>
          <a:xfrm>
            <a:off x="18659477" y="4739647"/>
            <a:ext cx="22219920" cy="233934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35BDC3A6-F52E-394A-8972-EFE32AB7163C}" type="datetimeFigureOut">
              <a:rPr lang="en-US" smtClean="0"/>
              <a:t>5/22/20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E9AD894-CA2B-F54F-BA91-0229E592F97E}"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18659477" y="4739647"/>
            <a:ext cx="22219920" cy="233934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dirty="0"/>
              <a:t>Drag picture to placeholder or click icon to add</a:t>
            </a:r>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35BDC3A6-F52E-394A-8972-EFE32AB7163C}" type="datetimeFigureOut">
              <a:rPr lang="en-US" smtClean="0"/>
              <a:t>5/22/20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E9AD894-CA2B-F54F-BA91-0229E592F97E}"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7"/>
            <a:ext cx="3785616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17520" y="30510487"/>
            <a:ext cx="9875520" cy="1752600"/>
          </a:xfrm>
          <a:prstGeom prst="rect">
            <a:avLst/>
          </a:prstGeom>
        </p:spPr>
        <p:txBody>
          <a:bodyPr vert="horz" lIns="91440" tIns="45720" rIns="91440" bIns="45720" rtlCol="0" anchor="ctr"/>
          <a:lstStyle>
            <a:lvl1pPr algn="l">
              <a:defRPr sz="5760">
                <a:solidFill>
                  <a:schemeClr val="tx1">
                    <a:tint val="75000"/>
                  </a:schemeClr>
                </a:solidFill>
              </a:defRPr>
            </a:lvl1pPr>
          </a:lstStyle>
          <a:p>
            <a:fld id="{35BDC3A6-F52E-394A-8972-EFE32AB7163C}" type="datetimeFigureOut">
              <a:rPr lang="en-US" smtClean="0"/>
              <a:t>5/22/20</a:t>
            </a:fld>
            <a:endParaRPr lang="en-US" dirty="0"/>
          </a:p>
        </p:txBody>
      </p:sp>
      <p:sp>
        <p:nvSpPr>
          <p:cNvPr id="5" name="Footer Placeholder 4"/>
          <p:cNvSpPr>
            <a:spLocks noGrp="1"/>
          </p:cNvSpPr>
          <p:nvPr>
            <p:ph type="ftr" sz="quarter" idx="3"/>
          </p:nvPr>
        </p:nvSpPr>
        <p:spPr>
          <a:xfrm>
            <a:off x="14538960" y="30510487"/>
            <a:ext cx="14813280" cy="17526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0998160" y="30510487"/>
            <a:ext cx="9875520" cy="1752600"/>
          </a:xfrm>
          <a:prstGeom prst="rect">
            <a:avLst/>
          </a:prstGeom>
        </p:spPr>
        <p:txBody>
          <a:bodyPr vert="horz" lIns="91440" tIns="45720" rIns="91440" bIns="45720" rtlCol="0" anchor="ctr"/>
          <a:lstStyle>
            <a:lvl1pPr algn="r">
              <a:defRPr sz="5760">
                <a:solidFill>
                  <a:schemeClr val="tx1">
                    <a:tint val="75000"/>
                  </a:schemeClr>
                </a:solidFill>
              </a:defRPr>
            </a:lvl1pPr>
          </a:lstStyle>
          <a:p>
            <a:fld id="{5E9AD894-CA2B-F54F-BA91-0229E592F97E}" type="slidenum">
              <a:rPr lang="en-US" smtClean="0"/>
              <a:t>‹#›</a:t>
            </a:fld>
            <a:endParaRPr lang="en-US" dirty="0"/>
          </a:p>
        </p:txBody>
      </p:sp>
    </p:spTree>
    <p:extLst>
      <p:ext uri="{BB962C8B-B14F-4D97-AF65-F5344CB8AC3E}">
        <p14:creationId xmlns:p14="http://schemas.microsoft.com/office/powerpoint/2010/main" val="9347995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750028"/>
            <a:ext cx="37307520" cy="2276111"/>
          </a:xfrm>
        </p:spPr>
        <p:txBody>
          <a:bodyPr>
            <a:normAutofit fontScale="90000"/>
          </a:bodyPr>
          <a:lstStyle/>
          <a:p>
            <a:br>
              <a:rPr lang="en-US" sz="9600" dirty="0">
                <a:latin typeface="Times New Roman" charset="0"/>
                <a:ea typeface="Times New Roman" charset="0"/>
                <a:cs typeface="Times New Roman" charset="0"/>
              </a:rPr>
            </a:br>
            <a:endParaRPr lang="en-US" sz="9600" dirty="0">
              <a:latin typeface="Times New Roman" charset="0"/>
              <a:ea typeface="Times New Roman" charset="0"/>
              <a:cs typeface="Times New Roman"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4339" y="750027"/>
            <a:ext cx="4892090" cy="4870347"/>
          </a:xfrm>
          <a:prstGeom prst="rect">
            <a:avLst/>
          </a:prstGeom>
        </p:spPr>
      </p:pic>
      <p:sp>
        <p:nvSpPr>
          <p:cNvPr id="7" name="TextBox 6"/>
          <p:cNvSpPr txBox="1"/>
          <p:nvPr/>
        </p:nvSpPr>
        <p:spPr>
          <a:xfrm>
            <a:off x="4084320" y="750028"/>
            <a:ext cx="35966400" cy="2276111"/>
          </a:xfrm>
          <a:prstGeom prst="rect">
            <a:avLst/>
          </a:prstGeom>
          <a:noFill/>
        </p:spPr>
        <p:txBody>
          <a:bodyPr wrap="square" rtlCol="0">
            <a:spAutoFit/>
          </a:bodyPr>
          <a:lstStyle/>
          <a:p>
            <a:endParaRPr lang="en-US" dirty="0"/>
          </a:p>
        </p:txBody>
      </p:sp>
      <p:sp>
        <p:nvSpPr>
          <p:cNvPr id="8" name="TextBox 7"/>
          <p:cNvSpPr txBox="1"/>
          <p:nvPr/>
        </p:nvSpPr>
        <p:spPr>
          <a:xfrm>
            <a:off x="7620000" y="699989"/>
            <a:ext cx="28651200" cy="3354765"/>
          </a:xfrm>
          <a:prstGeom prst="rect">
            <a:avLst/>
          </a:prstGeom>
          <a:noFill/>
        </p:spPr>
        <p:txBody>
          <a:bodyPr wrap="square" rtlCol="0">
            <a:spAutoFit/>
          </a:bodyPr>
          <a:lstStyle/>
          <a:p>
            <a:pPr algn="ctr"/>
            <a:r>
              <a:rPr lang="en-US" sz="8000" b="1" dirty="0">
                <a:solidFill>
                  <a:srgbClr val="0000FF"/>
                </a:solidFill>
              </a:rPr>
              <a:t>The Effects of Gender Identity on Criminal Sentencing</a:t>
            </a:r>
            <a:endParaRPr lang="en-US" sz="11500" dirty="0">
              <a:solidFill>
                <a:srgbClr val="0000FF"/>
              </a:solidFill>
            </a:endParaRPr>
          </a:p>
          <a:p>
            <a:pPr algn="ctr"/>
            <a:r>
              <a:rPr lang="en-US" sz="6600" dirty="0">
                <a:ea typeface="Times New Roman" charset="0"/>
                <a:cs typeface="Times New Roman" charset="0"/>
              </a:rPr>
              <a:t>Stephanie Jimenez, Joseph H. Preckajlo, &amp; Richard P. Conti</a:t>
            </a:r>
          </a:p>
          <a:p>
            <a:pPr algn="ctr"/>
            <a:r>
              <a:rPr lang="en-US" sz="6600" dirty="0">
                <a:ea typeface="Times New Roman" charset="0"/>
                <a:cs typeface="Times New Roman" charset="0"/>
              </a:rPr>
              <a:t>Kean University</a:t>
            </a:r>
          </a:p>
        </p:txBody>
      </p:sp>
      <p:sp>
        <p:nvSpPr>
          <p:cNvPr id="9" name="TextBox 8"/>
          <p:cNvSpPr txBox="1"/>
          <p:nvPr/>
        </p:nvSpPr>
        <p:spPr>
          <a:xfrm>
            <a:off x="592478" y="4822574"/>
            <a:ext cx="13716000" cy="17635597"/>
          </a:xfrm>
          <a:prstGeom prst="rect">
            <a:avLst/>
          </a:prstGeom>
          <a:noFill/>
        </p:spPr>
        <p:txBody>
          <a:bodyPr wrap="square" rtlCol="0">
            <a:spAutoFit/>
          </a:bodyPr>
          <a:lstStyle/>
          <a:p>
            <a:pPr>
              <a:lnSpc>
                <a:spcPct val="150000"/>
              </a:lnSpc>
            </a:pPr>
            <a:r>
              <a:rPr lang="en-US" sz="7200" b="1" dirty="0">
                <a:solidFill>
                  <a:srgbClr val="0000FF"/>
                </a:solidFill>
                <a:ea typeface="Times New Roman" charset="0"/>
                <a:cs typeface="Times New Roman" charset="0"/>
              </a:rPr>
              <a:t>Abstract</a:t>
            </a:r>
          </a:p>
          <a:p>
            <a:pPr algn="just">
              <a:lnSpc>
                <a:spcPct val="150000"/>
              </a:lnSpc>
            </a:pPr>
            <a:r>
              <a:rPr lang="en-US" sz="2400" dirty="0">
                <a:cs typeface="Times New Roman" panose="02020603050405020304" pitchFamily="18" charset="0"/>
              </a:rPr>
              <a:t>This project examined biases regarding a defendant’s gender identity and criminal sentencing. Gender perceptions may favor female defendants during sentencing hearings and result in lengthier sentences for male offenders who commit similar crimes. This study used a between-groups, one-way experimental design. Male gender differed from each of the other three conditions. Post hoc tests revealed the Male condition differed from the Female, Trans Female, and Trans Male sentencing recommendations. Recommendations for future studies are discussed. </a:t>
            </a:r>
            <a:endParaRPr lang="en-US" sz="2400" b="1" dirty="0">
              <a:solidFill>
                <a:srgbClr val="0070C0"/>
              </a:solidFill>
              <a:ea typeface="Times New Roman" charset="0"/>
              <a:cs typeface="Times New Roman" charset="0"/>
            </a:endParaRPr>
          </a:p>
          <a:p>
            <a:pPr>
              <a:lnSpc>
                <a:spcPct val="150000"/>
              </a:lnSpc>
            </a:pPr>
            <a:r>
              <a:rPr lang="en-US" sz="7200" b="1" dirty="0">
                <a:solidFill>
                  <a:srgbClr val="0000FF"/>
                </a:solidFill>
                <a:ea typeface="Times New Roman" charset="0"/>
                <a:cs typeface="Times New Roman" charset="0"/>
              </a:rPr>
              <a:t>Introduction</a:t>
            </a:r>
            <a:r>
              <a:rPr lang="en-US" sz="7200" b="1" dirty="0">
                <a:solidFill>
                  <a:schemeClr val="accent5">
                    <a:lumMod val="75000"/>
                  </a:schemeClr>
                </a:solidFill>
                <a:ea typeface="Times New Roman" charset="0"/>
                <a:cs typeface="Times New Roman" charset="0"/>
              </a:rPr>
              <a:t> </a:t>
            </a:r>
          </a:p>
          <a:p>
            <a:pPr marL="342900" indent="-342900" algn="just">
              <a:lnSpc>
                <a:spcPct val="150000"/>
              </a:lnSpc>
              <a:buFont typeface="Arial" panose="020B0604020202020204" pitchFamily="34" charset="0"/>
              <a:buChar char="•"/>
            </a:pPr>
            <a:r>
              <a:rPr lang="en-US" sz="2400" dirty="0">
                <a:ea typeface="Times New Roman" charset="0"/>
                <a:cs typeface="Times New Roman" charset="0"/>
              </a:rPr>
              <a:t>Gender identity refers to a personal sense or perception of belonging to a particular gender. Typically, the gender one is biologically assigned to at birth is the gender role that is assumed as one grows into adolescence and adulthood. </a:t>
            </a:r>
          </a:p>
          <a:p>
            <a:pPr marL="342900" indent="-342900" algn="just">
              <a:lnSpc>
                <a:spcPct val="150000"/>
              </a:lnSpc>
              <a:buFont typeface="Arial" charset="0"/>
              <a:buChar char="•"/>
            </a:pPr>
            <a:r>
              <a:rPr lang="en-US" sz="2400" dirty="0">
                <a:ea typeface="Times New Roman" charset="0"/>
                <a:cs typeface="Times New Roman" charset="0"/>
              </a:rPr>
              <a:t>As history has shown, equality is not always easily attainable across every demographic variable: age, race, and gender, to name a few. In fact, many studies have shown these disparities exist even when those variables are observed independently (Shumpert &amp; Evans, 2018). </a:t>
            </a:r>
          </a:p>
          <a:p>
            <a:pPr marL="342900" indent="-342900" algn="just">
              <a:lnSpc>
                <a:spcPct val="150000"/>
              </a:lnSpc>
              <a:buFont typeface="Arial" charset="0"/>
              <a:buChar char="•"/>
            </a:pPr>
            <a:r>
              <a:rPr lang="en-US" sz="2400" dirty="0">
                <a:ea typeface="Times New Roman" charset="0"/>
                <a:cs typeface="Times New Roman" charset="0"/>
              </a:rPr>
              <a:t>In recent decades, there have been quite a few gender identities that have emerged apart from the typical “cisgender.” Those gender identities include, but are not limited to, transgender, gender neutral, and non-binary (Starr, 2015). </a:t>
            </a:r>
          </a:p>
          <a:p>
            <a:pPr marL="342900" indent="-342900" algn="just">
              <a:lnSpc>
                <a:spcPct val="150000"/>
              </a:lnSpc>
              <a:buFont typeface="Arial" charset="0"/>
              <a:buChar char="•"/>
            </a:pPr>
            <a:r>
              <a:rPr lang="en-US" sz="2400" dirty="0">
                <a:ea typeface="Times New Roman" charset="0"/>
                <a:cs typeface="Times New Roman" charset="0"/>
              </a:rPr>
              <a:t>A comprehensive literature review revealed there is little to no reference material addressing transgender people within the judicial system. </a:t>
            </a:r>
          </a:p>
          <a:p>
            <a:pPr marL="342900" indent="-342900" algn="just">
              <a:lnSpc>
                <a:spcPct val="150000"/>
              </a:lnSpc>
              <a:buFont typeface="Arial" charset="0"/>
              <a:buChar char="•"/>
            </a:pPr>
            <a:r>
              <a:rPr lang="en-US" sz="2400" dirty="0">
                <a:ea typeface="Times New Roman" charset="0"/>
                <a:cs typeface="Times New Roman" charset="0"/>
              </a:rPr>
              <a:t>Gender studies, in particular, have always focused on how cisgender individuals are perceived across a variety of settings. Starr (2015) observed there are unexplained gaps in criminal sentencing lengths given between cisgender male and cisgender female offenders within a courtroom setting. </a:t>
            </a:r>
          </a:p>
          <a:p>
            <a:pPr marL="342900" indent="-342900" algn="just">
              <a:lnSpc>
                <a:spcPct val="150000"/>
              </a:lnSpc>
              <a:buFont typeface="Arial" charset="0"/>
              <a:buChar char="•"/>
            </a:pPr>
            <a:r>
              <a:rPr lang="en-US" sz="2400" dirty="0">
                <a:ea typeface="Times New Roman" charset="0"/>
                <a:cs typeface="Times New Roman" charset="0"/>
              </a:rPr>
              <a:t>Within a court of law, do the disparities in criminal sentencing lengths carry over when a male defendant assumes a female role, and therefore is referred to as a “trans female”? Or does this, instead, work in the favor of a female defendant assuming a male role, and therefore is referred to as a “trans male?”</a:t>
            </a:r>
          </a:p>
          <a:p>
            <a:pPr marL="342900" indent="-342900" algn="just">
              <a:lnSpc>
                <a:spcPct val="150000"/>
              </a:lnSpc>
              <a:buFont typeface="Arial" charset="0"/>
              <a:buChar char="•"/>
            </a:pPr>
            <a:r>
              <a:rPr lang="en-US" sz="2400" dirty="0">
                <a:ea typeface="Times New Roman" charset="0"/>
                <a:cs typeface="Times New Roman" charset="0"/>
              </a:rPr>
              <a:t>It was</a:t>
            </a:r>
            <a:r>
              <a:rPr lang="en-US" sz="2400" dirty="0">
                <a:solidFill>
                  <a:srgbClr val="FF0000"/>
                </a:solidFill>
                <a:ea typeface="Times New Roman" charset="0"/>
                <a:cs typeface="Times New Roman" charset="0"/>
              </a:rPr>
              <a:t> </a:t>
            </a:r>
            <a:r>
              <a:rPr lang="en-US" sz="2400" dirty="0">
                <a:ea typeface="Times New Roman" charset="0"/>
                <a:cs typeface="Times New Roman" charset="0"/>
              </a:rPr>
              <a:t>hypothesized that trans female defendants will receive lighter criminal sentencing lengths than trans male defendants. </a:t>
            </a:r>
            <a:endParaRPr lang="en-US" sz="2400" b="1" dirty="0">
              <a:solidFill>
                <a:srgbClr val="0070C0"/>
              </a:solidFill>
              <a:ea typeface="Times New Roman" charset="0"/>
              <a:cs typeface="Times New Roman" charset="0"/>
            </a:endParaRPr>
          </a:p>
          <a:p>
            <a:pPr lvl="1"/>
            <a:endParaRPr lang="en-US" sz="2400" dirty="0">
              <a:latin typeface="Times New Roman" charset="0"/>
              <a:ea typeface="Times New Roman" charset="0"/>
              <a:cs typeface="Times New Roman" charset="0"/>
            </a:endParaRPr>
          </a:p>
        </p:txBody>
      </p:sp>
      <p:sp>
        <p:nvSpPr>
          <p:cNvPr id="11" name="TextBox 10"/>
          <p:cNvSpPr txBox="1"/>
          <p:nvPr/>
        </p:nvSpPr>
        <p:spPr>
          <a:xfrm>
            <a:off x="29516070" y="4797414"/>
            <a:ext cx="13302343" cy="27053578"/>
          </a:xfrm>
          <a:prstGeom prst="rect">
            <a:avLst/>
          </a:prstGeom>
          <a:noFill/>
        </p:spPr>
        <p:txBody>
          <a:bodyPr wrap="square" rtlCol="0">
            <a:spAutoFit/>
          </a:bodyPr>
          <a:lstStyle/>
          <a:p>
            <a:pPr>
              <a:lnSpc>
                <a:spcPct val="150000"/>
              </a:lnSpc>
            </a:pPr>
            <a:r>
              <a:rPr lang="en-US" sz="7200" b="1" dirty="0">
                <a:solidFill>
                  <a:srgbClr val="0000FF"/>
                </a:solidFill>
                <a:ea typeface="Times New Roman" charset="0"/>
                <a:cs typeface="Times New Roman" charset="0"/>
              </a:rPr>
              <a:t>Method</a:t>
            </a:r>
          </a:p>
          <a:p>
            <a:pPr marL="342900" indent="-342900" algn="just">
              <a:lnSpc>
                <a:spcPct val="150000"/>
              </a:lnSpc>
              <a:buFont typeface="Arial" charset="0"/>
              <a:buChar char="•"/>
            </a:pPr>
            <a:r>
              <a:rPr lang="en-US" sz="2400" dirty="0">
                <a:ea typeface="Times New Roman" charset="0"/>
                <a:cs typeface="Times New Roman" charset="0"/>
              </a:rPr>
              <a:t>The present study included 367 undergraduate students at a midsized university in the northeastern United States (see Table 1). </a:t>
            </a:r>
          </a:p>
          <a:p>
            <a:pPr marL="342900" indent="-342900" algn="just">
              <a:lnSpc>
                <a:spcPct val="150000"/>
              </a:lnSpc>
              <a:buFont typeface="Arial" charset="0"/>
              <a:buChar char="•"/>
            </a:pPr>
            <a:r>
              <a:rPr lang="en-US" sz="2400" dirty="0">
                <a:ea typeface="Times New Roman" charset="0"/>
                <a:cs typeface="Times New Roman" charset="0"/>
              </a:rPr>
              <a:t>Participants were surveyed using the online experience management platform, Qualtrics. </a:t>
            </a:r>
          </a:p>
          <a:p>
            <a:pPr marL="342900" indent="-342900" algn="just">
              <a:lnSpc>
                <a:spcPct val="150000"/>
              </a:lnSpc>
              <a:buFont typeface="Arial" charset="0"/>
              <a:buChar char="•"/>
            </a:pPr>
            <a:r>
              <a:rPr lang="en-US" sz="2400" dirty="0">
                <a:ea typeface="Times New Roman" charset="0"/>
                <a:cs typeface="Times New Roman" charset="0"/>
              </a:rPr>
              <a:t>A between-groups, one-way experimental design was used. </a:t>
            </a:r>
          </a:p>
          <a:p>
            <a:pPr marL="342900" indent="-342900" algn="just">
              <a:lnSpc>
                <a:spcPct val="150000"/>
              </a:lnSpc>
              <a:buFont typeface="Arial" charset="0"/>
              <a:buChar char="•"/>
            </a:pPr>
            <a:r>
              <a:rPr lang="en-US" sz="2400" dirty="0">
                <a:ea typeface="Times New Roman" charset="0"/>
                <a:cs typeface="Times New Roman" charset="0"/>
              </a:rPr>
              <a:t>Participants read and electronically signed an informed consent form and then proceeded to complete a demographics section. Participants then read a randomly selected narrative and were tasked with selecting a number of years they deemed an appropriate length for a criminal sentence. </a:t>
            </a:r>
          </a:p>
          <a:p>
            <a:pPr marL="342900" indent="-342900" algn="just">
              <a:lnSpc>
                <a:spcPct val="150000"/>
              </a:lnSpc>
              <a:buFont typeface="Arial" charset="0"/>
              <a:buChar char="•"/>
            </a:pPr>
            <a:r>
              <a:rPr lang="en-US" sz="2400" dirty="0">
                <a:ea typeface="Times New Roman" charset="0"/>
                <a:cs typeface="Times New Roman" charset="0"/>
              </a:rPr>
              <a:t>One general narrative was presented across four surveys with the exception of the subject’s gender status being the only difference. </a:t>
            </a:r>
          </a:p>
          <a:p>
            <a:pPr marL="342900" indent="-342900" algn="just">
              <a:lnSpc>
                <a:spcPct val="150000"/>
              </a:lnSpc>
              <a:buFont typeface="Arial" charset="0"/>
              <a:buChar char="•"/>
            </a:pPr>
            <a:r>
              <a:rPr lang="en-US" sz="2400" dirty="0">
                <a:ea typeface="Times New Roman" charset="0"/>
                <a:cs typeface="Times New Roman" charset="0"/>
              </a:rPr>
              <a:t>The narrative briefly covered the offender’s financial setbacks, as well as details of the crime committed, and the final verdict of guilty. </a:t>
            </a:r>
          </a:p>
          <a:p>
            <a:pPr marL="342900" indent="-342900" algn="just">
              <a:lnSpc>
                <a:spcPct val="150000"/>
              </a:lnSpc>
              <a:buFont typeface="Arial" charset="0"/>
              <a:buChar char="•"/>
            </a:pPr>
            <a:r>
              <a:rPr lang="en-US" sz="2400" dirty="0">
                <a:ea typeface="Times New Roman" charset="0"/>
                <a:cs typeface="Times New Roman" charset="0"/>
              </a:rPr>
              <a:t>The narrative ended with a ratio scale that begins at zero and gradually increases by one until it reaches the maximum number of years a person can serve if convicted of a particular felony, in this case, fraud. </a:t>
            </a:r>
          </a:p>
          <a:p>
            <a:pPr marL="2186330" lvl="1" indent="-342900">
              <a:lnSpc>
                <a:spcPct val="150000"/>
              </a:lnSpc>
              <a:buFont typeface="Arial" charset="0"/>
              <a:buChar char="•"/>
            </a:pPr>
            <a:r>
              <a:rPr lang="en-US" sz="2400" dirty="0">
                <a:ea typeface="Times New Roman" charset="0"/>
                <a:cs typeface="Times New Roman" charset="0"/>
              </a:rPr>
              <a:t>The maximum number in each survey’s scale remained the same: 0-20 years. </a:t>
            </a:r>
          </a:p>
          <a:p>
            <a:pPr marL="342900" indent="-342900" algn="just">
              <a:lnSpc>
                <a:spcPct val="150000"/>
              </a:lnSpc>
              <a:buFont typeface="Arial" panose="020B0604020202020204" pitchFamily="34" charset="0"/>
              <a:buChar char="•"/>
            </a:pPr>
            <a:r>
              <a:rPr lang="en-US" sz="2400" dirty="0">
                <a:ea typeface="Times New Roman" charset="0"/>
                <a:cs typeface="Times New Roman" charset="0"/>
              </a:rPr>
              <a:t>There were no more than low risks associated with this study. For example, there was a possibility that participants may feel some sort of discomfort when answering an item. If this were to occur, they were encouraged to leave the item blank.</a:t>
            </a:r>
          </a:p>
          <a:p>
            <a:pPr marL="342900" indent="-342900" algn="just">
              <a:lnSpc>
                <a:spcPct val="150000"/>
              </a:lnSpc>
              <a:buFont typeface="Arial" panose="020B0604020202020204" pitchFamily="34" charset="0"/>
              <a:buChar char="•"/>
            </a:pPr>
            <a:r>
              <a:rPr lang="en-US" sz="2400" dirty="0">
                <a:ea typeface="Times New Roman" charset="0"/>
                <a:cs typeface="Times New Roman" charset="0"/>
              </a:rPr>
              <a:t>After completion of a survey, participants were debriefed with the following message: </a:t>
            </a:r>
          </a:p>
          <a:p>
            <a:pPr marL="2186330" lvl="1" indent="-342900" algn="just">
              <a:lnSpc>
                <a:spcPct val="150000"/>
              </a:lnSpc>
              <a:buFont typeface="Arial" panose="020B0604020202020204" pitchFamily="34" charset="0"/>
              <a:buChar char="•"/>
            </a:pPr>
            <a:r>
              <a:rPr lang="en-US" sz="2400" dirty="0">
                <a:cs typeface="Times New Roman" panose="02020603050405020304" pitchFamily="18" charset="0"/>
              </a:rPr>
              <a:t>This study was conducted to observe disparities in criminal sentencing lengths across various gender identities. Previous studies have shown that biologically female defendants receive lighter criminal sentences, if any, than their biologically male counterparts. The present study hypothesized that trans female defendants will receive lighter sentences than trans male defendants. In order to examine this, you were asked to complete an assessment involving a defendant convicted of a felony with one of four possible gender identities: female, male, trans female, and trans male. It is hoped that the results of this study will better let us know how we perceive transgender defendants within a courtroom setting.</a:t>
            </a:r>
          </a:p>
          <a:p>
            <a:pPr>
              <a:lnSpc>
                <a:spcPct val="150000"/>
              </a:lnSpc>
            </a:pPr>
            <a:r>
              <a:rPr lang="en-US" sz="7200" b="1" dirty="0">
                <a:solidFill>
                  <a:srgbClr val="0000FF"/>
                </a:solidFill>
                <a:ea typeface="Times New Roman" charset="0"/>
                <a:cs typeface="Times New Roman" charset="0"/>
              </a:rPr>
              <a:t>Conclusions</a:t>
            </a:r>
            <a:endParaRPr lang="en-US" sz="2800" dirty="0">
              <a:solidFill>
                <a:srgbClr val="0000FF"/>
              </a:solidFill>
            </a:endParaRPr>
          </a:p>
          <a:p>
            <a:pPr marL="342900" indent="-342900" algn="just">
              <a:lnSpc>
                <a:spcPct val="150000"/>
              </a:lnSpc>
              <a:buFont typeface="Arial" charset="0"/>
              <a:buChar char="•"/>
            </a:pPr>
            <a:r>
              <a:rPr lang="en-US" sz="2400" dirty="0"/>
              <a:t>For future research</a:t>
            </a:r>
            <a:r>
              <a:rPr lang="mr-IN" sz="2400" dirty="0"/>
              <a:t>…</a:t>
            </a:r>
            <a:endParaRPr lang="en-US" sz="2400" dirty="0"/>
          </a:p>
          <a:p>
            <a:pPr marL="342900" indent="-342900" algn="just">
              <a:lnSpc>
                <a:spcPct val="150000"/>
              </a:lnSpc>
              <a:buFont typeface="Arial" charset="0"/>
              <a:buChar char="•"/>
            </a:pPr>
            <a:r>
              <a:rPr lang="en-US" sz="2400" dirty="0"/>
              <a:t>It is important that future studies involving gender are inclusive of all identities so that the criminal justice system practices law more fairly as it is meant to do so. </a:t>
            </a:r>
          </a:p>
          <a:p>
            <a:pPr marL="342900" indent="-342900" algn="just">
              <a:lnSpc>
                <a:spcPct val="150000"/>
              </a:lnSpc>
              <a:buFont typeface="Arial" charset="0"/>
              <a:buChar char="•"/>
            </a:pPr>
            <a:r>
              <a:rPr lang="en-US" sz="2400" dirty="0"/>
              <a:t>Future studies investigating the effects of gender identity on criminal sentencing lengths should also incorporate whether other key factors mentioned earlier concerning race, educational background, occupation, and socioeconomic status for both the defendant and participant influence the length of criminal sentences imposed on the convicted. </a:t>
            </a:r>
          </a:p>
          <a:p>
            <a:pPr>
              <a:lnSpc>
                <a:spcPct val="150000"/>
              </a:lnSpc>
            </a:pPr>
            <a:r>
              <a:rPr lang="en-US" sz="7200" b="1" dirty="0">
                <a:solidFill>
                  <a:srgbClr val="0000FF"/>
                </a:solidFill>
                <a:ea typeface="Times New Roman" charset="0"/>
                <a:cs typeface="Times New Roman" charset="0"/>
              </a:rPr>
              <a:t>References </a:t>
            </a:r>
            <a:endParaRPr lang="en-US" sz="2400" dirty="0"/>
          </a:p>
          <a:p>
            <a:pPr algn="just"/>
            <a:endParaRPr lang="en-US" sz="2400" dirty="0"/>
          </a:p>
          <a:p>
            <a:pPr algn="just"/>
            <a:r>
              <a:rPr lang="en-US" sz="2400" dirty="0"/>
              <a:t>Shumpert, J., &amp; Evans, F. M. G. (2018). Sentencing outcomes of drug offenders in South Carolina: A   </a:t>
            </a:r>
          </a:p>
          <a:p>
            <a:pPr algn="just"/>
            <a:r>
              <a:rPr lang="en-US" sz="2400" dirty="0"/>
              <a:t>      comparison of race, gender and age. </a:t>
            </a:r>
            <a:r>
              <a:rPr lang="en-US" sz="2400" i="1" dirty="0"/>
              <a:t>Psychology and Education: An Interdisciplinary Journal, 55</a:t>
            </a:r>
            <a:r>
              <a:rPr lang="en-US" sz="2400" dirty="0"/>
              <a:t>(1-2), </a:t>
            </a:r>
          </a:p>
          <a:p>
            <a:pPr algn="just"/>
            <a:r>
              <a:rPr lang="en-US" sz="2400" dirty="0"/>
              <a:t>      86-100.</a:t>
            </a:r>
          </a:p>
          <a:p>
            <a:pPr algn="just"/>
            <a:endParaRPr lang="en-US" sz="2400" dirty="0"/>
          </a:p>
          <a:p>
            <a:pPr algn="just"/>
            <a:r>
              <a:rPr lang="en-US" sz="2400" dirty="0"/>
              <a:t>Starr, S. B. (2015). Estimating gender disparities in federal criminal cases. American </a:t>
            </a:r>
            <a:r>
              <a:rPr lang="en-US" sz="2400" i="1" dirty="0"/>
              <a:t>Law &amp; Economics </a:t>
            </a:r>
          </a:p>
          <a:p>
            <a:pPr algn="just"/>
            <a:r>
              <a:rPr lang="en-US" sz="2400" i="1" dirty="0"/>
              <a:t>      Review, 17</a:t>
            </a:r>
            <a:r>
              <a:rPr lang="en-US" sz="2400" dirty="0"/>
              <a:t>(1), 127-159.</a:t>
            </a:r>
            <a:endParaRPr lang="en-US" sz="2400" i="1" dirty="0"/>
          </a:p>
        </p:txBody>
      </p:sp>
      <p:sp>
        <p:nvSpPr>
          <p:cNvPr id="12" name="TextBox 11"/>
          <p:cNvSpPr txBox="1"/>
          <p:nvPr/>
        </p:nvSpPr>
        <p:spPr>
          <a:xfrm>
            <a:off x="15054274" y="4797414"/>
            <a:ext cx="13716000" cy="24098905"/>
          </a:xfrm>
          <a:prstGeom prst="rect">
            <a:avLst/>
          </a:prstGeom>
          <a:noFill/>
        </p:spPr>
        <p:txBody>
          <a:bodyPr wrap="square" rtlCol="0">
            <a:spAutoFit/>
          </a:bodyPr>
          <a:lstStyle/>
          <a:p>
            <a:endParaRPr lang="en-US" sz="2400" b="1" dirty="0">
              <a:ea typeface="Times New Roman" charset="0"/>
              <a:cs typeface="Times New Roman" charset="0"/>
            </a:endParaRPr>
          </a:p>
          <a:p>
            <a:pPr algn="ctr"/>
            <a:r>
              <a:rPr lang="en-US" sz="2400" dirty="0">
                <a:latin typeface="Calibri (Body)"/>
                <a:cs typeface="Calibri (Body)"/>
              </a:rPr>
              <a:t>Table 1</a:t>
            </a:r>
          </a:p>
          <a:p>
            <a:pPr algn="ctr"/>
            <a:r>
              <a:rPr lang="en-US" sz="2400" dirty="0">
                <a:latin typeface="Calibri (Body)"/>
                <a:cs typeface="Calibri (Body)"/>
              </a:rPr>
              <a:t>Participant demographics (N = 367)</a:t>
            </a:r>
          </a:p>
          <a:p>
            <a:r>
              <a:rPr lang="en-US" sz="2400" dirty="0">
                <a:latin typeface="Calibri (Body)"/>
                <a:cs typeface="Calibri (Body)"/>
              </a:rPr>
              <a:t>_______________________________________________________________________________</a:t>
            </a:r>
          </a:p>
          <a:p>
            <a:r>
              <a:rPr lang="mr-IN" sz="2400" b="1" dirty="0">
                <a:latin typeface="Calibri (Body)"/>
                <a:cs typeface="Calibri (Body)"/>
              </a:rPr>
              <a:t>Sex</a:t>
            </a:r>
            <a:r>
              <a:rPr lang="mr-IN" sz="2400" dirty="0">
                <a:latin typeface="Calibri (Body)"/>
                <a:cs typeface="Calibri (Body)"/>
              </a:rPr>
              <a:t> </a:t>
            </a:r>
            <a:r>
              <a:rPr lang="en-US" sz="2400" dirty="0">
                <a:latin typeface="Calibri (Body)"/>
                <a:cs typeface="Calibri (Body)"/>
              </a:rPr>
              <a:t>		</a:t>
            </a:r>
            <a:r>
              <a:rPr lang="mr-IN" sz="2400" dirty="0">
                <a:latin typeface="Calibri (Body)"/>
                <a:cs typeface="Calibri (Body)"/>
              </a:rPr>
              <a:t>n (%)</a:t>
            </a:r>
          </a:p>
          <a:p>
            <a:r>
              <a:rPr lang="mr-IN" sz="2400" dirty="0">
                <a:latin typeface="Calibri (Body)"/>
                <a:cs typeface="Calibri (Body)"/>
              </a:rPr>
              <a:t>Female </a:t>
            </a:r>
            <a:r>
              <a:rPr lang="en-US" sz="2400" dirty="0">
                <a:latin typeface="Calibri (Body)"/>
                <a:cs typeface="Calibri (Body)"/>
              </a:rPr>
              <a:t>		289</a:t>
            </a:r>
            <a:r>
              <a:rPr lang="mr-IN" sz="2400" dirty="0">
                <a:latin typeface="Calibri (Body)"/>
                <a:cs typeface="Calibri (Body)"/>
              </a:rPr>
              <a:t> (7</a:t>
            </a:r>
            <a:r>
              <a:rPr lang="en-US" sz="2400" dirty="0">
                <a:latin typeface="Calibri (Body)"/>
                <a:cs typeface="Calibri (Body)"/>
              </a:rPr>
              <a:t>8.7</a:t>
            </a:r>
            <a:r>
              <a:rPr lang="mr-IN" sz="2400" dirty="0">
                <a:latin typeface="Calibri (Body)"/>
                <a:cs typeface="Calibri (Body)"/>
              </a:rPr>
              <a:t>)</a:t>
            </a:r>
          </a:p>
          <a:p>
            <a:r>
              <a:rPr lang="is-IS" sz="2400" dirty="0">
                <a:latin typeface="Calibri (Body)"/>
                <a:cs typeface="Calibri (Body)"/>
              </a:rPr>
              <a:t>Male  		72(19.6)</a:t>
            </a:r>
          </a:p>
          <a:p>
            <a:endParaRPr lang="en-US" sz="2400" dirty="0">
              <a:latin typeface="Calibri (Body)"/>
              <a:cs typeface="Calibri (Body)"/>
            </a:endParaRPr>
          </a:p>
          <a:p>
            <a:r>
              <a:rPr lang="en-US" sz="2400" b="1" dirty="0">
                <a:latin typeface="Calibri (Body)"/>
                <a:cs typeface="Calibri (Body)"/>
              </a:rPr>
              <a:t>Gender Identity</a:t>
            </a:r>
          </a:p>
          <a:p>
            <a:r>
              <a:rPr lang="en-US" sz="2400" dirty="0">
                <a:latin typeface="Calibri (Body)"/>
                <a:cs typeface="Calibri (Body)"/>
              </a:rPr>
              <a:t>Female		285(77.7)</a:t>
            </a:r>
          </a:p>
          <a:p>
            <a:r>
              <a:rPr lang="en-US" sz="2400" dirty="0">
                <a:latin typeface="Calibri (Body)"/>
                <a:cs typeface="Calibri (Body)"/>
              </a:rPr>
              <a:t>Male		74(20.2)</a:t>
            </a:r>
          </a:p>
          <a:p>
            <a:r>
              <a:rPr lang="en-US" sz="2400" dirty="0">
                <a:latin typeface="Calibri (Body)"/>
                <a:cs typeface="Calibri (Body)"/>
              </a:rPr>
              <a:t>Other		1(0.3)</a:t>
            </a:r>
          </a:p>
          <a:p>
            <a:endParaRPr lang="en-US" sz="2400" b="1" dirty="0">
              <a:latin typeface="Calibri (Body)"/>
              <a:cs typeface="Calibri (Body)"/>
            </a:endParaRPr>
          </a:p>
          <a:p>
            <a:r>
              <a:rPr lang="en-US" sz="2400" b="1" dirty="0">
                <a:latin typeface="Calibri (Body)"/>
                <a:cs typeface="Calibri (Body)"/>
              </a:rPr>
              <a:t>Age in years</a:t>
            </a:r>
          </a:p>
          <a:p>
            <a:r>
              <a:rPr lang="de-DE" sz="2400" dirty="0">
                <a:latin typeface="Calibri (Body)"/>
                <a:cs typeface="Calibri (Body)"/>
              </a:rPr>
              <a:t>Range 		18-61</a:t>
            </a:r>
            <a:endParaRPr lang="en-US" sz="2400" dirty="0">
              <a:latin typeface="Calibri (Body)"/>
              <a:cs typeface="Calibri (Body)"/>
            </a:endParaRPr>
          </a:p>
          <a:p>
            <a:r>
              <a:rPr lang="mr-IN" sz="2400" dirty="0">
                <a:latin typeface="Calibri (Body)"/>
                <a:cs typeface="Calibri (Body)"/>
              </a:rPr>
              <a:t>Mean age (SD) </a:t>
            </a:r>
            <a:r>
              <a:rPr lang="en-US" sz="2400" dirty="0">
                <a:latin typeface="Calibri (Body)"/>
                <a:cs typeface="Calibri (Body)"/>
              </a:rPr>
              <a:t>		</a:t>
            </a:r>
            <a:r>
              <a:rPr lang="mr-IN" sz="2400" dirty="0">
                <a:latin typeface="Calibri (Body)"/>
                <a:cs typeface="Calibri (Body)"/>
              </a:rPr>
              <a:t>2</a:t>
            </a:r>
            <a:r>
              <a:rPr lang="en-US" sz="2400" dirty="0">
                <a:latin typeface="Calibri (Body)"/>
                <a:cs typeface="Calibri (Body)"/>
              </a:rPr>
              <a:t>0</a:t>
            </a:r>
            <a:r>
              <a:rPr lang="mr-IN" sz="2400" dirty="0">
                <a:latin typeface="Calibri (Body)"/>
                <a:cs typeface="Calibri (Body)"/>
              </a:rPr>
              <a:t>.</a:t>
            </a:r>
            <a:r>
              <a:rPr lang="en-US" sz="2400" dirty="0">
                <a:latin typeface="Calibri (Body)"/>
                <a:cs typeface="Calibri (Body)"/>
              </a:rPr>
              <a:t>3</a:t>
            </a:r>
            <a:r>
              <a:rPr lang="mr-IN" sz="2400" dirty="0">
                <a:latin typeface="Calibri (Body)"/>
                <a:cs typeface="Calibri (Body)"/>
              </a:rPr>
              <a:t>6 (</a:t>
            </a:r>
            <a:r>
              <a:rPr lang="en-US" sz="2400" dirty="0">
                <a:latin typeface="Calibri (Body)"/>
                <a:cs typeface="Calibri (Body)"/>
              </a:rPr>
              <a:t>4.5</a:t>
            </a:r>
            <a:r>
              <a:rPr lang="mr-IN" sz="2400" dirty="0">
                <a:latin typeface="Calibri (Body)"/>
                <a:cs typeface="Calibri (Body)"/>
              </a:rPr>
              <a:t>)</a:t>
            </a:r>
          </a:p>
          <a:p>
            <a:endParaRPr lang="en-US" sz="2400" b="1" dirty="0">
              <a:latin typeface="Calibri (Body)"/>
              <a:ea typeface="Times New Roman" charset="0"/>
              <a:cs typeface="Calibri (Body)"/>
            </a:endParaRPr>
          </a:p>
          <a:p>
            <a:r>
              <a:rPr lang="en-US" sz="2400" b="1" dirty="0">
                <a:latin typeface="Calibri (Body)"/>
                <a:ea typeface="Times New Roman" charset="0"/>
                <a:cs typeface="Calibri (Body)"/>
              </a:rPr>
              <a:t>Spanish, Hispanic, or </a:t>
            </a:r>
            <a:r>
              <a:rPr lang="en-US" sz="2400" b="1" dirty="0" err="1">
                <a:latin typeface="Calibri (Body)"/>
                <a:ea typeface="Times New Roman" charset="0"/>
                <a:cs typeface="Calibri (Body)"/>
              </a:rPr>
              <a:t>Latinx</a:t>
            </a:r>
            <a:endParaRPr lang="en-US" sz="2400" b="1" dirty="0">
              <a:latin typeface="Calibri (Body)"/>
              <a:ea typeface="Times New Roman" charset="0"/>
              <a:cs typeface="Calibri (Body)"/>
            </a:endParaRPr>
          </a:p>
          <a:p>
            <a:r>
              <a:rPr lang="en-US" sz="2400" dirty="0">
                <a:latin typeface="Calibri (Body)"/>
                <a:ea typeface="Times New Roman" charset="0"/>
                <a:cs typeface="Calibri (Body)"/>
              </a:rPr>
              <a:t>Yes		133(36.2)</a:t>
            </a:r>
          </a:p>
          <a:p>
            <a:r>
              <a:rPr lang="en-US" sz="2400" dirty="0">
                <a:latin typeface="Calibri (Body)"/>
                <a:ea typeface="Times New Roman" charset="0"/>
                <a:cs typeface="Calibri (Body)"/>
              </a:rPr>
              <a:t>Spanish		19(5.2)</a:t>
            </a:r>
          </a:p>
          <a:p>
            <a:r>
              <a:rPr lang="en-US" sz="2400" dirty="0">
                <a:latin typeface="Calibri (Body)"/>
                <a:ea typeface="Times New Roman" charset="0"/>
                <a:cs typeface="Calibri (Body)"/>
              </a:rPr>
              <a:t>Hispanic		78(21.3)</a:t>
            </a:r>
          </a:p>
          <a:p>
            <a:r>
              <a:rPr lang="en-US" sz="2400" dirty="0">
                <a:latin typeface="Calibri (Body)"/>
                <a:ea typeface="Times New Roman" charset="0"/>
                <a:cs typeface="Calibri (Body)"/>
              </a:rPr>
              <a:t>Latino		35(9.5)</a:t>
            </a:r>
          </a:p>
          <a:p>
            <a:r>
              <a:rPr lang="en-US" sz="2400" dirty="0">
                <a:latin typeface="Calibri (Body)"/>
                <a:ea typeface="Times New Roman" charset="0"/>
                <a:cs typeface="Calibri (Body)"/>
              </a:rPr>
              <a:t>None		234(63.8)</a:t>
            </a:r>
          </a:p>
          <a:p>
            <a:endParaRPr lang="en-US" sz="2400" dirty="0">
              <a:latin typeface="Calibri (Body)"/>
              <a:ea typeface="Times New Roman" charset="0"/>
              <a:cs typeface="Calibri (Body)"/>
            </a:endParaRPr>
          </a:p>
          <a:p>
            <a:r>
              <a:rPr lang="en-US" sz="2400" b="1" dirty="0">
                <a:latin typeface="Calibri (Body)"/>
                <a:ea typeface="Times New Roman" charset="0"/>
                <a:cs typeface="Calibri (Body)"/>
              </a:rPr>
              <a:t>Political Identity</a:t>
            </a:r>
          </a:p>
          <a:p>
            <a:r>
              <a:rPr lang="en-US" sz="2400" dirty="0">
                <a:latin typeface="Calibri (Body)"/>
                <a:ea typeface="Times New Roman" charset="0"/>
                <a:cs typeface="Calibri (Body)"/>
              </a:rPr>
              <a:t>Democrat		156(42.5)</a:t>
            </a:r>
          </a:p>
          <a:p>
            <a:r>
              <a:rPr lang="en-US" sz="2400" dirty="0">
                <a:latin typeface="Calibri (Body)"/>
                <a:ea typeface="Times New Roman" charset="0"/>
                <a:cs typeface="Calibri (Body)"/>
              </a:rPr>
              <a:t>Republican		41(11.2)</a:t>
            </a:r>
          </a:p>
          <a:p>
            <a:r>
              <a:rPr lang="en-US" sz="2400" dirty="0">
                <a:latin typeface="Calibri (Body)"/>
                <a:ea typeface="Times New Roman" charset="0"/>
                <a:cs typeface="Calibri (Body)"/>
              </a:rPr>
              <a:t>Independent		41(11.2)</a:t>
            </a:r>
          </a:p>
          <a:p>
            <a:r>
              <a:rPr lang="en-US" sz="2400" dirty="0">
                <a:latin typeface="Calibri (Body)"/>
                <a:ea typeface="Times New Roman" charset="0"/>
                <a:cs typeface="Calibri (Body)"/>
              </a:rPr>
              <a:t>Other		8(2.2)</a:t>
            </a:r>
          </a:p>
          <a:p>
            <a:r>
              <a:rPr lang="en-US" sz="2400" dirty="0">
                <a:latin typeface="Calibri (Body)"/>
                <a:ea typeface="Times New Roman" charset="0"/>
                <a:cs typeface="Calibri (Body)"/>
              </a:rPr>
              <a:t>No preference		113(30.8)</a:t>
            </a:r>
          </a:p>
          <a:p>
            <a:r>
              <a:rPr lang="en-US" sz="2400" dirty="0">
                <a:latin typeface="Calibri (Body)"/>
                <a:ea typeface="Times New Roman" charset="0"/>
                <a:cs typeface="Calibri (Body)"/>
              </a:rPr>
              <a:t>_______________________________________________________________________________</a:t>
            </a:r>
          </a:p>
          <a:p>
            <a:r>
              <a:rPr lang="en-US" sz="2400" dirty="0">
                <a:latin typeface="Calibri (Body)"/>
                <a:ea typeface="Times New Roman" charset="0"/>
                <a:cs typeface="Calibri (Body)"/>
              </a:rPr>
              <a:t>Note. 6 participants failed to report sex; 7 participants failed to report gender identity; 8 participants failed to report political identity.	</a:t>
            </a:r>
          </a:p>
          <a:p>
            <a:endParaRPr lang="en-US" sz="2400" dirty="0">
              <a:ea typeface="Times New Roman" charset="0"/>
              <a:cs typeface="Times New Roman" charset="0"/>
            </a:endParaRPr>
          </a:p>
          <a:p>
            <a:endParaRPr lang="en-US" sz="2400" dirty="0">
              <a:ea typeface="Times New Roman" charset="0"/>
              <a:cs typeface="Times New Roman" charset="0"/>
            </a:endParaRPr>
          </a:p>
          <a:p>
            <a:pPr>
              <a:lnSpc>
                <a:spcPct val="150000"/>
              </a:lnSpc>
            </a:pPr>
            <a:r>
              <a:rPr lang="en-US" sz="7200" b="1" dirty="0">
                <a:solidFill>
                  <a:srgbClr val="0000FF"/>
                </a:solidFill>
                <a:ea typeface="Times New Roman" charset="0"/>
                <a:cs typeface="Times New Roman" charset="0"/>
              </a:rPr>
              <a:t>Results</a:t>
            </a:r>
          </a:p>
          <a:p>
            <a:pPr algn="just">
              <a:lnSpc>
                <a:spcPct val="150000"/>
              </a:lnSpc>
            </a:pPr>
            <a:r>
              <a:rPr lang="en-US" sz="2400" dirty="0">
                <a:cs typeface="Times New Roman" panose="02020603050405020304" pitchFamily="18" charset="0"/>
              </a:rPr>
              <a:t>To examine the influence of gender identity on sentencing, a one-way ANOVA with four levels (Trans Male, Trans Female, Female, and Male) was computed. Male gender differed from each of the other three conditions (</a:t>
            </a:r>
            <a:r>
              <a:rPr lang="en-US" sz="2400" i="1" dirty="0">
                <a:cs typeface="Times New Roman" panose="02020603050405020304" pitchFamily="18" charset="0"/>
              </a:rPr>
              <a:t>F</a:t>
            </a:r>
            <a:r>
              <a:rPr lang="en-US" sz="2400" dirty="0">
                <a:cs typeface="Times New Roman" panose="02020603050405020304" pitchFamily="18" charset="0"/>
              </a:rPr>
              <a:t>(3353) = 2.93, </a:t>
            </a:r>
            <a:r>
              <a:rPr lang="en-US" sz="2400" i="1" dirty="0">
                <a:cs typeface="Times New Roman" panose="02020603050405020304" pitchFamily="18" charset="0"/>
              </a:rPr>
              <a:t>p</a:t>
            </a:r>
            <a:r>
              <a:rPr lang="en-US" sz="2400" dirty="0">
                <a:cs typeface="Times New Roman" panose="02020603050405020304" pitchFamily="18" charset="0"/>
              </a:rPr>
              <a:t> = .34). Post hoc tests revealed that the Male condition (</a:t>
            </a:r>
            <a:r>
              <a:rPr lang="en-US" sz="2400" i="1" dirty="0">
                <a:cs typeface="Times New Roman" panose="02020603050405020304" pitchFamily="18" charset="0"/>
              </a:rPr>
              <a:t>M</a:t>
            </a:r>
            <a:r>
              <a:rPr lang="en-US" sz="2400" dirty="0">
                <a:cs typeface="Times New Roman" panose="02020603050405020304" pitchFamily="18" charset="0"/>
              </a:rPr>
              <a:t> = 5.91, </a:t>
            </a:r>
            <a:r>
              <a:rPr lang="en-US" sz="2400" i="1" dirty="0">
                <a:cs typeface="Times New Roman" panose="02020603050405020304" pitchFamily="18" charset="0"/>
              </a:rPr>
              <a:t>SD</a:t>
            </a:r>
            <a:r>
              <a:rPr lang="en-US" sz="2400" dirty="0">
                <a:cs typeface="Times New Roman" panose="02020603050405020304" pitchFamily="18" charset="0"/>
              </a:rPr>
              <a:t> = 2.90) differed from the Female (</a:t>
            </a:r>
            <a:r>
              <a:rPr lang="en-US" sz="2400" i="1" dirty="0">
                <a:cs typeface="Times New Roman" panose="02020603050405020304" pitchFamily="18" charset="0"/>
              </a:rPr>
              <a:t>M</a:t>
            </a:r>
            <a:r>
              <a:rPr lang="en-US" sz="2400" dirty="0">
                <a:cs typeface="Times New Roman" panose="02020603050405020304" pitchFamily="18" charset="0"/>
              </a:rPr>
              <a:t> = 6.40, </a:t>
            </a:r>
            <a:r>
              <a:rPr lang="en-US" sz="2400" i="1" dirty="0">
                <a:cs typeface="Times New Roman" panose="02020603050405020304" pitchFamily="18" charset="0"/>
              </a:rPr>
              <a:t>SD</a:t>
            </a:r>
            <a:r>
              <a:rPr lang="en-US" sz="2400" dirty="0">
                <a:cs typeface="Times New Roman" panose="02020603050405020304" pitchFamily="18" charset="0"/>
              </a:rPr>
              <a:t> = 3.30), Trans Female (</a:t>
            </a:r>
            <a:r>
              <a:rPr lang="en-US" sz="2400" i="1" dirty="0">
                <a:cs typeface="Times New Roman" panose="02020603050405020304" pitchFamily="18" charset="0"/>
              </a:rPr>
              <a:t>M</a:t>
            </a:r>
            <a:r>
              <a:rPr lang="en-US" sz="2400" dirty="0">
                <a:cs typeface="Times New Roman" panose="02020603050405020304" pitchFamily="18" charset="0"/>
              </a:rPr>
              <a:t> = 6.98, </a:t>
            </a:r>
            <a:r>
              <a:rPr lang="en-US" sz="2400" i="1" dirty="0">
                <a:cs typeface="Times New Roman" panose="02020603050405020304" pitchFamily="18" charset="0"/>
              </a:rPr>
              <a:t>SD</a:t>
            </a:r>
            <a:r>
              <a:rPr lang="en-US" sz="2400" dirty="0">
                <a:cs typeface="Times New Roman" panose="02020603050405020304" pitchFamily="18" charset="0"/>
              </a:rPr>
              <a:t> = 3.01), and Trans Male sentencing recommendations (</a:t>
            </a:r>
            <a:r>
              <a:rPr lang="en-US" sz="2400" i="1" dirty="0">
                <a:cs typeface="Times New Roman" panose="02020603050405020304" pitchFamily="18" charset="0"/>
              </a:rPr>
              <a:t>M</a:t>
            </a:r>
            <a:r>
              <a:rPr lang="en-US" sz="2400" dirty="0">
                <a:cs typeface="Times New Roman" panose="02020603050405020304" pitchFamily="18" charset="0"/>
              </a:rPr>
              <a:t> = 7.12, </a:t>
            </a:r>
            <a:r>
              <a:rPr lang="en-US" sz="2400" i="1" dirty="0">
                <a:cs typeface="Times New Roman" panose="02020603050405020304" pitchFamily="18" charset="0"/>
              </a:rPr>
              <a:t>SD</a:t>
            </a:r>
            <a:r>
              <a:rPr lang="en-US" sz="2400" dirty="0">
                <a:cs typeface="Times New Roman" panose="02020603050405020304" pitchFamily="18" charset="0"/>
              </a:rPr>
              <a:t> = 3.09). However, the </a:t>
            </a:r>
            <a:r>
              <a:rPr lang="en-US" sz="2400" i="1" dirty="0">
                <a:cs typeface="Times New Roman" panose="02020603050405020304" pitchFamily="18" charset="0"/>
              </a:rPr>
              <a:t>Female</a:t>
            </a:r>
            <a:r>
              <a:rPr lang="en-US" sz="2400" dirty="0">
                <a:cs typeface="Times New Roman" panose="02020603050405020304" pitchFamily="18" charset="0"/>
              </a:rPr>
              <a:t>, </a:t>
            </a:r>
            <a:r>
              <a:rPr lang="en-US" sz="2400" i="1" dirty="0">
                <a:cs typeface="Times New Roman" panose="02020603050405020304" pitchFamily="18" charset="0"/>
              </a:rPr>
              <a:t>Trans Female</a:t>
            </a:r>
            <a:r>
              <a:rPr lang="en-US" sz="2400" dirty="0">
                <a:cs typeface="Times New Roman" panose="02020603050405020304" pitchFamily="18" charset="0"/>
              </a:rPr>
              <a:t>, and </a:t>
            </a:r>
            <a:r>
              <a:rPr lang="en-US" sz="2400" i="1" dirty="0">
                <a:cs typeface="Times New Roman" panose="02020603050405020304" pitchFamily="18" charset="0"/>
              </a:rPr>
              <a:t>Trans Male</a:t>
            </a:r>
            <a:r>
              <a:rPr lang="en-US" sz="2400" dirty="0">
                <a:cs typeface="Times New Roman" panose="02020603050405020304" pitchFamily="18" charset="0"/>
              </a:rPr>
              <a:t> conditions did not differ from each other. </a:t>
            </a:r>
          </a:p>
          <a:p>
            <a:pPr>
              <a:lnSpc>
                <a:spcPct val="150000"/>
              </a:lnSpc>
            </a:pPr>
            <a:endParaRPr lang="en-US" sz="2400" dirty="0">
              <a:cs typeface="Times New Roman" panose="02020603050405020304" pitchFamily="18" charset="0"/>
            </a:endParaRPr>
          </a:p>
          <a:p>
            <a:pPr>
              <a:lnSpc>
                <a:spcPct val="150000"/>
              </a:lnSpc>
            </a:pPr>
            <a:r>
              <a:rPr lang="en-US" sz="4000" b="1" dirty="0">
                <a:solidFill>
                  <a:srgbClr val="0000FF"/>
                </a:solidFill>
                <a:ea typeface="Times New Roman" charset="0"/>
                <a:cs typeface="Times New Roman" charset="0"/>
              </a:rPr>
              <a:t>Limitations</a:t>
            </a:r>
            <a:r>
              <a:rPr lang="en-US" sz="2800" dirty="0">
                <a:solidFill>
                  <a:srgbClr val="FF0000"/>
                </a:solidFill>
                <a:ea typeface="Times New Roman" charset="0"/>
                <a:cs typeface="Times New Roman" charset="0"/>
              </a:rPr>
              <a:t> </a:t>
            </a:r>
          </a:p>
          <a:p>
            <a:pPr marL="342900" indent="-342900" algn="just">
              <a:lnSpc>
                <a:spcPct val="150000"/>
              </a:lnSpc>
              <a:buFont typeface="Arial" panose="020B0604020202020204" pitchFamily="34" charset="0"/>
              <a:buChar char="•"/>
            </a:pPr>
            <a:r>
              <a:rPr lang="en-US" sz="2400" dirty="0">
                <a:ea typeface="Times New Roman" charset="0"/>
                <a:cs typeface="Times New Roman" charset="0"/>
              </a:rPr>
              <a:t>This study only addressed whether gender status plays an active role in any observable differences in sentencing terms. </a:t>
            </a:r>
          </a:p>
          <a:p>
            <a:pPr marL="342900" indent="-342900" algn="just">
              <a:lnSpc>
                <a:spcPct val="150000"/>
              </a:lnSpc>
              <a:buFont typeface="Arial" panose="020B0604020202020204" pitchFamily="34" charset="0"/>
              <a:buChar char="•"/>
            </a:pPr>
            <a:r>
              <a:rPr lang="en-US" sz="2400" dirty="0">
                <a:ea typeface="Times New Roman" charset="0"/>
                <a:cs typeface="Times New Roman" charset="0"/>
              </a:rPr>
              <a:t>Variables such as race, educational background, and socioeconomic status were not taken into consideration. </a:t>
            </a:r>
          </a:p>
          <a:p>
            <a:pPr marL="342900" indent="-342900" algn="just">
              <a:lnSpc>
                <a:spcPct val="150000"/>
              </a:lnSpc>
              <a:buFont typeface="Arial" panose="020B0604020202020204" pitchFamily="34" charset="0"/>
              <a:buChar char="•"/>
            </a:pPr>
            <a:r>
              <a:rPr lang="en-US" sz="2400" dirty="0">
                <a:ea typeface="Times New Roman" charset="0"/>
                <a:cs typeface="Times New Roman" charset="0"/>
              </a:rPr>
              <a:t>Although 367 undergraduate students were surveyed, there are not many studies of this nature and so, more needs to be done in order to reach a concrete conclusion as to whether transgender identity does play a significant role in criminal sentencing lengths. </a:t>
            </a:r>
            <a:endParaRPr lang="en-US" sz="2400" dirty="0">
              <a:latin typeface="Times New Roman" charset="0"/>
              <a:ea typeface="Times New Roman" charset="0"/>
              <a:cs typeface="Times New Roman" charset="0"/>
            </a:endParaRPr>
          </a:p>
          <a:p>
            <a:endParaRPr lang="en-US" sz="2400" dirty="0">
              <a:ea typeface="Times New Roman" charset="0"/>
              <a:cs typeface="Times New Roman" charset="0"/>
            </a:endParaRPr>
          </a:p>
        </p:txBody>
      </p:sp>
      <p:graphicFrame>
        <p:nvGraphicFramePr>
          <p:cNvPr id="20" name="Chart 19"/>
          <p:cNvGraphicFramePr/>
          <p:nvPr>
            <p:extLst>
              <p:ext uri="{D42A27DB-BD31-4B8C-83A1-F6EECF244321}">
                <p14:modId xmlns:p14="http://schemas.microsoft.com/office/powerpoint/2010/main" val="896605262"/>
              </p:ext>
            </p:extLst>
          </p:nvPr>
        </p:nvGraphicFramePr>
        <p:xfrm>
          <a:off x="902970" y="23688144"/>
          <a:ext cx="13716000" cy="8229600"/>
        </p:xfrm>
        <a:graphic>
          <a:graphicData uri="http://schemas.openxmlformats.org/drawingml/2006/chart">
            <c:chart xmlns:c="http://schemas.openxmlformats.org/drawingml/2006/chart" xmlns:r="http://schemas.openxmlformats.org/officeDocument/2006/relationships" r:id="rId3"/>
          </a:graphicData>
        </a:graphic>
      </p:graphicFrame>
      <p:pic>
        <p:nvPicPr>
          <p:cNvPr id="22" name="Picture 2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564771" y="699989"/>
            <a:ext cx="4892090" cy="4870347"/>
          </a:xfrm>
          <a:prstGeom prst="rect">
            <a:avLst/>
          </a:prstGeom>
        </p:spPr>
      </p:pic>
      <p:sp>
        <p:nvSpPr>
          <p:cNvPr id="5" name="TextBox 4">
            <a:extLst>
              <a:ext uri="{FF2B5EF4-FFF2-40B4-BE49-F238E27FC236}">
                <a16:creationId xmlns:a16="http://schemas.microsoft.com/office/drawing/2014/main" id="{FB5497A8-7778-C247-A634-9A2E30CE2124}"/>
              </a:ext>
            </a:extLst>
          </p:cNvPr>
          <p:cNvSpPr txBox="1"/>
          <p:nvPr/>
        </p:nvSpPr>
        <p:spPr>
          <a:xfrm>
            <a:off x="34564320" y="30175200"/>
            <a:ext cx="184731" cy="120924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40790789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1961</TotalTime>
  <Words>1314</Words>
  <Application>Microsoft Macintosh PowerPoint</Application>
  <PresentationFormat>Custom</PresentationFormat>
  <Paragraphs>86</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(Body)</vt:lpstr>
      <vt:lpstr>Calibri Light</vt:lpstr>
      <vt:lpstr>Times New Roman</vt:lpstr>
      <vt:lpstr>Office Theme</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Almost On the Job</dc:title>
  <dc:creator>Joe P</dc:creator>
  <cp:lastModifiedBy>Stephanie Jimenez</cp:lastModifiedBy>
  <cp:revision>124</cp:revision>
  <cp:lastPrinted>2020-03-01T20:44:03Z</cp:lastPrinted>
  <dcterms:created xsi:type="dcterms:W3CDTF">2016-12-08T15:54:27Z</dcterms:created>
  <dcterms:modified xsi:type="dcterms:W3CDTF">2020-05-22T19:15:45Z</dcterms:modified>
</cp:coreProperties>
</file>