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93656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387312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580968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774624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968280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3161936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5355592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549248" algn="l" defTabSz="4387312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morse01" initials="p" lastIdx="9" clrIdx="0"/>
  <p:cmAuthor id="2" name="carole scherling" initials="cs" lastIdx="2" clrIdx="1">
    <p:extLst>
      <p:ext uri="{19B8F6BF-5375-455C-9EA6-DF929625EA0E}">
        <p15:presenceInfo xmlns:p15="http://schemas.microsoft.com/office/powerpoint/2012/main" userId="c0b954f7938fcc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CC"/>
    <a:srgbClr val="FFCC00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4" autoAdjust="0"/>
    <p:restoredTop sz="93333" autoAdjust="0"/>
  </p:normalViewPr>
  <p:slideViewPr>
    <p:cSldViewPr>
      <p:cViewPr varScale="1">
        <p:scale>
          <a:sx n="22" d="100"/>
          <a:sy n="22" d="100"/>
        </p:scale>
        <p:origin x="1152" y="114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4-10T14:49:53.017" idx="1">
    <p:pos x="7104" y="18960"/>
    <p:text>Is there a reference for that? Is that the driver simulation? be clearer.</p:text>
    <p:extLst>
      <p:ext uri="{C676402C-5697-4E1C-873F-D02D1690AC5C}">
        <p15:threadingInfo xmlns:p15="http://schemas.microsoft.com/office/powerpoint/2012/main" timeZoneBias="300"/>
      </p:ext>
    </p:extLst>
  </p:cm>
  <p:cm authorId="2" dt="2020-04-10T15:13:13.909" idx="2">
    <p:pos x="27113" y="19806"/>
    <p:text>Add a contact email on the slide so someone can write to someone if they have comments/questions.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C9700-1A25-494A-B0A6-42CFEB24BBA5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DFAC0-62D0-41DC-BA5D-B2B3CC5D09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3656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7312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0968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4624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68280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1936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55592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49248" algn="l" defTabSz="4387312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FAC0-62D0-41DC-BA5D-B2B3CC5D09B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6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5"/>
            <a:ext cx="37307520" cy="70561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3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0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4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8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1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5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49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8"/>
            <a:ext cx="9875520" cy="280873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8"/>
            <a:ext cx="28895040" cy="280873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123"/>
            <a:ext cx="37307520" cy="6537960"/>
          </a:xfrm>
        </p:spPr>
        <p:txBody>
          <a:bodyPr anchor="t"/>
          <a:lstStyle>
            <a:lvl1pPr algn="l">
              <a:defRPr sz="19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223"/>
            <a:ext cx="37307520" cy="7200900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3656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387312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58096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7746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9682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316193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35559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54924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5"/>
            <a:ext cx="19385280" cy="21724623"/>
          </a:xfrm>
        </p:spPr>
        <p:txBody>
          <a:bodyPr/>
          <a:lstStyle>
            <a:lvl1pPr>
              <a:defRPr sz="13300"/>
            </a:lvl1pPr>
            <a:lvl2pPr>
              <a:defRPr sz="11500"/>
            </a:lvl2pPr>
            <a:lvl3pPr>
              <a:defRPr sz="97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5"/>
            <a:ext cx="19385280" cy="21724623"/>
          </a:xfrm>
        </p:spPr>
        <p:txBody>
          <a:bodyPr/>
          <a:lstStyle>
            <a:lvl1pPr>
              <a:defRPr sz="13300"/>
            </a:lvl1pPr>
            <a:lvl2pPr>
              <a:defRPr sz="11500"/>
            </a:lvl2pPr>
            <a:lvl3pPr>
              <a:defRPr sz="97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368545"/>
            <a:ext cx="19392903" cy="307085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656" indent="0">
              <a:buNone/>
              <a:defRPr sz="9700" b="1"/>
            </a:lvl2pPr>
            <a:lvl3pPr marL="4387312" indent="0">
              <a:buNone/>
              <a:defRPr sz="8400" b="1"/>
            </a:lvl3pPr>
            <a:lvl4pPr marL="6580968" indent="0">
              <a:buNone/>
              <a:defRPr sz="7500" b="1"/>
            </a:lvl4pPr>
            <a:lvl5pPr marL="8774624" indent="0">
              <a:buNone/>
              <a:defRPr sz="7500" b="1"/>
            </a:lvl5pPr>
            <a:lvl6pPr marL="10968280" indent="0">
              <a:buNone/>
              <a:defRPr sz="7500" b="1"/>
            </a:lvl6pPr>
            <a:lvl7pPr marL="13161936" indent="0">
              <a:buNone/>
              <a:defRPr sz="7500" b="1"/>
            </a:lvl7pPr>
            <a:lvl8pPr marL="15355592" indent="0">
              <a:buNone/>
              <a:defRPr sz="7500" b="1"/>
            </a:lvl8pPr>
            <a:lvl9pPr marL="17549248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2" y="10439404"/>
            <a:ext cx="19392903" cy="18966182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4" y="7368545"/>
            <a:ext cx="19400522" cy="3070859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656" indent="0">
              <a:buNone/>
              <a:defRPr sz="9700" b="1"/>
            </a:lvl2pPr>
            <a:lvl3pPr marL="4387312" indent="0">
              <a:buNone/>
              <a:defRPr sz="8400" b="1"/>
            </a:lvl3pPr>
            <a:lvl4pPr marL="6580968" indent="0">
              <a:buNone/>
              <a:defRPr sz="7500" b="1"/>
            </a:lvl4pPr>
            <a:lvl5pPr marL="8774624" indent="0">
              <a:buNone/>
              <a:defRPr sz="7500" b="1"/>
            </a:lvl5pPr>
            <a:lvl6pPr marL="10968280" indent="0">
              <a:buNone/>
              <a:defRPr sz="7500" b="1"/>
            </a:lvl6pPr>
            <a:lvl7pPr marL="13161936" indent="0">
              <a:buNone/>
              <a:defRPr sz="7500" b="1"/>
            </a:lvl7pPr>
            <a:lvl8pPr marL="15355592" indent="0">
              <a:buNone/>
              <a:defRPr sz="7500" b="1"/>
            </a:lvl8pPr>
            <a:lvl9pPr marL="17549248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4" y="10439404"/>
            <a:ext cx="19400522" cy="18966182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38"/>
            <a:ext cx="14439901" cy="557784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2" y="1310643"/>
            <a:ext cx="24536400" cy="28094940"/>
          </a:xfrm>
        </p:spPr>
        <p:txBody>
          <a:bodyPr/>
          <a:lstStyle>
            <a:lvl1pPr>
              <a:defRPr sz="15500"/>
            </a:lvl1pPr>
            <a:lvl2pPr>
              <a:defRPr sz="133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3"/>
            <a:ext cx="14439901" cy="22517100"/>
          </a:xfrm>
        </p:spPr>
        <p:txBody>
          <a:bodyPr/>
          <a:lstStyle>
            <a:lvl1pPr marL="0" indent="0">
              <a:buNone/>
              <a:defRPr sz="6600"/>
            </a:lvl1pPr>
            <a:lvl2pPr marL="2193656" indent="0">
              <a:buNone/>
              <a:defRPr sz="5700"/>
            </a:lvl2pPr>
            <a:lvl3pPr marL="4387312" indent="0">
              <a:buNone/>
              <a:defRPr sz="4900"/>
            </a:lvl3pPr>
            <a:lvl4pPr marL="6580968" indent="0">
              <a:buNone/>
              <a:defRPr sz="4400"/>
            </a:lvl4pPr>
            <a:lvl5pPr marL="8774624" indent="0">
              <a:buNone/>
              <a:defRPr sz="4400"/>
            </a:lvl5pPr>
            <a:lvl6pPr marL="10968280" indent="0">
              <a:buNone/>
              <a:defRPr sz="4400"/>
            </a:lvl6pPr>
            <a:lvl7pPr marL="13161936" indent="0">
              <a:buNone/>
              <a:defRPr sz="4400"/>
            </a:lvl7pPr>
            <a:lvl8pPr marL="15355592" indent="0">
              <a:buNone/>
              <a:defRPr sz="4400"/>
            </a:lvl8pPr>
            <a:lvl9pPr marL="17549248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0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2"/>
            <a:ext cx="26334720" cy="19751040"/>
          </a:xfrm>
        </p:spPr>
        <p:txBody>
          <a:bodyPr/>
          <a:lstStyle>
            <a:lvl1pPr marL="0" indent="0">
              <a:buNone/>
              <a:defRPr sz="15500"/>
            </a:lvl1pPr>
            <a:lvl2pPr marL="2193656" indent="0">
              <a:buNone/>
              <a:defRPr sz="13300"/>
            </a:lvl2pPr>
            <a:lvl3pPr marL="4387312" indent="0">
              <a:buNone/>
              <a:defRPr sz="11500"/>
            </a:lvl3pPr>
            <a:lvl4pPr marL="6580968" indent="0">
              <a:buNone/>
              <a:defRPr sz="9700"/>
            </a:lvl4pPr>
            <a:lvl5pPr marL="8774624" indent="0">
              <a:buNone/>
              <a:defRPr sz="9700"/>
            </a:lvl5pPr>
            <a:lvl6pPr marL="10968280" indent="0">
              <a:buNone/>
              <a:defRPr sz="9700"/>
            </a:lvl6pPr>
            <a:lvl7pPr marL="13161936" indent="0">
              <a:buNone/>
              <a:defRPr sz="9700"/>
            </a:lvl7pPr>
            <a:lvl8pPr marL="15355592" indent="0">
              <a:buNone/>
              <a:defRPr sz="9700"/>
            </a:lvl8pPr>
            <a:lvl9pPr marL="17549248" indent="0">
              <a:buNone/>
              <a:defRPr sz="9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0"/>
            <a:ext cx="26334720" cy="3863340"/>
          </a:xfrm>
        </p:spPr>
        <p:txBody>
          <a:bodyPr/>
          <a:lstStyle>
            <a:lvl1pPr marL="0" indent="0">
              <a:buNone/>
              <a:defRPr sz="6600"/>
            </a:lvl1pPr>
            <a:lvl2pPr marL="2193656" indent="0">
              <a:buNone/>
              <a:defRPr sz="5700"/>
            </a:lvl2pPr>
            <a:lvl3pPr marL="4387312" indent="0">
              <a:buNone/>
              <a:defRPr sz="4900"/>
            </a:lvl3pPr>
            <a:lvl4pPr marL="6580968" indent="0">
              <a:buNone/>
              <a:defRPr sz="4400"/>
            </a:lvl4pPr>
            <a:lvl5pPr marL="8774624" indent="0">
              <a:buNone/>
              <a:defRPr sz="4400"/>
            </a:lvl5pPr>
            <a:lvl6pPr marL="10968280" indent="0">
              <a:buNone/>
              <a:defRPr sz="4400"/>
            </a:lvl6pPr>
            <a:lvl7pPr marL="13161936" indent="0">
              <a:buNone/>
              <a:defRPr sz="4400"/>
            </a:lvl7pPr>
            <a:lvl8pPr marL="15355592" indent="0">
              <a:buNone/>
              <a:defRPr sz="4400"/>
            </a:lvl8pPr>
            <a:lvl9pPr marL="17549248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84C3-1DF4-4282-940C-96DDA0FCF38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731" tIns="219366" rIns="438731" bIns="21936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5"/>
            <a:ext cx="39502080" cy="21724623"/>
          </a:xfrm>
          <a:prstGeom prst="rect">
            <a:avLst/>
          </a:prstGeom>
        </p:spPr>
        <p:txBody>
          <a:bodyPr vert="horz" lIns="438731" tIns="219366" rIns="438731" bIns="21936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4"/>
            <a:ext cx="10241280" cy="1752602"/>
          </a:xfrm>
          <a:prstGeom prst="rect">
            <a:avLst/>
          </a:prstGeom>
        </p:spPr>
        <p:txBody>
          <a:bodyPr vert="horz" lIns="438731" tIns="219366" rIns="438731" bIns="219366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F84C3-1DF4-4282-940C-96DDA0FCF384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4"/>
            <a:ext cx="13898880" cy="1752602"/>
          </a:xfrm>
          <a:prstGeom prst="rect">
            <a:avLst/>
          </a:prstGeom>
        </p:spPr>
        <p:txBody>
          <a:bodyPr vert="horz" lIns="438731" tIns="219366" rIns="438731" bIns="219366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4"/>
            <a:ext cx="10241280" cy="1752602"/>
          </a:xfrm>
          <a:prstGeom prst="rect">
            <a:avLst/>
          </a:prstGeom>
        </p:spPr>
        <p:txBody>
          <a:bodyPr vert="horz" lIns="438731" tIns="219366" rIns="438731" bIns="219366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E888E-B5A8-486F-9A5C-629CEB3425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312" rtl="0" eaLnBrk="1" latinLnBrk="0" hangingPunct="1">
        <a:spcBef>
          <a:spcPct val="0"/>
        </a:spcBef>
        <a:buNone/>
        <a:defRPr sz="2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244" indent="-1645244" algn="l" defTabSz="4387312" rtl="0" eaLnBrk="1" latinLnBrk="0" hangingPunct="1">
        <a:spcBef>
          <a:spcPct val="20000"/>
        </a:spcBef>
        <a:buFont typeface="Arial" pitchFamily="34" charset="0"/>
        <a:buChar char="•"/>
        <a:defRPr sz="15500" kern="1200">
          <a:solidFill>
            <a:schemeClr val="tx1"/>
          </a:solidFill>
          <a:latin typeface="+mn-lt"/>
          <a:ea typeface="+mn-ea"/>
          <a:cs typeface="+mn-cs"/>
        </a:defRPr>
      </a:lvl1pPr>
      <a:lvl2pPr marL="3564692" indent="-1371036" algn="l" defTabSz="4387312" rtl="0" eaLnBrk="1" latinLnBrk="0" hangingPunct="1">
        <a:spcBef>
          <a:spcPct val="20000"/>
        </a:spcBef>
        <a:buFont typeface="Arial" pitchFamily="34" charset="0"/>
        <a:buChar char="–"/>
        <a:defRPr sz="13300" kern="1200">
          <a:solidFill>
            <a:schemeClr val="tx1"/>
          </a:solidFill>
          <a:latin typeface="+mn-lt"/>
          <a:ea typeface="+mn-ea"/>
          <a:cs typeface="+mn-cs"/>
        </a:defRPr>
      </a:lvl2pPr>
      <a:lvl3pPr marL="5484140" indent="-1096828" algn="l" defTabSz="4387312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796" indent="-1096828" algn="l" defTabSz="4387312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1452" indent="-1096828" algn="l" defTabSz="4387312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5108" indent="-1096828" algn="l" defTabSz="4387312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8764" indent="-1096828" algn="l" defTabSz="4387312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2420" indent="-1096828" algn="l" defTabSz="4387312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6076" indent="-1096828" algn="l" defTabSz="4387312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656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387312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580968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774624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8280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1936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5592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549248" algn="l" defTabSz="4387312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7802" y="762000"/>
            <a:ext cx="33604198" cy="29853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2"/>
            </a:solidFill>
          </a:ln>
        </p:spPr>
        <p:txBody>
          <a:bodyPr wrap="square" lIns="91404" tIns="45700" rIns="91404" bIns="45700" rtlCol="0">
            <a:spAutoFit/>
          </a:bodyPr>
          <a:lstStyle/>
          <a:p>
            <a:pPr algn="ctr"/>
            <a:r>
              <a:rPr lang="en-US" sz="8000" dirty="0"/>
              <a:t>The Effect of Emotion on Driving Performance</a:t>
            </a:r>
          </a:p>
          <a:p>
            <a:pPr algn="ctr"/>
            <a:r>
              <a:rPr lang="en-US" sz="5400" dirty="0"/>
              <a:t> Lauren Hunter, Devanie Coombs, Sydney Jackson, Kayla M. Williams, &amp; Carole Scherling, PhD</a:t>
            </a:r>
          </a:p>
          <a:p>
            <a:pPr algn="ctr"/>
            <a:r>
              <a:rPr lang="en-US" sz="5400" dirty="0"/>
              <a:t>Department of Psychological Science, Belmont University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176336" y="12855135"/>
            <a:ext cx="23865777" cy="8938065"/>
            <a:chOff x="17509668" y="20180204"/>
            <a:chExt cx="25185184" cy="10679239"/>
          </a:xfrm>
        </p:grpSpPr>
        <p:sp>
          <p:nvSpPr>
            <p:cNvPr id="16" name="TextBox 15"/>
            <p:cNvSpPr txBox="1"/>
            <p:nvPr/>
          </p:nvSpPr>
          <p:spPr>
            <a:xfrm>
              <a:off x="17509676" y="20180204"/>
              <a:ext cx="25185176" cy="12517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lIns="91404" tIns="45700" rIns="91404" bIns="45700" rtlCol="0">
              <a:spAutoFit/>
            </a:bodyPr>
            <a:lstStyle/>
            <a:p>
              <a:pPr algn="ctr"/>
              <a:r>
                <a:rPr lang="en-US" sz="6200" dirty="0">
                  <a:ln>
                    <a:solidFill>
                      <a:schemeClr val="tx2"/>
                    </a:solidFill>
                  </a:ln>
                </a:rPr>
                <a:t>Discussion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09668" y="21427146"/>
              <a:ext cx="25185184" cy="943229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lIns="91404" tIns="45700" rIns="91404" bIns="45700" rtlCol="0">
              <a:spAutoFit/>
            </a:bodyPr>
            <a:lstStyle/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5000" dirty="0"/>
                <a:t>Angry mood induction correlates with some aggressive driving behaviors, such as accident rates </a:t>
              </a:r>
              <a:r>
                <a:rPr lang="en-US" sz="4000" dirty="0"/>
                <a:t>(</a:t>
              </a:r>
              <a:r>
                <a:rPr lang="en-US" sz="4000" dirty="0" err="1"/>
                <a:t>Roidl</a:t>
              </a:r>
              <a:r>
                <a:rPr lang="en-US" sz="4000" dirty="0"/>
                <a:t>, 2014)</a:t>
              </a:r>
              <a:r>
                <a:rPr lang="en-US" sz="5000" dirty="0"/>
                <a:t>.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endParaRPr lang="en-US" sz="2400" dirty="0"/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5000" dirty="0"/>
                <a:t>Facial affect during the driving simulation does not match our mood inductions.</a:t>
              </a:r>
            </a:p>
            <a:p>
              <a:pPr marL="2879456" lvl="1" indent="-685800">
                <a:buFont typeface="Wingdings" panose="05000000000000000000" pitchFamily="2" charset="2"/>
                <a:buChar char="§"/>
              </a:pPr>
              <a:r>
                <a:rPr lang="en-US" sz="5000" dirty="0"/>
                <a:t>“Catharsis” in anger induction when listening to mood-congruent music, hence showing less negative facial affect </a:t>
              </a:r>
              <a:r>
                <a:rPr lang="en-US" sz="3600" dirty="0"/>
                <a:t>(</a:t>
              </a:r>
              <a:r>
                <a:rPr lang="en-US" sz="4000" dirty="0"/>
                <a:t>Dingle &amp; Sharman, 2015)</a:t>
              </a:r>
              <a:r>
                <a:rPr lang="en-US" sz="5000" dirty="0"/>
                <a:t>.</a:t>
              </a:r>
            </a:p>
            <a:p>
              <a:pPr marL="2879456" lvl="1" indent="-685800">
                <a:buFont typeface="Wingdings" panose="05000000000000000000" pitchFamily="2" charset="2"/>
                <a:buChar char="§"/>
              </a:pPr>
              <a:r>
                <a:rPr lang="en-US" sz="5000" dirty="0"/>
                <a:t>“Frustration” in happy induction when listening to mood-incongruent music, which may lead to expression of negative facial affect.</a:t>
              </a:r>
            </a:p>
            <a:p>
              <a:pPr lvl="1"/>
              <a:endParaRPr lang="en-US" sz="2400" dirty="0"/>
            </a:p>
            <a:p>
              <a:pPr marL="685800" indent="-685800">
                <a:buFont typeface="Wingdings" panose="05000000000000000000" pitchFamily="2" charset="2"/>
                <a:buChar char="§"/>
              </a:pPr>
              <a:r>
                <a:rPr lang="en-US" sz="5000" dirty="0"/>
                <a:t>Future studies should investigate emotional induction beyond approach emotions (like happy and anger) and investigate the effects of withdrawal emotions (such as sadness).</a:t>
              </a:r>
            </a:p>
            <a:p>
              <a:pPr marL="685800" indent="-685800">
                <a:buFont typeface="Wingdings" panose="05000000000000000000" pitchFamily="2" charset="2"/>
                <a:buChar char="§"/>
              </a:pPr>
              <a:endParaRPr lang="en-US" sz="9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71600" y="4041964"/>
            <a:ext cx="17259298" cy="12249599"/>
            <a:chOff x="1371600" y="11145427"/>
            <a:chExt cx="15163800" cy="12249599"/>
          </a:xfrm>
        </p:grpSpPr>
        <p:sp>
          <p:nvSpPr>
            <p:cNvPr id="8" name="TextBox 7"/>
            <p:cNvSpPr txBox="1"/>
            <p:nvPr/>
          </p:nvSpPr>
          <p:spPr>
            <a:xfrm>
              <a:off x="1371600" y="12192000"/>
              <a:ext cx="15163800" cy="1120302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lIns="91404" tIns="45700" rIns="91404" bIns="45700" rtlCol="0">
              <a:spAutoFit/>
            </a:bodyPr>
            <a:lstStyle/>
            <a:p>
              <a:r>
                <a:rPr lang="en-US" sz="5000" dirty="0"/>
                <a:t>Aggressive behavior: Actions elicited by negative, high arousal stimuli. Actions can include: </a:t>
              </a:r>
            </a:p>
            <a:p>
              <a:pPr marL="3108056" lvl="1" indent="-914400">
                <a:buFont typeface="Wingdings" panose="05000000000000000000" pitchFamily="2" charset="2"/>
                <a:buChar char="§"/>
              </a:pPr>
              <a:r>
                <a:rPr lang="en-US" sz="5000" dirty="0"/>
                <a:t>excessive honking </a:t>
              </a:r>
            </a:p>
            <a:p>
              <a:pPr marL="3108056" lvl="1" indent="-914400">
                <a:buFont typeface="Wingdings" panose="05000000000000000000" pitchFamily="2" charset="2"/>
                <a:buChar char="§"/>
              </a:pPr>
              <a:r>
                <a:rPr lang="en-US" sz="5000" dirty="0"/>
                <a:t>speeding</a:t>
              </a:r>
            </a:p>
            <a:p>
              <a:pPr marL="3108056" lvl="1" indent="-914400">
                <a:buFont typeface="Wingdings" panose="05000000000000000000" pitchFamily="2" charset="2"/>
                <a:buChar char="§"/>
              </a:pPr>
              <a:r>
                <a:rPr lang="en-US" sz="5000" dirty="0"/>
                <a:t>reckless maneuvers </a:t>
              </a:r>
            </a:p>
            <a:p>
              <a:pPr marL="3108056" lvl="1" indent="-914400">
                <a:buFont typeface="Wingdings" panose="05000000000000000000" pitchFamily="2" charset="2"/>
                <a:buChar char="§"/>
              </a:pPr>
              <a:r>
                <a:rPr lang="en-US" sz="5000" dirty="0"/>
                <a:t>Accidents</a:t>
              </a:r>
            </a:p>
            <a:p>
              <a:r>
                <a:rPr lang="en-US" sz="5000" dirty="0"/>
                <a:t>Previous Research on emotions and driving behavior:</a:t>
              </a:r>
            </a:p>
            <a:p>
              <a:pPr marL="3108056" lvl="1" indent="-914400">
                <a:buFont typeface="Wingdings" panose="05000000000000000000" pitchFamily="2" charset="2"/>
                <a:buChar char="§"/>
              </a:pPr>
              <a:r>
                <a:rPr lang="en-US" sz="5000" dirty="0"/>
                <a:t>Emotions, particularly anger, create maladaptive driving behaviors (Roidl, </a:t>
              </a:r>
              <a:r>
                <a:rPr lang="en-US" sz="5000" dirty="0" err="1"/>
                <a:t>Frehse</a:t>
              </a:r>
              <a:r>
                <a:rPr lang="en-US" sz="5000" dirty="0"/>
                <a:t>, &amp; </a:t>
              </a:r>
              <a:r>
                <a:rPr lang="en-US" sz="5000" dirty="0" err="1"/>
                <a:t>Höger</a:t>
              </a:r>
              <a:r>
                <a:rPr lang="en-US" sz="5000" dirty="0"/>
                <a:t>, 2014)</a:t>
              </a:r>
            </a:p>
            <a:p>
              <a:pPr marL="3108056" lvl="1" indent="-914400">
                <a:buFont typeface="Wingdings" panose="05000000000000000000" pitchFamily="2" charset="2"/>
                <a:buChar char="§"/>
              </a:pPr>
              <a:r>
                <a:rPr lang="en-US" sz="5000" dirty="0"/>
                <a:t>Maladaptive driving behaviors linked to increased incidence of accidents (</a:t>
              </a:r>
              <a:r>
                <a:rPr lang="en-US" sz="5000" dirty="0" err="1"/>
                <a:t>Deffenbacher</a:t>
              </a:r>
              <a:r>
                <a:rPr lang="en-US" sz="5000" dirty="0"/>
                <a:t>, 2001).</a:t>
              </a:r>
            </a:p>
            <a:p>
              <a:pPr marL="914400" indent="-914400">
                <a:buFont typeface="Wingdings" panose="05000000000000000000" pitchFamily="2" charset="2"/>
                <a:buChar char="§"/>
              </a:pPr>
              <a:endParaRPr lang="en-US" sz="3600" dirty="0"/>
            </a:p>
            <a:p>
              <a:pPr marL="914400" indent="-914400">
                <a:buFont typeface="Wingdings" panose="05000000000000000000" pitchFamily="2" charset="2"/>
                <a:buChar char="§"/>
              </a:pPr>
              <a:r>
                <a:rPr lang="en-US" sz="5000" dirty="0"/>
                <a:t>Current Study: Assess if negatively-</a:t>
              </a:r>
              <a:r>
                <a:rPr lang="en-US" sz="5000" dirty="0" err="1"/>
                <a:t>valenced</a:t>
              </a:r>
              <a:r>
                <a:rPr lang="en-US" sz="5000" dirty="0"/>
                <a:t> music increases aggressive driving behavior and negative facial affect.</a:t>
              </a:r>
            </a:p>
            <a:p>
              <a:pPr lvl="1"/>
              <a:endParaRPr lang="en-US" sz="3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1600" y="11145427"/>
              <a:ext cx="15163800" cy="10634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lIns="91404" tIns="45700" rIns="91404" bIns="45700" rtlCol="0">
              <a:spAutoFit/>
            </a:bodyPr>
            <a:lstStyle/>
            <a:p>
              <a:pPr algn="ctr"/>
              <a:r>
                <a:rPr lang="en-US" sz="6200" dirty="0">
                  <a:ln w="12700">
                    <a:solidFill>
                      <a:schemeClr val="tx2"/>
                    </a:solidFill>
                  </a:ln>
                  <a:solidFill>
                    <a:srgbClr val="000000"/>
                  </a:solidFill>
                </a:rPr>
                <a:t>Background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0A760D-EF96-4D70-8772-33BE265BD992}"/>
              </a:ext>
            </a:extLst>
          </p:cNvPr>
          <p:cNvGrpSpPr/>
          <p:nvPr/>
        </p:nvGrpSpPr>
        <p:grpSpPr>
          <a:xfrm>
            <a:off x="1371600" y="22284476"/>
            <a:ext cx="27813000" cy="10127481"/>
            <a:chOff x="1371600" y="22284476"/>
            <a:chExt cx="27813000" cy="10127481"/>
          </a:xfrm>
        </p:grpSpPr>
        <p:sp>
          <p:nvSpPr>
            <p:cNvPr id="50" name="TextBox 49"/>
            <p:cNvSpPr txBox="1"/>
            <p:nvPr/>
          </p:nvSpPr>
          <p:spPr>
            <a:xfrm>
              <a:off x="15526575" y="23317200"/>
              <a:ext cx="13658025" cy="8987035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lIns="91404" tIns="45700" rIns="91404" bIns="45700" rtlCol="0">
              <a:spAutoFit/>
            </a:bodyPr>
            <a:lstStyle/>
            <a:p>
              <a:r>
                <a:rPr lang="en-US" sz="4800" b="1" dirty="0">
                  <a:solidFill>
                    <a:schemeClr val="tx2"/>
                  </a:solidFill>
                </a:rPr>
                <a:t>Experimental Procedures:</a:t>
              </a:r>
              <a:endParaRPr lang="en-US" sz="4400" dirty="0"/>
            </a:p>
            <a:p>
              <a:pPr marL="742950" indent="-742950">
                <a:buFont typeface="+mj-lt"/>
                <a:buAutoNum type="arabicPeriod"/>
              </a:pPr>
              <a:r>
                <a:rPr lang="en-US" sz="4400" dirty="0"/>
                <a:t>Group assignment: Angry or Happy condition</a:t>
              </a:r>
            </a:p>
            <a:p>
              <a:pPr marL="742950" indent="-742950">
                <a:buFont typeface="+mj-lt"/>
                <a:buAutoNum type="arabicPeriod"/>
              </a:pPr>
              <a:endParaRPr lang="en-US" sz="1800" dirty="0"/>
            </a:p>
            <a:p>
              <a:pPr marL="742950" indent="-742950">
                <a:buFont typeface="+mj-lt"/>
                <a:buAutoNum type="arabicPeriod"/>
              </a:pPr>
              <a:r>
                <a:rPr lang="en-US" sz="4400" dirty="0"/>
                <a:t>Practice driving session</a:t>
              </a:r>
            </a:p>
            <a:p>
              <a:pPr marL="742950" indent="-742950">
                <a:buFont typeface="+mj-lt"/>
                <a:buAutoNum type="arabicPeriod"/>
              </a:pPr>
              <a:endParaRPr lang="en-US" sz="1800" dirty="0"/>
            </a:p>
            <a:p>
              <a:pPr marL="742950" indent="-742950">
                <a:buFont typeface="+mj-lt"/>
                <a:buAutoNum type="arabicPeriod"/>
              </a:pPr>
              <a:r>
                <a:rPr lang="en-US" sz="4400" dirty="0"/>
                <a:t>Mood induction #1 via word search task</a:t>
              </a:r>
            </a:p>
            <a:p>
              <a:pPr marL="742950" indent="-742950">
                <a:buFont typeface="+mj-lt"/>
                <a:buAutoNum type="arabicPeriod"/>
              </a:pPr>
              <a:endParaRPr lang="en-US" sz="1800" dirty="0"/>
            </a:p>
            <a:p>
              <a:pPr marL="742950" indent="-742950">
                <a:buFont typeface="+mj-lt"/>
                <a:buAutoNum type="arabicPeriod"/>
              </a:pPr>
              <a:r>
                <a:rPr lang="en-US" sz="4400" dirty="0"/>
                <a:t>Mood induction #2 via music and Testing driving session</a:t>
              </a:r>
            </a:p>
            <a:p>
              <a:pPr marL="742950" indent="-742950">
                <a:buFont typeface="Arial" panose="020B0604020202020204" pitchFamily="34" charset="0"/>
                <a:buChar char="•"/>
              </a:pPr>
              <a:r>
                <a:rPr lang="en-US" sz="4400" dirty="0"/>
                <a:t>2 mood-congruent playlists (Spotify): Happy or Angry</a:t>
              </a:r>
            </a:p>
            <a:p>
              <a:pPr marL="742950" indent="-742950">
                <a:buFont typeface="Arial" panose="020B0604020202020204" pitchFamily="34" charset="0"/>
                <a:buChar char="•"/>
              </a:pPr>
              <a:r>
                <a:rPr lang="en-US" sz="4400" dirty="0"/>
                <a:t>Researcher created and piloted in student cohort)</a:t>
              </a:r>
            </a:p>
            <a:p>
              <a:endParaRPr lang="en-US" sz="8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8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8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endParaRPr lang="en-US" sz="600" dirty="0"/>
            </a:p>
            <a:p>
              <a:endParaRPr lang="en-US" sz="600" dirty="0"/>
            </a:p>
            <a:p>
              <a:endParaRPr lang="en-US" sz="8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600" dirty="0"/>
            </a:p>
            <a:p>
              <a:pPr marL="457200" indent="-457200">
                <a:buFont typeface="Wingdings" panose="05000000000000000000" pitchFamily="2" charset="2"/>
                <a:buChar char="q"/>
              </a:pPr>
              <a:endParaRPr lang="en-US" sz="180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371600" y="22284476"/>
              <a:ext cx="27813000" cy="10127481"/>
              <a:chOff x="17623976" y="4023644"/>
              <a:chExt cx="24643482" cy="8297245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7623976" y="4869734"/>
                <a:ext cx="12504573" cy="7451155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 w="12700">
                <a:solidFill>
                  <a:schemeClr val="tx2"/>
                </a:solidFill>
              </a:ln>
            </p:spPr>
            <p:txBody>
              <a:bodyPr wrap="square" lIns="91404" tIns="45700" rIns="91404" bIns="45700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tx2"/>
                    </a:solidFill>
                  </a:rPr>
                  <a:t>Participants</a:t>
                </a:r>
              </a:p>
              <a:p>
                <a:pPr marL="1824038" lvl="1" indent="-571500">
                  <a:buFont typeface="Wingdings" panose="05000000000000000000" pitchFamily="2" charset="2"/>
                  <a:buChar char="§"/>
                </a:pPr>
                <a:r>
                  <a:rPr lang="en-US" sz="4400" dirty="0"/>
                  <a:t>45 Undergraduates</a:t>
                </a:r>
              </a:p>
              <a:p>
                <a:pPr marL="1824038" lvl="1" indent="-571500">
                  <a:buFont typeface="Wingdings" panose="05000000000000000000" pitchFamily="2" charset="2"/>
                  <a:buChar char="§"/>
                </a:pPr>
                <a:r>
                  <a:rPr lang="en-US" sz="4400" dirty="0"/>
                  <a:t>18-22 years old (</a:t>
                </a:r>
                <a:r>
                  <a:rPr lang="en-US" sz="4400" i="1" dirty="0"/>
                  <a:t>M</a:t>
                </a:r>
                <a:r>
                  <a:rPr lang="en-US" sz="4400" dirty="0"/>
                  <a:t> = 19.54, </a:t>
                </a:r>
                <a:r>
                  <a:rPr lang="en-US" sz="4400" i="1" dirty="0"/>
                  <a:t>SD</a:t>
                </a:r>
                <a:r>
                  <a:rPr lang="en-US" sz="4400" dirty="0"/>
                  <a:t> = 1.45)</a:t>
                </a:r>
              </a:p>
              <a:p>
                <a:pPr marL="1824038" lvl="1" indent="-571500">
                  <a:buFont typeface="Wingdings" panose="05000000000000000000" pitchFamily="2" charset="2"/>
                  <a:buChar char="§"/>
                </a:pPr>
                <a:r>
                  <a:rPr lang="en-US" sz="4400" dirty="0"/>
                  <a:t>78% Female and 22% Male</a:t>
                </a:r>
              </a:p>
              <a:p>
                <a:pPr marL="1824038" lvl="1" indent="-571500">
                  <a:buFont typeface="Wingdings" panose="05000000000000000000" pitchFamily="2" charset="2"/>
                  <a:buChar char="§"/>
                </a:pPr>
                <a:r>
                  <a:rPr lang="en-US" sz="4400" dirty="0"/>
                  <a:t>88.6% Caucasian, 9.1% African American, 2.3% Other</a:t>
                </a:r>
              </a:p>
              <a:p>
                <a:endParaRPr lang="en-US" sz="300" b="1" dirty="0">
                  <a:solidFill>
                    <a:schemeClr val="tx2"/>
                  </a:solidFill>
                </a:endParaRPr>
              </a:p>
              <a:p>
                <a:r>
                  <a:rPr lang="en-US" sz="4800" b="1" dirty="0">
                    <a:solidFill>
                      <a:schemeClr val="tx2"/>
                    </a:solidFill>
                  </a:rPr>
                  <a:t>Measures</a:t>
                </a:r>
              </a:p>
              <a:p>
                <a:pPr marL="2117725" lvl="1" indent="-866775">
                  <a:buFont typeface="Wingdings" panose="05000000000000000000" pitchFamily="2" charset="2"/>
                  <a:buChar char="§"/>
                </a:pPr>
                <a:r>
                  <a:rPr lang="en-US" sz="4400" dirty="0"/>
                  <a:t>Two mood inductions: Word search and Music.</a:t>
                </a:r>
              </a:p>
              <a:p>
                <a:pPr marL="2117725" lvl="1" indent="-866775">
                  <a:buFont typeface="Wingdings" panose="05000000000000000000" pitchFamily="2" charset="2"/>
                  <a:buChar char="§"/>
                </a:pPr>
                <a:r>
                  <a:rPr lang="en-US" sz="4400" dirty="0"/>
                  <a:t>Emotional Expressive Behavior System (EEB; Gross and Levenson, 1993).</a:t>
                </a:r>
              </a:p>
              <a:p>
                <a:pPr marL="1250950" lvl="1"/>
                <a:endParaRPr lang="en-US" sz="4400" dirty="0"/>
              </a:p>
              <a:p>
                <a:pPr marL="1250950" lvl="1"/>
                <a:endParaRPr lang="en-US" sz="4400" dirty="0"/>
              </a:p>
              <a:p>
                <a:pPr marL="2117725" lvl="1" indent="-866775">
                  <a:buFont typeface="Wingdings" panose="05000000000000000000" pitchFamily="2" charset="2"/>
                  <a:buChar char="§"/>
                </a:pPr>
                <a:r>
                  <a:rPr lang="en-US" sz="4400" dirty="0"/>
                  <a:t>City Car Driving Statistics Records – An in-game record keeping program for driving infractions</a:t>
                </a:r>
                <a:endParaRPr lang="en-US" sz="100" dirty="0"/>
              </a:p>
              <a:p>
                <a:pPr marL="1250950" lvl="1"/>
                <a:endParaRPr lang="en-US" sz="100" dirty="0"/>
              </a:p>
              <a:p>
                <a:pPr marL="1250950" lvl="1"/>
                <a:endParaRPr lang="en-US" sz="1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7623976" y="4023644"/>
                <a:ext cx="24643482" cy="85729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tx2"/>
                </a:solidFill>
              </a:ln>
            </p:spPr>
            <p:txBody>
              <a:bodyPr wrap="square" lIns="91404" tIns="45700" rIns="91404" bIns="45700" rtlCol="0">
                <a:spAutoFit/>
              </a:bodyPr>
              <a:lstStyle/>
              <a:p>
                <a:pPr algn="ctr"/>
                <a:r>
                  <a:rPr lang="en-US" sz="6200" dirty="0">
                    <a:ln>
                      <a:solidFill>
                        <a:schemeClr val="tx2"/>
                      </a:solidFill>
                    </a:ln>
                  </a:rPr>
                  <a:t>Method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1409700" y="16962071"/>
            <a:ext cx="17259300" cy="4831721"/>
            <a:chOff x="1347952" y="23143790"/>
            <a:chExt cx="15163800" cy="4833070"/>
          </a:xfrm>
        </p:grpSpPr>
        <p:sp>
          <p:nvSpPr>
            <p:cNvPr id="10" name="TextBox 9"/>
            <p:cNvSpPr txBox="1"/>
            <p:nvPr/>
          </p:nvSpPr>
          <p:spPr>
            <a:xfrm>
              <a:off x="1347952" y="24190192"/>
              <a:ext cx="15163800" cy="37866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lIns="91404" tIns="45700" rIns="274320" bIns="45700" rtlCol="0">
              <a:spAutoFit/>
            </a:bodyPr>
            <a:lstStyle/>
            <a:p>
              <a:pPr marL="742950" indent="-742950">
                <a:buAutoNum type="arabicPeriod"/>
              </a:pPr>
              <a:r>
                <a:rPr lang="en-US" sz="4800" dirty="0"/>
                <a:t>Angry mood induction increases negatively-</a:t>
              </a:r>
              <a:r>
                <a:rPr lang="en-US" sz="4800" dirty="0" err="1"/>
                <a:t>valenced</a:t>
              </a:r>
              <a:r>
                <a:rPr lang="en-US" sz="4800" dirty="0"/>
                <a:t> mood and leads to more aggressive driving behaviors.</a:t>
              </a:r>
            </a:p>
            <a:p>
              <a:pPr marL="742950" indent="-742950">
                <a:buFontTx/>
                <a:buAutoNum type="arabicPeriod"/>
              </a:pPr>
              <a:r>
                <a:rPr lang="en-US" sz="4800" dirty="0">
                  <a:solidFill>
                    <a:prstClr val="black"/>
                  </a:solidFill>
                </a:rPr>
                <a:t>Angry mood induction reveals expression of more negative facial affect versus happy mood induction which shows more positive facial affect.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47952" y="23143790"/>
              <a:ext cx="15163800" cy="1046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txBody>
            <a:bodyPr wrap="square" lIns="91404" tIns="45700" rIns="91404" bIns="45700" rtlCol="0">
              <a:spAutoFit/>
            </a:bodyPr>
            <a:lstStyle/>
            <a:p>
              <a:pPr algn="ctr"/>
              <a:r>
                <a:rPr lang="en-US" sz="6200" dirty="0">
                  <a:ln>
                    <a:solidFill>
                      <a:schemeClr val="tx2"/>
                    </a:solidFill>
                  </a:ln>
                </a:rPr>
                <a:t>Hypotheses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187223" y="4058960"/>
            <a:ext cx="23865775" cy="1046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200" dirty="0">
                <a:ln w="12700">
                  <a:solidFill>
                    <a:schemeClr val="tx2"/>
                  </a:solidFill>
                </a:ln>
              </a:rPr>
              <a:t>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62000"/>
            <a:ext cx="3429001" cy="298539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2402" y="762000"/>
            <a:ext cx="3303746" cy="298539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13E5CE6-F33D-45C2-8596-FB669F6A052A}"/>
              </a:ext>
            </a:extLst>
          </p:cNvPr>
          <p:cNvSpPr txBox="1"/>
          <p:nvPr/>
        </p:nvSpPr>
        <p:spPr>
          <a:xfrm>
            <a:off x="29603699" y="23330875"/>
            <a:ext cx="13438413" cy="7478930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tx2"/>
            </a:solidFill>
          </a:ln>
        </p:spPr>
        <p:txBody>
          <a:bodyPr wrap="square" lIns="91404" tIns="45700" rIns="91404" bIns="4570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rgbClr val="000000"/>
                </a:solidFill>
              </a:rPr>
              <a:t>Deffenbacher</a:t>
            </a:r>
            <a:r>
              <a:rPr lang="en-US" sz="4000" dirty="0">
                <a:solidFill>
                  <a:srgbClr val="000000"/>
                </a:solidFill>
              </a:rPr>
              <a:t>, J. L., Lynch, R. S., </a:t>
            </a:r>
            <a:r>
              <a:rPr lang="en-US" sz="4000" dirty="0" err="1">
                <a:solidFill>
                  <a:srgbClr val="000000"/>
                </a:solidFill>
              </a:rPr>
              <a:t>Oetting</a:t>
            </a:r>
            <a:r>
              <a:rPr lang="en-US" sz="4000" dirty="0">
                <a:solidFill>
                  <a:srgbClr val="000000"/>
                </a:solidFill>
              </a:rPr>
              <a:t>, E. R., &amp; </a:t>
            </a:r>
            <a:r>
              <a:rPr lang="en-US" sz="4000" dirty="0" err="1">
                <a:solidFill>
                  <a:srgbClr val="000000"/>
                </a:solidFill>
              </a:rPr>
              <a:t>Yingling</a:t>
            </a:r>
            <a:r>
              <a:rPr lang="en-US" sz="4000" dirty="0">
                <a:solidFill>
                  <a:srgbClr val="000000"/>
                </a:solidFill>
              </a:rPr>
              <a:t>, D. A. (2001). Driving anger: Correlates and a test of state-trait theory. </a:t>
            </a:r>
            <a:r>
              <a:rPr lang="en-US" sz="4000" i="1" dirty="0">
                <a:solidFill>
                  <a:srgbClr val="000000"/>
                </a:solidFill>
              </a:rPr>
              <a:t>Personality and Individual Differences, 31</a:t>
            </a:r>
            <a:r>
              <a:rPr lang="en-US" sz="4000" dirty="0">
                <a:solidFill>
                  <a:srgbClr val="000000"/>
                </a:solidFill>
              </a:rPr>
              <a:t>(8), 1321-1331.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rgbClr val="000000"/>
                </a:solidFill>
              </a:rPr>
              <a:t>Dingle, Genevieve &amp; Sharman, Leah. (2015). Extreme Metal Music and Anger Processing. </a:t>
            </a:r>
            <a:r>
              <a:rPr lang="en-US" sz="4000" i="1" dirty="0">
                <a:solidFill>
                  <a:srgbClr val="000000"/>
                </a:solidFill>
              </a:rPr>
              <a:t>Frontiers in Human Neuroscience. 9</a:t>
            </a:r>
            <a:r>
              <a:rPr lang="en-US" sz="4000" dirty="0">
                <a:solidFill>
                  <a:srgbClr val="000000"/>
                </a:solidFill>
              </a:rPr>
              <a:t>. 10.3389/fnhum.2015.00272.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rgbClr val="000000"/>
                </a:solidFill>
              </a:rPr>
              <a:t>Roidl</a:t>
            </a:r>
            <a:r>
              <a:rPr lang="en-US" sz="4000" dirty="0">
                <a:solidFill>
                  <a:srgbClr val="000000"/>
                </a:solidFill>
              </a:rPr>
              <a:t>, E., </a:t>
            </a:r>
            <a:r>
              <a:rPr lang="en-US" sz="4000" dirty="0" err="1">
                <a:solidFill>
                  <a:srgbClr val="000000"/>
                </a:solidFill>
              </a:rPr>
              <a:t>Frehse</a:t>
            </a:r>
            <a:r>
              <a:rPr lang="en-US" sz="4000" dirty="0">
                <a:solidFill>
                  <a:srgbClr val="000000"/>
                </a:solidFill>
              </a:rPr>
              <a:t>, B., &amp; </a:t>
            </a:r>
            <a:r>
              <a:rPr lang="en-US" sz="4000" dirty="0" err="1">
                <a:solidFill>
                  <a:srgbClr val="000000"/>
                </a:solidFill>
              </a:rPr>
              <a:t>Höger</a:t>
            </a:r>
            <a:r>
              <a:rPr lang="en-US" sz="4000" dirty="0">
                <a:solidFill>
                  <a:srgbClr val="000000"/>
                </a:solidFill>
              </a:rPr>
              <a:t>, R. (2014). Emotional states of drivers and the impact on speed, acceleration and traffic violations—A simulator study. </a:t>
            </a:r>
            <a:r>
              <a:rPr lang="en-US" sz="4000" i="1" dirty="0">
                <a:solidFill>
                  <a:srgbClr val="000000"/>
                </a:solidFill>
              </a:rPr>
              <a:t>Accident Analysis &amp; Prevention</a:t>
            </a:r>
            <a:r>
              <a:rPr lang="en-US" sz="4000" dirty="0">
                <a:solidFill>
                  <a:srgbClr val="000000"/>
                </a:solidFill>
              </a:rPr>
              <a:t>, </a:t>
            </a:r>
            <a:r>
              <a:rPr lang="en-US" sz="4000" i="1" dirty="0">
                <a:solidFill>
                  <a:srgbClr val="000000"/>
                </a:solidFill>
              </a:rPr>
              <a:t>70</a:t>
            </a:r>
            <a:r>
              <a:rPr lang="en-US" sz="4000" dirty="0">
                <a:solidFill>
                  <a:srgbClr val="000000"/>
                </a:solidFill>
              </a:rPr>
              <a:t>, 282-292.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DB316C-7FB7-4664-ABD2-E25EE9002199}"/>
              </a:ext>
            </a:extLst>
          </p:cNvPr>
          <p:cNvSpPr txBox="1"/>
          <p:nvPr/>
        </p:nvSpPr>
        <p:spPr>
          <a:xfrm>
            <a:off x="29603700" y="22284476"/>
            <a:ext cx="13438412" cy="1046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txBody>
          <a:bodyPr wrap="square" lIns="91404" tIns="45700" rIns="91404" bIns="45700" rtlCol="0">
            <a:spAutoFit/>
          </a:bodyPr>
          <a:lstStyle/>
          <a:p>
            <a:pPr algn="ctr"/>
            <a:r>
              <a:rPr lang="en-US" sz="6200" dirty="0">
                <a:ln>
                  <a:solidFill>
                    <a:schemeClr val="tx2"/>
                  </a:solidFill>
                </a:ln>
              </a:rPr>
              <a:t>References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41C389-D6DB-44BC-B8CF-C011389923A2}"/>
              </a:ext>
            </a:extLst>
          </p:cNvPr>
          <p:cNvSpPr txBox="1"/>
          <p:nvPr/>
        </p:nvSpPr>
        <p:spPr>
          <a:xfrm>
            <a:off x="19187223" y="5088537"/>
            <a:ext cx="23865777" cy="7232709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solidFill>
              <a:schemeClr val="tx2"/>
            </a:solidFill>
          </a:ln>
        </p:spPr>
        <p:txBody>
          <a:bodyPr wrap="square" lIns="91404" tIns="45700" rIns="91404" bIns="45700" rtlCol="0">
            <a:spAutoFit/>
          </a:bodyPr>
          <a:lstStyle/>
          <a:p>
            <a:r>
              <a:rPr lang="en-US" sz="5000" b="1" u="sng" dirty="0"/>
              <a:t>Mood induction and driving behaviors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000" dirty="0"/>
              <a:t>No significant findings.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000" dirty="0"/>
              <a:t>Trend: Anger (2.73) have more accidents than happy (1.40), F(1,15) = 3.867, p=0.5.</a:t>
            </a:r>
          </a:p>
          <a:p>
            <a:endParaRPr lang="en-US" sz="1200" dirty="0"/>
          </a:p>
          <a:p>
            <a:endParaRPr lang="en-US" sz="2800" dirty="0"/>
          </a:p>
          <a:p>
            <a:r>
              <a:rPr lang="en-US" sz="5000" b="1" u="sng" dirty="0"/>
              <a:t>Mood induction and facial affect</a:t>
            </a:r>
          </a:p>
          <a:p>
            <a:r>
              <a:rPr lang="en-US" sz="5000" dirty="0"/>
              <a:t>a) Happy condition reveals increase in overall negative affect: t(28)=-1.99, p=0.05.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000" dirty="0"/>
              <a:t>Happy (1.02) compared to Angry (0.67)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endParaRPr lang="en-US" sz="2400" dirty="0"/>
          </a:p>
          <a:p>
            <a:r>
              <a:rPr lang="en-US" sz="5000" dirty="0"/>
              <a:t>b) Emotional specificity: Happy reveals increased anger facial affect: t(28) = -2.37, p = 0.025.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sz="5000" dirty="0"/>
              <a:t>Happy (1.37) compared to Angry (0.69)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351C74-8D03-408B-8CEE-6B2824583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6336" y="29032200"/>
            <a:ext cx="6358501" cy="311497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5DE5DC6-E250-4AD9-A04F-74C896FBD383}"/>
              </a:ext>
            </a:extLst>
          </p:cNvPr>
          <p:cNvGrpSpPr/>
          <p:nvPr/>
        </p:nvGrpSpPr>
        <p:grpSpPr>
          <a:xfrm>
            <a:off x="8686800" y="29032200"/>
            <a:ext cx="4267132" cy="1867974"/>
            <a:chOff x="8470151" y="28192325"/>
            <a:chExt cx="4267132" cy="18679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13EB120-DDA6-430D-98BC-619A22320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151" y="28195607"/>
              <a:ext cx="1375962" cy="1864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1BA4DEE-1BC3-43A9-B145-38AB1BDF9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1335" y="28195607"/>
              <a:ext cx="1377242" cy="1864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AC6B63F1-ED95-4ACA-B55C-B0979B2E4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3801" y="28192325"/>
              <a:ext cx="1383482" cy="1864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846B2C6-2A1F-48F0-9A98-375A8A05ED79}"/>
              </a:ext>
            </a:extLst>
          </p:cNvPr>
          <p:cNvSpPr txBox="1"/>
          <p:nvPr/>
        </p:nvSpPr>
        <p:spPr>
          <a:xfrm>
            <a:off x="29603699" y="31442799"/>
            <a:ext cx="13438412" cy="830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txBody>
          <a:bodyPr wrap="square" lIns="91404" tIns="45700" rIns="91404" bIns="45700" rtlCol="0">
            <a:spAutoFit/>
          </a:bodyPr>
          <a:lstStyle/>
          <a:p>
            <a:r>
              <a:rPr lang="en-US" sz="4800" dirty="0">
                <a:ln>
                  <a:solidFill>
                    <a:schemeClr val="tx2"/>
                  </a:solidFill>
                </a:ln>
              </a:rPr>
              <a:t>Contact email: lauren.hunter@hunterempire.com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14691</TotalTime>
  <Words>617</Words>
  <Application>Microsoft Office PowerPoint</Application>
  <PresentationFormat>Custom</PresentationFormat>
  <Paragraphs>98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Patrick</dc:creator>
  <cp:lastModifiedBy>Lauren Hunter</cp:lastModifiedBy>
  <cp:revision>297</cp:revision>
  <dcterms:created xsi:type="dcterms:W3CDTF">2013-01-07T21:19:19Z</dcterms:created>
  <dcterms:modified xsi:type="dcterms:W3CDTF">2020-04-14T03:19:43Z</dcterms:modified>
</cp:coreProperties>
</file>