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F8F9"/>
    <a:srgbClr val="DDD6F5"/>
    <a:srgbClr val="B8C0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p:restoredTop sz="94682"/>
  </p:normalViewPr>
  <p:slideViewPr>
    <p:cSldViewPr snapToGrid="0" snapToObjects="1">
      <p:cViewPr varScale="1">
        <p:scale>
          <a:sx n="18" d="100"/>
          <a:sy n="18" d="100"/>
        </p:scale>
        <p:origin x="448" y="9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E813B5-1F3D-6C4F-AF8A-936133A565C8}" type="datetimeFigureOut">
              <a:rPr lang="en-US" smtClean="0"/>
              <a:t>5/19/20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83C4D-6A4E-774C-BE0B-B2E11066A458}" type="slidenum">
              <a:rPr lang="en-US" smtClean="0"/>
              <a:t>‹#›</a:t>
            </a:fld>
            <a:endParaRPr lang="en-US"/>
          </a:p>
        </p:txBody>
      </p:sp>
    </p:spTree>
    <p:extLst>
      <p:ext uri="{BB962C8B-B14F-4D97-AF65-F5344CB8AC3E}">
        <p14:creationId xmlns:p14="http://schemas.microsoft.com/office/powerpoint/2010/main" val="289861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E813B5-1F3D-6C4F-AF8A-936133A565C8}" type="datetimeFigureOut">
              <a:rPr lang="en-US" smtClean="0"/>
              <a:t>5/19/20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83C4D-6A4E-774C-BE0B-B2E11066A458}" type="slidenum">
              <a:rPr lang="en-US" smtClean="0"/>
              <a:t>‹#›</a:t>
            </a:fld>
            <a:endParaRPr lang="en-US"/>
          </a:p>
        </p:txBody>
      </p:sp>
    </p:spTree>
    <p:extLst>
      <p:ext uri="{BB962C8B-B14F-4D97-AF65-F5344CB8AC3E}">
        <p14:creationId xmlns:p14="http://schemas.microsoft.com/office/powerpoint/2010/main" val="180862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E813B5-1F3D-6C4F-AF8A-936133A565C8}" type="datetimeFigureOut">
              <a:rPr lang="en-US" smtClean="0"/>
              <a:t>5/19/20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83C4D-6A4E-774C-BE0B-B2E11066A458}" type="slidenum">
              <a:rPr lang="en-US" smtClean="0"/>
              <a:t>‹#›</a:t>
            </a:fld>
            <a:endParaRPr lang="en-US"/>
          </a:p>
        </p:txBody>
      </p:sp>
    </p:spTree>
    <p:extLst>
      <p:ext uri="{BB962C8B-B14F-4D97-AF65-F5344CB8AC3E}">
        <p14:creationId xmlns:p14="http://schemas.microsoft.com/office/powerpoint/2010/main" val="326588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E813B5-1F3D-6C4F-AF8A-936133A565C8}" type="datetimeFigureOut">
              <a:rPr lang="en-US" smtClean="0"/>
              <a:t>5/19/20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83C4D-6A4E-774C-BE0B-B2E11066A458}" type="slidenum">
              <a:rPr lang="en-US" smtClean="0"/>
              <a:t>‹#›</a:t>
            </a:fld>
            <a:endParaRPr lang="en-US"/>
          </a:p>
        </p:txBody>
      </p:sp>
    </p:spTree>
    <p:extLst>
      <p:ext uri="{BB962C8B-B14F-4D97-AF65-F5344CB8AC3E}">
        <p14:creationId xmlns:p14="http://schemas.microsoft.com/office/powerpoint/2010/main" val="2624408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E813B5-1F3D-6C4F-AF8A-936133A565C8}" type="datetimeFigureOut">
              <a:rPr lang="en-US" smtClean="0"/>
              <a:t>5/19/20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83C4D-6A4E-774C-BE0B-B2E11066A458}" type="slidenum">
              <a:rPr lang="en-US" smtClean="0"/>
              <a:t>‹#›</a:t>
            </a:fld>
            <a:endParaRPr lang="en-US"/>
          </a:p>
        </p:txBody>
      </p:sp>
    </p:spTree>
    <p:extLst>
      <p:ext uri="{BB962C8B-B14F-4D97-AF65-F5344CB8AC3E}">
        <p14:creationId xmlns:p14="http://schemas.microsoft.com/office/powerpoint/2010/main" val="3685530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E813B5-1F3D-6C4F-AF8A-936133A565C8}" type="datetimeFigureOut">
              <a:rPr lang="en-US" smtClean="0"/>
              <a:t>5/19/20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83C4D-6A4E-774C-BE0B-B2E11066A458}" type="slidenum">
              <a:rPr lang="en-US" smtClean="0"/>
              <a:t>‹#›</a:t>
            </a:fld>
            <a:endParaRPr lang="en-US"/>
          </a:p>
        </p:txBody>
      </p:sp>
    </p:spTree>
    <p:extLst>
      <p:ext uri="{BB962C8B-B14F-4D97-AF65-F5344CB8AC3E}">
        <p14:creationId xmlns:p14="http://schemas.microsoft.com/office/powerpoint/2010/main" val="309444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E813B5-1F3D-6C4F-AF8A-936133A565C8}" type="datetimeFigureOut">
              <a:rPr lang="en-US" smtClean="0"/>
              <a:t>5/19/20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B83C4D-6A4E-774C-BE0B-B2E11066A458}" type="slidenum">
              <a:rPr lang="en-US" smtClean="0"/>
              <a:t>‹#›</a:t>
            </a:fld>
            <a:endParaRPr lang="en-US"/>
          </a:p>
        </p:txBody>
      </p:sp>
    </p:spTree>
    <p:extLst>
      <p:ext uri="{BB962C8B-B14F-4D97-AF65-F5344CB8AC3E}">
        <p14:creationId xmlns:p14="http://schemas.microsoft.com/office/powerpoint/2010/main" val="4193769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E813B5-1F3D-6C4F-AF8A-936133A565C8}" type="datetimeFigureOut">
              <a:rPr lang="en-US" smtClean="0"/>
              <a:t>5/19/20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B83C4D-6A4E-774C-BE0B-B2E11066A458}" type="slidenum">
              <a:rPr lang="en-US" smtClean="0"/>
              <a:t>‹#›</a:t>
            </a:fld>
            <a:endParaRPr lang="en-US"/>
          </a:p>
        </p:txBody>
      </p:sp>
    </p:spTree>
    <p:extLst>
      <p:ext uri="{BB962C8B-B14F-4D97-AF65-F5344CB8AC3E}">
        <p14:creationId xmlns:p14="http://schemas.microsoft.com/office/powerpoint/2010/main" val="219224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813B5-1F3D-6C4F-AF8A-936133A565C8}" type="datetimeFigureOut">
              <a:rPr lang="en-US" smtClean="0"/>
              <a:t>5/19/20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B83C4D-6A4E-774C-BE0B-B2E11066A458}" type="slidenum">
              <a:rPr lang="en-US" smtClean="0"/>
              <a:t>‹#›</a:t>
            </a:fld>
            <a:endParaRPr lang="en-US"/>
          </a:p>
        </p:txBody>
      </p:sp>
    </p:spTree>
    <p:extLst>
      <p:ext uri="{BB962C8B-B14F-4D97-AF65-F5344CB8AC3E}">
        <p14:creationId xmlns:p14="http://schemas.microsoft.com/office/powerpoint/2010/main" val="39727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46E813B5-1F3D-6C4F-AF8A-936133A565C8}" type="datetimeFigureOut">
              <a:rPr lang="en-US" smtClean="0"/>
              <a:t>5/19/20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83C4D-6A4E-774C-BE0B-B2E11066A458}" type="slidenum">
              <a:rPr lang="en-US" smtClean="0"/>
              <a:t>‹#›</a:t>
            </a:fld>
            <a:endParaRPr lang="en-US"/>
          </a:p>
        </p:txBody>
      </p:sp>
    </p:spTree>
    <p:extLst>
      <p:ext uri="{BB962C8B-B14F-4D97-AF65-F5344CB8AC3E}">
        <p14:creationId xmlns:p14="http://schemas.microsoft.com/office/powerpoint/2010/main" val="34848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46E813B5-1F3D-6C4F-AF8A-936133A565C8}" type="datetimeFigureOut">
              <a:rPr lang="en-US" smtClean="0"/>
              <a:t>5/19/20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83C4D-6A4E-774C-BE0B-B2E11066A458}" type="slidenum">
              <a:rPr lang="en-US" smtClean="0"/>
              <a:t>‹#›</a:t>
            </a:fld>
            <a:endParaRPr lang="en-US"/>
          </a:p>
        </p:txBody>
      </p:sp>
    </p:spTree>
    <p:extLst>
      <p:ext uri="{BB962C8B-B14F-4D97-AF65-F5344CB8AC3E}">
        <p14:creationId xmlns:p14="http://schemas.microsoft.com/office/powerpoint/2010/main" val="1576654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46E813B5-1F3D-6C4F-AF8A-936133A565C8}" type="datetimeFigureOut">
              <a:rPr lang="en-US" smtClean="0"/>
              <a:t>5/19/20</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E5B83C4D-6A4E-774C-BE0B-B2E11066A458}" type="slidenum">
              <a:rPr lang="en-US" smtClean="0"/>
              <a:t>‹#›</a:t>
            </a:fld>
            <a:endParaRPr lang="en-US"/>
          </a:p>
        </p:txBody>
      </p:sp>
    </p:spTree>
    <p:extLst>
      <p:ext uri="{BB962C8B-B14F-4D97-AF65-F5344CB8AC3E}">
        <p14:creationId xmlns:p14="http://schemas.microsoft.com/office/powerpoint/2010/main" val="3546741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F8F9"/>
        </a:solidFill>
        <a:effectLst/>
      </p:bgPr>
    </p:bg>
    <p:spTree>
      <p:nvGrpSpPr>
        <p:cNvPr id="1" name=""/>
        <p:cNvGrpSpPr/>
        <p:nvPr/>
      </p:nvGrpSpPr>
      <p:grpSpPr>
        <a:xfrm>
          <a:off x="0" y="0"/>
          <a:ext cx="0" cy="0"/>
          <a:chOff x="0" y="0"/>
          <a:chExt cx="0" cy="0"/>
        </a:xfrm>
      </p:grpSpPr>
      <p:sp>
        <p:nvSpPr>
          <p:cNvPr id="2" name="Google Shape;54;p13">
            <a:extLst>
              <a:ext uri="{FF2B5EF4-FFF2-40B4-BE49-F238E27FC236}">
                <a16:creationId xmlns:a16="http://schemas.microsoft.com/office/drawing/2014/main" id="{CC6F898B-6113-5541-8920-2A89B50DC590}"/>
              </a:ext>
            </a:extLst>
          </p:cNvPr>
          <p:cNvSpPr txBox="1"/>
          <p:nvPr/>
        </p:nvSpPr>
        <p:spPr>
          <a:xfrm>
            <a:off x="1542216" y="402801"/>
            <a:ext cx="41350500" cy="4447495"/>
          </a:xfrm>
          <a:prstGeom prst="rect">
            <a:avLst/>
          </a:prstGeom>
          <a:solidFill>
            <a:schemeClr val="lt1"/>
          </a:solidFill>
          <a:ln w="19050" cap="flat" cmpd="sng">
            <a:solidFill>
              <a:schemeClr val="tx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9600" b="1" dirty="0">
                <a:latin typeface="Times New Roman"/>
                <a:ea typeface="Times New Roman"/>
                <a:cs typeface="Times New Roman"/>
                <a:sym typeface="Times New Roman"/>
              </a:rPr>
              <a:t>    </a:t>
            </a:r>
            <a:r>
              <a:rPr lang="en-US" sz="8000" b="1" dirty="0">
                <a:latin typeface="Avenir Roman" panose="02000503020000020003" pitchFamily="2" charset="0"/>
                <a:ea typeface="Times New Roman"/>
                <a:cs typeface="Times New Roman"/>
                <a:sym typeface="Times New Roman"/>
              </a:rPr>
              <a:t>Quality of Life as a Moderator for Interpersonal Relations and Social Role</a:t>
            </a:r>
          </a:p>
          <a:p>
            <a:pPr marL="0" lvl="0" indent="0" algn="ctr" rtl="0">
              <a:spcBef>
                <a:spcPts val="0"/>
              </a:spcBef>
              <a:spcAft>
                <a:spcPts val="0"/>
              </a:spcAft>
              <a:buNone/>
            </a:pPr>
            <a:r>
              <a:rPr lang="en-US" sz="8000" b="1" dirty="0">
                <a:latin typeface="Avenir Roman" panose="02000503020000020003" pitchFamily="2" charset="0"/>
                <a:ea typeface="Times New Roman"/>
                <a:cs typeface="Times New Roman"/>
                <a:sym typeface="Times New Roman"/>
              </a:rPr>
              <a:t>Within Psychotherapy</a:t>
            </a:r>
            <a:endParaRPr sz="8000" b="1" dirty="0">
              <a:latin typeface="Avenir Roman" panose="02000503020000020003" pitchFamily="2" charset="0"/>
              <a:ea typeface="Times New Roman"/>
              <a:cs typeface="Times New Roman"/>
              <a:sym typeface="Times New Roman"/>
            </a:endParaRPr>
          </a:p>
          <a:p>
            <a:pPr marL="0" lvl="0" indent="0" algn="ctr" rtl="0">
              <a:spcBef>
                <a:spcPts val="0"/>
              </a:spcBef>
              <a:spcAft>
                <a:spcPts val="0"/>
              </a:spcAft>
              <a:buNone/>
            </a:pPr>
            <a:r>
              <a:rPr lang="en" sz="4000" dirty="0">
                <a:solidFill>
                  <a:srgbClr val="002060"/>
                </a:solidFill>
                <a:latin typeface="Avenir Roman" panose="02000503020000020003" pitchFamily="2" charset="0"/>
                <a:ea typeface="Times New Roman"/>
                <a:cs typeface="Times New Roman"/>
                <a:sym typeface="Times New Roman"/>
              </a:rPr>
              <a:t>  </a:t>
            </a:r>
            <a:r>
              <a:rPr lang="en" sz="4000" dirty="0">
                <a:solidFill>
                  <a:srgbClr val="002060"/>
                </a:solidFill>
                <a:latin typeface="Avenir Roman" panose="02000503020000020003" pitchFamily="2" charset="0"/>
                <a:sym typeface="Times New Roman"/>
              </a:rPr>
              <a:t>Anne-Marie N. Romain, William F. Chaplin, Ph.D.</a:t>
            </a:r>
          </a:p>
          <a:p>
            <a:pPr marL="0" lvl="0" indent="0" algn="ctr" rtl="0">
              <a:spcBef>
                <a:spcPts val="0"/>
              </a:spcBef>
              <a:spcAft>
                <a:spcPts val="0"/>
              </a:spcAft>
              <a:buNone/>
            </a:pPr>
            <a:r>
              <a:rPr lang="en" sz="4000" dirty="0">
                <a:solidFill>
                  <a:srgbClr val="002060"/>
                </a:solidFill>
                <a:latin typeface="Avenir Roman" panose="02000503020000020003" pitchFamily="2" charset="0"/>
                <a:sym typeface="Times New Roman"/>
              </a:rPr>
              <a:t>St. John’s University</a:t>
            </a:r>
            <a:endParaRPr sz="4000" dirty="0">
              <a:solidFill>
                <a:srgbClr val="002060"/>
              </a:solidFill>
              <a:latin typeface="Avenir Roman" panose="02000503020000020003" pitchFamily="2" charset="0"/>
              <a:sym typeface="Times New Roman"/>
            </a:endParaRPr>
          </a:p>
        </p:txBody>
      </p:sp>
      <p:pic>
        <p:nvPicPr>
          <p:cNvPr id="3" name="Google Shape;64;p13">
            <a:extLst>
              <a:ext uri="{FF2B5EF4-FFF2-40B4-BE49-F238E27FC236}">
                <a16:creationId xmlns:a16="http://schemas.microsoft.com/office/drawing/2014/main" id="{4EAAE317-AE03-F243-BA9F-A7D33DED4E48}"/>
              </a:ext>
            </a:extLst>
          </p:cNvPr>
          <p:cNvPicPr preferRelativeResize="0"/>
          <p:nvPr/>
        </p:nvPicPr>
        <p:blipFill rotWithShape="1">
          <a:blip r:embed="rId2">
            <a:alphaModFix/>
          </a:blip>
          <a:srcRect/>
          <a:stretch/>
        </p:blipFill>
        <p:spPr>
          <a:xfrm>
            <a:off x="3330375" y="1805811"/>
            <a:ext cx="7178896" cy="2468093"/>
          </a:xfrm>
          <a:prstGeom prst="rect">
            <a:avLst/>
          </a:prstGeom>
          <a:noFill/>
          <a:ln>
            <a:noFill/>
          </a:ln>
        </p:spPr>
      </p:pic>
      <p:sp>
        <p:nvSpPr>
          <p:cNvPr id="5" name="Rounded Rectangular Callout 4">
            <a:extLst>
              <a:ext uri="{FF2B5EF4-FFF2-40B4-BE49-F238E27FC236}">
                <a16:creationId xmlns:a16="http://schemas.microsoft.com/office/drawing/2014/main" id="{2C9F6269-8FF2-F642-BBF6-2171F0AD7861}"/>
              </a:ext>
            </a:extLst>
          </p:cNvPr>
          <p:cNvSpPr/>
          <p:nvPr/>
        </p:nvSpPr>
        <p:spPr>
          <a:xfrm>
            <a:off x="326608" y="4826571"/>
            <a:ext cx="12989931" cy="12969171"/>
          </a:xfrm>
          <a:prstGeom prst="wedgeRoundRectCallout">
            <a:avLst>
              <a:gd name="adj1" fmla="val -22978"/>
              <a:gd name="adj2" fmla="val 50340"/>
              <a:gd name="adj3" fmla="val 16667"/>
            </a:avLst>
          </a:prstGeom>
          <a:solidFill>
            <a:srgbClr val="B8C0EF">
              <a:alpha val="5882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u="sng" dirty="0">
              <a:solidFill>
                <a:schemeClr val="tx1"/>
              </a:solidFill>
              <a:latin typeface="Avenir Roman" panose="02000503020000020003" pitchFamily="2" charset="0"/>
            </a:endParaRPr>
          </a:p>
          <a:p>
            <a:pPr algn="ctr"/>
            <a:endParaRPr lang="en-US" sz="4000" b="1" u="sng" dirty="0">
              <a:solidFill>
                <a:schemeClr val="tx1"/>
              </a:solidFill>
              <a:latin typeface="Avenir Roman" panose="02000503020000020003" pitchFamily="2" charset="0"/>
            </a:endParaRPr>
          </a:p>
          <a:p>
            <a:pPr algn="ctr"/>
            <a:r>
              <a:rPr lang="en-US" sz="4000" b="1" u="sng" dirty="0">
                <a:solidFill>
                  <a:schemeClr val="tx1"/>
                </a:solidFill>
                <a:latin typeface="Avenir Roman" panose="02000503020000020003" pitchFamily="2" charset="0"/>
              </a:rPr>
              <a:t>Introduction</a:t>
            </a:r>
          </a:p>
          <a:p>
            <a:endParaRPr lang="en-US" sz="2800" dirty="0">
              <a:solidFill>
                <a:schemeClr val="tx1"/>
              </a:solidFill>
              <a:latin typeface="Avenir Roman" panose="02000503020000020003" pitchFamily="2" charset="0"/>
            </a:endParaRPr>
          </a:p>
          <a:p>
            <a:pPr algn="just"/>
            <a:r>
              <a:rPr lang="en-US" sz="2800" dirty="0">
                <a:solidFill>
                  <a:schemeClr val="tx1"/>
                </a:solidFill>
                <a:latin typeface="Avenir Roman" panose="02000503020000020003" pitchFamily="2" charset="0"/>
              </a:rPr>
              <a:t>Researchers and clinicians have constantly been interested in the study of quality of life (QoL) and  how it relates to clinical treatments and patient outcome. QoL has become an important outcome measure in modern medicine as it grounded in the perspective of the client rather than the clinician. </a:t>
            </a:r>
          </a:p>
          <a:p>
            <a:pPr algn="just"/>
            <a:endParaRPr lang="en-US" sz="2800" dirty="0">
              <a:solidFill>
                <a:schemeClr val="tx1"/>
              </a:solidFill>
              <a:latin typeface="Avenir Roman" panose="02000503020000020003" pitchFamily="2" charset="0"/>
            </a:endParaRPr>
          </a:p>
          <a:p>
            <a:pPr algn="just"/>
            <a:r>
              <a:rPr lang="en-US" sz="2800" dirty="0">
                <a:solidFill>
                  <a:schemeClr val="tx1"/>
                </a:solidFill>
                <a:latin typeface="Avenir Roman" panose="02000503020000020003" pitchFamily="2" charset="0"/>
              </a:rPr>
              <a:t>Subjective QoL or subjective well-being is part of the definition of health according to the World Health Organization: “a state of physical, mental and social well-being, not merely the absence of disease and infirmity” (Amir, </a:t>
            </a:r>
            <a:r>
              <a:rPr lang="en-US" sz="2800" dirty="0" err="1">
                <a:solidFill>
                  <a:schemeClr val="tx1"/>
                </a:solidFill>
                <a:latin typeface="Avenir Roman" panose="02000503020000020003" pitchFamily="2" charset="0"/>
              </a:rPr>
              <a:t>Roziner</a:t>
            </a:r>
            <a:r>
              <a:rPr lang="en-US" sz="2800" dirty="0">
                <a:solidFill>
                  <a:schemeClr val="tx1"/>
                </a:solidFill>
                <a:latin typeface="Avenir Roman" panose="02000503020000020003" pitchFamily="2" charset="0"/>
              </a:rPr>
              <a:t>, Knoll, &amp; Neufeld, 1999; WHOQOL). QoL is a multidimensional construct encompassing many parts of a client’s perspective on how well they are living based on three essential aspects: emotional well-being, physical state and social function (</a:t>
            </a:r>
            <a:r>
              <a:rPr lang="en-US" sz="2800" dirty="0" err="1">
                <a:solidFill>
                  <a:schemeClr val="tx1"/>
                </a:solidFill>
                <a:latin typeface="Avenir Roman" panose="02000503020000020003" pitchFamily="2" charset="0"/>
              </a:rPr>
              <a:t>Gosney</a:t>
            </a:r>
            <a:r>
              <a:rPr lang="en-US" sz="2800" dirty="0">
                <a:solidFill>
                  <a:schemeClr val="tx1"/>
                </a:solidFill>
                <a:latin typeface="Avenir Roman" panose="02000503020000020003" pitchFamily="2" charset="0"/>
              </a:rPr>
              <a:t> &amp; </a:t>
            </a:r>
            <a:r>
              <a:rPr lang="en-US" sz="2800" dirty="0" err="1">
                <a:solidFill>
                  <a:schemeClr val="tx1"/>
                </a:solidFill>
                <a:latin typeface="Avenir Roman" panose="02000503020000020003" pitchFamily="2" charset="0"/>
              </a:rPr>
              <a:t>Motl</a:t>
            </a:r>
            <a:r>
              <a:rPr lang="en-US" sz="2800" dirty="0">
                <a:solidFill>
                  <a:schemeClr val="tx1"/>
                </a:solidFill>
                <a:latin typeface="Avenir Roman" panose="02000503020000020003" pitchFamily="2" charset="0"/>
              </a:rPr>
              <a:t>, 2008; Amir, </a:t>
            </a:r>
            <a:r>
              <a:rPr lang="en-US" sz="2800" dirty="0" err="1">
                <a:solidFill>
                  <a:schemeClr val="tx1"/>
                </a:solidFill>
                <a:latin typeface="Avenir Roman" panose="02000503020000020003" pitchFamily="2" charset="0"/>
              </a:rPr>
              <a:t>Roziner</a:t>
            </a:r>
            <a:r>
              <a:rPr lang="en-US" sz="2800" dirty="0">
                <a:solidFill>
                  <a:schemeClr val="tx1"/>
                </a:solidFill>
                <a:latin typeface="Avenir Roman" panose="02000503020000020003" pitchFamily="2" charset="0"/>
              </a:rPr>
              <a:t>, Knoll, &amp; Neufeld, 1999). Our research focused on the aspect of social function and the role it plays in shaping a client’s perspective of their QoL. </a:t>
            </a:r>
          </a:p>
          <a:p>
            <a:pPr algn="just"/>
            <a:endParaRPr lang="en-US" sz="2800" dirty="0">
              <a:solidFill>
                <a:schemeClr val="tx1"/>
              </a:solidFill>
              <a:latin typeface="Avenir Roman" panose="02000503020000020003" pitchFamily="2" charset="0"/>
            </a:endParaRPr>
          </a:p>
          <a:p>
            <a:pPr algn="just"/>
            <a:r>
              <a:rPr lang="en-US" sz="2800" dirty="0">
                <a:solidFill>
                  <a:schemeClr val="tx1"/>
                </a:solidFill>
                <a:latin typeface="Avenir Roman" panose="02000503020000020003" pitchFamily="2" charset="0"/>
              </a:rPr>
              <a:t>Even though the term QoL is rooted in subjective experience clinicians and researchers have identified several psychosocial concepts that might be related to QoL and affect the total measurement such as self-efficacy, social support, social role, and interpersonal relations (</a:t>
            </a:r>
            <a:r>
              <a:rPr lang="en-US" sz="2800" dirty="0" err="1">
                <a:solidFill>
                  <a:schemeClr val="tx1"/>
                </a:solidFill>
                <a:latin typeface="Avenir Roman" panose="02000503020000020003" pitchFamily="2" charset="0"/>
              </a:rPr>
              <a:t>Wedgeworth</a:t>
            </a:r>
            <a:r>
              <a:rPr lang="en-US" sz="2800" dirty="0">
                <a:solidFill>
                  <a:schemeClr val="tx1"/>
                </a:solidFill>
                <a:latin typeface="Avenir Roman" panose="02000503020000020003" pitchFamily="2" charset="0"/>
              </a:rPr>
              <a:t>, LaRocca, Chaplin, &amp; </a:t>
            </a:r>
            <a:r>
              <a:rPr lang="en-US" sz="2800" dirty="0" err="1">
                <a:solidFill>
                  <a:schemeClr val="tx1"/>
                </a:solidFill>
                <a:latin typeface="Avenir Roman" panose="02000503020000020003" pitchFamily="2" charset="0"/>
              </a:rPr>
              <a:t>Scogin</a:t>
            </a:r>
            <a:r>
              <a:rPr lang="en-US" sz="2800" dirty="0">
                <a:solidFill>
                  <a:schemeClr val="tx1"/>
                </a:solidFill>
                <a:latin typeface="Avenir Roman" panose="02000503020000020003" pitchFamily="2" charset="0"/>
              </a:rPr>
              <a:t>, 2017; Williams &amp; Hankey; 2015; ) Many assessments of QoL contain or relate to subscales such as social role and interpersonal relations (Ferrell et al., 1990; </a:t>
            </a:r>
            <a:r>
              <a:rPr lang="en-US" sz="2800" dirty="0" err="1">
                <a:solidFill>
                  <a:schemeClr val="tx1"/>
                </a:solidFill>
                <a:latin typeface="Avenir Roman" panose="02000503020000020003" pitchFamily="2" charset="0"/>
              </a:rPr>
              <a:t>Schalock</a:t>
            </a:r>
            <a:r>
              <a:rPr lang="en-US" sz="2800" dirty="0">
                <a:solidFill>
                  <a:schemeClr val="tx1"/>
                </a:solidFill>
                <a:latin typeface="Avenir Roman" panose="02000503020000020003" pitchFamily="2" charset="0"/>
              </a:rPr>
              <a:t>, 2000). Despite the overlapping content very few studies have sought to explore the correlations between various psychosocial concepts and Quality of Life as a whole.</a:t>
            </a:r>
          </a:p>
          <a:p>
            <a:br>
              <a:rPr lang="en-US" sz="2800" dirty="0">
                <a:solidFill>
                  <a:schemeClr val="tx1"/>
                </a:solidFill>
                <a:latin typeface="Avenir Roman" panose="02000503020000020003" pitchFamily="2" charset="0"/>
              </a:rPr>
            </a:br>
            <a:endParaRPr lang="en-US" sz="2800" dirty="0">
              <a:solidFill>
                <a:schemeClr val="tx1"/>
              </a:solidFill>
              <a:latin typeface="Avenir Roman" panose="02000503020000020003" pitchFamily="2" charset="0"/>
            </a:endParaRPr>
          </a:p>
        </p:txBody>
      </p:sp>
      <p:sp>
        <p:nvSpPr>
          <p:cNvPr id="9" name="Rounded Rectangular Callout 8">
            <a:extLst>
              <a:ext uri="{FF2B5EF4-FFF2-40B4-BE49-F238E27FC236}">
                <a16:creationId xmlns:a16="http://schemas.microsoft.com/office/drawing/2014/main" id="{2BF48ECE-DD8A-E349-B67D-D24FB698F443}"/>
              </a:ext>
            </a:extLst>
          </p:cNvPr>
          <p:cNvSpPr/>
          <p:nvPr/>
        </p:nvSpPr>
        <p:spPr>
          <a:xfrm>
            <a:off x="30374418" y="5583211"/>
            <a:ext cx="12826553" cy="17958436"/>
          </a:xfrm>
          <a:prstGeom prst="wedgeRoundRectCallout">
            <a:avLst>
              <a:gd name="adj1" fmla="val -26793"/>
              <a:gd name="adj2" fmla="val 49863"/>
              <a:gd name="adj3" fmla="val 16667"/>
            </a:avLst>
          </a:prstGeom>
          <a:solidFill>
            <a:srgbClr val="B8C0EF">
              <a:alpha val="5882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u="sng" dirty="0">
                <a:solidFill>
                  <a:schemeClr val="tx1"/>
                </a:solidFill>
                <a:latin typeface="Avenir Roman" panose="02000503020000020003" pitchFamily="2" charset="0"/>
              </a:rPr>
              <a:t>Methods</a:t>
            </a:r>
            <a:endParaRPr lang="en-US" sz="2600" b="1" dirty="0">
              <a:solidFill>
                <a:schemeClr val="tx1"/>
              </a:solidFill>
              <a:latin typeface="Avenir Roman" panose="02000503020000020003" pitchFamily="2" charset="0"/>
            </a:endParaRPr>
          </a:p>
          <a:p>
            <a:pPr algn="just"/>
            <a:r>
              <a:rPr lang="en-US" sz="2800" b="1" dirty="0">
                <a:solidFill>
                  <a:schemeClr val="tx1"/>
                </a:solidFill>
                <a:latin typeface="Avenir Roman" panose="02000503020000020003" pitchFamily="2" charset="0"/>
              </a:rPr>
              <a:t>Participants</a:t>
            </a:r>
            <a:r>
              <a:rPr lang="en-US" sz="2800" dirty="0">
                <a:solidFill>
                  <a:schemeClr val="tx1"/>
                </a:solidFill>
                <a:latin typeface="Avenir Roman" panose="02000503020000020003" pitchFamily="2" charset="0"/>
              </a:rPr>
              <a:t>- Longitudinal data was collected on 283 adult therapy clients as they underwent therapy at a community mental health training clinic.  The sample size consisted of 153 (54.1%) women, 96 (33.9%) men and 34 (12%) participants who declined to report their gender. The mean age was 33.5 years old with a standard deviation of SD=11.8.</a:t>
            </a:r>
          </a:p>
          <a:p>
            <a:pPr algn="just"/>
            <a:endParaRPr lang="en-US" sz="2800" dirty="0">
              <a:solidFill>
                <a:schemeClr val="tx1"/>
              </a:solidFill>
              <a:latin typeface="Avenir Roman" panose="02000503020000020003" pitchFamily="2" charset="0"/>
            </a:endParaRPr>
          </a:p>
          <a:p>
            <a:pPr algn="just"/>
            <a:r>
              <a:rPr lang="en-US" sz="2800" b="1" dirty="0">
                <a:solidFill>
                  <a:schemeClr val="tx1"/>
                </a:solidFill>
                <a:latin typeface="Avenir Roman" panose="02000503020000020003" pitchFamily="2" charset="0"/>
              </a:rPr>
              <a:t>Procedures</a:t>
            </a:r>
            <a:r>
              <a:rPr lang="en-US" sz="2800" dirty="0">
                <a:solidFill>
                  <a:schemeClr val="tx1"/>
                </a:solidFill>
                <a:latin typeface="Avenir Roman" panose="02000503020000020003" pitchFamily="2" charset="0"/>
              </a:rPr>
              <a:t> - All  clients at the clinic completed measures of symptomatic distress, the </a:t>
            </a:r>
            <a:r>
              <a:rPr lang="en-US" sz="2800" b="1" dirty="0">
                <a:solidFill>
                  <a:schemeClr val="tx1"/>
                </a:solidFill>
                <a:latin typeface="Avenir Roman" panose="02000503020000020003" pitchFamily="2" charset="0"/>
              </a:rPr>
              <a:t>OQ (Outcome Questionnaire)</a:t>
            </a:r>
            <a:r>
              <a:rPr lang="en-US" sz="2800" dirty="0">
                <a:solidFill>
                  <a:schemeClr val="tx1"/>
                </a:solidFill>
                <a:latin typeface="Avenir Roman" panose="02000503020000020003" pitchFamily="2" charset="0"/>
              </a:rPr>
              <a:t> at their first appointment and then on a biweekly basis. (OQ-45; Lambert et al., 1996). The (OQ) is a 45-item measure that broadly assesses a variety of common mental health symptoms. The measure is designed to be used repeatedly in clinical and research contexts to assess change in symptoms among patients undergoing psychotherapy. The OQ can be scored to yield three subscales </a:t>
            </a:r>
            <a:r>
              <a:rPr lang="en-US" sz="2800" b="1" dirty="0">
                <a:solidFill>
                  <a:schemeClr val="tx1"/>
                </a:solidFill>
                <a:latin typeface="Avenir Roman" panose="02000503020000020003" pitchFamily="2" charset="0"/>
              </a:rPr>
              <a:t>Symptom Distress (SD—25 items), Interpersonal Functioning (IR—11 items), and Social Roles (SR—9 items)</a:t>
            </a:r>
            <a:r>
              <a:rPr lang="en-US" sz="2800" dirty="0">
                <a:solidFill>
                  <a:schemeClr val="tx1"/>
                </a:solidFill>
                <a:latin typeface="Avenir Roman" panose="02000503020000020003" pitchFamily="2" charset="0"/>
              </a:rPr>
              <a:t> as well as a total score. “Symptom Distress” is a subscale that reflects the symptoms of the most common disorders: anxiety disorders, affective disorders, adjustment disorders and stress related illness </a:t>
            </a:r>
            <a:r>
              <a:rPr lang="en-US" sz="2800" b="1" dirty="0">
                <a:solidFill>
                  <a:schemeClr val="tx1"/>
                </a:solidFill>
                <a:latin typeface="Avenir Roman" panose="02000503020000020003" pitchFamily="2" charset="0"/>
              </a:rPr>
              <a:t>(e.g. “I feel stressed at work/school” ) </a:t>
            </a:r>
            <a:r>
              <a:rPr lang="en-US" sz="2800" dirty="0">
                <a:solidFill>
                  <a:schemeClr val="tx1"/>
                </a:solidFill>
                <a:latin typeface="Avenir Roman" panose="02000503020000020003" pitchFamily="2" charset="0"/>
              </a:rPr>
              <a:t>“Interpersonal Relations” is used to evaluate complaints such as loneliness, conflicts with others, family problems and etc. “Social Role” items measure the extent to which difficulties in the social roles of worker, homemaker or student are present. Conflicts at work, overwork, distress and inefficiency in these roles are assessed. Both IR and SR are reversed scored so High scores indicate destress while ow scores indicate adequate SR and IR. </a:t>
            </a:r>
          </a:p>
          <a:p>
            <a:pPr algn="ctr"/>
            <a:endParaRPr lang="en-US" sz="2800" dirty="0">
              <a:solidFill>
                <a:schemeClr val="tx1"/>
              </a:solidFill>
              <a:latin typeface="Avenir Roman" panose="02000503020000020003" pitchFamily="2" charset="0"/>
            </a:endParaRPr>
          </a:p>
          <a:p>
            <a:pPr algn="just"/>
            <a:r>
              <a:rPr lang="en-US" sz="2800" b="1" dirty="0">
                <a:solidFill>
                  <a:schemeClr val="tx1"/>
                </a:solidFill>
                <a:latin typeface="Avenir Roman" panose="02000503020000020003" pitchFamily="2" charset="0"/>
              </a:rPr>
              <a:t>BI-Weekly Longitudinal form (BILs). </a:t>
            </a:r>
            <a:r>
              <a:rPr lang="en-US" sz="2800" dirty="0">
                <a:solidFill>
                  <a:schemeClr val="tx1"/>
                </a:solidFill>
                <a:latin typeface="Avenir Roman" panose="02000503020000020003" pitchFamily="2" charset="0"/>
              </a:rPr>
              <a:t>This self-report instrument was evaluates the thoughts, feelings, and personality of a client. Clients complete the BIL at their first appointment and then at alternating biweekly intervals. The scale has 37-item divided into seven subscales that measure positive outcomes over time. Our research specifically utilized the items that measured how the client viewed their “Quality of Life”. It includes three items and utilizes Domain 2 (Psychological) of the World Health Organization's Quality of Life (WHOQOL) to determine a client’s perspective of how “well” their life is going. The items are </a:t>
            </a:r>
            <a:r>
              <a:rPr lang="en-US" sz="2800" b="1" dirty="0">
                <a:solidFill>
                  <a:schemeClr val="tx1"/>
                </a:solidFill>
                <a:latin typeface="Avenir Roman" panose="02000503020000020003" pitchFamily="2" charset="0"/>
              </a:rPr>
              <a:t>“I enjoy life” , “My life is meaningful”, and “I am able to concentrate”. </a:t>
            </a:r>
          </a:p>
        </p:txBody>
      </p:sp>
      <p:sp>
        <p:nvSpPr>
          <p:cNvPr id="10" name="Rounded Rectangular Callout 9">
            <a:extLst>
              <a:ext uri="{FF2B5EF4-FFF2-40B4-BE49-F238E27FC236}">
                <a16:creationId xmlns:a16="http://schemas.microsoft.com/office/drawing/2014/main" id="{5B8AFE91-F6B9-5048-BD24-7E398FB26B1E}"/>
              </a:ext>
            </a:extLst>
          </p:cNvPr>
          <p:cNvSpPr/>
          <p:nvPr/>
        </p:nvSpPr>
        <p:spPr>
          <a:xfrm>
            <a:off x="14236515" y="5102955"/>
            <a:ext cx="15217926" cy="8486611"/>
          </a:xfrm>
          <a:prstGeom prst="wedgeRoundRectCallout">
            <a:avLst>
              <a:gd name="adj1" fmla="val 22725"/>
              <a:gd name="adj2" fmla="val 48904"/>
              <a:gd name="adj3" fmla="val 16667"/>
            </a:avLst>
          </a:prstGeom>
          <a:solidFill>
            <a:srgbClr val="B8C0EF">
              <a:alpha val="5882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u="sng" dirty="0">
              <a:solidFill>
                <a:schemeClr val="tx1"/>
              </a:solidFill>
              <a:latin typeface="Avenir Roman" panose="02000503020000020003" pitchFamily="2" charset="0"/>
            </a:endParaRPr>
          </a:p>
          <a:p>
            <a:pPr algn="ctr"/>
            <a:endParaRPr lang="en-US" sz="4000" b="1" u="sng" dirty="0">
              <a:solidFill>
                <a:schemeClr val="tx1"/>
              </a:solidFill>
              <a:latin typeface="Avenir Roman" panose="02000503020000020003" pitchFamily="2" charset="0"/>
            </a:endParaRPr>
          </a:p>
          <a:p>
            <a:pPr algn="ctr"/>
            <a:r>
              <a:rPr lang="en-US" sz="4000" b="1" u="sng" dirty="0">
                <a:solidFill>
                  <a:schemeClr val="tx1"/>
                </a:solidFill>
                <a:latin typeface="Avenir Roman" panose="02000503020000020003" pitchFamily="2" charset="0"/>
              </a:rPr>
              <a:t>Result</a:t>
            </a:r>
          </a:p>
          <a:p>
            <a:pPr algn="ctr"/>
            <a:endParaRPr lang="en-US" sz="2800" b="1" u="sng" dirty="0">
              <a:solidFill>
                <a:schemeClr val="tx1"/>
              </a:solidFill>
              <a:latin typeface="Avenir Roman" panose="02000503020000020003" pitchFamily="2" charset="0"/>
            </a:endParaRPr>
          </a:p>
          <a:p>
            <a:pPr marL="457200" indent="-457200" algn="just">
              <a:buFont typeface="Arial" panose="020B0604020202020204" pitchFamily="34" charset="0"/>
              <a:buChar char="•"/>
            </a:pPr>
            <a:r>
              <a:rPr lang="en-US" sz="3200" b="1" dirty="0">
                <a:solidFill>
                  <a:schemeClr val="tx1"/>
                </a:solidFill>
                <a:latin typeface="Avenir Roman" panose="02000503020000020003" pitchFamily="2" charset="0"/>
                <a:cs typeface="Al Bayan Plain" pitchFamily="2" charset="-78"/>
              </a:rPr>
              <a:t>People with higher QoL at baseline showed less distress of SR at baseline by 1.8 points.</a:t>
            </a:r>
          </a:p>
          <a:p>
            <a:pPr marL="457200" indent="-457200" algn="just">
              <a:buFont typeface="Arial" panose="020B0604020202020204" pitchFamily="34" charset="0"/>
              <a:buChar char="•"/>
            </a:pPr>
            <a:r>
              <a:rPr lang="en-US" sz="3200" b="1" dirty="0">
                <a:solidFill>
                  <a:schemeClr val="tx1"/>
                </a:solidFill>
                <a:latin typeface="Avenir Roman" panose="02000503020000020003" pitchFamily="2" charset="0"/>
                <a:cs typeface="Al Bayan Plain" pitchFamily="2" charset="-78"/>
              </a:rPr>
              <a:t> People with higher QoL at baseline also showed less improvement in SR distress over time (.012) show less of a decrease) </a:t>
            </a:r>
          </a:p>
          <a:p>
            <a:pPr marL="457200" indent="-457200" algn="just">
              <a:buFont typeface="Arial" panose="020B0604020202020204" pitchFamily="34" charset="0"/>
              <a:buChar char="•"/>
            </a:pPr>
            <a:endParaRPr lang="en-US" sz="3200" b="1" dirty="0">
              <a:solidFill>
                <a:schemeClr val="tx1"/>
              </a:solidFill>
              <a:latin typeface="Avenir Roman" panose="02000503020000020003" pitchFamily="2" charset="0"/>
              <a:cs typeface="Al Bayan Plain" pitchFamily="2" charset="-78"/>
            </a:endParaRPr>
          </a:p>
          <a:p>
            <a:pPr marL="457200" indent="-457200" algn="just">
              <a:buFont typeface="Arial" panose="020B0604020202020204" pitchFamily="34" charset="0"/>
              <a:buChar char="•"/>
            </a:pPr>
            <a:r>
              <a:rPr lang="en-US" sz="3200" b="1" dirty="0">
                <a:solidFill>
                  <a:schemeClr val="tx1"/>
                </a:solidFill>
                <a:latin typeface="Avenir Roman" panose="02000503020000020003" pitchFamily="2" charset="0"/>
                <a:cs typeface="Al Bayan Plain" pitchFamily="2" charset="-78"/>
              </a:rPr>
              <a:t>People with higher QoL at baseline showed less distress of IR  at baseline by 2.9 points. People with higher QoL at baseline also showed less improvement in SR distress over time (.012)) show less of a decrease) </a:t>
            </a:r>
          </a:p>
          <a:p>
            <a:pPr algn="just"/>
            <a:endParaRPr lang="en-US" sz="3200" b="1" dirty="0">
              <a:solidFill>
                <a:schemeClr val="tx1"/>
              </a:solidFill>
              <a:latin typeface="Avenir Roman" panose="02000503020000020003" pitchFamily="2" charset="0"/>
              <a:cs typeface="Al Bayan Plain" pitchFamily="2" charset="-78"/>
            </a:endParaRPr>
          </a:p>
          <a:p>
            <a:pPr marL="457200" indent="-457200" algn="just">
              <a:buFont typeface="Arial" panose="020B0604020202020204" pitchFamily="34" charset="0"/>
              <a:buChar char="•"/>
            </a:pPr>
            <a:r>
              <a:rPr lang="en-US" sz="3200" b="1" dirty="0">
                <a:solidFill>
                  <a:schemeClr val="tx1"/>
                </a:solidFill>
                <a:latin typeface="Avenir Roman" panose="02000503020000020003" pitchFamily="2" charset="0"/>
                <a:cs typeface="Al Bayan Plain" pitchFamily="2" charset="-78"/>
              </a:rPr>
              <a:t>We fit a mixed effects regression model to the change in IR and SR over time. We found that both IR and SR showed small but significant improvement over the course of psychotherapy (B=-.04, p&lt; .0001), (B= -.02, p&lt; .0001), respectively </a:t>
            </a:r>
          </a:p>
          <a:p>
            <a:pPr marL="457200" indent="-457200" algn="just">
              <a:buFont typeface="Arial" panose="020B0604020202020204" pitchFamily="34" charset="0"/>
              <a:buChar char="•"/>
            </a:pPr>
            <a:endParaRPr lang="en-US" sz="3200" b="1" dirty="0">
              <a:solidFill>
                <a:schemeClr val="tx1"/>
              </a:solidFill>
              <a:latin typeface="Avenir Roman" panose="02000503020000020003" pitchFamily="2" charset="0"/>
              <a:cs typeface="Al Bayan Plain" pitchFamily="2" charset="-78"/>
            </a:endParaRPr>
          </a:p>
          <a:p>
            <a:pPr algn="ctr"/>
            <a:endParaRPr lang="en-US" sz="2600" dirty="0">
              <a:solidFill>
                <a:schemeClr val="tx1"/>
              </a:solidFill>
              <a:latin typeface="Avenir Roman" panose="02000503020000020003" pitchFamily="2" charset="0"/>
            </a:endParaRPr>
          </a:p>
          <a:p>
            <a:pPr marL="457200" indent="-457200" algn="ctr">
              <a:buFont typeface="Arial" panose="020B0604020202020204" pitchFamily="34" charset="0"/>
              <a:buChar char="•"/>
            </a:pPr>
            <a:endParaRPr lang="en-US" sz="2600" dirty="0">
              <a:solidFill>
                <a:schemeClr val="tx1"/>
              </a:solidFill>
              <a:latin typeface="Avenir Roman" panose="02000503020000020003" pitchFamily="2" charset="0"/>
            </a:endParaRPr>
          </a:p>
        </p:txBody>
      </p:sp>
      <p:sp>
        <p:nvSpPr>
          <p:cNvPr id="11" name="Rounded Rectangular Callout 10">
            <a:extLst>
              <a:ext uri="{FF2B5EF4-FFF2-40B4-BE49-F238E27FC236}">
                <a16:creationId xmlns:a16="http://schemas.microsoft.com/office/drawing/2014/main" id="{2D63BF5C-27FA-FE45-83C8-4A28CECA483B}"/>
              </a:ext>
            </a:extLst>
          </p:cNvPr>
          <p:cNvSpPr/>
          <p:nvPr/>
        </p:nvSpPr>
        <p:spPr>
          <a:xfrm>
            <a:off x="30682673" y="24505748"/>
            <a:ext cx="12518298" cy="7899900"/>
          </a:xfrm>
          <a:prstGeom prst="wedgeRoundRectCallout">
            <a:avLst>
              <a:gd name="adj1" fmla="val 34018"/>
              <a:gd name="adj2" fmla="val 49350"/>
              <a:gd name="adj3" fmla="val 16667"/>
            </a:avLst>
          </a:prstGeom>
          <a:solidFill>
            <a:srgbClr val="B8C0EF">
              <a:alpha val="5882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u="sng" dirty="0">
                <a:solidFill>
                  <a:schemeClr val="tx1"/>
                </a:solidFill>
                <a:latin typeface="Avenir Roman" panose="02000503020000020003" pitchFamily="2" charset="0"/>
              </a:rPr>
              <a:t>Conclusions</a:t>
            </a:r>
          </a:p>
          <a:p>
            <a:pPr algn="just"/>
            <a:r>
              <a:rPr lang="en-US" sz="2800" dirty="0">
                <a:solidFill>
                  <a:schemeClr val="tx1"/>
                </a:solidFill>
                <a:latin typeface="Avenir Roman" panose="02000503020000020003" pitchFamily="2" charset="0"/>
              </a:rPr>
              <a:t>The data suggests that Quality of Life was indeed moderating the overall change, effect of time, for Interpersonal Relations and Social Role. The findings showed that clients with higher quality of life on the beginning of therapy saw a slower improvement on social role/interpersonal change than those who had scored lower. They however had initially reported lower distress in SR and IR which could be related to their report of a higher Quality of Life. Clients who had reported a lower QoL had also reported higher distress in SR and IR and saw a faster improvement in these subscales over the course of psychotherapy. These results support our hypothesis that QoL could be a moderator for IR and SR and that they can be considered subparts of the complete construct. Also, our results showing no significant correlation between QoL and Symptom Distress provided added support for our hypothesis that IR and SR are related to QoL as a whole.</a:t>
            </a:r>
            <a:endParaRPr lang="en-US" sz="2800" b="1" u="sng" dirty="0">
              <a:solidFill>
                <a:schemeClr val="tx1"/>
              </a:solidFill>
              <a:latin typeface="Avenir Roman" panose="02000503020000020003" pitchFamily="2" charset="0"/>
            </a:endParaRPr>
          </a:p>
        </p:txBody>
      </p:sp>
      <p:sp>
        <p:nvSpPr>
          <p:cNvPr id="12" name="Rounded Rectangular Callout 11">
            <a:extLst>
              <a:ext uri="{FF2B5EF4-FFF2-40B4-BE49-F238E27FC236}">
                <a16:creationId xmlns:a16="http://schemas.microsoft.com/office/drawing/2014/main" id="{638AA13A-DAB4-F445-BA70-1E75BFF0713C}"/>
              </a:ext>
            </a:extLst>
          </p:cNvPr>
          <p:cNvSpPr/>
          <p:nvPr/>
        </p:nvSpPr>
        <p:spPr>
          <a:xfrm>
            <a:off x="403949" y="24737873"/>
            <a:ext cx="13040143" cy="3361355"/>
          </a:xfrm>
          <a:prstGeom prst="wedgeRoundRectCallout">
            <a:avLst>
              <a:gd name="adj1" fmla="val 23498"/>
              <a:gd name="adj2" fmla="val 49289"/>
              <a:gd name="adj3" fmla="val 16667"/>
            </a:avLst>
          </a:prstGeom>
          <a:solidFill>
            <a:srgbClr val="B8C0EF">
              <a:alpha val="5882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u="sng" dirty="0">
              <a:solidFill>
                <a:schemeClr val="tx1"/>
              </a:solidFill>
              <a:latin typeface="Avenir Roman" panose="02000503020000020003" pitchFamily="2" charset="0"/>
            </a:endParaRPr>
          </a:p>
          <a:p>
            <a:pPr algn="ctr"/>
            <a:r>
              <a:rPr lang="en-US" sz="4000" b="1" u="sng" dirty="0">
                <a:solidFill>
                  <a:schemeClr val="tx1"/>
                </a:solidFill>
                <a:latin typeface="Avenir Roman" panose="02000503020000020003" pitchFamily="2" charset="0"/>
              </a:rPr>
              <a:t>Strengths</a:t>
            </a:r>
          </a:p>
          <a:p>
            <a:pPr algn="just"/>
            <a:r>
              <a:rPr lang="en-US" sz="2800" dirty="0">
                <a:solidFill>
                  <a:schemeClr val="tx1"/>
                </a:solidFill>
                <a:latin typeface="Avenir Roman" panose="02000503020000020003" pitchFamily="2" charset="0"/>
              </a:rPr>
              <a:t>Since the study was longitudinal we were able to examine the change of the variables over time. This is advantageous is it makes it easier for the researcher to observe trends within the study. Another strength of the study was since the participants came from a community based mental health clinic the sample size was large and diverse. </a:t>
            </a:r>
          </a:p>
          <a:p>
            <a:pPr algn="just"/>
            <a:br>
              <a:rPr lang="en-US" sz="2600" dirty="0">
                <a:latin typeface="Avenir Roman" panose="02000503020000020003" pitchFamily="2" charset="0"/>
              </a:rPr>
            </a:br>
            <a:endParaRPr lang="en-US" sz="2600" dirty="0">
              <a:latin typeface="Avenir Roman" panose="02000503020000020003" pitchFamily="2" charset="0"/>
            </a:endParaRPr>
          </a:p>
        </p:txBody>
      </p:sp>
      <p:pic>
        <p:nvPicPr>
          <p:cNvPr id="17" name="Picture 16">
            <a:extLst>
              <a:ext uri="{FF2B5EF4-FFF2-40B4-BE49-F238E27FC236}">
                <a16:creationId xmlns:a16="http://schemas.microsoft.com/office/drawing/2014/main" id="{F93806EF-31C3-4249-A57A-A1473551E89F}"/>
              </a:ext>
            </a:extLst>
          </p:cNvPr>
          <p:cNvPicPr>
            <a:picLocks noChangeAspect="1"/>
          </p:cNvPicPr>
          <p:nvPr/>
        </p:nvPicPr>
        <p:blipFill>
          <a:blip r:embed="rId3"/>
          <a:stretch>
            <a:fillRect/>
          </a:stretch>
        </p:blipFill>
        <p:spPr>
          <a:xfrm>
            <a:off x="14236515" y="14460099"/>
            <a:ext cx="15873489" cy="8828889"/>
          </a:xfrm>
          <a:prstGeom prst="rect">
            <a:avLst/>
          </a:prstGeom>
          <a:ln w="19050">
            <a:solidFill>
              <a:schemeClr val="tx1"/>
            </a:solidFill>
          </a:ln>
        </p:spPr>
      </p:pic>
      <p:pic>
        <p:nvPicPr>
          <p:cNvPr id="21" name="Picture 20">
            <a:extLst>
              <a:ext uri="{FF2B5EF4-FFF2-40B4-BE49-F238E27FC236}">
                <a16:creationId xmlns:a16="http://schemas.microsoft.com/office/drawing/2014/main" id="{9250AD4C-B9F7-FD40-8DB5-C9546DF31A4D}"/>
              </a:ext>
            </a:extLst>
          </p:cNvPr>
          <p:cNvPicPr>
            <a:picLocks noChangeAspect="1"/>
          </p:cNvPicPr>
          <p:nvPr/>
        </p:nvPicPr>
        <p:blipFill>
          <a:blip r:embed="rId4"/>
          <a:stretch>
            <a:fillRect/>
          </a:stretch>
        </p:blipFill>
        <p:spPr>
          <a:xfrm>
            <a:off x="14281413" y="23541647"/>
            <a:ext cx="15872106" cy="9174093"/>
          </a:xfrm>
          <a:prstGeom prst="rect">
            <a:avLst/>
          </a:prstGeom>
          <a:ln w="19050">
            <a:solidFill>
              <a:schemeClr val="tx1"/>
            </a:solidFill>
          </a:ln>
        </p:spPr>
      </p:pic>
      <p:sp>
        <p:nvSpPr>
          <p:cNvPr id="24" name="Alternate Process 23">
            <a:extLst>
              <a:ext uri="{FF2B5EF4-FFF2-40B4-BE49-F238E27FC236}">
                <a16:creationId xmlns:a16="http://schemas.microsoft.com/office/drawing/2014/main" id="{72213CFF-9498-114A-9E75-9C4C60EDBD41}"/>
              </a:ext>
            </a:extLst>
          </p:cNvPr>
          <p:cNvSpPr/>
          <p:nvPr/>
        </p:nvSpPr>
        <p:spPr>
          <a:xfrm>
            <a:off x="326608" y="18027867"/>
            <a:ext cx="13117484" cy="6477881"/>
          </a:xfrm>
          <a:prstGeom prst="flowChartAlternateProcess">
            <a:avLst/>
          </a:prstGeom>
          <a:solidFill>
            <a:srgbClr val="B8C0EF">
              <a:alpha val="59000"/>
            </a:srgb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600"/>
              </a:spcAft>
            </a:pPr>
            <a:endParaRPr lang="en-US" sz="2600" dirty="0">
              <a:solidFill>
                <a:schemeClr val="tx1"/>
              </a:solidFill>
              <a:latin typeface="Lato"/>
            </a:endParaRPr>
          </a:p>
          <a:p>
            <a:pPr>
              <a:spcAft>
                <a:spcPts val="1600"/>
              </a:spcAft>
            </a:pPr>
            <a:endParaRPr lang="en-US" sz="2600" dirty="0">
              <a:solidFill>
                <a:schemeClr val="tx1"/>
              </a:solidFill>
              <a:latin typeface="Lato"/>
            </a:endParaRPr>
          </a:p>
          <a:p>
            <a:pPr algn="ctr">
              <a:spcAft>
                <a:spcPts val="1600"/>
              </a:spcAft>
            </a:pPr>
            <a:r>
              <a:rPr lang="en-US" sz="4000" b="1" dirty="0">
                <a:solidFill>
                  <a:schemeClr val="tx1"/>
                </a:solidFill>
                <a:latin typeface="Lato"/>
              </a:rPr>
              <a:t>                   </a:t>
            </a:r>
          </a:p>
          <a:p>
            <a:pPr algn="ctr">
              <a:spcAft>
                <a:spcPts val="1600"/>
              </a:spcAft>
            </a:pPr>
            <a:r>
              <a:rPr lang="en-US" sz="4000" b="1" u="sng" dirty="0">
                <a:solidFill>
                  <a:schemeClr val="tx1"/>
                </a:solidFill>
                <a:latin typeface="Avenir Roman" panose="02000503020000020003" pitchFamily="2" charset="0"/>
              </a:rPr>
              <a:t>Hypothesis</a:t>
            </a:r>
          </a:p>
          <a:p>
            <a:pPr algn="just">
              <a:spcAft>
                <a:spcPts val="1600"/>
              </a:spcAft>
            </a:pPr>
            <a:r>
              <a:rPr lang="en-US" sz="2800" dirty="0">
                <a:solidFill>
                  <a:schemeClr val="tx1"/>
                </a:solidFill>
                <a:latin typeface="Avenir Roman" panose="02000503020000020003" pitchFamily="2" charset="0"/>
              </a:rPr>
              <a:t>Aim: The purpose of this study is to further examine QoL in the context of psychotherapy and to study the psychosocial concepts that have been suggested to be parts of QoL. Specifically, we observed the interactions between interpersonal relations, social role and quality of life.</a:t>
            </a:r>
          </a:p>
          <a:p>
            <a:pPr algn="just">
              <a:spcAft>
                <a:spcPts val="1600"/>
              </a:spcAft>
            </a:pPr>
            <a:r>
              <a:rPr lang="en-US" sz="2800" dirty="0">
                <a:solidFill>
                  <a:schemeClr val="tx1"/>
                </a:solidFill>
                <a:latin typeface="Avenir Roman" panose="02000503020000020003" pitchFamily="2" charset="0"/>
              </a:rPr>
              <a:t>Hypothesis #1:  In this research, we examined Quality of Life as a moderator for Interpersonal Relations and Social Role. We hypothesized that a low score on distress in interpersonal relations would relate to a high score on Quality of Life. We hypothesized that the same inverse relationship would exist between social role and quality life</a:t>
            </a:r>
          </a:p>
          <a:p>
            <a:pPr algn="just">
              <a:spcAft>
                <a:spcPts val="1600"/>
              </a:spcAft>
            </a:pPr>
            <a:r>
              <a:rPr lang="en-US" sz="2800" dirty="0">
                <a:solidFill>
                  <a:schemeClr val="tx1"/>
                </a:solidFill>
                <a:latin typeface="Avenir Roman" panose="02000503020000020003" pitchFamily="2" charset="0"/>
              </a:rPr>
              <a:t>Hypothesis #2: Our secondary hypothesis, was that Quality of Life would not moderate a change in Symptom Distress but only for the subscales of IR and SR. </a:t>
            </a:r>
          </a:p>
          <a:p>
            <a:br>
              <a:rPr lang="en-US" dirty="0"/>
            </a:br>
            <a:endParaRPr lang="en-US" dirty="0"/>
          </a:p>
        </p:txBody>
      </p:sp>
      <p:sp>
        <p:nvSpPr>
          <p:cNvPr id="27" name="Rounded Rectangular Callout 26">
            <a:extLst>
              <a:ext uri="{FF2B5EF4-FFF2-40B4-BE49-F238E27FC236}">
                <a16:creationId xmlns:a16="http://schemas.microsoft.com/office/drawing/2014/main" id="{DD19BB00-BD1F-6748-9ED9-B700CC4F73CA}"/>
              </a:ext>
            </a:extLst>
          </p:cNvPr>
          <p:cNvSpPr/>
          <p:nvPr/>
        </p:nvSpPr>
        <p:spPr>
          <a:xfrm>
            <a:off x="435935" y="28331353"/>
            <a:ext cx="13008157" cy="4002058"/>
          </a:xfrm>
          <a:prstGeom prst="wedgeRoundRectCallout">
            <a:avLst>
              <a:gd name="adj1" fmla="val 23498"/>
              <a:gd name="adj2" fmla="val 49289"/>
              <a:gd name="adj3" fmla="val 16667"/>
            </a:avLst>
          </a:prstGeom>
          <a:solidFill>
            <a:srgbClr val="B8C0EF">
              <a:alpha val="5882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u="sng" dirty="0">
              <a:solidFill>
                <a:schemeClr val="tx1"/>
              </a:solidFill>
              <a:latin typeface="Avenir Roman" panose="02000503020000020003" pitchFamily="2" charset="0"/>
            </a:endParaRPr>
          </a:p>
          <a:p>
            <a:pPr algn="ctr"/>
            <a:endParaRPr lang="en-US" sz="4000" b="1" u="sng" dirty="0">
              <a:solidFill>
                <a:schemeClr val="tx1"/>
              </a:solidFill>
              <a:latin typeface="Avenir Roman" panose="02000503020000020003" pitchFamily="2" charset="0"/>
            </a:endParaRPr>
          </a:p>
          <a:p>
            <a:pPr algn="ctr"/>
            <a:r>
              <a:rPr lang="en-US" sz="4000" b="1" u="sng" dirty="0">
                <a:solidFill>
                  <a:schemeClr val="tx1"/>
                </a:solidFill>
                <a:latin typeface="Avenir Roman" panose="02000503020000020003" pitchFamily="2" charset="0"/>
              </a:rPr>
              <a:t>Limitations</a:t>
            </a:r>
          </a:p>
          <a:p>
            <a:pPr lvl="0" algn="just" defTabSz="4387850" hangingPunct="0"/>
            <a:r>
              <a:rPr lang="en-US" sz="2800" kern="0" dirty="0">
                <a:solidFill>
                  <a:srgbClr val="000000"/>
                </a:solidFill>
                <a:latin typeface="Avenir Roman"/>
                <a:sym typeface="Avenir Roman"/>
              </a:rPr>
              <a:t>Some of the limitations of this study were that the BILs and OQs are subject to inaccuracies as clients may not always complete them. As it is a biweekly measure, sometimes clients may find them tedious and redundant and therefore not complete them fully. The data can get messy, as everyone might not have the same amount of data for every measure or might not have an equal number of BILs in their files. </a:t>
            </a:r>
          </a:p>
          <a:p>
            <a:endParaRPr lang="en-US" sz="2600" dirty="0">
              <a:solidFill>
                <a:schemeClr val="tx1"/>
              </a:solidFill>
              <a:latin typeface="Avenir Roman" panose="02000503020000020003" pitchFamily="2" charset="0"/>
            </a:endParaRPr>
          </a:p>
          <a:p>
            <a:br>
              <a:rPr lang="en-US" sz="2600" dirty="0">
                <a:latin typeface="Avenir Roman" panose="02000503020000020003" pitchFamily="2" charset="0"/>
              </a:rPr>
            </a:br>
            <a:endParaRPr lang="en-US" sz="2600" dirty="0">
              <a:latin typeface="Avenir Roman" panose="02000503020000020003" pitchFamily="2" charset="0"/>
            </a:endParaRPr>
          </a:p>
        </p:txBody>
      </p:sp>
    </p:spTree>
    <p:extLst>
      <p:ext uri="{BB962C8B-B14F-4D97-AF65-F5344CB8AC3E}">
        <p14:creationId xmlns:p14="http://schemas.microsoft.com/office/powerpoint/2010/main" val="6995423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1277</TotalTime>
  <Words>1379</Words>
  <Application>Microsoft Macintosh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Al Bayan Plain</vt:lpstr>
      <vt:lpstr>Arial</vt:lpstr>
      <vt:lpstr>Avenir Roman</vt:lpstr>
      <vt:lpstr>Calibri</vt:lpstr>
      <vt:lpstr>Calibri Light</vt:lpstr>
      <vt:lpstr>Lato</vt:lpstr>
      <vt:lpstr>Times New Roman</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Anne-Marie N. Romain</dc:creator>
  <cp:lastModifiedBy>Anne-Marie N. Romain</cp:lastModifiedBy>
  <cp:revision>28</cp:revision>
  <dcterms:created xsi:type="dcterms:W3CDTF">2020-02-25T02:08:22Z</dcterms:created>
  <dcterms:modified xsi:type="dcterms:W3CDTF">2020-05-20T03:43:15Z</dcterms:modified>
</cp:coreProperties>
</file>