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59" r:id="rId6"/>
    <p:sldId id="260" r:id="rId7"/>
    <p:sldId id="261" r:id="rId8"/>
    <p:sldId id="262" r:id="rId9"/>
    <p:sldId id="264" r:id="rId10"/>
    <p:sldId id="265" r:id="rId11"/>
    <p:sldId id="266" r:id="rId12"/>
    <p:sldId id="267" r:id="rId13"/>
    <p:sldId id="268" r:id="rId14"/>
    <p:sldId id="269" r:id="rId15"/>
    <p:sldId id="270" r:id="rId16"/>
    <p:sldId id="271" r:id="rId17"/>
    <p:sldId id="277" r:id="rId18"/>
    <p:sldId id="273" r:id="rId19"/>
    <p:sldId id="274" r:id="rId20"/>
    <p:sldId id="275" r:id="rId21"/>
    <p:sldId id="279" r:id="rId22"/>
    <p:sldId id="276" r:id="rId2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11" d="100"/>
          <a:sy n="111" d="100"/>
        </p:scale>
        <p:origin x="91" y="2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lvl1pPr>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6DB70BD-6A3D-4A1D-B561-3C49C5413261}"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AB80F8-B766-45E9-8377-27A3CEFC18D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DB70BD-6A3D-4A1D-B561-3C49C5413261}"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AB80F8-B766-45E9-8377-27A3CEFC18D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DB70BD-6A3D-4A1D-B561-3C49C5413261}"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AB80F8-B766-45E9-8377-27A3CEFC18D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DB70BD-6A3D-4A1D-B561-3C49C5413261}"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AB80F8-B766-45E9-8377-27A3CEFC18D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DB70BD-6A3D-4A1D-B561-3C49C5413261}"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AB80F8-B766-45E9-8377-27A3CEFC18D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DB70BD-6A3D-4A1D-B561-3C49C5413261}"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AB80F8-B766-45E9-8377-27A3CEFC18D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DB70BD-6A3D-4A1D-B561-3C49C5413261}" type="datetimeFigureOut">
              <a:rPr lang="en-US" smtClean="0"/>
              <a:t>10/20/2015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AB80F8-B766-45E9-8377-27A3CEFC18D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DB70BD-6A3D-4A1D-B561-3C49C5413261}" type="datetimeFigureOut">
              <a:rPr lang="en-US" smtClean="0"/>
              <a:t>10/20/2015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AB80F8-B766-45E9-8377-27A3CEFC18D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DB70BD-6A3D-4A1D-B561-3C49C5413261}" type="datetimeFigureOut">
              <a:rPr lang="en-US" smtClean="0"/>
              <a:t>10/20/2015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AB80F8-B766-45E9-8377-27A3CEFC18D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DB70BD-6A3D-4A1D-B561-3C49C5413261}"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AB80F8-B766-45E9-8377-27A3CEFC18D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DB70BD-6A3D-4A1D-B561-3C49C5413261}"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AB80F8-B766-45E9-8377-27A3CEFC18D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86DB70BD-6A3D-4A1D-B561-3C49C5413261}" type="datetimeFigureOut">
              <a:rPr lang="en-US" smtClean="0"/>
              <a:t>10/20/2015</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A7AB80F8-B766-45E9-8377-27A3CEFC18D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datavail.com/datavail-resources/white-paper-5s-approach-improving-database-performance/" TargetMode="Externa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hyperlink" Target="mailto:Chuck.Ezell@datavail.com" TargetMode="External"/><Relationship Id="rId5" Type="http://schemas.openxmlformats.org/officeDocument/2006/relationships/hyperlink" Target="http://www.datavail.com/category-blog/selecting-application-code-profiling-tools/" TargetMode="External"/><Relationship Id="rId4" Type="http://schemas.openxmlformats.org/officeDocument/2006/relationships/hyperlink" Target="http://www.Datavail.com"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526292"/>
            <a:ext cx="9144000" cy="18494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062" y="171287"/>
            <a:ext cx="2818650" cy="1174437"/>
          </a:xfrm>
          <a:prstGeom prst="rect">
            <a:avLst/>
          </a:prstGeom>
        </p:spPr>
      </p:pic>
      <p:sp>
        <p:nvSpPr>
          <p:cNvPr id="6" name="Title 1"/>
          <p:cNvSpPr>
            <a:spLocks noGrp="1"/>
          </p:cNvSpPr>
          <p:nvPr>
            <p:ph type="ctrTitle"/>
          </p:nvPr>
        </p:nvSpPr>
        <p:spPr>
          <a:xfrm>
            <a:off x="685800" y="1823739"/>
            <a:ext cx="7772400" cy="1698170"/>
          </a:xfrm>
        </p:spPr>
        <p:txBody>
          <a:bodyPr>
            <a:normAutofit fontScale="90000"/>
          </a:bodyPr>
          <a:lstStyle/>
          <a:p>
            <a:r>
              <a:rPr lang="en-US" b="1" dirty="0" smtClean="0"/>
              <a:t>Changing Your Approach, From Reactive </a:t>
            </a:r>
            <a:r>
              <a:rPr lang="en-US" b="1" dirty="0"/>
              <a:t>to Proactive</a:t>
            </a:r>
            <a:br>
              <a:rPr lang="en-US" b="1" dirty="0"/>
            </a:br>
            <a:r>
              <a:rPr lang="en-US" sz="2700" b="1" dirty="0"/>
              <a:t>Tools to Keep Your Database Humming</a:t>
            </a:r>
            <a:r>
              <a:rPr lang="en-US" sz="2700" dirty="0"/>
              <a:t/>
            </a:r>
            <a:br>
              <a:rPr lang="en-US" sz="2700" dirty="0"/>
            </a:br>
            <a:endParaRPr lang="en-US" dirty="0"/>
          </a:p>
        </p:txBody>
      </p:sp>
      <p:sp>
        <p:nvSpPr>
          <p:cNvPr id="8" name="TextBox 7"/>
          <p:cNvSpPr txBox="1"/>
          <p:nvPr/>
        </p:nvSpPr>
        <p:spPr>
          <a:xfrm>
            <a:off x="3044458" y="3673164"/>
            <a:ext cx="5490969" cy="923330"/>
          </a:xfrm>
          <a:prstGeom prst="rect">
            <a:avLst/>
          </a:prstGeom>
          <a:noFill/>
        </p:spPr>
        <p:txBody>
          <a:bodyPr wrap="square" rtlCol="0">
            <a:spAutoFit/>
          </a:bodyPr>
          <a:lstStyle/>
          <a:p>
            <a:r>
              <a:rPr lang="en-US" i="1" dirty="0" smtClean="0">
                <a:solidFill>
                  <a:schemeClr val="bg1"/>
                </a:solidFill>
                <a:latin typeface="+mn-lt"/>
              </a:rPr>
              <a:t>Presented by Chuck Ezell </a:t>
            </a:r>
          </a:p>
          <a:p>
            <a:r>
              <a:rPr lang="en-US" dirty="0" smtClean="0">
                <a:solidFill>
                  <a:schemeClr val="bg1"/>
                </a:solidFill>
                <a:latin typeface="+mn-lt"/>
              </a:rPr>
              <a:t>VP &amp; </a:t>
            </a:r>
            <a:r>
              <a:rPr lang="en-US" dirty="0">
                <a:solidFill>
                  <a:schemeClr val="bg1"/>
                </a:solidFill>
                <a:latin typeface="+mn-lt"/>
              </a:rPr>
              <a:t>Practice Lead, Development, Tuning </a:t>
            </a:r>
            <a:r>
              <a:rPr lang="en-US" dirty="0" smtClean="0">
                <a:solidFill>
                  <a:schemeClr val="bg1"/>
                </a:solidFill>
                <a:latin typeface="+mn-lt"/>
              </a:rPr>
              <a:t>&amp; Automation </a:t>
            </a:r>
            <a:r>
              <a:rPr lang="en-US" dirty="0" err="1" smtClean="0">
                <a:solidFill>
                  <a:schemeClr val="bg1"/>
                </a:solidFill>
                <a:latin typeface="+mn-lt"/>
              </a:rPr>
              <a:t>Datavail</a:t>
            </a:r>
            <a:endParaRPr lang="en-US" dirty="0">
              <a:solidFill>
                <a:schemeClr val="bg1"/>
              </a:solidFill>
              <a:latin typeface="+mn-lt"/>
            </a:endParaRPr>
          </a:p>
        </p:txBody>
      </p:sp>
      <p:pic>
        <p:nvPicPr>
          <p:cNvPr id="9" name="Picture 8" descr="myphot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81546" y="3673164"/>
            <a:ext cx="1118435" cy="1118435"/>
          </a:xfrm>
          <a:prstGeom prst="rect">
            <a:avLst/>
          </a:prstGeom>
          <a:ln w="28575" cmpd="sng">
            <a:solidFill>
              <a:schemeClr val="tx1"/>
            </a:solidFill>
            <a:prstDash val="solid"/>
          </a:ln>
        </p:spPr>
      </p:pic>
      <p:sp>
        <p:nvSpPr>
          <p:cNvPr id="10" name="TextBox 9"/>
          <p:cNvSpPr txBox="1"/>
          <p:nvPr/>
        </p:nvSpPr>
        <p:spPr>
          <a:xfrm>
            <a:off x="29028" y="4747749"/>
            <a:ext cx="3434717" cy="307777"/>
          </a:xfrm>
          <a:prstGeom prst="rect">
            <a:avLst/>
          </a:prstGeom>
          <a:noFill/>
        </p:spPr>
        <p:txBody>
          <a:bodyPr wrap="square" rtlCol="0">
            <a:spAutoFit/>
          </a:bodyPr>
          <a:lstStyle/>
          <a:p>
            <a:r>
              <a:rPr lang="en-US" sz="1400" dirty="0" smtClean="0"/>
              <a:t>©</a:t>
            </a:r>
            <a:r>
              <a:rPr lang="en-US" sz="1400" dirty="0" err="1" smtClean="0"/>
              <a:t>Datavail</a:t>
            </a:r>
            <a:r>
              <a:rPr lang="en-US" sz="1400" dirty="0" smtClean="0"/>
              <a:t>, 2015</a:t>
            </a:r>
            <a:endParaRPr lang="en-US" sz="1400" dirty="0"/>
          </a:p>
        </p:txBody>
      </p:sp>
    </p:spTree>
    <p:extLst>
      <p:ext uri="{BB962C8B-B14F-4D97-AF65-F5344CB8AC3E}">
        <p14:creationId xmlns:p14="http://schemas.microsoft.com/office/powerpoint/2010/main" val="1767092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338244" y="1063229"/>
            <a:ext cx="3410093" cy="34400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342647" y="1063229"/>
            <a:ext cx="3419116" cy="3419116"/>
          </a:xfrm>
          <a:prstGeom prst="rect">
            <a:avLst/>
          </a:prstGeom>
          <a:solidFill>
            <a:schemeClr val="bg1"/>
          </a:solidFill>
        </p:spPr>
      </p:pic>
      <p:sp>
        <p:nvSpPr>
          <p:cNvPr id="2" name="Title 1"/>
          <p:cNvSpPr>
            <a:spLocks noGrp="1"/>
          </p:cNvSpPr>
          <p:nvPr>
            <p:ph type="title"/>
          </p:nvPr>
        </p:nvSpPr>
        <p:spPr/>
        <p:txBody>
          <a:bodyPr/>
          <a:lstStyle/>
          <a:p>
            <a:r>
              <a:rPr lang="en-US" dirty="0" smtClean="0"/>
              <a:t>Common Performance Problems</a:t>
            </a:r>
            <a:endParaRPr lang="en-US" dirty="0"/>
          </a:p>
        </p:txBody>
      </p:sp>
      <p:sp>
        <p:nvSpPr>
          <p:cNvPr id="3" name="Content Placeholder 2"/>
          <p:cNvSpPr>
            <a:spLocks noGrp="1"/>
          </p:cNvSpPr>
          <p:nvPr>
            <p:ph idx="1"/>
          </p:nvPr>
        </p:nvSpPr>
        <p:spPr>
          <a:xfrm>
            <a:off x="457200" y="1200151"/>
            <a:ext cx="3344779" cy="3394472"/>
          </a:xfrm>
        </p:spPr>
        <p:txBody>
          <a:bodyPr/>
          <a:lstStyle/>
          <a:p>
            <a:pPr marL="0" indent="0">
              <a:buNone/>
            </a:pPr>
            <a:r>
              <a:rPr lang="en-US" dirty="0" smtClean="0"/>
              <a:t>“What are the top 3 performance issues that you encounter with your SQL Servers?”</a:t>
            </a:r>
          </a:p>
          <a:p>
            <a:pPr marL="0" indent="0" algn="r">
              <a:buNone/>
            </a:pPr>
            <a:r>
              <a:rPr lang="en-US" sz="2000" dirty="0" smtClean="0"/>
              <a:t>-- Stack Exchange User</a:t>
            </a:r>
            <a:endParaRPr lang="en-US" sz="20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4300921"/>
            <a:ext cx="1564105" cy="651710"/>
          </a:xfrm>
          <a:prstGeom prst="rect">
            <a:avLst/>
          </a:prstGeom>
        </p:spPr>
      </p:pic>
    </p:spTree>
    <p:extLst>
      <p:ext uri="{BB962C8B-B14F-4D97-AF65-F5344CB8AC3E}">
        <p14:creationId xmlns:p14="http://schemas.microsoft.com/office/powerpoint/2010/main" val="1208812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321997" y="949351"/>
            <a:ext cx="3666254" cy="346544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The 5S Approach Is Proactive</a:t>
            </a:r>
            <a:endParaRPr lang="en-US" dirty="0"/>
          </a:p>
        </p:txBody>
      </p:sp>
      <p:sp>
        <p:nvSpPr>
          <p:cNvPr id="3" name="Content Placeholder 2"/>
          <p:cNvSpPr>
            <a:spLocks noGrp="1"/>
          </p:cNvSpPr>
          <p:nvPr>
            <p:ph idx="1"/>
          </p:nvPr>
        </p:nvSpPr>
        <p:spPr>
          <a:xfrm>
            <a:off x="1239252" y="1232304"/>
            <a:ext cx="2753513" cy="3394472"/>
          </a:xfrm>
        </p:spPr>
        <p:txBody>
          <a:bodyPr>
            <a:normAutofit/>
          </a:bodyPr>
          <a:lstStyle/>
          <a:p>
            <a:pPr marL="514350" indent="-514350">
              <a:buFont typeface="+mj-lt"/>
              <a:buAutoNum type="arabicPeriod"/>
            </a:pPr>
            <a:r>
              <a:rPr lang="en-US" sz="2800" dirty="0" smtClean="0"/>
              <a:t>SQL Code</a:t>
            </a:r>
          </a:p>
          <a:p>
            <a:pPr marL="514350" indent="-514350">
              <a:buFont typeface="+mj-lt"/>
              <a:buAutoNum type="arabicPeriod"/>
            </a:pPr>
            <a:r>
              <a:rPr lang="en-US" sz="2800" dirty="0" smtClean="0"/>
              <a:t>Statistics</a:t>
            </a:r>
          </a:p>
          <a:p>
            <a:pPr marL="514350" indent="-514350">
              <a:buFont typeface="+mj-lt"/>
              <a:buAutoNum type="arabicPeriod"/>
            </a:pPr>
            <a:r>
              <a:rPr lang="en-US" sz="2800" dirty="0" smtClean="0"/>
              <a:t>Segmentation</a:t>
            </a:r>
          </a:p>
          <a:p>
            <a:pPr marL="514350" indent="-514350">
              <a:buFont typeface="+mj-lt"/>
              <a:buAutoNum type="arabicPeriod"/>
            </a:pPr>
            <a:r>
              <a:rPr lang="en-US" sz="2800" dirty="0" smtClean="0"/>
              <a:t>Sessions</a:t>
            </a:r>
          </a:p>
          <a:p>
            <a:pPr marL="514350" indent="-514350">
              <a:buFont typeface="+mj-lt"/>
              <a:buAutoNum type="arabicPeriod"/>
            </a:pPr>
            <a:r>
              <a:rPr lang="en-US" sz="2800" dirty="0" smtClean="0"/>
              <a:t>Scheduled Processes</a:t>
            </a:r>
            <a:endParaRPr lang="en-US" sz="2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4300921"/>
            <a:ext cx="1564105" cy="651710"/>
          </a:xfrm>
          <a:prstGeom prst="rect">
            <a:avLst/>
          </a:prstGeom>
        </p:spPr>
      </p:pic>
      <p:pic>
        <p:nvPicPr>
          <p:cNvPr id="5" name="Content Placeholder 9"/>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10460" t="9200" r="9081" b="10125"/>
          <a:stretch/>
        </p:blipFill>
        <p:spPr>
          <a:xfrm>
            <a:off x="4572000" y="980579"/>
            <a:ext cx="3464992" cy="3402993"/>
          </a:xfrm>
          <a:prstGeom prst="rect">
            <a:avLst/>
          </a:prstGeom>
        </p:spPr>
      </p:pic>
    </p:spTree>
    <p:extLst>
      <p:ext uri="{BB962C8B-B14F-4D97-AF65-F5344CB8AC3E}">
        <p14:creationId xmlns:p14="http://schemas.microsoft.com/office/powerpoint/2010/main" val="192823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SQL Code Execution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4300921"/>
            <a:ext cx="1564105" cy="651710"/>
          </a:xfrm>
          <a:prstGeom prst="rect">
            <a:avLst/>
          </a:prstGeom>
        </p:spPr>
      </p:pic>
      <p:sp>
        <p:nvSpPr>
          <p:cNvPr id="5" name="Content Placeholder 3"/>
          <p:cNvSpPr>
            <a:spLocks noGrp="1"/>
          </p:cNvSpPr>
          <p:nvPr>
            <p:ph idx="1"/>
          </p:nvPr>
        </p:nvSpPr>
        <p:spPr/>
        <p:txBody>
          <a:bodyPr>
            <a:normAutofit/>
          </a:bodyPr>
          <a:lstStyle/>
          <a:p>
            <a:r>
              <a:rPr lang="en-US" sz="2000" dirty="0" smtClean="0"/>
              <a:t>SQL by Elapsed Time &amp; CPU Consumption</a:t>
            </a:r>
          </a:p>
          <a:p>
            <a:r>
              <a:rPr lang="en-US" sz="2000" dirty="0" smtClean="0"/>
              <a:t>Blocking Sessions by Object</a:t>
            </a:r>
          </a:p>
          <a:p>
            <a:r>
              <a:rPr lang="en-US" sz="2000" dirty="0" smtClean="0"/>
              <a:t>Optimizer decisions found in </a:t>
            </a:r>
            <a:r>
              <a:rPr lang="en-US" sz="2000" i="1" dirty="0" err="1" smtClean="0">
                <a:solidFill>
                  <a:schemeClr val="accent5"/>
                </a:solidFill>
              </a:rPr>
              <a:t>v$sql_plan</a:t>
            </a:r>
            <a:r>
              <a:rPr lang="en-US" sz="2000" dirty="0" smtClean="0"/>
              <a:t> (e.g. Full Table Scans or Index Skip Scans)</a:t>
            </a:r>
          </a:p>
          <a:p>
            <a:r>
              <a:rPr lang="en-US" sz="2000" dirty="0" smtClean="0"/>
              <a:t>Any Package Change within time frame</a:t>
            </a:r>
          </a:p>
          <a:p>
            <a:r>
              <a:rPr lang="en-US" sz="2000" dirty="0" smtClean="0"/>
              <a:t>Parallel Execution Problems</a:t>
            </a:r>
          </a:p>
          <a:p>
            <a:r>
              <a:rPr lang="en-US" sz="2000" dirty="0" smtClean="0"/>
              <a:t>SQL Profiles &amp; Baselines (Snapshot Retention)</a:t>
            </a:r>
          </a:p>
          <a:p>
            <a:r>
              <a:rPr lang="en-US" sz="2000" dirty="0" smtClean="0"/>
              <a:t>Duplicate SQL Statements</a:t>
            </a:r>
            <a:r>
              <a:rPr lang="en-US" sz="2000" i="1" dirty="0" smtClean="0"/>
              <a:t> (unstable or not using bind parameters)</a:t>
            </a:r>
            <a:endParaRPr lang="en-US" sz="2000" i="1" dirty="0"/>
          </a:p>
        </p:txBody>
      </p:sp>
    </p:spTree>
    <p:extLst>
      <p:ext uri="{BB962C8B-B14F-4D97-AF65-F5344CB8AC3E}">
        <p14:creationId xmlns:p14="http://schemas.microsoft.com/office/powerpoint/2010/main" val="1960737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 Statistics</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4300921"/>
            <a:ext cx="1564105" cy="651710"/>
          </a:xfrm>
          <a:prstGeom prst="rect">
            <a:avLst/>
          </a:prstGeom>
        </p:spPr>
      </p:pic>
      <p:sp>
        <p:nvSpPr>
          <p:cNvPr id="5" name="Content Placeholder 6"/>
          <p:cNvSpPr>
            <a:spLocks noGrp="1"/>
          </p:cNvSpPr>
          <p:nvPr>
            <p:ph idx="1"/>
          </p:nvPr>
        </p:nvSpPr>
        <p:spPr/>
        <p:txBody>
          <a:bodyPr>
            <a:noAutofit/>
          </a:bodyPr>
          <a:lstStyle/>
          <a:p>
            <a:r>
              <a:rPr lang="en-US" sz="2400" dirty="0" smtClean="0"/>
              <a:t>Statistics missing on Objects?</a:t>
            </a:r>
          </a:p>
          <a:p>
            <a:r>
              <a:rPr lang="en-US" sz="2400" dirty="0" smtClean="0"/>
              <a:t>Review Stats Schedule and methodology</a:t>
            </a:r>
          </a:p>
          <a:p>
            <a:r>
              <a:rPr lang="en-US" sz="2400" dirty="0" smtClean="0"/>
              <a:t>Eliminate statistics on Global Temp tables</a:t>
            </a:r>
          </a:p>
          <a:p>
            <a:r>
              <a:rPr lang="en-US" sz="2400" dirty="0" smtClean="0"/>
              <a:t>Waits by Objects &amp; </a:t>
            </a:r>
            <a:r>
              <a:rPr lang="en-US" sz="2400" dirty="0" err="1" smtClean="0"/>
              <a:t>v$sql_plan_history</a:t>
            </a:r>
            <a:endParaRPr lang="en-US" sz="2400" dirty="0"/>
          </a:p>
        </p:txBody>
      </p:sp>
    </p:spTree>
    <p:extLst>
      <p:ext uri="{BB962C8B-B14F-4D97-AF65-F5344CB8AC3E}">
        <p14:creationId xmlns:p14="http://schemas.microsoft.com/office/powerpoint/2010/main" val="3747277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Segmentation (Space/Indexing)</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4300921"/>
            <a:ext cx="1564105" cy="651710"/>
          </a:xfrm>
          <a:prstGeom prst="rect">
            <a:avLst/>
          </a:prstGeom>
        </p:spPr>
      </p:pic>
      <p:sp>
        <p:nvSpPr>
          <p:cNvPr id="5" name="Content Placeholder 4"/>
          <p:cNvSpPr txBox="1">
            <a:spLocks noGrp="1"/>
          </p:cNvSpPr>
          <p:nvPr>
            <p:ph idx="1"/>
          </p:nvPr>
        </p:nvSpPr>
        <p:spPr>
          <a:xfrm>
            <a:off x="457200" y="1200151"/>
            <a:ext cx="8229600" cy="2554545"/>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Waits by Object</a:t>
            </a:r>
          </a:p>
          <a:p>
            <a:pPr marL="285750" indent="-285750">
              <a:buFont typeface="Arial" panose="020B0604020202020204" pitchFamily="34" charset="0"/>
              <a:buChar char="•"/>
            </a:pPr>
            <a:r>
              <a:rPr lang="en-US" sz="2000" dirty="0" smtClean="0"/>
              <a:t>Cardinality of Tables found in </a:t>
            </a:r>
            <a:r>
              <a:rPr lang="en-US" sz="2000" dirty="0" err="1" smtClean="0"/>
              <a:t>v$sql_plan</a:t>
            </a:r>
            <a:r>
              <a:rPr lang="en-US" sz="2000" dirty="0" smtClean="0"/>
              <a:t> </a:t>
            </a:r>
            <a:r>
              <a:rPr lang="en-US" sz="2000" i="1" dirty="0" smtClean="0"/>
              <a:t>(can/will be different during runtime)</a:t>
            </a:r>
          </a:p>
          <a:p>
            <a:pPr marL="285750" indent="-285750">
              <a:buFont typeface="Arial" panose="020B0604020202020204" pitchFamily="34" charset="0"/>
              <a:buChar char="•"/>
            </a:pPr>
            <a:r>
              <a:rPr lang="en-US" sz="2000" dirty="0" smtClean="0"/>
              <a:t>Clustering Factor of Indexes </a:t>
            </a:r>
            <a:r>
              <a:rPr lang="en-US" sz="2000" i="1" dirty="0" smtClean="0"/>
              <a:t>(indicative of fragmentation)</a:t>
            </a:r>
          </a:p>
          <a:p>
            <a:pPr marL="285750" indent="-285750">
              <a:buFont typeface="Arial" panose="020B0604020202020204" pitchFamily="34" charset="0"/>
              <a:buChar char="•"/>
            </a:pPr>
            <a:r>
              <a:rPr lang="en-US" sz="2000" dirty="0" smtClean="0"/>
              <a:t>Tables &amp; Index Fragmentation</a:t>
            </a:r>
          </a:p>
          <a:p>
            <a:pPr marL="285750" indent="-285750">
              <a:buFont typeface="Arial" panose="020B0604020202020204" pitchFamily="34" charset="0"/>
              <a:buChar char="•"/>
            </a:pPr>
            <a:r>
              <a:rPr lang="en-US" sz="2000" dirty="0" smtClean="0"/>
              <a:t>Purging Runtime &amp; Log Data </a:t>
            </a:r>
            <a:r>
              <a:rPr lang="en-US" sz="2000" i="1" dirty="0" smtClean="0"/>
              <a:t>(transient)</a:t>
            </a:r>
          </a:p>
          <a:p>
            <a:pPr marL="285750" indent="-285750">
              <a:buFont typeface="Arial" panose="020B0604020202020204" pitchFamily="34" charset="0"/>
              <a:buChar char="•"/>
            </a:pPr>
            <a:r>
              <a:rPr lang="en-US" sz="2000" dirty="0" smtClean="0"/>
              <a:t>Invalids &amp; </a:t>
            </a:r>
            <a:r>
              <a:rPr lang="en-US" sz="2000" dirty="0" err="1" smtClean="0"/>
              <a:t>Unusables</a:t>
            </a:r>
            <a:endParaRPr lang="en-US" sz="2000" dirty="0"/>
          </a:p>
        </p:txBody>
      </p:sp>
    </p:spTree>
    <p:extLst>
      <p:ext uri="{BB962C8B-B14F-4D97-AF65-F5344CB8AC3E}">
        <p14:creationId xmlns:p14="http://schemas.microsoft.com/office/powerpoint/2010/main" val="1701375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&amp; Scheduled Process</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4300921"/>
            <a:ext cx="1564105" cy="651710"/>
          </a:xfrm>
          <a:prstGeom prst="rect">
            <a:avLst/>
          </a:prstGeom>
        </p:spPr>
      </p:pic>
      <p:sp>
        <p:nvSpPr>
          <p:cNvPr id="5" name="Content Placeholder 6"/>
          <p:cNvSpPr>
            <a:spLocks noGrp="1"/>
          </p:cNvSpPr>
          <p:nvPr>
            <p:ph idx="1"/>
          </p:nvPr>
        </p:nvSpPr>
        <p:spPr>
          <a:xfrm>
            <a:off x="457200" y="1200151"/>
            <a:ext cx="8229600" cy="2679731"/>
          </a:xfrm>
        </p:spPr>
        <p:txBody>
          <a:bodyPr>
            <a:noAutofit/>
          </a:bodyPr>
          <a:lstStyle/>
          <a:p>
            <a:r>
              <a:rPr lang="en-US" sz="2400" dirty="0" smtClean="0"/>
              <a:t>Top waits by tables (hot objects to target for reorg)</a:t>
            </a:r>
          </a:p>
          <a:p>
            <a:r>
              <a:rPr lang="en-US" sz="2400" dirty="0" smtClean="0"/>
              <a:t>Conflicts with scheduled processes (e.g. ETL Loads)</a:t>
            </a:r>
          </a:p>
          <a:p>
            <a:r>
              <a:rPr lang="en-US" sz="2400" dirty="0" smtClean="0"/>
              <a:t>Waits from session and module perspective (e.g. </a:t>
            </a:r>
            <a:r>
              <a:rPr lang="en-US" sz="2400" dirty="0"/>
              <a:t>Any SQL with Blocks from WRH$ASH in the past 24 hours </a:t>
            </a:r>
            <a:r>
              <a:rPr lang="en-US" sz="2400" dirty="0" smtClean="0"/>
              <a:t>)</a:t>
            </a:r>
          </a:p>
          <a:p>
            <a:r>
              <a:rPr lang="en-US" sz="2400" dirty="0" smtClean="0"/>
              <a:t>Sorting and Memory Hogs by session &amp; module</a:t>
            </a:r>
          </a:p>
          <a:p>
            <a:r>
              <a:rPr lang="en-US" sz="2400" dirty="0" smtClean="0"/>
              <a:t>Review waits and blocks by objects (contention)</a:t>
            </a:r>
            <a:endParaRPr lang="en-US" sz="2400" dirty="0"/>
          </a:p>
        </p:txBody>
      </p:sp>
      <p:grpSp>
        <p:nvGrpSpPr>
          <p:cNvPr id="6" name="Group 5"/>
          <p:cNvGrpSpPr/>
          <p:nvPr/>
        </p:nvGrpSpPr>
        <p:grpSpPr>
          <a:xfrm>
            <a:off x="2629380" y="3879882"/>
            <a:ext cx="4085823" cy="957232"/>
            <a:chOff x="1932313" y="3349826"/>
            <a:chExt cx="4085823" cy="1373664"/>
          </a:xfrm>
        </p:grpSpPr>
        <p:sp>
          <p:nvSpPr>
            <p:cNvPr id="7" name="Rounded Rectangle 6"/>
            <p:cNvSpPr/>
            <p:nvPr/>
          </p:nvSpPr>
          <p:spPr>
            <a:xfrm>
              <a:off x="1932313" y="3349826"/>
              <a:ext cx="4085823" cy="128255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2337758" y="3530978"/>
              <a:ext cx="3252159" cy="1192512"/>
            </a:xfrm>
            <a:prstGeom prst="rect">
              <a:avLst/>
            </a:prstGeom>
            <a:noFill/>
          </p:spPr>
          <p:txBody>
            <a:bodyPr wrap="square" rtlCol="0">
              <a:spAutoFit/>
            </a:bodyPr>
            <a:lstStyle/>
            <a:p>
              <a:pPr algn="ctr"/>
              <a:r>
                <a:rPr lang="en-US" sz="2400" dirty="0" smtClean="0">
                  <a:solidFill>
                    <a:schemeClr val="accent6">
                      <a:lumMod val="60000"/>
                      <a:lumOff val="40000"/>
                    </a:schemeClr>
                  </a:solidFill>
                </a:rPr>
                <a:t>Correlation is often key in proactivity.</a:t>
              </a:r>
              <a:endParaRPr lang="en-US" sz="2400" dirty="0">
                <a:solidFill>
                  <a:schemeClr val="accent6">
                    <a:lumMod val="60000"/>
                    <a:lumOff val="40000"/>
                  </a:schemeClr>
                </a:solidFill>
              </a:endParaRPr>
            </a:p>
          </p:txBody>
        </p:sp>
      </p:grpSp>
    </p:spTree>
    <p:extLst>
      <p:ext uri="{BB962C8B-B14F-4D97-AF65-F5344CB8AC3E}">
        <p14:creationId xmlns:p14="http://schemas.microsoft.com/office/powerpoint/2010/main" val="2715786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Beyond the 5S Approach</a:t>
            </a:r>
            <a:endParaRPr lang="en-US" dirty="0"/>
          </a:p>
        </p:txBody>
      </p:sp>
      <p:sp>
        <p:nvSpPr>
          <p:cNvPr id="5" name="Content Placeholder 4"/>
          <p:cNvSpPr txBox="1">
            <a:spLocks noGrp="1"/>
          </p:cNvSpPr>
          <p:nvPr>
            <p:ph idx="1"/>
          </p:nvPr>
        </p:nvSpPr>
        <p:spPr>
          <a:xfrm>
            <a:off x="457199" y="1200151"/>
            <a:ext cx="5379835" cy="3420424"/>
          </a:xfrm>
          <a:prstGeom prst="rect">
            <a:avLst/>
          </a:prstGeom>
          <a:noFill/>
        </p:spPr>
        <p:txBody>
          <a:bodyPr wrap="square" rtlCol="0">
            <a:spAutoFit/>
          </a:bodyPr>
          <a:lstStyle/>
          <a:p>
            <a:pPr marL="342900" indent="-342900">
              <a:spcAft>
                <a:spcPts val="700"/>
              </a:spcAft>
              <a:buFont typeface="+mj-lt"/>
              <a:buAutoNum type="arabicPeriod"/>
            </a:pPr>
            <a:r>
              <a:rPr lang="en-US" sz="1600" dirty="0" smtClean="0"/>
              <a:t>Drive Speeds</a:t>
            </a:r>
          </a:p>
          <a:p>
            <a:pPr marL="342900" indent="-342900">
              <a:spcAft>
                <a:spcPts val="700"/>
              </a:spcAft>
              <a:buFont typeface="+mj-lt"/>
              <a:buAutoNum type="arabicPeriod"/>
            </a:pPr>
            <a:r>
              <a:rPr lang="en-US" sz="1600" dirty="0" smtClean="0"/>
              <a:t>OS Parameters</a:t>
            </a:r>
          </a:p>
          <a:p>
            <a:pPr marL="342900" indent="-342900">
              <a:spcAft>
                <a:spcPts val="700"/>
              </a:spcAft>
              <a:buFont typeface="+mj-lt"/>
              <a:buAutoNum type="arabicPeriod"/>
            </a:pPr>
            <a:r>
              <a:rPr lang="en-US" sz="1600" dirty="0"/>
              <a:t>Application Details </a:t>
            </a:r>
            <a:r>
              <a:rPr lang="en-US" sz="1600" i="1" dirty="0"/>
              <a:t>(e.g. JVM </a:t>
            </a:r>
            <a:r>
              <a:rPr lang="en-US" sz="1600" i="1" dirty="0" smtClean="0"/>
              <a:t>Sizing, Background Processes)</a:t>
            </a:r>
            <a:endParaRPr lang="en-US" sz="1600" dirty="0" smtClean="0"/>
          </a:p>
          <a:p>
            <a:pPr marL="342900" indent="-342900">
              <a:spcAft>
                <a:spcPts val="700"/>
              </a:spcAft>
              <a:buFont typeface="+mj-lt"/>
              <a:buAutoNum type="arabicPeriod"/>
            </a:pPr>
            <a:r>
              <a:rPr lang="en-US" sz="1600" dirty="0" smtClean="0"/>
              <a:t>DB Parameters</a:t>
            </a:r>
          </a:p>
          <a:p>
            <a:pPr marL="342900" indent="-342900">
              <a:spcAft>
                <a:spcPts val="700"/>
              </a:spcAft>
              <a:buFont typeface="+mj-lt"/>
              <a:buAutoNum type="arabicPeriod"/>
            </a:pPr>
            <a:r>
              <a:rPr lang="en-US" sz="1600" dirty="0" smtClean="0"/>
              <a:t>Instance Details </a:t>
            </a:r>
            <a:r>
              <a:rPr lang="en-US" sz="1600" i="1" dirty="0" smtClean="0"/>
              <a:t>(e.g. SGA, DB Version Features)</a:t>
            </a:r>
          </a:p>
          <a:p>
            <a:pPr marL="342900" indent="-342900">
              <a:spcAft>
                <a:spcPts val="700"/>
              </a:spcAft>
              <a:buFont typeface="+mj-lt"/>
              <a:buAutoNum type="arabicPeriod"/>
            </a:pPr>
            <a:r>
              <a:rPr lang="en-US" sz="1600" dirty="0" smtClean="0"/>
              <a:t>Table Space Naming</a:t>
            </a:r>
          </a:p>
          <a:p>
            <a:pPr marL="342900" indent="-342900">
              <a:spcAft>
                <a:spcPts val="700"/>
              </a:spcAft>
              <a:buFont typeface="+mj-lt"/>
              <a:buAutoNum type="arabicPeriod"/>
            </a:pPr>
            <a:r>
              <a:rPr lang="en-US" sz="1600" dirty="0" smtClean="0"/>
              <a:t>Redo/Undo Log Sizing &amp; Frequency</a:t>
            </a:r>
          </a:p>
          <a:p>
            <a:pPr marL="342900" indent="-342900">
              <a:spcAft>
                <a:spcPts val="700"/>
              </a:spcAft>
              <a:buFont typeface="+mj-lt"/>
              <a:buAutoNum type="arabicPeriod"/>
            </a:pPr>
            <a:r>
              <a:rPr lang="en-US" sz="1600" dirty="0" smtClean="0"/>
              <a:t>I/O Waits</a:t>
            </a:r>
          </a:p>
          <a:p>
            <a:pPr marL="342900" indent="-342900">
              <a:spcAft>
                <a:spcPts val="700"/>
              </a:spcAft>
              <a:buFont typeface="+mj-lt"/>
              <a:buAutoNum type="arabicPeriod"/>
            </a:pPr>
            <a:r>
              <a:rPr lang="en-US" sz="1600" dirty="0" smtClean="0"/>
              <a:t>Snapshot &amp; AWR Retention</a:t>
            </a:r>
          </a:p>
        </p:txBody>
      </p:sp>
      <p:sp>
        <p:nvSpPr>
          <p:cNvPr id="6" name="Rectangle 5"/>
          <p:cNvSpPr/>
          <p:nvPr/>
        </p:nvSpPr>
        <p:spPr>
          <a:xfrm>
            <a:off x="5851726" y="1200151"/>
            <a:ext cx="2835074" cy="28197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9"/>
          <p:cNvPicPr>
            <a:picLocks noChangeAspect="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10460" t="9200" r="9081" b="10125"/>
          <a:stretch/>
        </p:blipFill>
        <p:spPr>
          <a:xfrm>
            <a:off x="5799418" y="1143285"/>
            <a:ext cx="2939689" cy="2933487"/>
          </a:xfrm>
          <a:prstGeom prst="rect">
            <a:avLst/>
          </a:prstGeom>
        </p:spPr>
      </p:pic>
    </p:spTree>
    <p:extLst>
      <p:ext uri="{BB962C8B-B14F-4D97-AF65-F5344CB8AC3E}">
        <p14:creationId xmlns:p14="http://schemas.microsoft.com/office/powerpoint/2010/main" val="3644354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Insight: Bridging the Gap</a:t>
            </a:r>
            <a:endParaRPr lang="en-US" dirty="0"/>
          </a:p>
        </p:txBody>
      </p:sp>
      <p:sp>
        <p:nvSpPr>
          <p:cNvPr id="3" name="Content Placeholder 2"/>
          <p:cNvSpPr>
            <a:spLocks noGrp="1"/>
          </p:cNvSpPr>
          <p:nvPr>
            <p:ph idx="1"/>
          </p:nvPr>
        </p:nvSpPr>
        <p:spPr/>
        <p:txBody>
          <a:bodyPr>
            <a:normAutofit/>
          </a:bodyPr>
          <a:lstStyle/>
          <a:p>
            <a:r>
              <a:rPr lang="en-US" sz="2400" dirty="0"/>
              <a:t>We need a tool that reflects the proactive mindset and approach we should take.</a:t>
            </a:r>
          </a:p>
          <a:p>
            <a:r>
              <a:rPr lang="en-US" sz="2400" dirty="0"/>
              <a:t>The 5S Approach to Health Checks is a great way to mitigate issues before they occur.</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4300921"/>
            <a:ext cx="1564105" cy="651710"/>
          </a:xfrm>
          <a:prstGeom prst="rect">
            <a:avLst/>
          </a:prstGeom>
        </p:spPr>
      </p:pic>
      <p:grpSp>
        <p:nvGrpSpPr>
          <p:cNvPr id="5" name="Group 4"/>
          <p:cNvGrpSpPr/>
          <p:nvPr/>
        </p:nvGrpSpPr>
        <p:grpSpPr>
          <a:xfrm>
            <a:off x="2769629" y="3018363"/>
            <a:ext cx="4085823" cy="1282558"/>
            <a:chOff x="1932313" y="3349826"/>
            <a:chExt cx="4085823" cy="1282558"/>
          </a:xfrm>
        </p:grpSpPr>
        <p:sp>
          <p:nvSpPr>
            <p:cNvPr id="6" name="Rounded Rectangle 5"/>
            <p:cNvSpPr/>
            <p:nvPr/>
          </p:nvSpPr>
          <p:spPr>
            <a:xfrm>
              <a:off x="1932313" y="3349826"/>
              <a:ext cx="4085823" cy="128255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2238903" y="3483353"/>
              <a:ext cx="3705224" cy="1015663"/>
            </a:xfrm>
            <a:prstGeom prst="rect">
              <a:avLst/>
            </a:prstGeom>
            <a:noFill/>
          </p:spPr>
          <p:txBody>
            <a:bodyPr wrap="square" rtlCol="0">
              <a:spAutoFit/>
            </a:bodyPr>
            <a:lstStyle/>
            <a:p>
              <a:r>
                <a:rPr lang="en-US" sz="2000" dirty="0">
                  <a:solidFill>
                    <a:schemeClr val="accent6">
                      <a:lumMod val="60000"/>
                      <a:lumOff val="40000"/>
                    </a:schemeClr>
                  </a:solidFill>
                  <a:ea typeface="HGSMinchoE"/>
                  <a:cs typeface="Times New Roman" panose="02020603050405020304" pitchFamily="18" charset="0"/>
                </a:rPr>
                <a:t>The only “</a:t>
              </a:r>
              <a:r>
                <a:rPr lang="en-US" sz="2000" i="1" dirty="0">
                  <a:solidFill>
                    <a:schemeClr val="accent6">
                      <a:lumMod val="60000"/>
                      <a:lumOff val="40000"/>
                    </a:schemeClr>
                  </a:solidFill>
                  <a:ea typeface="HGSMinchoE"/>
                  <a:cs typeface="Times New Roman" panose="02020603050405020304" pitchFamily="18" charset="0"/>
                </a:rPr>
                <a:t>best practice</a:t>
              </a:r>
              <a:r>
                <a:rPr lang="en-US" sz="2000" dirty="0">
                  <a:solidFill>
                    <a:schemeClr val="accent6">
                      <a:lumMod val="60000"/>
                      <a:lumOff val="40000"/>
                    </a:schemeClr>
                  </a:solidFill>
                  <a:ea typeface="HGSMinchoE"/>
                  <a:cs typeface="Times New Roman" panose="02020603050405020304" pitchFamily="18" charset="0"/>
                </a:rPr>
                <a:t>” you should be using all the time is “</a:t>
              </a:r>
              <a:r>
                <a:rPr lang="en-US" sz="2000" i="1" dirty="0">
                  <a:solidFill>
                    <a:schemeClr val="accent6">
                      <a:lumMod val="60000"/>
                      <a:lumOff val="40000"/>
                    </a:schemeClr>
                  </a:solidFill>
                  <a:ea typeface="HGSMinchoE"/>
                  <a:cs typeface="Times New Roman" panose="02020603050405020304" pitchFamily="18" charset="0"/>
                </a:rPr>
                <a:t>Use Your Brain</a:t>
              </a:r>
              <a:r>
                <a:rPr lang="en-US" sz="2000" dirty="0">
                  <a:solidFill>
                    <a:schemeClr val="accent6">
                      <a:lumMod val="60000"/>
                      <a:lumOff val="40000"/>
                    </a:schemeClr>
                  </a:solidFill>
                  <a:ea typeface="HGSMinchoE"/>
                  <a:cs typeface="Times New Roman" panose="02020603050405020304" pitchFamily="18" charset="0"/>
                </a:rPr>
                <a:t>”.  </a:t>
              </a:r>
              <a:r>
                <a:rPr lang="en-US" sz="1200" dirty="0">
                  <a:solidFill>
                    <a:schemeClr val="accent6">
                      <a:lumMod val="60000"/>
                      <a:lumOff val="40000"/>
                    </a:schemeClr>
                  </a:solidFill>
                  <a:ea typeface="HGSMinchoE"/>
                  <a:cs typeface="Times New Roman" panose="02020603050405020304" pitchFamily="18" charset="0"/>
                </a:rPr>
                <a:t>– </a:t>
              </a:r>
              <a:r>
                <a:rPr lang="en-US" sz="1200" dirty="0">
                  <a:solidFill>
                    <a:schemeClr val="accent6">
                      <a:lumMod val="60000"/>
                      <a:lumOff val="40000"/>
                    </a:schemeClr>
                  </a:solidFill>
                  <a:ea typeface="HGSMinchoE"/>
                  <a:cs typeface="Georgia-BoldItalic"/>
                </a:rPr>
                <a:t>Tom </a:t>
              </a:r>
              <a:r>
                <a:rPr lang="en-US" sz="1200" dirty="0" err="1">
                  <a:solidFill>
                    <a:schemeClr val="accent6">
                      <a:lumMod val="60000"/>
                      <a:lumOff val="40000"/>
                    </a:schemeClr>
                  </a:solidFill>
                  <a:ea typeface="HGSMinchoE"/>
                  <a:cs typeface="Georgia-BoldItalic"/>
                </a:rPr>
                <a:t>Kyte</a:t>
              </a:r>
              <a:endParaRPr lang="en-US" sz="1400" dirty="0">
                <a:solidFill>
                  <a:schemeClr val="accent6">
                    <a:lumMod val="60000"/>
                    <a:lumOff val="40000"/>
                  </a:schemeClr>
                </a:solidFill>
                <a:ea typeface="HGSMinchoE"/>
                <a:cs typeface="Times New Roman" panose="02020603050405020304" pitchFamily="18" charset="0"/>
              </a:endParaRPr>
            </a:p>
          </p:txBody>
        </p:sp>
      </p:grpSp>
    </p:spTree>
    <p:extLst>
      <p:ext uri="{BB962C8B-B14F-4D97-AF65-F5344CB8AC3E}">
        <p14:creationId xmlns:p14="http://schemas.microsoft.com/office/powerpoint/2010/main" val="340160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Proactive Data Health</a:t>
            </a:r>
            <a:endParaRPr lang="en-US" dirty="0"/>
          </a:p>
        </p:txBody>
      </p:sp>
      <p:sp>
        <p:nvSpPr>
          <p:cNvPr id="3" name="Content Placeholder 2"/>
          <p:cNvSpPr>
            <a:spLocks noGrp="1"/>
          </p:cNvSpPr>
          <p:nvPr>
            <p:ph idx="1"/>
          </p:nvPr>
        </p:nvSpPr>
        <p:spPr>
          <a:xfrm>
            <a:off x="457200" y="1485041"/>
            <a:ext cx="8229600" cy="3109582"/>
          </a:xfrm>
        </p:spPr>
        <p:txBody>
          <a:bodyPr>
            <a:normAutofit/>
          </a:bodyPr>
          <a:lstStyle/>
          <a:p>
            <a:pPr marL="285750" indent="-285750"/>
            <a:r>
              <a:rPr lang="en-US" sz="2000" dirty="0"/>
              <a:t>Table fragmentation</a:t>
            </a:r>
          </a:p>
          <a:p>
            <a:pPr marL="285750" indent="-285750"/>
            <a:r>
              <a:rPr lang="en-US" sz="2000" dirty="0"/>
              <a:t>High Cardinality found in </a:t>
            </a:r>
            <a:r>
              <a:rPr lang="en-US" sz="2000" dirty="0" err="1">
                <a:latin typeface="Courier New"/>
                <a:cs typeface="Courier New"/>
              </a:rPr>
              <a:t>v$sql_plan</a:t>
            </a:r>
            <a:endParaRPr lang="en-US" sz="2000" dirty="0">
              <a:latin typeface="Courier New"/>
              <a:cs typeface="Courier New"/>
            </a:endParaRPr>
          </a:p>
          <a:p>
            <a:pPr marL="285750" indent="-285750"/>
            <a:r>
              <a:rPr lang="en-US" sz="2000" dirty="0"/>
              <a:t>High Clustering Factor on indexes</a:t>
            </a:r>
          </a:p>
          <a:p>
            <a:pPr marL="285750" indent="-285750"/>
            <a:r>
              <a:rPr lang="en-US" sz="2000" dirty="0"/>
              <a:t>Row Chaining by table</a:t>
            </a:r>
          </a:p>
          <a:p>
            <a:pPr marL="285750" indent="-285750"/>
            <a:r>
              <a:rPr lang="en-US" sz="2000" dirty="0"/>
              <a:t>Tables found in </a:t>
            </a:r>
            <a:r>
              <a:rPr lang="en-US" sz="2000" dirty="0" err="1">
                <a:latin typeface="Courier New"/>
                <a:cs typeface="Courier New"/>
              </a:rPr>
              <a:t>v$sql_plan</a:t>
            </a:r>
            <a:r>
              <a:rPr lang="en-US" sz="2000" dirty="0"/>
              <a:t> activity</a:t>
            </a:r>
          </a:p>
          <a:p>
            <a:pPr marL="285750" indent="-285750"/>
            <a:r>
              <a:rPr lang="en-US" sz="2000" dirty="0"/>
              <a:t>Wait activity by table object or Blocking</a:t>
            </a:r>
          </a:p>
          <a:p>
            <a:pPr marL="285750" indent="-285750"/>
            <a:r>
              <a:rPr lang="en-US" sz="2000" dirty="0"/>
              <a:t>Package or Object change in </a:t>
            </a:r>
            <a:r>
              <a:rPr lang="en-US" sz="2000" i="1" dirty="0">
                <a:latin typeface="Courier New"/>
                <a:cs typeface="Courier New"/>
              </a:rPr>
              <a:t>-x</a:t>
            </a:r>
            <a:r>
              <a:rPr lang="en-US" sz="2000" dirty="0"/>
              <a:t> days</a:t>
            </a:r>
            <a:endParaRPr lang="en-US"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4300921"/>
            <a:ext cx="1564105" cy="651710"/>
          </a:xfrm>
          <a:prstGeom prst="rect">
            <a:avLst/>
          </a:prstGeom>
        </p:spPr>
      </p:pic>
      <p:sp>
        <p:nvSpPr>
          <p:cNvPr id="5" name="Content Placeholder 3"/>
          <p:cNvSpPr txBox="1">
            <a:spLocks/>
          </p:cNvSpPr>
          <p:nvPr/>
        </p:nvSpPr>
        <p:spPr>
          <a:xfrm>
            <a:off x="1239252" y="910334"/>
            <a:ext cx="6651338" cy="8621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800" i="1" smtClean="0"/>
              <a:t>Correlating details we’ve captured to Proactively manage the health of the data down to the block level.</a:t>
            </a:r>
            <a:endParaRPr lang="en-US" sz="1800" i="1" dirty="0" smtClean="0"/>
          </a:p>
        </p:txBody>
      </p:sp>
      <p:grpSp>
        <p:nvGrpSpPr>
          <p:cNvPr id="6" name="Group 5"/>
          <p:cNvGrpSpPr/>
          <p:nvPr/>
        </p:nvGrpSpPr>
        <p:grpSpPr>
          <a:xfrm>
            <a:off x="5058177" y="2399439"/>
            <a:ext cx="3528933" cy="962905"/>
            <a:chOff x="1932313" y="3349826"/>
            <a:chExt cx="4085823" cy="1322382"/>
          </a:xfrm>
        </p:grpSpPr>
        <p:sp>
          <p:nvSpPr>
            <p:cNvPr id="7" name="Rounded Rectangle 6"/>
            <p:cNvSpPr/>
            <p:nvPr/>
          </p:nvSpPr>
          <p:spPr>
            <a:xfrm>
              <a:off x="1932313" y="3349826"/>
              <a:ext cx="4085823" cy="128255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2337758" y="3530979"/>
              <a:ext cx="3252159" cy="1141229"/>
            </a:xfrm>
            <a:prstGeom prst="rect">
              <a:avLst/>
            </a:prstGeom>
            <a:noFill/>
          </p:spPr>
          <p:txBody>
            <a:bodyPr wrap="square" rtlCol="0">
              <a:spAutoFit/>
            </a:bodyPr>
            <a:lstStyle/>
            <a:p>
              <a:pPr algn="ctr"/>
              <a:r>
                <a:rPr lang="en-US" sz="2400" dirty="0" smtClean="0">
                  <a:solidFill>
                    <a:schemeClr val="accent6">
                      <a:lumMod val="60000"/>
                      <a:lumOff val="40000"/>
                    </a:schemeClr>
                  </a:solidFill>
                </a:rPr>
                <a:t>Plan Reorg Activity</a:t>
              </a:r>
            </a:p>
            <a:p>
              <a:pPr algn="ctr"/>
              <a:r>
                <a:rPr lang="en-US" sz="2400" dirty="0" smtClean="0">
                  <a:solidFill>
                    <a:schemeClr val="accent6">
                      <a:lumMod val="60000"/>
                      <a:lumOff val="40000"/>
                    </a:schemeClr>
                  </a:solidFill>
                </a:rPr>
                <a:t>for Top Tables</a:t>
              </a:r>
              <a:endParaRPr lang="en-US" sz="2400" dirty="0">
                <a:solidFill>
                  <a:schemeClr val="accent6">
                    <a:lumMod val="60000"/>
                    <a:lumOff val="40000"/>
                  </a:schemeClr>
                </a:solidFill>
              </a:endParaRPr>
            </a:p>
          </p:txBody>
        </p:sp>
      </p:grpSp>
    </p:spTree>
    <p:extLst>
      <p:ext uri="{BB962C8B-B14F-4D97-AF65-F5344CB8AC3E}">
        <p14:creationId xmlns:p14="http://schemas.microsoft.com/office/powerpoint/2010/main" val="2542440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Proactive Plan Executions</a:t>
            </a:r>
            <a:endParaRPr lang="en-US" dirty="0"/>
          </a:p>
        </p:txBody>
      </p:sp>
      <p:sp>
        <p:nvSpPr>
          <p:cNvPr id="3" name="Content Placeholder 2"/>
          <p:cNvSpPr>
            <a:spLocks noGrp="1"/>
          </p:cNvSpPr>
          <p:nvPr>
            <p:ph idx="1"/>
          </p:nvPr>
        </p:nvSpPr>
        <p:spPr>
          <a:xfrm>
            <a:off x="457200" y="1482033"/>
            <a:ext cx="8229600" cy="3394472"/>
          </a:xfrm>
        </p:spPr>
        <p:txBody>
          <a:bodyPr>
            <a:normAutofit/>
          </a:bodyPr>
          <a:lstStyle/>
          <a:p>
            <a:pPr marL="285750" indent="-285750"/>
            <a:r>
              <a:rPr lang="en-US" sz="2400" dirty="0"/>
              <a:t>Duplicate SQL Statements (reduce dups)</a:t>
            </a:r>
          </a:p>
          <a:p>
            <a:pPr marL="285750" indent="-285750"/>
            <a:r>
              <a:rPr lang="en-US" sz="2400" dirty="0"/>
              <a:t>Isolate bottlenecks in </a:t>
            </a:r>
            <a:r>
              <a:rPr lang="en-US" sz="2400" dirty="0" err="1"/>
              <a:t>v$sql_plan</a:t>
            </a:r>
            <a:r>
              <a:rPr lang="en-US" sz="2400" dirty="0"/>
              <a:t> table (cardinality, full table scan, index skip scans)</a:t>
            </a:r>
          </a:p>
          <a:p>
            <a:pPr marL="285750" indent="-285750"/>
            <a:r>
              <a:rPr lang="en-US" sz="2400" dirty="0"/>
              <a:t>Blocking Session &amp; Waits by Objects</a:t>
            </a:r>
          </a:p>
          <a:p>
            <a:pPr marL="285750" indent="-285750"/>
            <a:r>
              <a:rPr lang="en-US" sz="2400" dirty="0"/>
              <a:t>Review SQL History for multiple plan hashes indicative of unstable plans.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4300921"/>
            <a:ext cx="1564105" cy="651710"/>
          </a:xfrm>
          <a:prstGeom prst="rect">
            <a:avLst/>
          </a:prstGeom>
        </p:spPr>
      </p:pic>
      <p:sp>
        <p:nvSpPr>
          <p:cNvPr id="5" name="Content Placeholder 3"/>
          <p:cNvSpPr txBox="1">
            <a:spLocks/>
          </p:cNvSpPr>
          <p:nvPr/>
        </p:nvSpPr>
        <p:spPr>
          <a:xfrm>
            <a:off x="1347813" y="842143"/>
            <a:ext cx="6651338" cy="8621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800" i="1" smtClean="0"/>
              <a:t>Correlating details we’ve captured to Proactively manage the SQL execution and improve performance.</a:t>
            </a:r>
            <a:endParaRPr lang="en-US" sz="1800" i="1" dirty="0" smtClean="0"/>
          </a:p>
        </p:txBody>
      </p:sp>
      <p:grpSp>
        <p:nvGrpSpPr>
          <p:cNvPr id="6" name="Group 5"/>
          <p:cNvGrpSpPr/>
          <p:nvPr/>
        </p:nvGrpSpPr>
        <p:grpSpPr>
          <a:xfrm>
            <a:off x="2892597" y="3917836"/>
            <a:ext cx="3851963" cy="966402"/>
            <a:chOff x="1932313" y="3349826"/>
            <a:chExt cx="4085823" cy="1292902"/>
          </a:xfrm>
        </p:grpSpPr>
        <p:sp>
          <p:nvSpPr>
            <p:cNvPr id="7" name="Rounded Rectangle 6"/>
            <p:cNvSpPr/>
            <p:nvPr/>
          </p:nvSpPr>
          <p:spPr>
            <a:xfrm>
              <a:off x="1932313" y="3349826"/>
              <a:ext cx="4085823" cy="128255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2337758" y="3530978"/>
              <a:ext cx="3252159" cy="1111750"/>
            </a:xfrm>
            <a:prstGeom prst="rect">
              <a:avLst/>
            </a:prstGeom>
            <a:noFill/>
          </p:spPr>
          <p:txBody>
            <a:bodyPr wrap="square" rtlCol="0">
              <a:spAutoFit/>
            </a:bodyPr>
            <a:lstStyle/>
            <a:p>
              <a:pPr algn="ctr"/>
              <a:r>
                <a:rPr lang="en-US" sz="2400" dirty="0" smtClean="0">
                  <a:solidFill>
                    <a:schemeClr val="accent6">
                      <a:lumMod val="60000"/>
                      <a:lumOff val="40000"/>
                    </a:schemeClr>
                  </a:solidFill>
                </a:rPr>
                <a:t>Plan SQL Tuning Tasks for DBAs</a:t>
              </a:r>
              <a:endParaRPr lang="en-US" sz="2400" dirty="0">
                <a:solidFill>
                  <a:schemeClr val="accent6">
                    <a:lumMod val="60000"/>
                    <a:lumOff val="40000"/>
                  </a:schemeClr>
                </a:solidFill>
              </a:endParaRPr>
            </a:p>
          </p:txBody>
        </p:sp>
      </p:grpSp>
    </p:spTree>
    <p:extLst>
      <p:ext uri="{BB962C8B-B14F-4D97-AF65-F5344CB8AC3E}">
        <p14:creationId xmlns:p14="http://schemas.microsoft.com/office/powerpoint/2010/main" val="790339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4300921"/>
            <a:ext cx="1564105" cy="651710"/>
          </a:xfrm>
          <a:prstGeom prst="rect">
            <a:avLst/>
          </a:prstGeom>
        </p:spPr>
      </p:pic>
      <p:sp>
        <p:nvSpPr>
          <p:cNvPr id="6" name="Content Placeholder 2"/>
          <p:cNvSpPr txBox="1">
            <a:spLocks/>
          </p:cNvSpPr>
          <p:nvPr/>
        </p:nvSpPr>
        <p:spPr>
          <a:xfrm>
            <a:off x="1600654" y="964321"/>
            <a:ext cx="6151694" cy="3215793"/>
          </a:xfrm>
          <a:prstGeom prst="rect">
            <a:avLst/>
          </a:prstGeom>
        </p:spPr>
        <p:txBody>
          <a:bodyPr vert="horz" lIns="91440" tIns="45720" rIns="91440" bIns="45720" numCol="1"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30000"/>
              </a:lnSpc>
            </a:pPr>
            <a:r>
              <a:rPr lang="en-US" sz="2000" dirty="0" smtClean="0"/>
              <a:t>Reactive vs. Proactive?</a:t>
            </a:r>
          </a:p>
          <a:p>
            <a:pPr>
              <a:lnSpc>
                <a:spcPct val="130000"/>
              </a:lnSpc>
            </a:pPr>
            <a:r>
              <a:rPr lang="en-US" sz="2000" dirty="0" smtClean="0"/>
              <a:t>Planning for Success</a:t>
            </a:r>
          </a:p>
          <a:p>
            <a:pPr>
              <a:lnSpc>
                <a:spcPct val="130000"/>
              </a:lnSpc>
            </a:pPr>
            <a:r>
              <a:rPr lang="en-US" sz="2000" dirty="0" smtClean="0"/>
              <a:t>Finding an Approach that Works</a:t>
            </a:r>
          </a:p>
          <a:p>
            <a:pPr>
              <a:lnSpc>
                <a:spcPct val="130000"/>
              </a:lnSpc>
            </a:pPr>
            <a:r>
              <a:rPr lang="en-US" sz="2000" dirty="0" smtClean="0"/>
              <a:t>Common Performance Issues</a:t>
            </a:r>
          </a:p>
          <a:p>
            <a:pPr>
              <a:lnSpc>
                <a:spcPct val="130000"/>
              </a:lnSpc>
            </a:pPr>
            <a:r>
              <a:rPr lang="en-US" sz="2000" dirty="0" smtClean="0"/>
              <a:t>5S Approach is Proactive</a:t>
            </a:r>
          </a:p>
          <a:p>
            <a:pPr>
              <a:lnSpc>
                <a:spcPct val="130000"/>
              </a:lnSpc>
            </a:pPr>
            <a:r>
              <a:rPr lang="en-US" sz="2000" dirty="0" smtClean="0"/>
              <a:t>Tools for Insight: Bridging the Gap</a:t>
            </a:r>
          </a:p>
          <a:p>
            <a:pPr>
              <a:lnSpc>
                <a:spcPct val="130000"/>
              </a:lnSpc>
            </a:pPr>
            <a:r>
              <a:rPr lang="en-US" sz="2000" dirty="0" smtClean="0"/>
              <a:t>Correlation is Key</a:t>
            </a:r>
            <a:endParaRPr lang="en-US" sz="2000" dirty="0" smtClean="0"/>
          </a:p>
        </p:txBody>
      </p:sp>
    </p:spTree>
    <p:extLst>
      <p:ext uri="{BB962C8B-B14F-4D97-AF65-F5344CB8AC3E}">
        <p14:creationId xmlns:p14="http://schemas.microsoft.com/office/powerpoint/2010/main" val="2671282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Why &amp; How Often</a:t>
            </a:r>
            <a:endParaRPr lang="en-US" dirty="0"/>
          </a:p>
        </p:txBody>
      </p:sp>
      <p:sp>
        <p:nvSpPr>
          <p:cNvPr id="3" name="Content Placeholder 2"/>
          <p:cNvSpPr>
            <a:spLocks noGrp="1"/>
          </p:cNvSpPr>
          <p:nvPr>
            <p:ph idx="1"/>
          </p:nvPr>
        </p:nvSpPr>
        <p:spPr>
          <a:xfrm>
            <a:off x="457200" y="1966303"/>
            <a:ext cx="8229600" cy="2628319"/>
          </a:xfrm>
        </p:spPr>
        <p:txBody>
          <a:bodyPr/>
          <a:lstStyle/>
          <a:p>
            <a:pPr marL="285750" indent="-285750"/>
            <a:r>
              <a:rPr lang="en-US" dirty="0"/>
              <a:t>Full Assessments (110+ Points)</a:t>
            </a:r>
          </a:p>
          <a:p>
            <a:pPr marL="285750" indent="-285750"/>
            <a:r>
              <a:rPr lang="en-US" dirty="0"/>
              <a:t>Monthly Reviews</a:t>
            </a:r>
          </a:p>
          <a:p>
            <a:pPr marL="285750" indent="-285750"/>
            <a:r>
              <a:rPr lang="en-US" dirty="0"/>
              <a:t>Weekly/Daily</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4300921"/>
            <a:ext cx="1564105" cy="651710"/>
          </a:xfrm>
          <a:prstGeom prst="rect">
            <a:avLst/>
          </a:prstGeom>
        </p:spPr>
      </p:pic>
      <p:sp>
        <p:nvSpPr>
          <p:cNvPr id="5" name="Content Placeholder 3"/>
          <p:cNvSpPr txBox="1">
            <a:spLocks/>
          </p:cNvSpPr>
          <p:nvPr/>
        </p:nvSpPr>
        <p:spPr>
          <a:xfrm>
            <a:off x="1162183" y="967226"/>
            <a:ext cx="6651338" cy="109508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800" i="1" smtClean="0"/>
              <a:t>Proactivity is having a plan with: a consistent baseline approach that is a documented, repeatable process focusing on results and reducing or preventing downtime.</a:t>
            </a:r>
            <a:endParaRPr lang="en-US" sz="1800" i="1" dirty="0"/>
          </a:p>
        </p:txBody>
      </p:sp>
      <p:grpSp>
        <p:nvGrpSpPr>
          <p:cNvPr id="6" name="Group 5"/>
          <p:cNvGrpSpPr/>
          <p:nvPr/>
        </p:nvGrpSpPr>
        <p:grpSpPr>
          <a:xfrm>
            <a:off x="2522139" y="3815730"/>
            <a:ext cx="4634931" cy="697952"/>
            <a:chOff x="1932313" y="3349826"/>
            <a:chExt cx="4085823" cy="1282558"/>
          </a:xfrm>
        </p:grpSpPr>
        <p:sp>
          <p:nvSpPr>
            <p:cNvPr id="7" name="Rounded Rectangle 6"/>
            <p:cNvSpPr/>
            <p:nvPr/>
          </p:nvSpPr>
          <p:spPr>
            <a:xfrm>
              <a:off x="1932313" y="3349826"/>
              <a:ext cx="4085823" cy="128255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2337758" y="3530978"/>
              <a:ext cx="3252159" cy="830997"/>
            </a:xfrm>
            <a:prstGeom prst="rect">
              <a:avLst/>
            </a:prstGeom>
            <a:noFill/>
          </p:spPr>
          <p:txBody>
            <a:bodyPr wrap="square" rtlCol="0">
              <a:spAutoFit/>
            </a:bodyPr>
            <a:lstStyle/>
            <a:p>
              <a:pPr algn="ctr"/>
              <a:r>
                <a:rPr lang="en-US" sz="2400" dirty="0" smtClean="0"/>
                <a:t>Frequency &amp; Consistency</a:t>
              </a:r>
              <a:endParaRPr lang="en-US" sz="2400" dirty="0"/>
            </a:p>
          </p:txBody>
        </p:sp>
      </p:grpSp>
    </p:spTree>
    <p:extLst>
      <p:ext uri="{BB962C8B-B14F-4D97-AF65-F5344CB8AC3E}">
        <p14:creationId xmlns:p14="http://schemas.microsoft.com/office/powerpoint/2010/main" val="1625095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1045379" y="-9131"/>
            <a:ext cx="6490722" cy="690618"/>
          </a:xfrm>
        </p:spPr>
        <p:txBody>
          <a:bodyPr>
            <a:normAutofit fontScale="90000"/>
          </a:bodyPr>
          <a:lstStyle/>
          <a:p>
            <a:r>
              <a:rPr lang="en-US" dirty="0" smtClean="0"/>
              <a:t>Thinking Proactively</a:t>
            </a:r>
            <a:endParaRPr lang="en-US" dirty="0"/>
          </a:p>
        </p:txBody>
      </p:sp>
      <p:sp>
        <p:nvSpPr>
          <p:cNvPr id="8" name="Content Placeholder 2"/>
          <p:cNvSpPr>
            <a:spLocks noGrp="1"/>
          </p:cNvSpPr>
          <p:nvPr>
            <p:ph idx="1"/>
          </p:nvPr>
        </p:nvSpPr>
        <p:spPr>
          <a:xfrm>
            <a:off x="2981997" y="2196548"/>
            <a:ext cx="5634852" cy="1343240"/>
          </a:xfrm>
        </p:spPr>
        <p:txBody>
          <a:bodyPr>
            <a:noAutofit/>
          </a:bodyPr>
          <a:lstStyle/>
          <a:p>
            <a:pPr marL="0" indent="0">
              <a:buNone/>
            </a:pPr>
            <a:r>
              <a:rPr lang="en-US" sz="1600" dirty="0"/>
              <a:t>“Every defect is a treasure, </a:t>
            </a:r>
            <a:r>
              <a:rPr lang="en-US" sz="1600" i="1" dirty="0"/>
              <a:t>if</a:t>
            </a:r>
            <a:r>
              <a:rPr lang="en-US" sz="1600" dirty="0"/>
              <a:t> the company can uncover its </a:t>
            </a:r>
            <a:r>
              <a:rPr lang="en-US" sz="1600" dirty="0" smtClean="0"/>
              <a:t>cause and </a:t>
            </a:r>
            <a:r>
              <a:rPr lang="en-US" sz="1600" dirty="0"/>
              <a:t>work to prevent it across the corporation</a:t>
            </a:r>
            <a:r>
              <a:rPr lang="en-US" sz="1600" dirty="0" smtClean="0"/>
              <a:t>.” 			</a:t>
            </a:r>
            <a:r>
              <a:rPr lang="en-US" sz="1200" dirty="0" smtClean="0"/>
              <a:t>- </a:t>
            </a:r>
            <a:r>
              <a:rPr lang="en-US" sz="1200" i="1" dirty="0" err="1"/>
              <a:t>Kilchiro</a:t>
            </a:r>
            <a:r>
              <a:rPr lang="en-US" sz="1200" i="1" dirty="0"/>
              <a:t> Toyoda, founder of </a:t>
            </a:r>
            <a:r>
              <a:rPr lang="en-US" sz="1200" i="1" dirty="0" smtClean="0"/>
              <a:t>Toyota</a:t>
            </a:r>
            <a:endParaRPr lang="en-US" sz="1200" i="1" dirty="0"/>
          </a:p>
        </p:txBody>
      </p:sp>
      <p:sp>
        <p:nvSpPr>
          <p:cNvPr id="2" name="Rectangle 1"/>
          <p:cNvSpPr/>
          <p:nvPr/>
        </p:nvSpPr>
        <p:spPr>
          <a:xfrm>
            <a:off x="761311" y="934664"/>
            <a:ext cx="5445071" cy="1200329"/>
          </a:xfrm>
          <a:prstGeom prst="rect">
            <a:avLst/>
          </a:prstGeom>
        </p:spPr>
        <p:txBody>
          <a:bodyPr wrap="square">
            <a:spAutoFit/>
          </a:bodyPr>
          <a:lstStyle/>
          <a:p>
            <a:r>
              <a:rPr lang="en-US" sz="1600" dirty="0" smtClean="0">
                <a:solidFill>
                  <a:schemeClr val="accent6">
                    <a:lumMod val="60000"/>
                    <a:lumOff val="40000"/>
                  </a:schemeClr>
                </a:solidFill>
              </a:rPr>
              <a:t>“</a:t>
            </a:r>
            <a:r>
              <a:rPr lang="en-US" sz="1600" dirty="0">
                <a:solidFill>
                  <a:schemeClr val="accent6">
                    <a:lumMod val="60000"/>
                    <a:lumOff val="40000"/>
                  </a:schemeClr>
                </a:solidFill>
              </a:rPr>
              <a:t>In an emergency, you rarely get one consistent piece of advice. You usually have two or three people with two or three different ideas. So you want to have your own set </a:t>
            </a:r>
            <a:r>
              <a:rPr lang="en-US" sz="1600" dirty="0" smtClean="0">
                <a:solidFill>
                  <a:schemeClr val="accent6">
                    <a:lumMod val="60000"/>
                    <a:lumOff val="40000"/>
                  </a:schemeClr>
                </a:solidFill>
              </a:rPr>
              <a:t>of thoughts.</a:t>
            </a:r>
          </a:p>
          <a:p>
            <a:r>
              <a:rPr lang="en-US" sz="1200" dirty="0" smtClean="0">
                <a:solidFill>
                  <a:schemeClr val="accent6">
                    <a:lumMod val="60000"/>
                    <a:lumOff val="40000"/>
                  </a:schemeClr>
                </a:solidFill>
              </a:rPr>
              <a:t>			</a:t>
            </a:r>
            <a:r>
              <a:rPr lang="en-US" sz="1200" dirty="0">
                <a:solidFill>
                  <a:schemeClr val="accent6">
                    <a:lumMod val="60000"/>
                    <a:lumOff val="40000"/>
                  </a:schemeClr>
                </a:solidFill>
              </a:rPr>
              <a:t>	</a:t>
            </a:r>
            <a:r>
              <a:rPr lang="en-US" sz="1200" dirty="0" smtClean="0">
                <a:solidFill>
                  <a:schemeClr val="accent6">
                    <a:lumMod val="60000"/>
                    <a:lumOff val="40000"/>
                  </a:schemeClr>
                </a:solidFill>
              </a:rPr>
              <a:t>		-Rudy Giuliani, Former Mayor NYC</a:t>
            </a:r>
          </a:p>
        </p:txBody>
      </p:sp>
      <p:sp>
        <p:nvSpPr>
          <p:cNvPr id="3" name="TextBox 2"/>
          <p:cNvSpPr txBox="1"/>
          <p:nvPr/>
        </p:nvSpPr>
        <p:spPr>
          <a:xfrm>
            <a:off x="2390027" y="3539788"/>
            <a:ext cx="3801425" cy="461665"/>
          </a:xfrm>
          <a:prstGeom prst="rect">
            <a:avLst/>
          </a:prstGeom>
          <a:noFill/>
        </p:spPr>
        <p:txBody>
          <a:bodyPr wrap="none" rtlCol="0">
            <a:spAutoFit/>
          </a:bodyPr>
          <a:lstStyle/>
          <a:p>
            <a:pPr algn="ctr"/>
            <a:r>
              <a:rPr lang="en-US" sz="2400" dirty="0" smtClean="0">
                <a:solidFill>
                  <a:schemeClr val="accent6"/>
                </a:solidFill>
              </a:rPr>
              <a:t>Good Luck Treasure Hunting!</a:t>
            </a:r>
            <a:endParaRPr lang="en-US" sz="2400" dirty="0">
              <a:solidFill>
                <a:schemeClr val="accent6"/>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4300921"/>
            <a:ext cx="1564105" cy="651710"/>
          </a:xfrm>
          <a:prstGeom prst="rect">
            <a:avLst/>
          </a:prstGeom>
        </p:spPr>
      </p:pic>
    </p:spTree>
    <p:extLst>
      <p:ext uri="{BB962C8B-B14F-4D97-AF65-F5344CB8AC3E}">
        <p14:creationId xmlns:p14="http://schemas.microsoft.com/office/powerpoint/2010/main" val="414464683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2" grpId="0"/>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&amp; Resources</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4300921"/>
            <a:ext cx="1564105" cy="651710"/>
          </a:xfrm>
          <a:prstGeom prst="rect">
            <a:avLst/>
          </a:prstGeom>
        </p:spPr>
      </p:pic>
      <p:sp>
        <p:nvSpPr>
          <p:cNvPr id="5" name="Content Placeholder 4">
            <a:hlinkClick r:id="rId3"/>
          </p:cNvPr>
          <p:cNvSpPr txBox="1">
            <a:spLocks noGrp="1"/>
          </p:cNvSpPr>
          <p:nvPr>
            <p:ph idx="1"/>
          </p:nvPr>
        </p:nvSpPr>
        <p:spPr>
          <a:xfrm>
            <a:off x="457200" y="1200151"/>
            <a:ext cx="8229600" cy="2492990"/>
          </a:xfrm>
          <a:prstGeom prst="rect">
            <a:avLst/>
          </a:prstGeom>
          <a:noFill/>
        </p:spPr>
        <p:txBody>
          <a:bodyPr wrap="square" rtlCol="0">
            <a:spAutoFit/>
          </a:bodyPr>
          <a:lstStyle/>
          <a:p>
            <a:pPr>
              <a:spcAft>
                <a:spcPts val="1200"/>
              </a:spcAft>
            </a:pPr>
            <a:r>
              <a:rPr lang="en-US" sz="2000" dirty="0" smtClean="0"/>
              <a:t>Download these resources at </a:t>
            </a:r>
            <a:r>
              <a:rPr lang="en-US" sz="2000" dirty="0" smtClean="0">
                <a:hlinkClick r:id="rId4"/>
              </a:rPr>
              <a:t>www.Datavail.com</a:t>
            </a:r>
            <a:r>
              <a:rPr lang="en-US" sz="2000" dirty="0" smtClean="0"/>
              <a:t> </a:t>
            </a:r>
          </a:p>
          <a:p>
            <a:pPr>
              <a:spcAft>
                <a:spcPts val="1200"/>
              </a:spcAft>
            </a:pPr>
            <a:r>
              <a:rPr lang="en-US" sz="2000" dirty="0" smtClean="0">
                <a:hlinkClick r:id="rId3"/>
              </a:rPr>
              <a:t>White Paper: The </a:t>
            </a:r>
            <a:r>
              <a:rPr lang="en-US" sz="2000" dirty="0">
                <a:hlinkClick r:id="rId3"/>
              </a:rPr>
              <a:t>5S Approach to Improving Database </a:t>
            </a:r>
            <a:r>
              <a:rPr lang="en-US" sz="2000" dirty="0" smtClean="0">
                <a:hlinkClick r:id="rId3"/>
              </a:rPr>
              <a:t>Performance</a:t>
            </a:r>
            <a:endParaRPr lang="en-US" sz="2000" dirty="0"/>
          </a:p>
          <a:p>
            <a:pPr>
              <a:spcAft>
                <a:spcPts val="1200"/>
              </a:spcAft>
            </a:pPr>
            <a:r>
              <a:rPr lang="en-US" sz="2000" dirty="0" smtClean="0">
                <a:hlinkClick r:id="rId5"/>
              </a:rPr>
              <a:t>Blog</a:t>
            </a:r>
            <a:r>
              <a:rPr lang="en-US" sz="2000" dirty="0">
                <a:hlinkClick r:id="rId5"/>
              </a:rPr>
              <a:t>: Selecting Application Code Profiling </a:t>
            </a:r>
            <a:r>
              <a:rPr lang="en-US" sz="2000" dirty="0" smtClean="0">
                <a:hlinkClick r:id="rId5"/>
              </a:rPr>
              <a:t>Tools</a:t>
            </a:r>
            <a:endParaRPr lang="en-US" sz="2000" dirty="0"/>
          </a:p>
          <a:p>
            <a:pPr>
              <a:spcAft>
                <a:spcPts val="1200"/>
              </a:spcAft>
            </a:pPr>
            <a:r>
              <a:rPr lang="en-US" sz="2000" dirty="0" smtClean="0"/>
              <a:t>Webinar: Building a Database Monitoring Tool Using </a:t>
            </a:r>
            <a:r>
              <a:rPr lang="en-US" sz="2000" dirty="0" err="1" smtClean="0"/>
              <a:t>Splunk</a:t>
            </a:r>
            <a:r>
              <a:rPr lang="en-US" sz="2000" dirty="0" smtClean="0"/>
              <a:t>.</a:t>
            </a:r>
            <a:endParaRPr lang="en-US" sz="2000" dirty="0"/>
          </a:p>
          <a:p>
            <a:pPr>
              <a:spcAft>
                <a:spcPts val="1200"/>
              </a:spcAft>
            </a:pPr>
            <a:r>
              <a:rPr lang="en-US" sz="2000" dirty="0" smtClean="0"/>
              <a:t>Performance Monitoring &amp; Profiling Application Code</a:t>
            </a:r>
            <a:endParaRPr lang="en-US" sz="2000" dirty="0"/>
          </a:p>
        </p:txBody>
      </p:sp>
      <p:sp>
        <p:nvSpPr>
          <p:cNvPr id="6" name="Rectangle 5"/>
          <p:cNvSpPr/>
          <p:nvPr/>
        </p:nvSpPr>
        <p:spPr>
          <a:xfrm>
            <a:off x="3368078" y="3656873"/>
            <a:ext cx="2407844" cy="131343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7" name="TextBox 6"/>
          <p:cNvSpPr txBox="1"/>
          <p:nvPr/>
        </p:nvSpPr>
        <p:spPr>
          <a:xfrm>
            <a:off x="3481043" y="3693141"/>
            <a:ext cx="2181914" cy="1384995"/>
          </a:xfrm>
          <a:prstGeom prst="rect">
            <a:avLst/>
          </a:prstGeom>
          <a:noFill/>
        </p:spPr>
        <p:txBody>
          <a:bodyPr wrap="square" rtlCol="0">
            <a:spAutoFit/>
          </a:bodyPr>
          <a:lstStyle/>
          <a:p>
            <a:pPr algn="ctr"/>
            <a:r>
              <a:rPr lang="en-US" dirty="0" smtClean="0"/>
              <a:t>Chuck Ezell  </a:t>
            </a:r>
          </a:p>
          <a:p>
            <a:r>
              <a:rPr lang="en-US" sz="1400" i="1" dirty="0" smtClean="0">
                <a:hlinkClick r:id="rId6"/>
              </a:rPr>
              <a:t>Chuck.Ezell@datavail.com</a:t>
            </a:r>
            <a:endParaRPr lang="en-US" sz="1400" i="1" dirty="0" smtClean="0"/>
          </a:p>
          <a:p>
            <a:r>
              <a:rPr lang="en-US" sz="1400" i="1" dirty="0" smtClean="0"/>
              <a:t>Datavail.com</a:t>
            </a:r>
          </a:p>
          <a:p>
            <a:endParaRPr lang="en-US" sz="1400" i="1" dirty="0" smtClean="0"/>
          </a:p>
          <a:p>
            <a:pPr algn="ctr"/>
            <a:r>
              <a:rPr lang="en-US" sz="2400" dirty="0" smtClean="0">
                <a:solidFill>
                  <a:schemeClr val="bg1">
                    <a:lumMod val="50000"/>
                  </a:schemeClr>
                </a:solidFill>
              </a:rPr>
              <a:t>866-828-7843</a:t>
            </a:r>
            <a:endParaRPr lang="en-US" sz="2400" dirty="0">
              <a:solidFill>
                <a:schemeClr val="bg1">
                  <a:lumMod val="50000"/>
                </a:schemeClr>
              </a:solidFill>
            </a:endParaRPr>
          </a:p>
        </p:txBody>
      </p:sp>
    </p:spTree>
    <p:extLst>
      <p:ext uri="{BB962C8B-B14F-4D97-AF65-F5344CB8AC3E}">
        <p14:creationId xmlns:p14="http://schemas.microsoft.com/office/powerpoint/2010/main" val="1970561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Long Live the Reactive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4300921"/>
            <a:ext cx="1564105" cy="651710"/>
          </a:xfrm>
          <a:prstGeom prst="rect">
            <a:avLst/>
          </a:prstGeom>
        </p:spPr>
      </p:pic>
      <p:sp>
        <p:nvSpPr>
          <p:cNvPr id="5" name="Content Placeholder 2"/>
          <p:cNvSpPr txBox="1">
            <a:spLocks/>
          </p:cNvSpPr>
          <p:nvPr/>
        </p:nvSpPr>
        <p:spPr>
          <a:xfrm>
            <a:off x="1072806" y="985253"/>
            <a:ext cx="6214435" cy="357085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smtClean="0"/>
              <a:t>“</a:t>
            </a:r>
            <a:r>
              <a:rPr lang="en-US" sz="2000" i="1" dirty="0" smtClean="0"/>
              <a:t>…into 2015 and beyond 80% of outages impacting mission critical services will be caused by people and process issues. </a:t>
            </a:r>
          </a:p>
          <a:p>
            <a:r>
              <a:rPr lang="en-US" sz="2000" i="1" dirty="0" smtClean="0"/>
              <a:t>More than 50% will be caused by change, configuration, release integration and hand-off issues.</a:t>
            </a:r>
            <a:r>
              <a:rPr lang="en-US" sz="2000" dirty="0" smtClean="0"/>
              <a:t>” </a:t>
            </a:r>
          </a:p>
          <a:p>
            <a:r>
              <a:rPr lang="en-US" sz="2000" dirty="0" smtClean="0"/>
              <a:t>Although 75% of the overall system problems are often caused by 25% of the activity, there are rarely “silver bullets” that provide the solution to problems. Ultimately, tuning is a people and process problem as well as the solution.</a:t>
            </a:r>
          </a:p>
          <a:p>
            <a:pPr marL="0" indent="0">
              <a:buNone/>
            </a:pPr>
            <a:endParaRPr lang="en-US" sz="2000" dirty="0"/>
          </a:p>
        </p:txBody>
      </p:sp>
    </p:spTree>
    <p:extLst>
      <p:ext uri="{BB962C8B-B14F-4D97-AF65-F5344CB8AC3E}">
        <p14:creationId xmlns:p14="http://schemas.microsoft.com/office/powerpoint/2010/main" val="2360534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Thinking Proactively</a:t>
            </a:r>
            <a:endParaRPr lang="en-US" dirty="0"/>
          </a:p>
        </p:txBody>
      </p:sp>
      <p:sp>
        <p:nvSpPr>
          <p:cNvPr id="3" name="Content Placeholder 2"/>
          <p:cNvSpPr>
            <a:spLocks noGrp="1"/>
          </p:cNvSpPr>
          <p:nvPr>
            <p:ph idx="1"/>
          </p:nvPr>
        </p:nvSpPr>
        <p:spPr>
          <a:xfrm>
            <a:off x="1938027" y="932720"/>
            <a:ext cx="5203181" cy="1315773"/>
          </a:xfrm>
        </p:spPr>
        <p:txBody>
          <a:bodyPr>
            <a:normAutofit fontScale="55000" lnSpcReduction="20000"/>
          </a:bodyPr>
          <a:lstStyle/>
          <a:p>
            <a:r>
              <a:rPr lang="en-US" dirty="0"/>
              <a:t>“In an emergency, you rarely get one consistent piece of advice. You usually have two or three people with two or three different ideas. So you want to have your own set of thoughts.</a:t>
            </a:r>
          </a:p>
          <a:p>
            <a:pPr marL="0" indent="0">
              <a:buNone/>
            </a:pPr>
            <a:r>
              <a:rPr lang="en-US" sz="1200" dirty="0">
                <a:solidFill>
                  <a:srgbClr val="262626"/>
                </a:solidFill>
              </a:rPr>
              <a:t>			</a:t>
            </a:r>
            <a:r>
              <a:rPr lang="en-US" sz="1200" dirty="0">
                <a:solidFill>
                  <a:srgbClr val="262626"/>
                </a:solidFill>
              </a:rPr>
              <a:t>	</a:t>
            </a:r>
            <a:r>
              <a:rPr lang="en-US" sz="1200" i="1" dirty="0">
                <a:solidFill>
                  <a:schemeClr val="tx1">
                    <a:lumMod val="50000"/>
                    <a:lumOff val="50000"/>
                  </a:schemeClr>
                </a:solidFill>
              </a:rPr>
              <a:t>-</a:t>
            </a:r>
            <a:r>
              <a:rPr lang="en-US" sz="1200" i="1" dirty="0">
                <a:solidFill>
                  <a:schemeClr val="tx1">
                    <a:lumMod val="50000"/>
                    <a:lumOff val="50000"/>
                  </a:schemeClr>
                </a:solidFill>
              </a:rPr>
              <a:t>Rudy Giuliani, Former Mayor </a:t>
            </a:r>
            <a:r>
              <a:rPr lang="en-US" sz="1200" i="1" dirty="0">
                <a:solidFill>
                  <a:schemeClr val="tx1">
                    <a:lumMod val="50000"/>
                    <a:lumOff val="50000"/>
                  </a:schemeClr>
                </a:solidFill>
              </a:rPr>
              <a:t>NYC</a:t>
            </a:r>
            <a:endParaRPr lang="en-US" sz="1200" i="1" dirty="0">
              <a:solidFill>
                <a:schemeClr val="tx1">
                  <a:lumMod val="50000"/>
                  <a:lumOff val="50000"/>
                </a:schemeClr>
              </a:solidFill>
            </a:endParaRPr>
          </a:p>
        </p:txBody>
      </p:sp>
      <p:sp>
        <p:nvSpPr>
          <p:cNvPr id="4" name="Content Placeholder 2"/>
          <p:cNvSpPr txBox="1">
            <a:spLocks/>
          </p:cNvSpPr>
          <p:nvPr/>
        </p:nvSpPr>
        <p:spPr bwMode="auto">
          <a:xfrm>
            <a:off x="2052327" y="2921768"/>
            <a:ext cx="5203181" cy="893488"/>
          </a:xfrm>
          <a:prstGeom prst="rect">
            <a:avLst/>
          </a:prstGeom>
          <a:noFill/>
          <a:ln w="9525">
            <a:noFill/>
            <a:miter lim="800000"/>
            <a:headEnd/>
            <a:tailEnd/>
          </a:ln>
        </p:spPr>
        <p:txBody>
          <a:bodyPr vert="horz" wrap="square" lIns="68580" tIns="34290" rIns="68580" bIns="34290" numCol="1" anchor="t" anchorCtr="0" compatLnSpc="1">
            <a:prstTxWarp prst="textNoShape">
              <a:avLst/>
            </a:prstTxWarp>
          </a:bodyPr>
          <a:lstStyle>
            <a:lvl1pPr marL="342900" indent="-342900" algn="l" rtl="0" eaLnBrk="1" fontAlgn="base" hangingPunct="1">
              <a:spcBef>
                <a:spcPts val="600"/>
              </a:spcBef>
              <a:spcAft>
                <a:spcPts val="300"/>
              </a:spcAft>
              <a:buClr>
                <a:srgbClr val="2D427F"/>
              </a:buClr>
              <a:buSzPct val="100000"/>
              <a:buFontTx/>
              <a:buBlip>
                <a:blip r:embed="rId2"/>
              </a:buBlip>
              <a:defRPr lang="en-US" sz="2000" b="1" kern="1200" baseline="0" dirty="0" smtClean="0">
                <a:solidFill>
                  <a:srgbClr val="2D427F"/>
                </a:solidFill>
                <a:latin typeface="+mn-lt"/>
                <a:ea typeface="+mn-ea"/>
                <a:cs typeface="+mn-cs"/>
              </a:defRPr>
            </a:lvl1pPr>
            <a:lvl2pPr marL="742950" indent="-285750" algn="l" rtl="0" eaLnBrk="0" fontAlgn="base" hangingPunct="0">
              <a:spcBef>
                <a:spcPts val="0"/>
              </a:spcBef>
              <a:spcAft>
                <a:spcPts val="400"/>
              </a:spcAft>
              <a:buFont typeface="Arial" pitchFamily="34" charset="0"/>
              <a:buChar char="•"/>
              <a:defRPr lang="en-US" sz="1600" b="1" kern="1200" dirty="0" smtClean="0">
                <a:solidFill>
                  <a:schemeClr val="tx1">
                    <a:lumMod val="50000"/>
                    <a:lumOff val="50000"/>
                  </a:schemeClr>
                </a:solidFill>
                <a:latin typeface="+mn-lt"/>
                <a:ea typeface="+mn-ea"/>
                <a:cs typeface="+mn-cs"/>
              </a:defRPr>
            </a:lvl2pPr>
            <a:lvl3pPr marL="1143000" indent="-228600" algn="l" rtl="0" eaLnBrk="0" fontAlgn="base" hangingPunct="0">
              <a:spcBef>
                <a:spcPts val="0"/>
              </a:spcBef>
              <a:spcAft>
                <a:spcPts val="600"/>
              </a:spcAft>
              <a:buFont typeface="Calibri" pitchFamily="34" charset="0"/>
              <a:buChar char="–"/>
              <a:defRPr lang="en-US" sz="1400" b="1" kern="1200" dirty="0" smtClean="0">
                <a:solidFill>
                  <a:schemeClr val="tx1">
                    <a:lumMod val="50000"/>
                    <a:lumOff val="50000"/>
                  </a:schemeClr>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rgbClr val="25406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600" kern="1200">
                <a:solidFill>
                  <a:srgbClr val="25406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500" dirty="0">
                <a:solidFill>
                  <a:schemeClr val="accent6">
                    <a:lumMod val="60000"/>
                    <a:lumOff val="40000"/>
                  </a:schemeClr>
                </a:solidFill>
              </a:rPr>
              <a:t>“Every defect is a treasure, </a:t>
            </a:r>
            <a:r>
              <a:rPr lang="en-US" sz="1500" i="1" dirty="0">
                <a:solidFill>
                  <a:schemeClr val="accent6">
                    <a:lumMod val="60000"/>
                    <a:lumOff val="40000"/>
                  </a:schemeClr>
                </a:solidFill>
              </a:rPr>
              <a:t>if</a:t>
            </a:r>
            <a:r>
              <a:rPr lang="en-US" sz="1500" dirty="0">
                <a:solidFill>
                  <a:schemeClr val="accent6">
                    <a:lumMod val="60000"/>
                    <a:lumOff val="40000"/>
                  </a:schemeClr>
                </a:solidFill>
              </a:rPr>
              <a:t> the company can uncover its cause and work to prevent it across the corporation.”                          </a:t>
            </a:r>
            <a:r>
              <a:rPr lang="en-US" sz="1500" dirty="0">
                <a:solidFill>
                  <a:schemeClr val="accent6">
                    <a:lumMod val="60000"/>
                    <a:lumOff val="40000"/>
                  </a:schemeClr>
                </a:solidFill>
              </a:rPr>
              <a:t>				</a:t>
            </a:r>
            <a:r>
              <a:rPr lang="en-US" sz="1200" dirty="0">
                <a:solidFill>
                  <a:schemeClr val="accent6">
                    <a:lumMod val="60000"/>
                    <a:lumOff val="40000"/>
                  </a:schemeClr>
                </a:solidFill>
              </a:rPr>
              <a:t>-</a:t>
            </a:r>
            <a:r>
              <a:rPr lang="en-US" sz="1200" i="1" dirty="0" err="1">
                <a:solidFill>
                  <a:schemeClr val="accent6">
                    <a:lumMod val="60000"/>
                    <a:lumOff val="40000"/>
                  </a:schemeClr>
                </a:solidFill>
              </a:rPr>
              <a:t>Kilchiro</a:t>
            </a:r>
            <a:r>
              <a:rPr lang="en-US" sz="1200" i="1" dirty="0">
                <a:solidFill>
                  <a:schemeClr val="accent6">
                    <a:lumMod val="60000"/>
                    <a:lumOff val="40000"/>
                  </a:schemeClr>
                </a:solidFill>
              </a:rPr>
              <a:t> Toyoda, founder of Toyota</a:t>
            </a:r>
          </a:p>
        </p:txBody>
      </p:sp>
      <p:cxnSp>
        <p:nvCxnSpPr>
          <p:cNvPr id="5" name="Straight Connector 4"/>
          <p:cNvCxnSpPr/>
          <p:nvPr/>
        </p:nvCxnSpPr>
        <p:spPr>
          <a:xfrm flipV="1">
            <a:off x="2077394" y="988614"/>
            <a:ext cx="4828707" cy="880106"/>
          </a:xfrm>
          <a:prstGeom prst="line">
            <a:avLst/>
          </a:prstGeom>
          <a:ln w="28575">
            <a:solidFill>
              <a:srgbClr val="587301"/>
            </a:solidFill>
          </a:ln>
        </p:spPr>
        <p:style>
          <a:lnRef idx="1">
            <a:schemeClr val="dk1"/>
          </a:lnRef>
          <a:fillRef idx="0">
            <a:schemeClr val="dk1"/>
          </a:fillRef>
          <a:effectRef idx="0">
            <a:schemeClr val="dk1"/>
          </a:effectRef>
          <a:fontRef idx="minor">
            <a:schemeClr val="tx1"/>
          </a:fontRef>
        </p:style>
      </p:cxn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85900" y="4404693"/>
            <a:ext cx="1288831" cy="537013"/>
          </a:xfrm>
          <a:prstGeom prst="rect">
            <a:avLst/>
          </a:prstGeom>
        </p:spPr>
      </p:pic>
    </p:spTree>
    <p:extLst>
      <p:ext uri="{BB962C8B-B14F-4D97-AF65-F5344CB8AC3E}">
        <p14:creationId xmlns:p14="http://schemas.microsoft.com/office/powerpoint/2010/main" val="100693129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Reactive vs. Proactive</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1" y="4404049"/>
            <a:ext cx="1316598" cy="548582"/>
          </a:xfrm>
          <a:prstGeom prst="rect">
            <a:avLst/>
          </a:prstGeom>
        </p:spPr>
      </p:pic>
      <p:sp>
        <p:nvSpPr>
          <p:cNvPr id="5" name="Content Placeholder 1"/>
          <p:cNvSpPr>
            <a:spLocks noGrp="1"/>
          </p:cNvSpPr>
          <p:nvPr>
            <p:ph idx="1"/>
          </p:nvPr>
        </p:nvSpPr>
        <p:spPr>
          <a:xfrm>
            <a:off x="457200" y="994477"/>
            <a:ext cx="8229600" cy="3316266"/>
          </a:xfrm>
        </p:spPr>
        <p:txBody>
          <a:bodyPr>
            <a:noAutofit/>
          </a:bodyPr>
          <a:lstStyle/>
          <a:p>
            <a:r>
              <a:rPr lang="en-US" sz="2000" dirty="0"/>
              <a:t>Many approaches out there are from hardware/architecture perspective or deal with </a:t>
            </a:r>
            <a:r>
              <a:rPr lang="en-US" sz="2000" dirty="0" smtClean="0"/>
              <a:t>daily peripheral </a:t>
            </a:r>
            <a:r>
              <a:rPr lang="en-US" sz="2000" dirty="0"/>
              <a:t>issues and </a:t>
            </a:r>
            <a:r>
              <a:rPr lang="en-US" sz="2000" dirty="0" smtClean="0"/>
              <a:t>monitoring.</a:t>
            </a:r>
          </a:p>
          <a:p>
            <a:r>
              <a:rPr lang="en-US" sz="2000" dirty="0" smtClean="0"/>
              <a:t>Many tools &amp; approaches are thoughtfully created to help us deal with reactive situations.</a:t>
            </a:r>
            <a:endParaRPr lang="en-US" sz="2000" dirty="0"/>
          </a:p>
          <a:p>
            <a:r>
              <a:rPr lang="en-US" sz="2000" dirty="0"/>
              <a:t>What works in reactive situations often applies when proactively planning </a:t>
            </a:r>
            <a:r>
              <a:rPr lang="en-US" sz="2000" i="1" dirty="0"/>
              <a:t>(in both cases we’re </a:t>
            </a:r>
            <a:r>
              <a:rPr lang="en-US" sz="2000" i="1" dirty="0" smtClean="0"/>
              <a:t>mitigating</a:t>
            </a:r>
            <a:r>
              <a:rPr lang="en-US" sz="2000" dirty="0" smtClean="0"/>
              <a:t>.)</a:t>
            </a:r>
            <a:endParaRPr lang="en-US" sz="2000" dirty="0" smtClean="0"/>
          </a:p>
          <a:p>
            <a:r>
              <a:rPr lang="en-US" sz="2000" dirty="0" smtClean="0"/>
              <a:t>However, </a:t>
            </a:r>
            <a:r>
              <a:rPr lang="en-US" sz="2000" dirty="0" smtClean="0"/>
              <a:t>we should go beyond “preparedness” and “emergency </a:t>
            </a:r>
            <a:r>
              <a:rPr lang="en-US" sz="2000" dirty="0" smtClean="0"/>
              <a:t>response</a:t>
            </a:r>
            <a:r>
              <a:rPr lang="en-US" sz="2000" dirty="0" smtClean="0"/>
              <a:t>.”</a:t>
            </a:r>
            <a:endParaRPr lang="en-US" sz="2000" dirty="0" smtClean="0"/>
          </a:p>
          <a:p>
            <a:r>
              <a:rPr lang="en-US" sz="2000" dirty="0" smtClean="0"/>
              <a:t>Proactivity </a:t>
            </a:r>
            <a:r>
              <a:rPr lang="en-US" sz="2000" dirty="0" smtClean="0"/>
              <a:t>is </a:t>
            </a:r>
            <a:r>
              <a:rPr lang="en-US" sz="2000" dirty="0" smtClean="0"/>
              <a:t>more than just “having a </a:t>
            </a:r>
            <a:r>
              <a:rPr lang="en-US" sz="2000" dirty="0" smtClean="0"/>
              <a:t>plan</a:t>
            </a:r>
            <a:r>
              <a:rPr lang="en-US" sz="2000" dirty="0" smtClean="0"/>
              <a:t>.”</a:t>
            </a:r>
            <a:r>
              <a:rPr lang="en-US" sz="2000" dirty="0" smtClean="0"/>
              <a:t> </a:t>
            </a:r>
            <a:endParaRPr lang="en-US" sz="2000" dirty="0"/>
          </a:p>
        </p:txBody>
      </p:sp>
    </p:spTree>
    <p:extLst>
      <p:ext uri="{BB962C8B-B14F-4D97-AF65-F5344CB8AC3E}">
        <p14:creationId xmlns:p14="http://schemas.microsoft.com/office/powerpoint/2010/main" val="273887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Being Fully Proactive</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4300921"/>
            <a:ext cx="1564105" cy="651710"/>
          </a:xfrm>
          <a:prstGeom prst="rect">
            <a:avLst/>
          </a:prstGeom>
        </p:spPr>
      </p:pic>
      <p:pic>
        <p:nvPicPr>
          <p:cNvPr id="5" name="Content Placeholder 4" descr="Healthcheck-CoverFile.png"/>
          <p:cNvPicPr>
            <a:picLocks noGrp="1"/>
          </p:cNvPicPr>
          <p:nvPr>
            <p:ph idx="1"/>
          </p:nvPr>
        </p:nvPicPr>
        <p:blipFill rotWithShape="1">
          <a:blip r:embed="rId3"/>
          <a:srcRect l="4858" r="4564" b="44535"/>
          <a:stretch/>
        </p:blipFill>
        <p:spPr>
          <a:xfrm>
            <a:off x="5299665" y="1465092"/>
            <a:ext cx="2964311" cy="2113178"/>
          </a:xfrm>
          <a:prstGeom prst="rect">
            <a:avLst/>
          </a:prstGeom>
        </p:spPr>
      </p:pic>
      <p:sp>
        <p:nvSpPr>
          <p:cNvPr id="6" name="TextBox 5"/>
          <p:cNvSpPr txBox="1"/>
          <p:nvPr/>
        </p:nvSpPr>
        <p:spPr>
          <a:xfrm>
            <a:off x="928151" y="1244409"/>
            <a:ext cx="3575098" cy="2554545"/>
          </a:xfrm>
          <a:prstGeom prst="rect">
            <a:avLst/>
          </a:prstGeom>
          <a:noFill/>
        </p:spPr>
        <p:txBody>
          <a:bodyPr wrap="square" rtlCol="0">
            <a:spAutoFit/>
          </a:bodyPr>
          <a:lstStyle/>
          <a:p>
            <a:r>
              <a:rPr lang="en-US" sz="2000" dirty="0" smtClean="0">
                <a:solidFill>
                  <a:schemeClr val="accent6">
                    <a:lumMod val="60000"/>
                    <a:lumOff val="40000"/>
                  </a:schemeClr>
                </a:solidFill>
              </a:rPr>
              <a:t>Being proactive is having a plan with:</a:t>
            </a:r>
          </a:p>
          <a:p>
            <a:endParaRPr lang="en-US" sz="2000" dirty="0">
              <a:solidFill>
                <a:schemeClr val="accent6">
                  <a:lumMod val="60000"/>
                  <a:lumOff val="40000"/>
                </a:schemeClr>
              </a:solidFill>
            </a:endParaRPr>
          </a:p>
          <a:p>
            <a:pPr algn="r"/>
            <a:r>
              <a:rPr lang="en-US" sz="2000" dirty="0" smtClean="0">
                <a:solidFill>
                  <a:schemeClr val="accent6">
                    <a:lumMod val="60000"/>
                    <a:lumOff val="40000"/>
                  </a:schemeClr>
                </a:solidFill>
              </a:rPr>
              <a:t>	A consistent baseline approach that is a documented, repeatable process that focuses on results and reduces or prevents downtime. </a:t>
            </a:r>
            <a:endParaRPr lang="en-US" sz="2000" dirty="0">
              <a:solidFill>
                <a:schemeClr val="accent6">
                  <a:lumMod val="60000"/>
                  <a:lumOff val="40000"/>
                </a:schemeClr>
              </a:solidFill>
            </a:endParaRPr>
          </a:p>
        </p:txBody>
      </p:sp>
    </p:spTree>
    <p:extLst>
      <p:ext uri="{BB962C8B-B14F-4D97-AF65-F5344CB8AC3E}">
        <p14:creationId xmlns:p14="http://schemas.microsoft.com/office/powerpoint/2010/main" val="1791763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for Success</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4300921"/>
            <a:ext cx="1564105" cy="651710"/>
          </a:xfrm>
          <a:prstGeom prst="rect">
            <a:avLst/>
          </a:prstGeom>
        </p:spPr>
      </p:pic>
      <p:sp>
        <p:nvSpPr>
          <p:cNvPr id="5" name="Content Placeholder 4"/>
          <p:cNvSpPr>
            <a:spLocks noGrp="1"/>
          </p:cNvSpPr>
          <p:nvPr>
            <p:ph idx="1"/>
          </p:nvPr>
        </p:nvSpPr>
        <p:spPr>
          <a:xfrm>
            <a:off x="1000340" y="1248277"/>
            <a:ext cx="7373639" cy="2000548"/>
          </a:xfrm>
          <a:prstGeom prst="rect">
            <a:avLst/>
          </a:prstGeom>
        </p:spPr>
        <p:txBody>
          <a:bodyPr wrap="square">
            <a:spAutoFit/>
          </a:bodyPr>
          <a:lstStyle/>
          <a:p>
            <a:pPr marL="0" indent="0">
              <a:buNone/>
            </a:pPr>
            <a:r>
              <a:rPr lang="en-US" sz="2000" dirty="0">
                <a:solidFill>
                  <a:schemeClr val="accent6">
                    <a:lumMod val="60000"/>
                    <a:lumOff val="40000"/>
                  </a:schemeClr>
                </a:solidFill>
              </a:rPr>
              <a:t>The general who loses a battle makes but few calculations beforehand. </a:t>
            </a:r>
            <a:r>
              <a:rPr lang="en-US" sz="2000" dirty="0" smtClean="0">
                <a:solidFill>
                  <a:schemeClr val="accent6">
                    <a:lumMod val="60000"/>
                    <a:lumOff val="40000"/>
                  </a:schemeClr>
                </a:solidFill>
              </a:rPr>
              <a:t>Thus </a:t>
            </a:r>
            <a:r>
              <a:rPr lang="en-US" sz="2000" dirty="0">
                <a:solidFill>
                  <a:schemeClr val="accent6">
                    <a:lumMod val="60000"/>
                    <a:lumOff val="40000"/>
                  </a:schemeClr>
                </a:solidFill>
              </a:rPr>
              <a:t>do many calculations lead to victory, and few calculations to defeat: how much more no calculation at all! </a:t>
            </a:r>
            <a:r>
              <a:rPr lang="en-US" sz="2000" dirty="0" smtClean="0">
                <a:solidFill>
                  <a:schemeClr val="accent6">
                    <a:lumMod val="60000"/>
                    <a:lumOff val="40000"/>
                  </a:schemeClr>
                </a:solidFill>
              </a:rPr>
              <a:t>It </a:t>
            </a:r>
            <a:r>
              <a:rPr lang="en-US" sz="2000" dirty="0">
                <a:solidFill>
                  <a:schemeClr val="accent6">
                    <a:lumMod val="60000"/>
                    <a:lumOff val="40000"/>
                  </a:schemeClr>
                </a:solidFill>
              </a:rPr>
              <a:t>is by attention to this point that I can foresee who is likely to win or lose</a:t>
            </a:r>
            <a:r>
              <a:rPr lang="en-US" sz="2000" dirty="0" smtClean="0">
                <a:solidFill>
                  <a:schemeClr val="accent6">
                    <a:lumMod val="60000"/>
                    <a:lumOff val="40000"/>
                  </a:schemeClr>
                </a:solidFill>
              </a:rPr>
              <a:t>.</a:t>
            </a:r>
            <a:r>
              <a:rPr lang="en-US" sz="2000" dirty="0" smtClean="0">
                <a:solidFill>
                  <a:schemeClr val="accent6">
                    <a:lumMod val="60000"/>
                    <a:lumOff val="40000"/>
                  </a:schemeClr>
                </a:solidFill>
              </a:rPr>
              <a:t>					</a:t>
            </a:r>
            <a:endParaRPr lang="en-US" sz="2000" dirty="0">
              <a:solidFill>
                <a:schemeClr val="accent6">
                  <a:lumMod val="60000"/>
                  <a:lumOff val="40000"/>
                </a:schemeClr>
              </a:solidFill>
            </a:endParaRPr>
          </a:p>
          <a:p>
            <a:pPr marL="0" indent="0">
              <a:buNone/>
            </a:pPr>
            <a:r>
              <a:rPr lang="en-US" sz="2000" dirty="0" smtClean="0">
                <a:solidFill>
                  <a:schemeClr val="accent6">
                    <a:lumMod val="60000"/>
                    <a:lumOff val="40000"/>
                  </a:schemeClr>
                </a:solidFill>
              </a:rPr>
              <a:t>	</a:t>
            </a:r>
            <a:r>
              <a:rPr lang="en-US" sz="1200" dirty="0" smtClean="0">
                <a:solidFill>
                  <a:schemeClr val="accent6">
                    <a:lumMod val="60000"/>
                    <a:lumOff val="40000"/>
                  </a:schemeClr>
                </a:solidFill>
              </a:rPr>
              <a:t>-</a:t>
            </a:r>
            <a:r>
              <a:rPr lang="en-US" sz="1200" dirty="0" smtClean="0">
                <a:solidFill>
                  <a:schemeClr val="accent6">
                    <a:lumMod val="60000"/>
                    <a:lumOff val="40000"/>
                  </a:schemeClr>
                </a:solidFill>
              </a:rPr>
              <a:t>Sun Tzu, The Art of War</a:t>
            </a:r>
            <a:endParaRPr lang="en-US" sz="1200" dirty="0">
              <a:solidFill>
                <a:schemeClr val="accent6">
                  <a:lumMod val="60000"/>
                  <a:lumOff val="40000"/>
                </a:schemeClr>
              </a:solidFill>
            </a:endParaRPr>
          </a:p>
        </p:txBody>
      </p:sp>
    </p:spTree>
    <p:extLst>
      <p:ext uri="{BB962C8B-B14F-4D97-AF65-F5344CB8AC3E}">
        <p14:creationId xmlns:p14="http://schemas.microsoft.com/office/powerpoint/2010/main" val="1000370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An Approach That Works</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4300921"/>
            <a:ext cx="1564105" cy="651710"/>
          </a:xfrm>
          <a:prstGeom prst="rect">
            <a:avLst/>
          </a:prstGeom>
        </p:spPr>
      </p:pic>
      <p:sp>
        <p:nvSpPr>
          <p:cNvPr id="5" name="Content Placeholder 2"/>
          <p:cNvSpPr>
            <a:spLocks noGrp="1"/>
          </p:cNvSpPr>
          <p:nvPr>
            <p:ph idx="1"/>
          </p:nvPr>
        </p:nvSpPr>
        <p:spPr>
          <a:xfrm>
            <a:off x="457200" y="1200151"/>
            <a:ext cx="8229600" cy="2704956"/>
          </a:xfrm>
        </p:spPr>
        <p:txBody>
          <a:bodyPr>
            <a:normAutofit/>
          </a:bodyPr>
          <a:lstStyle/>
          <a:p>
            <a:r>
              <a:rPr lang="en-US" sz="2000" dirty="0" smtClean="0"/>
              <a:t>The mindset </a:t>
            </a:r>
            <a:r>
              <a:rPr lang="en-US" sz="2000" dirty="0"/>
              <a:t>of </a:t>
            </a:r>
            <a:r>
              <a:rPr lang="en-US" sz="2000" dirty="0" smtClean="0"/>
              <a:t>health checks should be </a:t>
            </a:r>
            <a:r>
              <a:rPr lang="en-US" sz="2000" dirty="0"/>
              <a:t>comprehensive and not an attempt to “spot check</a:t>
            </a:r>
            <a:r>
              <a:rPr lang="en-US" sz="2000" dirty="0" smtClean="0"/>
              <a:t>” isolated areas.</a:t>
            </a:r>
          </a:p>
          <a:p>
            <a:r>
              <a:rPr lang="en-US" sz="2000" dirty="0" smtClean="0"/>
              <a:t>There </a:t>
            </a:r>
            <a:r>
              <a:rPr lang="en-US" sz="2000" dirty="0"/>
              <a:t>are rarely “silver bullets” that can be located and found at the high level </a:t>
            </a:r>
            <a:r>
              <a:rPr lang="en-US" sz="2000" i="1" dirty="0"/>
              <a:t>(or low level for that matter)</a:t>
            </a:r>
            <a:r>
              <a:rPr lang="en-US" sz="2000" dirty="0"/>
              <a:t> that can, at the turn of a knob, fix all the problems. </a:t>
            </a:r>
            <a:endParaRPr lang="en-US" sz="2000" dirty="0" smtClean="0"/>
          </a:p>
          <a:p>
            <a:r>
              <a:rPr lang="en-US" sz="2000" dirty="0" smtClean="0"/>
              <a:t>As </a:t>
            </a:r>
            <a:r>
              <a:rPr lang="en-US" sz="2000" dirty="0"/>
              <a:t>the problems developed over time it follows that fixing these problems require a measured approach to tuning the system back to a healthy state.</a:t>
            </a:r>
          </a:p>
        </p:txBody>
      </p:sp>
    </p:spTree>
    <p:extLst>
      <p:ext uri="{BB962C8B-B14F-4D97-AF65-F5344CB8AC3E}">
        <p14:creationId xmlns:p14="http://schemas.microsoft.com/office/powerpoint/2010/main" val="486457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Practices</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4300921"/>
            <a:ext cx="1564105" cy="651710"/>
          </a:xfrm>
          <a:prstGeom prst="rect">
            <a:avLst/>
          </a:prstGeom>
        </p:spPr>
      </p:pic>
      <p:grpSp>
        <p:nvGrpSpPr>
          <p:cNvPr id="5" name="Group 4"/>
          <p:cNvGrpSpPr/>
          <p:nvPr/>
        </p:nvGrpSpPr>
        <p:grpSpPr>
          <a:xfrm>
            <a:off x="2602230" y="3988801"/>
            <a:ext cx="4085823" cy="844456"/>
            <a:chOff x="2337758" y="3474059"/>
            <a:chExt cx="4085823" cy="1158326"/>
          </a:xfrm>
        </p:grpSpPr>
        <p:sp>
          <p:nvSpPr>
            <p:cNvPr id="6" name="Rounded Rectangle 5"/>
            <p:cNvSpPr/>
            <p:nvPr/>
          </p:nvSpPr>
          <p:spPr>
            <a:xfrm>
              <a:off x="2337758" y="3530978"/>
              <a:ext cx="4085823" cy="110140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2754589" y="3474059"/>
              <a:ext cx="3252159" cy="830997"/>
            </a:xfrm>
            <a:prstGeom prst="rect">
              <a:avLst/>
            </a:prstGeom>
            <a:noFill/>
          </p:spPr>
          <p:txBody>
            <a:bodyPr wrap="square" rtlCol="0">
              <a:spAutoFit/>
            </a:bodyPr>
            <a:lstStyle/>
            <a:p>
              <a:pPr algn="ctr"/>
              <a:r>
                <a:rPr lang="en-US" sz="2400" dirty="0" smtClean="0"/>
                <a:t>Baseline Your Environment First</a:t>
              </a:r>
              <a:endParaRPr lang="en-US" sz="2400" dirty="0"/>
            </a:p>
          </p:txBody>
        </p:sp>
      </p:grpSp>
      <p:sp>
        <p:nvSpPr>
          <p:cNvPr id="8" name="Content Placeholder 2"/>
          <p:cNvSpPr>
            <a:spLocks noGrp="1"/>
          </p:cNvSpPr>
          <p:nvPr>
            <p:ph idx="1"/>
          </p:nvPr>
        </p:nvSpPr>
        <p:spPr>
          <a:xfrm>
            <a:off x="457200" y="1200151"/>
            <a:ext cx="8229600" cy="2739332"/>
          </a:xfrm>
        </p:spPr>
        <p:txBody>
          <a:bodyPr>
            <a:noAutofit/>
          </a:bodyPr>
          <a:lstStyle/>
          <a:p>
            <a:r>
              <a:rPr lang="en-US" sz="1800" dirty="0"/>
              <a:t>D</a:t>
            </a:r>
            <a:r>
              <a:rPr lang="en-US" sz="1800" dirty="0" smtClean="0"/>
              <a:t>ata </a:t>
            </a:r>
            <a:r>
              <a:rPr lang="en-US" sz="1800" dirty="0"/>
              <a:t>is so inter-woven, making corrections in one place affects performance in </a:t>
            </a:r>
            <a:r>
              <a:rPr lang="en-US" sz="1800" dirty="0" smtClean="0"/>
              <a:t>others.</a:t>
            </a:r>
          </a:p>
          <a:p>
            <a:r>
              <a:rPr lang="en-US" sz="1800" dirty="0"/>
              <a:t>A</a:t>
            </a:r>
            <a:r>
              <a:rPr lang="en-US" sz="1800" dirty="0" smtClean="0"/>
              <a:t>dding indexes can speed select performance but it can slow DML or tuning </a:t>
            </a:r>
            <a:r>
              <a:rPr lang="en-US" sz="1800" dirty="0"/>
              <a:t>one SQL statement can fix a portion of a Concurrent Request or a single </a:t>
            </a:r>
            <a:r>
              <a:rPr lang="en-US" sz="1800" dirty="0" smtClean="0"/>
              <a:t>report</a:t>
            </a:r>
            <a:r>
              <a:rPr lang="en-US" sz="1800" dirty="0"/>
              <a:t> </a:t>
            </a:r>
            <a:r>
              <a:rPr lang="en-US" sz="1800" dirty="0" smtClean="0"/>
              <a:t>but slow stats job.</a:t>
            </a:r>
          </a:p>
          <a:p>
            <a:r>
              <a:rPr lang="en-US" sz="1800" dirty="0" smtClean="0"/>
              <a:t>It’s </a:t>
            </a:r>
            <a:r>
              <a:rPr lang="en-US" sz="1800" dirty="0"/>
              <a:t>a “spotty” approach to fixing one </a:t>
            </a:r>
            <a:r>
              <a:rPr lang="en-US" sz="1800" dirty="0" smtClean="0"/>
              <a:t>problem today </a:t>
            </a:r>
            <a:r>
              <a:rPr lang="en-US" sz="1800" dirty="0"/>
              <a:t>and tomorrow you’ll have 10 more like it. </a:t>
            </a:r>
            <a:endParaRPr lang="en-US" sz="1800" dirty="0" smtClean="0"/>
          </a:p>
          <a:p>
            <a:r>
              <a:rPr lang="en-US" sz="1800" dirty="0" smtClean="0"/>
              <a:t>Go </a:t>
            </a:r>
            <a:r>
              <a:rPr lang="en-US" sz="1800" dirty="0"/>
              <a:t>beyond single SQL </a:t>
            </a:r>
            <a:r>
              <a:rPr lang="en-US" sz="1800" dirty="0" smtClean="0"/>
              <a:t>statements</a:t>
            </a:r>
            <a:r>
              <a:rPr lang="en-US" sz="1800" dirty="0"/>
              <a:t> </a:t>
            </a:r>
            <a:r>
              <a:rPr lang="en-US" sz="1800" dirty="0" smtClean="0"/>
              <a:t>and parameter teaks.</a:t>
            </a:r>
          </a:p>
          <a:p>
            <a:r>
              <a:rPr lang="en-US" sz="1800" dirty="0" smtClean="0"/>
              <a:t>The answer isn’t always updating stats or increasing SGA.</a:t>
            </a:r>
          </a:p>
        </p:txBody>
      </p:sp>
    </p:spTree>
    <p:extLst>
      <p:ext uri="{BB962C8B-B14F-4D97-AF65-F5344CB8AC3E}">
        <p14:creationId xmlns:p14="http://schemas.microsoft.com/office/powerpoint/2010/main" val="2706140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theme/theme1.xml><?xml version="1.0" encoding="utf-8"?>
<a:theme xmlns:a="http://schemas.openxmlformats.org/drawingml/2006/main" name="SSWUG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SSWUGTheme1</Template>
  <TotalTime>65</TotalTime>
  <Words>1167</Words>
  <Application>Microsoft Office PowerPoint</Application>
  <PresentationFormat>On-screen Show (16:9)</PresentationFormat>
  <Paragraphs>134</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Courier New</vt:lpstr>
      <vt:lpstr>Georgia-BoldItalic</vt:lpstr>
      <vt:lpstr>HGSMinchoE</vt:lpstr>
      <vt:lpstr>Times New Roman</vt:lpstr>
      <vt:lpstr>SSWUGTheme1</vt:lpstr>
      <vt:lpstr>Changing Your Approach, From Reactive to Proactive Tools to Keep Your Database Humming </vt:lpstr>
      <vt:lpstr>Agenda</vt:lpstr>
      <vt:lpstr>Long Live the Reactive</vt:lpstr>
      <vt:lpstr>Thinking Proactively</vt:lpstr>
      <vt:lpstr>Reactive vs. Proactive</vt:lpstr>
      <vt:lpstr>Being Fully Proactive</vt:lpstr>
      <vt:lpstr>Planning for Success</vt:lpstr>
      <vt:lpstr>Finding An Approach That Works</vt:lpstr>
      <vt:lpstr>Best Practices</vt:lpstr>
      <vt:lpstr>Common Performance Problems</vt:lpstr>
      <vt:lpstr>The 5S Approach Is Proactive</vt:lpstr>
      <vt:lpstr>SQL Code Execution</vt:lpstr>
      <vt:lpstr>Object Statistics</vt:lpstr>
      <vt:lpstr>Segmentation (Space/Indexing)</vt:lpstr>
      <vt:lpstr>Session &amp; Scheduled Process</vt:lpstr>
      <vt:lpstr>Beyond the 5S Approach</vt:lpstr>
      <vt:lpstr>Tips for Insight: Bridging the Gap</vt:lpstr>
      <vt:lpstr>Proactive Data Health</vt:lpstr>
      <vt:lpstr>Proactive Plan Executions</vt:lpstr>
      <vt:lpstr>What, Why &amp; How Often</vt:lpstr>
      <vt:lpstr>Thinking Proactively</vt:lpstr>
      <vt:lpstr>Questions &amp; Resources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Kelley Bjella</dc:creator>
  <cp:lastModifiedBy>Kelley Weir</cp:lastModifiedBy>
  <cp:revision>8</cp:revision>
  <dcterms:created xsi:type="dcterms:W3CDTF">2015-09-29T21:22:11Z</dcterms:created>
  <dcterms:modified xsi:type="dcterms:W3CDTF">2015-10-20T17:47:39Z</dcterms:modified>
</cp:coreProperties>
</file>