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10"/>
  </p:notesMasterIdLst>
  <p:handoutMasterIdLst>
    <p:handoutMasterId r:id="rId11"/>
  </p:handoutMasterIdLst>
  <p:sldIdLst>
    <p:sldId id="323" r:id="rId3"/>
    <p:sldId id="328" r:id="rId4"/>
    <p:sldId id="329" r:id="rId5"/>
    <p:sldId id="334" r:id="rId6"/>
    <p:sldId id="327" r:id="rId7"/>
    <p:sldId id="330" r:id="rId8"/>
    <p:sldId id="332" r:id="rId9"/>
  </p:sldIdLst>
  <p:sldSz cx="9144000" cy="5143500" type="screen16x9"/>
  <p:notesSz cx="6669088" cy="9926638"/>
  <p:custDataLst>
    <p:tags r:id="rId12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orient="horz" pos="221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2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F1A"/>
    <a:srgbClr val="476728"/>
    <a:srgbClr val="8B2729"/>
    <a:srgbClr val="6B747B"/>
    <a:srgbClr val="00A590"/>
    <a:srgbClr val="BCBC1C"/>
    <a:srgbClr val="C8AE7A"/>
    <a:srgbClr val="525CA3"/>
    <a:srgbClr val="649034"/>
    <a:srgbClr val="3E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8" autoAdjust="0"/>
    <p:restoredTop sz="80817" autoAdjust="0"/>
  </p:normalViewPr>
  <p:slideViewPr>
    <p:cSldViewPr snapToGrid="0" snapToObjects="1">
      <p:cViewPr varScale="1">
        <p:scale>
          <a:sx n="79" d="100"/>
          <a:sy n="79" d="100"/>
        </p:scale>
        <p:origin x="-1236" y="-78"/>
      </p:cViewPr>
      <p:guideLst>
        <p:guide orient="horz" pos="2210"/>
        <p:guide orient="horz" pos="26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B7EC-A220-4A0D-BBF6-1EAECA6DF8D4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AA0B2-A551-4BB8-B98A-C218C25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DBD7E-BBC0-CB4E-A9CE-047F9A58E69D}" type="datetimeFigureOut">
              <a:rPr lang="fr-FR" smtClean="0"/>
              <a:t>01/03/2018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2C17-AD08-4E4C-AB6D-1035F7AC39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7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Visualising</a:t>
            </a:r>
            <a:r>
              <a:rPr lang="en-GB" baseline="0" dirty="0" smtClean="0"/>
              <a:t> Sanofi CHC – Our purpose &amp; values and what they mean to us, our vision and purpose, our 2018 priorities, our people &amp; culture and our roadmap to success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8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Building Courage &amp; Resilience we had a guest speaker at our offsite – Martine Wright MBE, who in 2007 the day after London was awarded the 2012 Olympics and Paralympics was involved in a terrorist incident on the London Underground and as a result lost both her legs. Martine talked us through how she coped, how she built resilience and how she went on to compete</a:t>
            </a:r>
            <a:r>
              <a:rPr lang="en-GB" baseline="0" dirty="0" smtClean="0"/>
              <a:t> and represent Team GB at the 2012 Paralympics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48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Building</a:t>
            </a:r>
            <a:r>
              <a:rPr lang="en-GB" baseline="0" dirty="0" smtClean="0"/>
              <a:t> Teamwork and showcasing Courage through having a fun cookery competition cooking Tapas at our UK CHC team offsite in November 2017.</a:t>
            </a:r>
          </a:p>
          <a:p>
            <a:r>
              <a:rPr lang="en-GB" baseline="0" dirty="0" smtClean="0"/>
              <a:t>Whilst a fun competition it allowed people to work in teams with colleagues outside of their function, encouraged people to try something new and to take risks in a safe environment.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Visual prompts and reminders of our purpose and values created and displayed in the office environment as</a:t>
            </a:r>
            <a:r>
              <a:rPr lang="en-GB" baseline="0" dirty="0" smtClean="0"/>
              <a:t> posters, pictures etc. Each value has a description from 2 CHC colleagues as to what that value means for them.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Purpose and Values recognition book has been created for colleagues to document how others have displayed and lived the values in our work, these are then read out at our 2 weekly “huddle” meetings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3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Growing and winning with our wider business colleagues as they are consumers to! We showcased our NBO launch into the sleep category of Phenergan Night Time with a fun launch in the atrium in Guildford</a:t>
            </a:r>
            <a:r>
              <a:rPr lang="en-GB" baseline="0" dirty="0" smtClean="0"/>
              <a:t> Head Office.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activation helped to showcase what CHC is doing and help to build wider relationships within other functions and help all employees become advocates or our brands.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8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Ethics before profit</a:t>
            </a:r>
            <a:r>
              <a:rPr lang="en-GB" baseline="0" dirty="0" smtClean="0"/>
              <a:t> with charitable donation to help the crisis in Yemen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5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70009"/>
            <a:ext cx="8420100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Text slide - 1 column,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4" y="1333055"/>
            <a:ext cx="8420101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 smtClean="0"/>
              <a:t>Text 1st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16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4" y="712800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 smtClean="0"/>
              <a:t>Subtitle, 22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9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4831175"/>
            <a:ext cx="776690" cy="123111"/>
          </a:xfrm>
        </p:spPr>
        <p:txBody>
          <a:bodyPr/>
          <a:lstStyle/>
          <a:p>
            <a:r>
              <a:rPr lang="en-US" noProof="0" smtClean="0"/>
              <a:t>DATE</a:t>
            </a:r>
            <a:endParaRPr lang="en-US" noProof="0"/>
          </a:p>
        </p:txBody>
      </p:sp>
      <p:sp>
        <p:nvSpPr>
          <p:cNvPr id="10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2108862" y="4831175"/>
            <a:ext cx="5781302" cy="123111"/>
          </a:xfrm>
        </p:spPr>
        <p:txBody>
          <a:bodyPr/>
          <a:lstStyle/>
          <a:p>
            <a:r>
              <a:rPr lang="en-US" noProof="0" smtClean="0"/>
              <a:t>PRESENTATION TITLE</a:t>
            </a:r>
            <a:endParaRPr lang="en-US" noProof="0"/>
          </a:p>
        </p:txBody>
      </p:sp>
      <p:sp>
        <p:nvSpPr>
          <p:cNvPr id="11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494" y="4831175"/>
            <a:ext cx="311061" cy="123111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880800"/>
          </a:xfrm>
        </p:spPr>
        <p:txBody>
          <a:bodyPr/>
          <a:lstStyle/>
          <a:p>
            <a:r>
              <a:rPr lang="en-US" noProof="0" smtClean="0"/>
              <a:t>Picture</a:t>
            </a:r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79678" y="4059792"/>
            <a:ext cx="5987325" cy="451406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Chapter title, 32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501" y="4543200"/>
            <a:ext cx="5984448" cy="27395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 smtClean="0"/>
              <a:t>Chapter subtitle, 24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29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ond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4" y="1242104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0009"/>
            <a:ext cx="8418875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Text title,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49" y="1365250"/>
            <a:ext cx="8086057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 smtClean="0"/>
              <a:t>Text 1st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16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 smtClean="0"/>
              <a:t>Subtitle, 22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02985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2980" userDrawn="1">
          <p15:clr>
            <a:srgbClr val="FBAE40"/>
          </p15:clr>
        </p15:guide>
        <p15:guide id="7" pos="30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0009"/>
            <a:ext cx="8418875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Text slide - 1 picture,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4" y="1333055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 smtClean="0"/>
              <a:t>Text 1st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16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 smtClean="0"/>
              <a:t>Subtitle, 22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987426"/>
            <a:ext cx="4206875" cy="3708400"/>
          </a:xfrm>
        </p:spPr>
        <p:txBody>
          <a:bodyPr/>
          <a:lstStyle/>
          <a:p>
            <a:r>
              <a:rPr lang="en-US" noProof="0" dirty="0" smtClean="0"/>
              <a:t>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351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/>
          <a:p>
            <a:r>
              <a:rPr lang="en-US" noProof="0" smtClean="0"/>
              <a:t>Picture</a:t>
            </a:r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55576"/>
            <a:ext cx="9144000" cy="104387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THANK </a:t>
            </a:r>
            <a:r>
              <a:rPr lang="fr-FR" dirty="0" err="1" smtClean="0"/>
              <a:t>you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29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234914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7702" y="4539425"/>
            <a:ext cx="6023247" cy="338554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pPr lvl="0"/>
            <a:r>
              <a:rPr lang="en-US" noProof="0" dirty="0" smtClean="0"/>
              <a:t>Subtitle, 24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/>
          <a:p>
            <a:r>
              <a:rPr lang="en-US" noProof="0" smtClean="0"/>
              <a:t>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7703" y="4059792"/>
            <a:ext cx="6019300" cy="451406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Presentation title, 32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29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880800"/>
          </a:xfrm>
        </p:spPr>
        <p:txBody>
          <a:bodyPr/>
          <a:lstStyle/>
          <a:p>
            <a:r>
              <a:rPr lang="en-US" noProof="0" smtClean="0"/>
              <a:t>Picture</a:t>
            </a:r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79678" y="4059792"/>
            <a:ext cx="5987325" cy="451406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Chapter title, 32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501" y="4543200"/>
            <a:ext cx="5984448" cy="27395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 smtClean="0"/>
              <a:t>Chapter subtitle, 24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29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ond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4" y="1242104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0009"/>
            <a:ext cx="8418875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Text title,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49" y="1365250"/>
            <a:ext cx="8086057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 smtClean="0"/>
              <a:t>Text 1st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16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 smtClean="0"/>
              <a:t>Subtitle, 22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31240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2980" userDrawn="1">
          <p15:clr>
            <a:srgbClr val="FBAE40"/>
          </p15:clr>
        </p15:guide>
        <p15:guide id="7" pos="3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0009"/>
            <a:ext cx="8418875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Text slide - 1 picture,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4" y="1333055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 smtClean="0"/>
              <a:t>Text 1st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16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 smtClean="0"/>
              <a:t>Subtitle, 22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987426"/>
            <a:ext cx="4206875" cy="3708400"/>
          </a:xfrm>
        </p:spPr>
        <p:txBody>
          <a:bodyPr/>
          <a:lstStyle/>
          <a:p>
            <a:r>
              <a:rPr lang="en-US" noProof="0" dirty="0" smtClean="0"/>
              <a:t>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/>
          <a:p>
            <a:r>
              <a:rPr lang="en-US" noProof="0" smtClean="0"/>
              <a:t>Picture</a:t>
            </a:r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55576"/>
            <a:ext cx="9144000" cy="104387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THANK </a:t>
            </a:r>
            <a:r>
              <a:rPr lang="fr-FR" dirty="0" err="1" smtClean="0"/>
              <a:t>you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29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0078172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70009"/>
            <a:ext cx="8420100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Text slide - 1 column,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4" y="1333055"/>
            <a:ext cx="8420101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 smtClean="0"/>
              <a:t>Text 1st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16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4" y="712800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 smtClean="0"/>
              <a:t>Subtitle, 22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9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4831175"/>
            <a:ext cx="776690" cy="123111"/>
          </a:xfrm>
        </p:spPr>
        <p:txBody>
          <a:bodyPr/>
          <a:lstStyle/>
          <a:p>
            <a:r>
              <a:rPr lang="en-US" smtClean="0">
                <a:solidFill>
                  <a:srgbClr val="6B747B"/>
                </a:solidFill>
              </a:rPr>
              <a:t>DATE</a:t>
            </a:r>
            <a:endParaRPr lang="en-US">
              <a:solidFill>
                <a:srgbClr val="6B747B"/>
              </a:solidFill>
            </a:endParaRPr>
          </a:p>
        </p:txBody>
      </p:sp>
      <p:sp>
        <p:nvSpPr>
          <p:cNvPr id="10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2108862" y="4831175"/>
            <a:ext cx="5781302" cy="123111"/>
          </a:xfrm>
        </p:spPr>
        <p:txBody>
          <a:bodyPr/>
          <a:lstStyle/>
          <a:p>
            <a:r>
              <a:rPr lang="en-US" smtClean="0">
                <a:solidFill>
                  <a:srgbClr val="6B747B"/>
                </a:solidFill>
              </a:rPr>
              <a:t>PRESENTATION TITLE</a:t>
            </a:r>
            <a:endParaRPr lang="en-US">
              <a:solidFill>
                <a:srgbClr val="6B747B"/>
              </a:solidFill>
            </a:endParaRPr>
          </a:p>
        </p:txBody>
      </p:sp>
      <p:sp>
        <p:nvSpPr>
          <p:cNvPr id="11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494" y="4831175"/>
            <a:ext cx="311061" cy="123111"/>
          </a:xfr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021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7702" y="4539425"/>
            <a:ext cx="6023247" cy="338554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pPr lvl="0"/>
            <a:r>
              <a:rPr lang="en-US" noProof="0" dirty="0" smtClean="0"/>
              <a:t>Subtitle, 24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/>
          <a:p>
            <a:r>
              <a:rPr lang="en-US" noProof="0" smtClean="0"/>
              <a:t>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7703" y="4059792"/>
            <a:ext cx="6019300" cy="451406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Presentation title, 32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29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261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0179"/>
            <a:ext cx="8420101" cy="3949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 smtClean="0"/>
              <a:t>Text slide - 1 column,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Text 1st level, 20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16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862" y="4831175"/>
            <a:ext cx="578130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5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DATE</a:t>
            </a:r>
            <a:endParaRPr lang="en-US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494" y="4831175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5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2" y="4655264"/>
            <a:ext cx="1139390" cy="4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6" r:id="rId5"/>
    <p:sldLayoutId id="2147483674" r:id="rId6"/>
    <p:sldLayoutId id="2147483675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622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860" userDrawn="1">
          <p15:clr>
            <a:srgbClr val="F26B43"/>
          </p15:clr>
        </p15:guide>
        <p15:guide id="8" orient="horz" pos="781" userDrawn="1">
          <p15:clr>
            <a:srgbClr val="F26B43"/>
          </p15:clr>
        </p15:guide>
        <p15:guide id="9" orient="horz" pos="29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0179"/>
            <a:ext cx="8420101" cy="3949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 smtClean="0"/>
              <a:t>Text slide - 1 column, 28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Text 1st level, 20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1"/>
            <a:r>
              <a:rPr lang="en-US" noProof="0" dirty="0" smtClean="0"/>
              <a:t>Text 2nd level, 18 </a:t>
            </a:r>
            <a:r>
              <a:rPr lang="en-US" noProof="0" dirty="0" err="1" smtClean="0"/>
              <a:t>pts</a:t>
            </a:r>
            <a:endParaRPr lang="en-US" noProof="0" dirty="0" smtClean="0"/>
          </a:p>
          <a:p>
            <a:pPr lvl="2"/>
            <a:r>
              <a:rPr lang="en-US" noProof="0" dirty="0" smtClean="0"/>
              <a:t>Text 3rd level, 16 </a:t>
            </a:r>
            <a:r>
              <a:rPr lang="en-US" noProof="0" dirty="0" err="1" smtClean="0"/>
              <a:t>pts</a:t>
            </a:r>
            <a:endParaRPr lang="en-US" noProof="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862" y="4831175"/>
            <a:ext cx="578130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5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6B747B"/>
                </a:solidFill>
              </a:rPr>
              <a:t>DATE</a:t>
            </a:r>
            <a:endParaRPr lang="en-US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494" y="4831175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5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2" y="4655264"/>
            <a:ext cx="1139390" cy="4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622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860" userDrawn="1">
          <p15:clr>
            <a:srgbClr val="F26B43"/>
          </p15:clr>
        </p15:guide>
        <p15:guide id="8" orient="horz" pos="781" userDrawn="1">
          <p15:clr>
            <a:srgbClr val="F26B43"/>
          </p15:clr>
        </p15:guide>
        <p15:guide id="9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847702" y="4539425"/>
            <a:ext cx="6023247" cy="338554"/>
          </a:xfrm>
        </p:spPr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847703" y="4059792"/>
            <a:ext cx="6019300" cy="451406"/>
          </a:xfrm>
        </p:spPr>
        <p:txBody>
          <a:bodyPr/>
          <a:lstStyle/>
          <a:p>
            <a:r>
              <a:rPr lang="en-US" dirty="0" smtClean="0"/>
              <a:t>Purpose &amp; Values Activation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" y="10157"/>
            <a:ext cx="2822399" cy="1764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486">
            <a:off x="2881307" y="304938"/>
            <a:ext cx="25304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058">
            <a:off x="523263" y="2100768"/>
            <a:ext cx="2807575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666">
            <a:off x="6067284" y="55050"/>
            <a:ext cx="2667642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2" y="281286"/>
            <a:ext cx="8332905" cy="467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" y="39972"/>
            <a:ext cx="636833" cy="398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761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ythalli\AppData\Local\Microsoft\Windows\Temporary Internet Files\Content.Outlook\38SMG9DN\IMG_0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732">
            <a:off x="4660295" y="1324356"/>
            <a:ext cx="3713073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lythalli\AppData\Local\Microsoft\Windows\Temporary Internet Files\Content.Outlook\38SMG9DN\IMG_07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6" y="2405787"/>
            <a:ext cx="3053715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573">
            <a:off x="2349260" y="403562"/>
            <a:ext cx="2267753" cy="1334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3" y="282910"/>
            <a:ext cx="1894153" cy="4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667">
            <a:off x="306800" y="251254"/>
            <a:ext cx="1633087" cy="176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3014">
            <a:off x="4405615" y="3972200"/>
            <a:ext cx="919163" cy="95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033">
            <a:off x="8050386" y="4141270"/>
            <a:ext cx="695325" cy="61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30" y="95870"/>
            <a:ext cx="806400" cy="5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279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125">
            <a:off x="2556868" y="2610991"/>
            <a:ext cx="3419840" cy="21518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 descr="C:\Users\lythalli\AppData\Local\Microsoft\Windows\Temporary Internet Files\Content.Outlook\38SMG9DN\IMG_07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369">
            <a:off x="3082622" y="329335"/>
            <a:ext cx="2748818" cy="198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081">
            <a:off x="521202" y="722233"/>
            <a:ext cx="2459836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35" y="3078066"/>
            <a:ext cx="2474843" cy="1783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893" y="3128854"/>
            <a:ext cx="2453159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959">
            <a:off x="6360818" y="468112"/>
            <a:ext cx="2322387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95" y="408978"/>
            <a:ext cx="1855718" cy="1726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7" y="1837045"/>
            <a:ext cx="3928487" cy="273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82" y="2525564"/>
            <a:ext cx="4223532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98" y="167517"/>
            <a:ext cx="3771900" cy="61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7" y="110367"/>
            <a:ext cx="1524000" cy="95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84" y="1222682"/>
            <a:ext cx="1524000" cy="122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422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147">
            <a:off x="847457" y="713452"/>
            <a:ext cx="2061774" cy="29154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4971">
            <a:off x="2403070" y="1115541"/>
            <a:ext cx="2038613" cy="2884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8863">
            <a:off x="3964996" y="1111950"/>
            <a:ext cx="1984762" cy="28113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352">
            <a:off x="5295432" y="1852879"/>
            <a:ext cx="1794331" cy="2541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600">
            <a:off x="6760855" y="997237"/>
            <a:ext cx="1523087" cy="2137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8011">
            <a:off x="637627" y="1812040"/>
            <a:ext cx="2023811" cy="28519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2524109" y="31035"/>
            <a:ext cx="65090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NBO – Atrium Launch Event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882" y="4652595"/>
            <a:ext cx="85763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Growing &amp;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winning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with our wider business colleagues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9" y="118602"/>
            <a:ext cx="986043" cy="616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1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6" y="2663688"/>
            <a:ext cx="3873518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0" y="347870"/>
            <a:ext cx="1481160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773">
            <a:off x="2454539" y="281698"/>
            <a:ext cx="162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www.dioralyte.co.uk/-/media/EMS/Conditions/Consumer%20Healthcare/Brands/Dioralyte/Dioralyte%20UK/desktop-images/dioralyte-logo%20png.png?h=76&amp;la=en-GB&amp;w=209&amp;hash=86431A3187535551C2DD1833814A092297117B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36" y="4328491"/>
            <a:ext cx="1990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425326">
            <a:off x="4392546" y="699325"/>
            <a:ext cx="4828402" cy="29591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b="1" i="1" cap="none" spc="50" dirty="0" smtClean="0">
                <a:ln w="11430">
                  <a:solidFill>
                    <a:schemeClr val="tx2"/>
                  </a:solidFill>
                </a:ln>
                <a:solidFill>
                  <a:schemeClr val="accent3"/>
                </a:solidFill>
              </a:rPr>
              <a:t>15,000 Sachets of Dioralyte Blackcurrant Rehydration Sachets donated to charity to help fight Cholera in Yemen</a:t>
            </a:r>
            <a:endParaRPr lang="en-GB" sz="3600" b="1" i="1" cap="none" spc="50" dirty="0">
              <a:ln w="11430">
                <a:solidFill>
                  <a:schemeClr val="tx2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30" y="95870"/>
            <a:ext cx="806400" cy="5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47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5c10a810f4646cfb6a8848a46c272043515f9"/>
</p:tagLst>
</file>

<file path=ppt/theme/theme1.xml><?xml version="1.0" encoding="utf-8"?>
<a:theme xmlns:a="http://schemas.openxmlformats.org/drawingml/2006/main" name="Sanofi 169 Template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nofi 169 Template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Sanofi 169 Template</Template>
  <TotalTime>2850</TotalTime>
  <Words>365</Words>
  <Application>Microsoft Office PowerPoint</Application>
  <PresentationFormat>On-screen Show (16:9)</PresentationFormat>
  <Paragraphs>23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Sanofi 169 Template</vt:lpstr>
      <vt:lpstr>1_Sanofi 169 Template</vt:lpstr>
      <vt:lpstr>Purpose &amp; Values Activation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32 pts</dc:title>
  <dc:creator>Lythall, Iain /GB</dc:creator>
  <cp:lastModifiedBy>Lythall, Iain /GB</cp:lastModifiedBy>
  <cp:revision>30</cp:revision>
  <cp:lastPrinted>2016-05-12T08:03:09Z</cp:lastPrinted>
  <dcterms:created xsi:type="dcterms:W3CDTF">2018-02-26T09:10:44Z</dcterms:created>
  <dcterms:modified xsi:type="dcterms:W3CDTF">2018-03-02T09:19:20Z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-638583749</vt:i4>
  </property>
  <property fmtid="{D5CDD505-2E9C-101B-9397-08002B2CF9AE}" pid="3" name="_NewReviewCycle">
    <vt:lpwstr/>
  </property>
  <property fmtid="{D5CDD505-2E9C-101B-9397-08002B2CF9AE}" pid="4" name="_EmailSubject">
    <vt:lpwstr>Modèles slides</vt:lpwstr>
  </property>
  <property fmtid="{D5CDD505-2E9C-101B-9397-08002B2CF9AE}" pid="5" name="_AuthorEmail">
    <vt:lpwstr>Laurent.Lecompte@sanofi.com</vt:lpwstr>
  </property>
  <property fmtid="{D5CDD505-2E9C-101B-9397-08002B2CF9AE}" pid="6" name="_AuthorEmailDisplayName">
    <vt:lpwstr>Lecompte, Laurent (Lyon) (sanofi pasteur/EXT)</vt:lpwstr>
  </property>
  <property fmtid="{D5CDD505-2E9C-101B-9397-08002B2CF9AE}" pid="7" name="_PreviousAdHocReviewCycleID">
    <vt:i4>1396339760</vt:i4>
  </property>
</Properties>
</file>