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2" r:id="rId2"/>
    <p:sldId id="264" r:id="rId3"/>
    <p:sldId id="274" r:id="rId4"/>
    <p:sldId id="275" r:id="rId5"/>
    <p:sldId id="280" r:id="rId6"/>
    <p:sldId id="281" r:id="rId7"/>
    <p:sldId id="282" r:id="rId8"/>
    <p:sldId id="283" r:id="rId9"/>
    <p:sldId id="270"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57" autoAdjust="0"/>
    <p:restoredTop sz="85101" autoAdjust="0"/>
  </p:normalViewPr>
  <p:slideViewPr>
    <p:cSldViewPr>
      <p:cViewPr varScale="1">
        <p:scale>
          <a:sx n="99" d="100"/>
          <a:sy n="99" d="100"/>
        </p:scale>
        <p:origin x="-822" y="-96"/>
      </p:cViewPr>
      <p:guideLst>
        <p:guide orient="horz" pos="2160"/>
        <p:guide pos="2880"/>
      </p:guideLst>
    </p:cSldViewPr>
  </p:slideViewPr>
  <p:outlineViewPr>
    <p:cViewPr>
      <p:scale>
        <a:sx n="33" d="100"/>
        <a:sy n="33" d="100"/>
      </p:scale>
      <p:origin x="0" y="-4842"/>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140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3.xml"/><Relationship Id="rId5" Type="http://schemas.openxmlformats.org/officeDocument/2006/relationships/slide" Target="slides/slide8.xml"/><Relationship Id="rId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dirty="0">
                <a:latin typeface="Arial" charset="0"/>
              </a:defRPr>
            </a:lvl1pPr>
          </a:lstStyle>
          <a:p>
            <a:pPr>
              <a:defRPr/>
            </a:pPr>
            <a:endParaRPr lang="en-US"/>
          </a:p>
        </p:txBody>
      </p:sp>
      <p:sp>
        <p:nvSpPr>
          <p:cNvPr id="5123"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dirty="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1) To what extent do participant teachers use reformed based science teaching in their classrooms? </a:t>
            </a:r>
            <a:br>
              <a:rPr lang="en-US" noProof="0" smtClean="0"/>
            </a:br>
            <a:r>
              <a:rPr lang="en-US" noProof="0" smtClean="0"/>
              <a:t>2) To what extent do participant teachers use technology in their classrooms? </a:t>
            </a:r>
            <a:br>
              <a:rPr lang="en-US" noProof="0" smtClean="0"/>
            </a:br>
            <a:r>
              <a:rPr lang="en-US" noProof="0" smtClean="0"/>
              <a:t>3) To what extent does science course enrollment change at schools where participant teachers work? </a:t>
            </a:r>
            <a:br>
              <a:rPr lang="en-US" noProof="0" smtClean="0"/>
            </a:br>
            <a:r>
              <a:rPr lang="en-US" noProof="0" smtClean="0"/>
              <a:t>4) Who benefits from CIS Arkansas?</a:t>
            </a:r>
            <a:br>
              <a:rPr lang="en-US" noProof="0" smtClean="0"/>
            </a:br>
            <a:r>
              <a:rPr lang="en-US" noProof="0" smtClean="0"/>
              <a:t>5) To what extent do the ongoing support activities (mentoring, school year workshops, and professional meetings) support teachers in moving towards more reformed-based and technology infused pedagogy?</a:t>
            </a:r>
          </a:p>
        </p:txBody>
      </p:sp>
      <p:sp>
        <p:nvSpPr>
          <p:cNvPr id="5126"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dirty="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D9B5640A-889F-4756-9811-66C007B65354}" type="slidenum">
              <a:rPr lang="en-US" altLang="en-US"/>
              <a:pPr/>
              <a:t>‹#›</a:t>
            </a:fld>
            <a:endParaRPr lang="en-US" altLang="en-US"/>
          </a:p>
        </p:txBody>
      </p:sp>
    </p:spTree>
    <p:extLst>
      <p:ext uri="{BB962C8B-B14F-4D97-AF65-F5344CB8AC3E}">
        <p14:creationId xmlns:p14="http://schemas.microsoft.com/office/powerpoint/2010/main" val="2374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itchFamily="34" charset="0"/>
              <a:ea typeface="ＭＳ Ｐゴシック" pitchFamily="34" charset="-128"/>
            </a:endParaRPr>
          </a:p>
        </p:txBody>
      </p:sp>
      <p:sp>
        <p:nvSpPr>
          <p:cNvPr id="71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itchFamily="34" charset="0"/>
              </a:defRPr>
            </a:lvl1pPr>
            <a:lvl2pPr marL="742950" indent="-285750" defTabSz="931863">
              <a:spcBef>
                <a:spcPct val="30000"/>
              </a:spcBef>
              <a:defRPr sz="1200">
                <a:solidFill>
                  <a:schemeClr val="tx1"/>
                </a:solidFill>
                <a:latin typeface="Arial" pitchFamily="34" charset="0"/>
              </a:defRPr>
            </a:lvl2pPr>
            <a:lvl3pPr marL="1143000" indent="-228600" defTabSz="931863">
              <a:spcBef>
                <a:spcPct val="30000"/>
              </a:spcBef>
              <a:defRPr sz="1200">
                <a:solidFill>
                  <a:schemeClr val="tx1"/>
                </a:solidFill>
                <a:latin typeface="Arial" pitchFamily="34" charset="0"/>
              </a:defRPr>
            </a:lvl3pPr>
            <a:lvl4pPr marL="1600200" indent="-228600" defTabSz="931863">
              <a:spcBef>
                <a:spcPct val="30000"/>
              </a:spcBef>
              <a:defRPr sz="1200">
                <a:solidFill>
                  <a:schemeClr val="tx1"/>
                </a:solidFill>
                <a:latin typeface="Arial" pitchFamily="34" charset="0"/>
              </a:defRPr>
            </a:lvl4pPr>
            <a:lvl5pPr marL="2057400" indent="-228600" defTabSz="931863">
              <a:spcBef>
                <a:spcPct val="30000"/>
              </a:spcBef>
              <a:defRPr sz="1200">
                <a:solidFill>
                  <a:schemeClr val="tx1"/>
                </a:solidFill>
                <a:latin typeface="Arial" pitchFamily="34" charset="0"/>
              </a:defRPr>
            </a:lvl5pPr>
            <a:lvl6pPr marL="2514600" indent="-228600" defTabSz="931863" eaLnBrk="0" fontAlgn="base" hangingPunct="0">
              <a:spcBef>
                <a:spcPct val="30000"/>
              </a:spcBef>
              <a:spcAft>
                <a:spcPct val="0"/>
              </a:spcAft>
              <a:defRPr sz="1200">
                <a:solidFill>
                  <a:schemeClr val="tx1"/>
                </a:solidFill>
                <a:latin typeface="Arial" pitchFamily="34" charset="0"/>
              </a:defRPr>
            </a:lvl6pPr>
            <a:lvl7pPr marL="2971800" indent="-228600" defTabSz="931863" eaLnBrk="0" fontAlgn="base" hangingPunct="0">
              <a:spcBef>
                <a:spcPct val="30000"/>
              </a:spcBef>
              <a:spcAft>
                <a:spcPct val="0"/>
              </a:spcAft>
              <a:defRPr sz="1200">
                <a:solidFill>
                  <a:schemeClr val="tx1"/>
                </a:solidFill>
                <a:latin typeface="Arial" pitchFamily="34" charset="0"/>
              </a:defRPr>
            </a:lvl7pPr>
            <a:lvl8pPr marL="3429000" indent="-228600" defTabSz="931863" eaLnBrk="0" fontAlgn="base" hangingPunct="0">
              <a:spcBef>
                <a:spcPct val="30000"/>
              </a:spcBef>
              <a:spcAft>
                <a:spcPct val="0"/>
              </a:spcAft>
              <a:defRPr sz="1200">
                <a:solidFill>
                  <a:schemeClr val="tx1"/>
                </a:solidFill>
                <a:latin typeface="Arial" pitchFamily="34" charset="0"/>
              </a:defRPr>
            </a:lvl8pPr>
            <a:lvl9pPr marL="3886200" indent="-228600" defTabSz="931863" eaLnBrk="0" fontAlgn="base" hangingPunct="0">
              <a:spcBef>
                <a:spcPct val="30000"/>
              </a:spcBef>
              <a:spcAft>
                <a:spcPct val="0"/>
              </a:spcAft>
              <a:defRPr sz="1200">
                <a:solidFill>
                  <a:schemeClr val="tx1"/>
                </a:solidFill>
                <a:latin typeface="Arial" pitchFamily="34" charset="0"/>
              </a:defRPr>
            </a:lvl9pPr>
          </a:lstStyle>
          <a:p>
            <a:pPr>
              <a:spcBef>
                <a:spcPct val="0"/>
              </a:spcBef>
            </a:pPr>
            <a:fld id="{0C030617-C020-4D96-920B-27685883970A}" type="slidenum">
              <a:rPr lang="en-US" altLang="en-US">
                <a:latin typeface="Times New Roman" pitchFamily="18" charset="0"/>
                <a:ea typeface="ＭＳ Ｐゴシック" pitchFamily="34" charset="-128"/>
              </a:rPr>
              <a:pPr>
                <a:spcBef>
                  <a:spcPct val="0"/>
                </a:spcBef>
              </a:pPr>
              <a:t>4</a:t>
            </a:fld>
            <a:endParaRPr lang="en-US" altLang="en-US">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F66B754-A034-4DD7-AB8A-F1CE3F1AB57C}" type="slidenum">
              <a:rPr lang="en-US" altLang="en-US"/>
              <a:pPr/>
              <a:t>‹#›</a:t>
            </a:fld>
            <a:endParaRPr lang="en-US" altLang="en-US"/>
          </a:p>
        </p:txBody>
      </p:sp>
    </p:spTree>
    <p:extLst>
      <p:ext uri="{BB962C8B-B14F-4D97-AF65-F5344CB8AC3E}">
        <p14:creationId xmlns:p14="http://schemas.microsoft.com/office/powerpoint/2010/main" val="309656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4BB0EC-5AE3-473B-BFA7-B0A8354C3A9C}" type="slidenum">
              <a:rPr lang="en-US" altLang="en-US"/>
              <a:pPr/>
              <a:t>‹#›</a:t>
            </a:fld>
            <a:endParaRPr lang="en-US" altLang="en-US"/>
          </a:p>
        </p:txBody>
      </p:sp>
    </p:spTree>
    <p:extLst>
      <p:ext uri="{BB962C8B-B14F-4D97-AF65-F5344CB8AC3E}">
        <p14:creationId xmlns:p14="http://schemas.microsoft.com/office/powerpoint/2010/main" val="330467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579CCA4-A602-4A58-91F5-2015900A6597}" type="slidenum">
              <a:rPr lang="en-US" altLang="en-US"/>
              <a:pPr/>
              <a:t>‹#›</a:t>
            </a:fld>
            <a:endParaRPr lang="en-US" altLang="en-US"/>
          </a:p>
        </p:txBody>
      </p:sp>
    </p:spTree>
    <p:extLst>
      <p:ext uri="{BB962C8B-B14F-4D97-AF65-F5344CB8AC3E}">
        <p14:creationId xmlns:p14="http://schemas.microsoft.com/office/powerpoint/2010/main" val="232726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875136B-828E-4327-9AC7-CEB6C2121A6F}" type="slidenum">
              <a:rPr lang="en-US" altLang="en-US"/>
              <a:pPr/>
              <a:t>‹#›</a:t>
            </a:fld>
            <a:endParaRPr lang="en-US" altLang="en-US"/>
          </a:p>
        </p:txBody>
      </p:sp>
    </p:spTree>
    <p:extLst>
      <p:ext uri="{BB962C8B-B14F-4D97-AF65-F5344CB8AC3E}">
        <p14:creationId xmlns:p14="http://schemas.microsoft.com/office/powerpoint/2010/main" val="41098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02AFE8B-C615-450A-B455-DF017AA5F99F}" type="slidenum">
              <a:rPr lang="en-US" altLang="en-US"/>
              <a:pPr/>
              <a:t>‹#›</a:t>
            </a:fld>
            <a:endParaRPr lang="en-US" altLang="en-US"/>
          </a:p>
        </p:txBody>
      </p:sp>
    </p:spTree>
    <p:extLst>
      <p:ext uri="{BB962C8B-B14F-4D97-AF65-F5344CB8AC3E}">
        <p14:creationId xmlns:p14="http://schemas.microsoft.com/office/powerpoint/2010/main" val="173061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99285C4-7EF1-4260-B09D-B89D46094836}" type="slidenum">
              <a:rPr lang="en-US" altLang="en-US"/>
              <a:pPr/>
              <a:t>‹#›</a:t>
            </a:fld>
            <a:endParaRPr lang="en-US" altLang="en-US"/>
          </a:p>
        </p:txBody>
      </p:sp>
    </p:spTree>
    <p:extLst>
      <p:ext uri="{BB962C8B-B14F-4D97-AF65-F5344CB8AC3E}">
        <p14:creationId xmlns:p14="http://schemas.microsoft.com/office/powerpoint/2010/main" val="26795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C79A142-626E-4EBE-8334-D8BBF40567D4}" type="slidenum">
              <a:rPr lang="en-US" altLang="en-US"/>
              <a:pPr/>
              <a:t>‹#›</a:t>
            </a:fld>
            <a:endParaRPr lang="en-US" altLang="en-US"/>
          </a:p>
        </p:txBody>
      </p:sp>
    </p:spTree>
    <p:extLst>
      <p:ext uri="{BB962C8B-B14F-4D97-AF65-F5344CB8AC3E}">
        <p14:creationId xmlns:p14="http://schemas.microsoft.com/office/powerpoint/2010/main" val="124916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8814DD5-CF8B-4D88-89EB-EC560B8807CA}" type="slidenum">
              <a:rPr lang="en-US" altLang="en-US"/>
              <a:pPr/>
              <a:t>‹#›</a:t>
            </a:fld>
            <a:endParaRPr lang="en-US" altLang="en-US"/>
          </a:p>
        </p:txBody>
      </p:sp>
    </p:spTree>
    <p:extLst>
      <p:ext uri="{BB962C8B-B14F-4D97-AF65-F5344CB8AC3E}">
        <p14:creationId xmlns:p14="http://schemas.microsoft.com/office/powerpoint/2010/main" val="33445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0506423-74E7-4E1B-B45E-62F6BC098723}" type="slidenum">
              <a:rPr lang="en-US" altLang="en-US"/>
              <a:pPr/>
              <a:t>‹#›</a:t>
            </a:fld>
            <a:endParaRPr lang="en-US" altLang="en-US"/>
          </a:p>
        </p:txBody>
      </p:sp>
    </p:spTree>
    <p:extLst>
      <p:ext uri="{BB962C8B-B14F-4D97-AF65-F5344CB8AC3E}">
        <p14:creationId xmlns:p14="http://schemas.microsoft.com/office/powerpoint/2010/main" val="350663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74EA2C0-DFD8-4D39-970C-4B49F054F8F0}" type="slidenum">
              <a:rPr lang="en-US" altLang="en-US"/>
              <a:pPr/>
              <a:t>‹#›</a:t>
            </a:fld>
            <a:endParaRPr lang="en-US" altLang="en-US"/>
          </a:p>
        </p:txBody>
      </p:sp>
    </p:spTree>
    <p:extLst>
      <p:ext uri="{BB962C8B-B14F-4D97-AF65-F5344CB8AC3E}">
        <p14:creationId xmlns:p14="http://schemas.microsoft.com/office/powerpoint/2010/main" val="391534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2DAEFE1-AE6A-4B67-98A7-7E0AA21B0D37}" type="slidenum">
              <a:rPr lang="en-US" altLang="en-US"/>
              <a:pPr/>
              <a:t>‹#›</a:t>
            </a:fld>
            <a:endParaRPr lang="en-US" altLang="en-US"/>
          </a:p>
        </p:txBody>
      </p:sp>
    </p:spTree>
    <p:extLst>
      <p:ext uri="{BB962C8B-B14F-4D97-AF65-F5344CB8AC3E}">
        <p14:creationId xmlns:p14="http://schemas.microsoft.com/office/powerpoint/2010/main" val="6404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74001">
              <a:srgbClr val="FFFFFF"/>
            </a:gs>
            <a:gs pos="83000">
              <a:srgbClr val="FFFFFF"/>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dirty="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dirty="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17EA689-0EC0-4C5E-8379-351482D2BA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838200"/>
            <a:ext cx="8153400" cy="2209800"/>
          </a:xfrm>
        </p:spPr>
        <p:txBody>
          <a:bodyPr/>
          <a:lstStyle/>
          <a:p>
            <a:r>
              <a:rPr lang="en-US" altLang="en-US" sz="3600" smtClean="0">
                <a:latin typeface="Calibri" pitchFamily="34" charset="0"/>
                <a:cs typeface="Calibri" pitchFamily="34" charset="0"/>
              </a:rPr>
              <a:t>Project SPD III: Investigating Action Research Projects as Strategies for Evaluating Instruction with Individuals with Severe and Profound Disabilities</a:t>
            </a:r>
            <a:endParaRPr lang="en-US" altLang="en-US" sz="3600" smtClean="0"/>
          </a:p>
        </p:txBody>
      </p:sp>
      <p:sp>
        <p:nvSpPr>
          <p:cNvPr id="3075" name="Subtitle 2"/>
          <p:cNvSpPr>
            <a:spLocks noGrp="1"/>
          </p:cNvSpPr>
          <p:nvPr>
            <p:ph type="subTitle" idx="1"/>
          </p:nvPr>
        </p:nvSpPr>
        <p:spPr>
          <a:xfrm>
            <a:off x="533400" y="3276600"/>
            <a:ext cx="7315200" cy="3294063"/>
          </a:xfrm>
        </p:spPr>
        <p:txBody>
          <a:bodyPr/>
          <a:lstStyle/>
          <a:p>
            <a:r>
              <a:rPr lang="en-US" altLang="en-US" smtClean="0"/>
              <a:t>Cynthia Pearl, PhD</a:t>
            </a:r>
          </a:p>
          <a:p>
            <a:r>
              <a:rPr lang="en-US" altLang="en-US" smtClean="0"/>
              <a:t>Eleazar Vasquez, PhD</a:t>
            </a:r>
          </a:p>
          <a:p>
            <a:r>
              <a:rPr lang="en-US" altLang="en-US" smtClean="0"/>
              <a:t>University of Central Florida</a:t>
            </a:r>
          </a:p>
          <a:p>
            <a:endParaRPr lang="en-US" altLang="en-US" smtClean="0"/>
          </a:p>
          <a:p>
            <a:r>
              <a:rPr lang="en-US" altLang="en-US" sz="2400" smtClean="0"/>
              <a:t>The Virtual PD Conference </a:t>
            </a:r>
          </a:p>
          <a:p>
            <a:r>
              <a:rPr lang="en-US" altLang="en-US" sz="2400" smtClean="0"/>
              <a:t>April 27 &amp; 28, 2015</a:t>
            </a:r>
          </a:p>
          <a:p>
            <a:endParaRPr lang="en-US" altLang="en-US" smtClean="0"/>
          </a:p>
        </p:txBody>
      </p:sp>
      <p:pic>
        <p:nvPicPr>
          <p:cNvPr id="3078" name="Picture 170" descr="ANd9GcTiCPYMQaXANg50DiPndIMAbbEz6RkhrX0PpsyXJgafJyM9ijL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80738" y="292481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Project SPD III</a:t>
            </a:r>
          </a:p>
        </p:txBody>
      </p:sp>
      <p:sp>
        <p:nvSpPr>
          <p:cNvPr id="4099" name="Content Placeholder 2"/>
          <p:cNvSpPr>
            <a:spLocks noGrp="1"/>
          </p:cNvSpPr>
          <p:nvPr>
            <p:ph idx="1"/>
          </p:nvPr>
        </p:nvSpPr>
        <p:spPr>
          <a:xfrm>
            <a:off x="457200" y="1371600"/>
            <a:ext cx="8229600" cy="4754563"/>
          </a:xfrm>
        </p:spPr>
        <p:txBody>
          <a:bodyPr/>
          <a:lstStyle/>
          <a:p>
            <a:pPr marL="0" indent="0">
              <a:buFontTx/>
              <a:buNone/>
              <a:defRPr/>
            </a:pPr>
            <a:r>
              <a:rPr lang="en-US" altLang="en-US" sz="2000" dirty="0" smtClean="0"/>
              <a:t>Project SPD, Special Educator Preparation in Severe or Profound Disabilities, funded through the Office of Special Education Programs  is designed to address the following goals:</a:t>
            </a:r>
          </a:p>
          <a:p>
            <a:pPr marL="0" indent="0">
              <a:buFontTx/>
              <a:buNone/>
              <a:defRPr/>
            </a:pPr>
            <a:endParaRPr lang="en-US" altLang="en-US" sz="1000" dirty="0" smtClean="0"/>
          </a:p>
          <a:p>
            <a:pPr>
              <a:defRPr/>
            </a:pPr>
            <a:r>
              <a:rPr lang="en-US" sz="2000" dirty="0"/>
              <a:t>Recruit high-quality graduate level scholars including those from traditionally underrepresented groups who have potential to become highly effective special education teachers for students with severe or profound disabilities; </a:t>
            </a:r>
          </a:p>
          <a:p>
            <a:pPr>
              <a:defRPr/>
            </a:pPr>
            <a:r>
              <a:rPr lang="en-US" sz="2000" dirty="0"/>
              <a:t>Prepare scholars in an evidence-based Masters in Exceptional Student Education program that includes field experiences in high poverty settings and leads to state certification in Exceptional Student Education and State Endorsement in Severe or Profound Disabilities; and</a:t>
            </a:r>
          </a:p>
          <a:p>
            <a:pPr>
              <a:defRPr/>
            </a:pPr>
            <a:r>
              <a:rPr lang="en-US" sz="2000" dirty="0"/>
              <a:t>Retain scholars through completion of the program and induction into the profession through ongoing advisement, financial and academic support, and mentorship. </a:t>
            </a:r>
          </a:p>
          <a:p>
            <a:pPr>
              <a:defRPr/>
            </a:pPr>
            <a:r>
              <a:rPr lang="en-US" sz="2000" b="1" dirty="0"/>
              <a:t> </a:t>
            </a:r>
            <a:endParaRPr lang="en-US" sz="2000" dirty="0"/>
          </a:p>
          <a:p>
            <a:pPr marL="0" indent="0">
              <a:buFontTx/>
              <a:buAutoNum type="arabicPeriod"/>
              <a:defRPr/>
            </a:pPr>
            <a:endParaRPr lang="en-US"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1625" y="533400"/>
            <a:ext cx="8229600" cy="1143000"/>
          </a:xfrm>
        </p:spPr>
        <p:txBody>
          <a:bodyPr/>
          <a:lstStyle/>
          <a:p>
            <a:r>
              <a:rPr lang="en-US" altLang="en-US" smtClean="0">
                <a:cs typeface="Calibri" pitchFamily="34" charset="0"/>
              </a:rPr>
              <a:t>Project SPD Scholars and Action Research</a:t>
            </a:r>
          </a:p>
        </p:txBody>
      </p:sp>
      <p:sp>
        <p:nvSpPr>
          <p:cNvPr id="171011" name="Rectangle 1027"/>
          <p:cNvSpPr>
            <a:spLocks noGrp="1" noChangeArrowheads="1"/>
          </p:cNvSpPr>
          <p:nvPr>
            <p:ph type="body" idx="1"/>
          </p:nvPr>
        </p:nvSpPr>
        <p:spPr>
          <a:xfrm>
            <a:off x="301625" y="1905000"/>
            <a:ext cx="8308975" cy="3638550"/>
          </a:xfrm>
        </p:spPr>
        <p:txBody>
          <a:bodyPr/>
          <a:lstStyle/>
          <a:p>
            <a:pPr marL="0" indent="0">
              <a:buClr>
                <a:srgbClr val="002060"/>
              </a:buClr>
              <a:buFontTx/>
              <a:buNone/>
              <a:defRPr/>
            </a:pPr>
            <a:endParaRPr lang="en-US" altLang="en-US" sz="1500" dirty="0">
              <a:solidFill>
                <a:srgbClr val="002060"/>
              </a:solidFill>
              <a:cs typeface="Times New Roman" panose="02020603050405020304" pitchFamily="18" charset="0"/>
            </a:endParaRPr>
          </a:p>
          <a:p>
            <a:pPr eaLnBrk="1" hangingPunct="1">
              <a:defRPr/>
            </a:pPr>
            <a:r>
              <a:rPr lang="en-US" altLang="en-US" sz="2000" dirty="0" smtClean="0">
                <a:ea typeface="ＭＳ Ｐゴシック" panose="020B0600070205080204" pitchFamily="34" charset="-128"/>
              </a:rPr>
              <a:t>Action research is a model of professional development in which educators study student learning related to their own teaching and a process that allows them to learn about their own instructional practices and to continue to improve student learning.</a:t>
            </a:r>
          </a:p>
          <a:p>
            <a:pPr eaLnBrk="1" hangingPunct="1">
              <a:defRPr/>
            </a:pPr>
            <a:r>
              <a:rPr lang="en-US" altLang="en-US" sz="2000" dirty="0" smtClean="0">
                <a:ea typeface="ＭＳ Ｐゴシック" panose="020B0600070205080204" pitchFamily="34" charset="-128"/>
              </a:rPr>
              <a:t>The Florida Department of Education requires action research / classroom data of student results as part of accreditation efforts </a:t>
            </a:r>
          </a:p>
          <a:p>
            <a:pPr>
              <a:buClr>
                <a:srgbClr val="002060"/>
              </a:buClr>
              <a:defRPr/>
            </a:pPr>
            <a:r>
              <a:rPr lang="en-US" altLang="en-US" sz="2000" dirty="0" smtClean="0">
                <a:cs typeface="Times New Roman" panose="02020603050405020304" pitchFamily="18" charset="0"/>
              </a:rPr>
              <a:t>Graduating </a:t>
            </a:r>
            <a:r>
              <a:rPr lang="en-US" altLang="en-US" sz="2000" dirty="0">
                <a:cs typeface="Times New Roman" panose="02020603050405020304" pitchFamily="18" charset="0"/>
              </a:rPr>
              <a:t>Project ASD participants complete an Action Research Project </a:t>
            </a:r>
            <a:r>
              <a:rPr lang="en-US" altLang="en-US" sz="2000" dirty="0" smtClean="0">
                <a:cs typeface="Times New Roman" panose="02020603050405020304" pitchFamily="18" charset="0"/>
              </a:rPr>
              <a:t>during a practicum in their final semester.</a:t>
            </a:r>
            <a:endParaRPr lang="en-US" altLang="en-US" sz="2000" dirty="0">
              <a:cs typeface="Times New Roman" panose="02020603050405020304" pitchFamily="18" charset="0"/>
            </a:endParaRPr>
          </a:p>
          <a:p>
            <a:pPr>
              <a:buClr>
                <a:srgbClr val="002060"/>
              </a:buClr>
              <a:defRPr/>
            </a:pPr>
            <a:r>
              <a:rPr lang="en-US" altLang="en-US" sz="2000" dirty="0">
                <a:cs typeface="Times New Roman" panose="02020603050405020304" pitchFamily="18" charset="0"/>
              </a:rPr>
              <a:t>Scholars take the role of teacher as researcher to investigate a teaching or learning strategy and its impact on student learning/behavior.</a:t>
            </a:r>
            <a:endParaRPr lang="en-US" sz="2000" dirty="0">
              <a:cs typeface="Calibri" pitchFamily="34" charset="0"/>
            </a:endParaRPr>
          </a:p>
          <a:p>
            <a:pPr>
              <a:buFont typeface="Wingdings 2" panose="05020102010507070707" pitchFamily="18" charset="2"/>
              <a:buNone/>
              <a:defRPr/>
            </a:pP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8463" y="457200"/>
            <a:ext cx="8288337" cy="800100"/>
          </a:xfrm>
        </p:spPr>
        <p:txBody>
          <a:bodyPr/>
          <a:lstStyle/>
          <a:p>
            <a:pPr>
              <a:defRPr/>
            </a:pPr>
            <a:r>
              <a:rPr lang="en-US" dirty="0">
                <a:latin typeface="+mn-lt"/>
                <a:cs typeface="Times New Roman" pitchFamily="18" charset="0"/>
              </a:rPr>
              <a:t>Action Research Project Steps</a:t>
            </a:r>
          </a:p>
        </p:txBody>
      </p:sp>
      <p:sp>
        <p:nvSpPr>
          <p:cNvPr id="7171" name="Rectangle 3"/>
          <p:cNvSpPr>
            <a:spLocks noGrp="1" noChangeArrowheads="1"/>
          </p:cNvSpPr>
          <p:nvPr>
            <p:ph type="body" idx="1"/>
          </p:nvPr>
        </p:nvSpPr>
        <p:spPr>
          <a:xfrm>
            <a:off x="398463" y="1600200"/>
            <a:ext cx="8288337" cy="4114800"/>
          </a:xfrm>
        </p:spPr>
        <p:txBody>
          <a:bodyPr/>
          <a:lstStyle/>
          <a:p>
            <a:pPr>
              <a:buClr>
                <a:srgbClr val="002060"/>
              </a:buClr>
              <a:buFontTx/>
              <a:buAutoNum type="arabicPeriod"/>
            </a:pPr>
            <a:r>
              <a:rPr lang="en-US" altLang="en-US" sz="2000" smtClean="0">
                <a:cs typeface="Times New Roman" pitchFamily="18" charset="0"/>
              </a:rPr>
              <a:t>Define/research the problem, question, and desired outcome(s).</a:t>
            </a:r>
          </a:p>
          <a:p>
            <a:pPr>
              <a:buClr>
                <a:srgbClr val="002060"/>
              </a:buClr>
              <a:buFontTx/>
              <a:buAutoNum type="arabicPeriod"/>
            </a:pPr>
            <a:r>
              <a:rPr lang="en-US" altLang="en-US" sz="2000" smtClean="0">
                <a:cs typeface="Times New Roman" pitchFamily="18" charset="0"/>
              </a:rPr>
              <a:t>Determine and record the SPECIFIC goal(s).</a:t>
            </a:r>
          </a:p>
          <a:p>
            <a:pPr>
              <a:buClr>
                <a:srgbClr val="002060"/>
              </a:buClr>
              <a:buFontTx/>
              <a:buAutoNum type="arabicPeriod"/>
            </a:pPr>
            <a:r>
              <a:rPr lang="en-US" altLang="en-US" sz="2000" smtClean="0">
                <a:cs typeface="Times New Roman" pitchFamily="18" charset="0"/>
              </a:rPr>
              <a:t>Develop implementation design/method. </a:t>
            </a:r>
          </a:p>
          <a:p>
            <a:pPr marL="723900" lvl="1" indent="-342900">
              <a:buClr>
                <a:srgbClr val="002060"/>
              </a:buClr>
              <a:buFont typeface="Arial" pitchFamily="34" charset="0"/>
              <a:buChar char="•"/>
            </a:pPr>
            <a:r>
              <a:rPr lang="en-US" altLang="en-US" sz="2000" smtClean="0">
                <a:cs typeface="Times New Roman" pitchFamily="18" charset="0"/>
              </a:rPr>
              <a:t>What research supports the intervention?</a:t>
            </a:r>
          </a:p>
          <a:p>
            <a:pPr marL="723900" lvl="1" indent="-342900">
              <a:buClr>
                <a:srgbClr val="002060"/>
              </a:buClr>
              <a:buFont typeface="Arial" pitchFamily="34" charset="0"/>
              <a:buChar char="•"/>
            </a:pPr>
            <a:r>
              <a:rPr lang="en-US" altLang="en-US" sz="2000" smtClean="0">
                <a:cs typeface="Times New Roman" pitchFamily="18" charset="0"/>
              </a:rPr>
              <a:t>What specifically will you do? When?</a:t>
            </a:r>
          </a:p>
          <a:p>
            <a:pPr eaLnBrk="1" hangingPunct="1">
              <a:buFontTx/>
              <a:buAutoNum type="arabicPeriod" startAt="4"/>
            </a:pPr>
            <a:r>
              <a:rPr lang="en-US" altLang="en-US" sz="2000" smtClean="0">
                <a:cs typeface="Calibri" pitchFamily="34" charset="0"/>
              </a:rPr>
              <a:t>Identify measurement process and items/tools.</a:t>
            </a:r>
          </a:p>
          <a:p>
            <a:pPr marL="723900" lvl="1" indent="-342900">
              <a:buFont typeface="Arial" pitchFamily="34" charset="0"/>
              <a:buChar char="•"/>
            </a:pPr>
            <a:r>
              <a:rPr lang="en-US" altLang="en-US" sz="2000" smtClean="0">
                <a:cs typeface="Calibri" pitchFamily="34" charset="0"/>
              </a:rPr>
              <a:t>Specifically, what will you measure and how?</a:t>
            </a:r>
          </a:p>
          <a:p>
            <a:pPr eaLnBrk="1" hangingPunct="1">
              <a:buFontTx/>
              <a:buAutoNum type="arabicPeriod" startAt="4"/>
            </a:pPr>
            <a:r>
              <a:rPr lang="en-US" altLang="en-US" sz="2000" smtClean="0">
                <a:cs typeface="Calibri" pitchFamily="34" charset="0"/>
              </a:rPr>
              <a:t>Implement the treatment/intervention.</a:t>
            </a:r>
          </a:p>
          <a:p>
            <a:pPr eaLnBrk="1" hangingPunct="1">
              <a:buFontTx/>
              <a:buAutoNum type="arabicPeriod" startAt="4"/>
            </a:pPr>
            <a:r>
              <a:rPr lang="en-US" altLang="en-US" sz="2000" smtClean="0">
                <a:cs typeface="Calibri" pitchFamily="34" charset="0"/>
              </a:rPr>
              <a:t>Collect data and record observations.</a:t>
            </a:r>
          </a:p>
          <a:p>
            <a:pPr eaLnBrk="1" hangingPunct="1">
              <a:buFontTx/>
              <a:buAutoNum type="arabicPeriod" startAt="4"/>
            </a:pPr>
            <a:r>
              <a:rPr lang="en-US" altLang="en-US" sz="2000" smtClean="0">
                <a:cs typeface="Calibri" pitchFamily="34" charset="0"/>
              </a:rPr>
              <a:t>Write up the report in manuscript format &amp; present findings.</a:t>
            </a:r>
          </a:p>
          <a:p>
            <a:pPr marL="723900" lvl="1" indent="-342900">
              <a:buClr>
                <a:srgbClr val="002060"/>
              </a:buClr>
              <a:buFont typeface="Arial" pitchFamily="34" charset="0"/>
              <a:buChar char="•"/>
            </a:pPr>
            <a:endParaRPr lang="en-US" altLang="en-US" sz="1800" i="1" smtClean="0">
              <a:solidFill>
                <a:srgbClr val="002060"/>
              </a:solidFill>
              <a:latin typeface="Times New Roman" pitchFamily="18" charset="0"/>
              <a:cs typeface="Times New Roman" pitchFamily="18" charset="0"/>
            </a:endParaRPr>
          </a:p>
          <a:p>
            <a:pPr>
              <a:buFontTx/>
              <a:buAutoNum type="arabicPeriod"/>
            </a:pPr>
            <a:endParaRPr lang="en-US" altLang="en-US" sz="1500" smtClean="0"/>
          </a:p>
          <a:p>
            <a:pPr>
              <a:buFont typeface="Monotype Sorts"/>
              <a:buNone/>
            </a:pPr>
            <a:endParaRPr lang="en-US" altLang="en-US" smtClean="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0"/>
            <a:ext cx="8077200" cy="1219200"/>
          </a:xfrm>
        </p:spPr>
        <p:txBody>
          <a:bodyPr/>
          <a:lstStyle/>
          <a:p>
            <a:r>
              <a:rPr lang="en-US" altLang="en-US" sz="4800" smtClean="0">
                <a:latin typeface="Calibri" pitchFamily="34" charset="0"/>
                <a:cs typeface="Calibri" pitchFamily="34" charset="0"/>
              </a:rPr>
              <a:t>Action Research Process</a:t>
            </a:r>
          </a:p>
        </p:txBody>
      </p:sp>
      <p:pic>
        <p:nvPicPr>
          <p:cNvPr id="8201" name="Picture 9" descr="four circles with inteconnecting arrows. The cirlces each respectively say: Identify classroom problem, develop implement an actino research plan, collect and analyze data, use and share results." title="Action Research 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62" y="998537"/>
            <a:ext cx="8745538" cy="5707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0" y="152400"/>
            <a:ext cx="8839200" cy="1219200"/>
          </a:xfrm>
        </p:spPr>
        <p:txBody>
          <a:bodyPr/>
          <a:lstStyle/>
          <a:p>
            <a:r>
              <a:rPr lang="en-US" altLang="en-US" sz="4800" smtClean="0">
                <a:latin typeface="Calibri" pitchFamily="34" charset="0"/>
                <a:cs typeface="Calibri" pitchFamily="34" charset="0"/>
              </a:rPr>
              <a:t>ARP: Discrete Trial Teaching</a:t>
            </a:r>
          </a:p>
        </p:txBody>
      </p:sp>
      <p:pic>
        <p:nvPicPr>
          <p:cNvPr id="9222" name="Picture 6" descr="Diagram illustrating the research question, treatment, and outcomes of discrete trial teaching for ARP. The research question states, &quot;Is Discrete Trial Trainer (DTT) software effective in teaching skills to children with Autism without the direct involvement of the teacher?&quot; The treament states &quot;discrete trial training.&quot; The outcomes are the skill of number/object matching improved for 3 of 4 students. " title="ARP: Discrete Trial Teac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7" y="1219200"/>
            <a:ext cx="8812213" cy="548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152400"/>
            <a:ext cx="8839200" cy="1219200"/>
          </a:xfrm>
        </p:spPr>
        <p:txBody>
          <a:bodyPr/>
          <a:lstStyle/>
          <a:p>
            <a:r>
              <a:rPr lang="en-US" altLang="en-US" sz="4800" smtClean="0">
                <a:latin typeface="Calibri" pitchFamily="34" charset="0"/>
                <a:cs typeface="Calibri" pitchFamily="34" charset="0"/>
              </a:rPr>
              <a:t>ARP: Video Modeling</a:t>
            </a:r>
          </a:p>
        </p:txBody>
      </p:sp>
      <p:pic>
        <p:nvPicPr>
          <p:cNvPr id="10246" name="Picture 6" descr="Diagram illustrating the research question, treatment, and outcomes of Video modeling for ARP. The research question states, &quot;Is there a difference between video modeling and video self modeling for decrease the incidences of physically aggressive behavior in a 6 year old male diagnosed with ASD?&quot; the treament states &quot;Video modeling and video self modeling.&quot; The outcomes are the average number of aggresive behavior from 32 to 25 with video modeling intervention and 32 to 22 aggressions with self modeling per 45 minute period." title="ARP: Video Mode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62" y="1254227"/>
            <a:ext cx="8745538" cy="5581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0" y="152400"/>
            <a:ext cx="8839200" cy="1219200"/>
          </a:xfrm>
        </p:spPr>
        <p:txBody>
          <a:bodyPr/>
          <a:lstStyle/>
          <a:p>
            <a:r>
              <a:rPr lang="en-US" altLang="en-US" sz="4800" smtClean="0">
                <a:latin typeface="Calibri" pitchFamily="34" charset="0"/>
                <a:cs typeface="Calibri" pitchFamily="34" charset="0"/>
              </a:rPr>
              <a:t>ARP: Least to Most Prompting</a:t>
            </a:r>
          </a:p>
        </p:txBody>
      </p:sp>
      <p:pic>
        <p:nvPicPr>
          <p:cNvPr id="11270" name="Picture 6" descr="Diagram illustrating the research question, treatment, and outcomes of Least to Most Prompting for ARP. The research question states, &quot;Does the use of a least to most prompting system and five step task analysis improve the independent eating skills in a 20 year old female with InD?&quot; The treament states &quot;least to most prompting.&quot; The outcomes are independence with skill of eating breakfast increased from 20 percent to 100 percent in a six week period." title="ARP: Least to Most Promp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81100"/>
            <a:ext cx="8650288" cy="5372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Thank You!</a:t>
            </a:r>
          </a:p>
        </p:txBody>
      </p:sp>
      <p:sp>
        <p:nvSpPr>
          <p:cNvPr id="12291" name="Content Placeholder 2"/>
          <p:cNvSpPr>
            <a:spLocks noGrp="1"/>
          </p:cNvSpPr>
          <p:nvPr>
            <p:ph idx="1"/>
          </p:nvPr>
        </p:nvSpPr>
        <p:spPr>
          <a:xfrm>
            <a:off x="457200" y="1828800"/>
            <a:ext cx="8229600" cy="4297363"/>
          </a:xfrm>
        </p:spPr>
        <p:txBody>
          <a:bodyPr/>
          <a:lstStyle/>
          <a:p>
            <a:pPr marL="0" indent="0" algn="ctr" eaLnBrk="1" hangingPunct="1">
              <a:buFontTx/>
              <a:buNone/>
            </a:pPr>
            <a:r>
              <a:rPr lang="en-US" altLang="en-US" smtClean="0"/>
              <a:t>Cynthia.Pearl@ucf.edu</a:t>
            </a:r>
          </a:p>
          <a:p>
            <a:pPr marL="0" indent="0" algn="ctr" eaLnBrk="1" hangingPunct="1">
              <a:buFontTx/>
              <a:buNone/>
            </a:pPr>
            <a:endParaRPr lang="en-US" altLang="en-US" sz="1400" smtClean="0"/>
          </a:p>
          <a:p>
            <a:pPr marL="0" indent="0" algn="ctr" eaLnBrk="1" hangingPunct="1">
              <a:buFontTx/>
              <a:buNone/>
            </a:pPr>
            <a:endParaRPr lang="en-US" altLang="en-US" sz="1400" smtClean="0"/>
          </a:p>
          <a:p>
            <a:pPr marL="0" indent="0" algn="ctr" eaLnBrk="1" hangingPunct="1">
              <a:buFontTx/>
              <a:buNone/>
            </a:pPr>
            <a:r>
              <a:rPr lang="en-US" altLang="en-US" smtClean="0"/>
              <a:t>Eleazar.Vasquez@ucf.edu </a:t>
            </a:r>
          </a:p>
          <a:p>
            <a:pPr marL="0" indent="0" algn="ctr" eaLnBrk="1" hangingPunct="1">
              <a:buFontTx/>
              <a:buNone/>
            </a:pPr>
            <a:endParaRPr lang="en-US" altLang="en-US" smtClean="0"/>
          </a:p>
          <a:p>
            <a:pPr marL="0" indent="0" eaLnBrk="1" hangingPunct="1">
              <a:buFontTx/>
              <a:buNone/>
            </a:pPr>
            <a:endParaRPr lang="en-US" altLang="en-US" sz="1400" smtClean="0"/>
          </a:p>
          <a:p>
            <a:pPr marL="0" indent="0" eaLnBrk="1" hangingPunct="1">
              <a:buFontTx/>
              <a:buNone/>
            </a:pPr>
            <a:endParaRPr lang="en-US" altLang="en-US" sz="1400" smtClean="0"/>
          </a:p>
          <a:p>
            <a:pPr marL="0" indent="0" eaLnBrk="1" hangingPunct="1">
              <a:buFontTx/>
              <a:buNone/>
            </a:pPr>
            <a:r>
              <a:rPr lang="en-US" altLang="en-US" sz="1400" smtClean="0"/>
              <a:t>The contents of this presentation were developed under a grant from the US Department of Education, #H325K100209.  However, those contents do not necessarily represent the policy of the US Department of Education, and you should not assume endorsement by the Federal Government. </a:t>
            </a:r>
          </a:p>
          <a:p>
            <a:pPr marL="0" indent="0" eaLnBrk="1" hangingPunct="1">
              <a:buFontTx/>
              <a:buNone/>
            </a:pPr>
            <a:endParaRPr lang="en-US" altLang="en-US" smtClean="0"/>
          </a:p>
        </p:txBody>
      </p:sp>
      <p:pic>
        <p:nvPicPr>
          <p:cNvPr id="12292" name="Picture 1" descr="The US Office of Special Education Programs IDEAs that Work logo" title="Thank You"/>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497513"/>
            <a:ext cx="15081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4524</TotalTime>
  <Words>387</Words>
  <Application>Microsoft Office PowerPoint</Application>
  <PresentationFormat>On-screen Show (4:3)</PresentationFormat>
  <Paragraphs>46</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ＭＳ Ｐゴシック</vt:lpstr>
      <vt:lpstr>Wingdings 2</vt:lpstr>
      <vt:lpstr>Monotype Sorts</vt:lpstr>
      <vt:lpstr>Default Design</vt:lpstr>
      <vt:lpstr>Project SPD III: Investigating Action Research Projects as Strategies for Evaluating Instruction with Individuals with Severe and Profound Disabilities</vt:lpstr>
      <vt:lpstr>Project SPD III</vt:lpstr>
      <vt:lpstr>Project SPD Scholars and Action Research</vt:lpstr>
      <vt:lpstr>Action Research Project Steps</vt:lpstr>
      <vt:lpstr>Action Research Process</vt:lpstr>
      <vt:lpstr>ARP: Discrete Trial Teaching</vt:lpstr>
      <vt:lpstr>ARP: Video Modeling</vt:lpstr>
      <vt:lpstr>ARP: Least to Most Prompting</vt:lpstr>
      <vt:lpstr>Thank You!</vt:lpstr>
    </vt:vector>
  </TitlesOfParts>
  <Company>University of Central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CSI-ASU ITEST Logic Model  Resources               Activities                  Outputs                  Outcomes                  Impact</dc:title>
  <dc:creator>joasmith</dc:creator>
  <cp:lastModifiedBy>Seflek, Beyza</cp:lastModifiedBy>
  <cp:revision>262</cp:revision>
  <cp:lastPrinted>2014-10-16T17:49:06Z</cp:lastPrinted>
  <dcterms:created xsi:type="dcterms:W3CDTF">2007-02-13T17:56:41Z</dcterms:created>
  <dcterms:modified xsi:type="dcterms:W3CDTF">2015-04-03T18:13:46Z</dcterms:modified>
</cp:coreProperties>
</file>