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2" r:id="rId2"/>
    <p:sldId id="264" r:id="rId3"/>
    <p:sldId id="279" r:id="rId4"/>
    <p:sldId id="269" r:id="rId5"/>
    <p:sldId id="293" r:id="rId6"/>
    <p:sldId id="311" r:id="rId7"/>
    <p:sldId id="312" r:id="rId8"/>
    <p:sldId id="309" r:id="rId9"/>
    <p:sldId id="308" r:id="rId10"/>
    <p:sldId id="270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57" autoAdjust="0"/>
    <p:restoredTop sz="85101" autoAdjust="0"/>
  </p:normalViewPr>
  <p:slideViewPr>
    <p:cSldViewPr>
      <p:cViewPr varScale="1">
        <p:scale>
          <a:sx n="99" d="100"/>
          <a:sy n="99" d="100"/>
        </p:scale>
        <p:origin x="-4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8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0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1) To what extent do participant teachers use reformed based science teaching in their classrooms? </a:t>
            </a:r>
            <a:br>
              <a:rPr lang="en-US" noProof="0" smtClean="0"/>
            </a:br>
            <a:r>
              <a:rPr lang="en-US" noProof="0" smtClean="0"/>
              <a:t>2) To what extent do participant teachers use technology in their classrooms? </a:t>
            </a:r>
            <a:br>
              <a:rPr lang="en-US" noProof="0" smtClean="0"/>
            </a:br>
            <a:r>
              <a:rPr lang="en-US" noProof="0" smtClean="0"/>
              <a:t>3) To what extent does science course enrollment change at schools where participant teachers work? </a:t>
            </a:r>
            <a:br>
              <a:rPr lang="en-US" noProof="0" smtClean="0"/>
            </a:br>
            <a:r>
              <a:rPr lang="en-US" noProof="0" smtClean="0"/>
              <a:t>4) Who benefits from CIS Arkansas?</a:t>
            </a:r>
            <a:br>
              <a:rPr lang="en-US" noProof="0" smtClean="0"/>
            </a:br>
            <a:r>
              <a:rPr lang="en-US" noProof="0" smtClean="0"/>
              <a:t>5) To what extent do the ongoing support activities (mentoring, school year workshops, and professional meetings) support teachers in moving towards more reformed-based and technology infused pedagogy?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fld id="{813F798C-B27B-417E-81B0-1F9C79F1E4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160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5773B0B-A52F-4315-9E63-3D788B4D002D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EF6A1A-DA5D-4865-9684-13BB2DFAF5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98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CA74BF-CE36-4538-A043-D2A7D721DD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12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6DB374-22AB-4C09-A62C-FDBEFB71AC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33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BD70F-A280-48D4-8D74-2DACB0C2B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63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760E7E-11FD-4B76-BBFF-0807FA7BCF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39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0781B-7323-4975-9AAE-53D92CB440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731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BFD962-A458-407A-8C36-FFFB6A85E7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850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96D1CB-3713-48B9-8D04-266BF2E5BC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269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52026-4420-4C92-82FB-A66BA8F348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631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A2F5F-2BBA-4850-8E8D-48284BBF48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662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1032CA-3E98-4165-AD3B-CAD4BFAD6C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67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74001">
              <a:srgbClr val="FFFFFF"/>
            </a:gs>
            <a:gs pos="83000">
              <a:srgbClr val="FF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FA6CC18-C75A-4847-B615-D393C1FD2F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209800"/>
          </a:xfrm>
        </p:spPr>
        <p:txBody>
          <a:bodyPr/>
          <a:lstStyle/>
          <a:p>
            <a:r>
              <a:rPr lang="en-US" altLang="en-US" sz="3600" dirty="0" smtClean="0"/>
              <a:t>Special Educators Speak Up About Efficacy of Teacher Evaluation Systems in Schools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7315200" cy="3533775"/>
          </a:xfrm>
        </p:spPr>
        <p:txBody>
          <a:bodyPr/>
          <a:lstStyle/>
          <a:p>
            <a:r>
              <a:rPr lang="en-US" altLang="en-US" dirty="0" smtClean="0"/>
              <a:t>Cynthia Pearl, PhD</a:t>
            </a:r>
          </a:p>
          <a:p>
            <a:r>
              <a:rPr lang="en-US" altLang="en-US" dirty="0" smtClean="0"/>
              <a:t>Lindsey </a:t>
            </a:r>
            <a:r>
              <a:rPr lang="en-US" altLang="en-US" dirty="0" err="1" smtClean="0"/>
              <a:t>Massengale</a:t>
            </a:r>
            <a:r>
              <a:rPr lang="en-US" altLang="en-US" dirty="0" smtClean="0"/>
              <a:t>, MED</a:t>
            </a:r>
          </a:p>
          <a:p>
            <a:endParaRPr lang="en-US" altLang="en-US" dirty="0" smtClean="0"/>
          </a:p>
          <a:p>
            <a:r>
              <a:rPr lang="en-US" altLang="en-US" sz="2400" dirty="0" smtClean="0"/>
              <a:t>The Virtual PD Conference </a:t>
            </a:r>
          </a:p>
          <a:p>
            <a:r>
              <a:rPr lang="en-US" altLang="en-US" sz="2400" dirty="0" smtClean="0"/>
              <a:t>April 27 &amp; 28, 2015</a:t>
            </a:r>
          </a:p>
          <a:p>
            <a:endParaRPr lang="en-US" altLang="en-US" dirty="0" smtClean="0"/>
          </a:p>
        </p:txBody>
      </p:sp>
      <p:pic>
        <p:nvPicPr>
          <p:cNvPr id="3078" name="Picture 170" descr="ANd9GcTiCPYMQaXANg50DiPndIMAbbEz6RkhrX0PpsyXJgafJyM9ijLo" hidden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0738" y="292481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Thank You!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mtClean="0"/>
              <a:t>Cynthia.Pearl@ucf.edu</a:t>
            </a:r>
          </a:p>
          <a:p>
            <a:pPr marL="0" indent="0" algn="ctr" eaLnBrk="1" hangingPunct="1">
              <a:buFontTx/>
              <a:buNone/>
            </a:pPr>
            <a:endParaRPr lang="en-US" altLang="en-US" sz="1400" smtClean="0"/>
          </a:p>
          <a:p>
            <a:pPr marL="0" indent="0" algn="ctr" eaLnBrk="1" hangingPunct="1">
              <a:buFontTx/>
              <a:buNone/>
            </a:pPr>
            <a:endParaRPr lang="en-US" altLang="en-US" sz="1400" smtClean="0"/>
          </a:p>
          <a:p>
            <a:pPr marL="0" indent="0" algn="ctr" eaLnBrk="1" hangingPunct="1">
              <a:buFontTx/>
              <a:buNone/>
            </a:pPr>
            <a:r>
              <a:rPr lang="en-US" altLang="en-US" smtClean="0"/>
              <a:t>lmrubus@knights.ucf.edu </a:t>
            </a:r>
          </a:p>
          <a:p>
            <a:pPr marL="0" indent="0" algn="ctr" eaLnBrk="1" hangingPunct="1">
              <a:buFontTx/>
              <a:buNone/>
            </a:pPr>
            <a:endParaRPr lang="en-US" altLang="en-US" smtClean="0"/>
          </a:p>
          <a:p>
            <a:pPr marL="0" indent="0" eaLnBrk="1" hangingPunct="1">
              <a:buFontTx/>
              <a:buNone/>
            </a:pPr>
            <a:endParaRPr lang="en-US" altLang="en-US" sz="1400" smtClean="0"/>
          </a:p>
          <a:p>
            <a:pPr marL="0" indent="0" eaLnBrk="1" hangingPunct="1">
              <a:buFontTx/>
              <a:buNone/>
            </a:pPr>
            <a:endParaRPr lang="en-US" altLang="en-US" sz="1400" smtClean="0"/>
          </a:p>
          <a:p>
            <a:pPr marL="0" indent="0" eaLnBrk="1" hangingPunct="1">
              <a:buFontTx/>
              <a:buNone/>
            </a:pPr>
            <a:r>
              <a:rPr lang="en-US" altLang="en-US" sz="1400" smtClean="0"/>
              <a:t>The contents of this presentation were developed under a grant from the US Department of Education, #H325K100209.  However, those contents do not necessarily represent the policy of the US Department of Education, and you should not assume endorsement by the Federal Government. </a:t>
            </a:r>
          </a:p>
          <a:p>
            <a:pPr marL="0" indent="0" eaLnBrk="1" hangingPunct="1">
              <a:buFontTx/>
              <a:buNone/>
            </a:pPr>
            <a:endParaRPr lang="en-US" altLang="en-US" smtClean="0"/>
          </a:p>
        </p:txBody>
      </p:sp>
      <p:pic>
        <p:nvPicPr>
          <p:cNvPr id="13316" name="Picture 1" descr="The image is the IDEAs that Work Logo" title="IDEAs that Work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97513"/>
            <a:ext cx="150812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Project ASD III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000" smtClean="0"/>
              <a:t>Project ASD, Preparing Special Educators in Autism Spectrum Disorders, funded through the Office of Special Education Programs  (2011-2014), is designed to address the following goals:</a:t>
            </a:r>
          </a:p>
          <a:p>
            <a:pPr marL="0" indent="0">
              <a:buFontTx/>
              <a:buNone/>
            </a:pPr>
            <a:endParaRPr lang="en-US" altLang="en-US" sz="1000" smtClean="0"/>
          </a:p>
          <a:p>
            <a:pPr marL="0" indent="0">
              <a:buFontTx/>
              <a:buAutoNum type="arabicPeriod"/>
            </a:pPr>
            <a:r>
              <a:rPr lang="en-US" altLang="en-US" sz="2000" smtClean="0"/>
              <a:t>To increase the number of certified special education teachers highly qualified to implement evidence-based practices for comprehensive programming for students with ASD; </a:t>
            </a:r>
          </a:p>
          <a:p>
            <a:pPr marL="0" indent="0">
              <a:buFontTx/>
              <a:buAutoNum type="arabicPeriod"/>
            </a:pPr>
            <a:endParaRPr lang="en-US" altLang="en-US" sz="1000" smtClean="0"/>
          </a:p>
          <a:p>
            <a:pPr marL="0" indent="0">
              <a:buFontTx/>
              <a:buAutoNum type="arabicPeriod"/>
            </a:pPr>
            <a:r>
              <a:rPr lang="en-US" altLang="en-US" sz="2000" smtClean="0"/>
              <a:t>To enhance our current teacher preparation programming in ASD to include transition planning and interdisciplinary teaming to support increased inclusion of individuals with ASD in school and community settings; and</a:t>
            </a:r>
          </a:p>
          <a:p>
            <a:pPr marL="0" indent="0">
              <a:buFontTx/>
              <a:buAutoNum type="arabicPeriod"/>
            </a:pPr>
            <a:endParaRPr lang="en-US" altLang="en-US" sz="1000" smtClean="0"/>
          </a:p>
          <a:p>
            <a:pPr marL="0" indent="0">
              <a:buFontTx/>
              <a:buAutoNum type="arabicPeriod"/>
            </a:pPr>
            <a:r>
              <a:rPr lang="en-US" altLang="en-US" sz="2000" smtClean="0"/>
              <a:t>To expand our current mentorship/ demonstration site program to include opportunities for high quality practicum experiences in a variety of settings with increased emphasis on high poverty schools and exemplary transition programs. </a:t>
            </a:r>
          </a:p>
          <a:p>
            <a:pPr marL="0" indent="0">
              <a:buFontTx/>
              <a:buAutoNum type="arabicPeriod"/>
            </a:pP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534400" cy="1143000"/>
          </a:xfrm>
        </p:spPr>
        <p:txBody>
          <a:bodyPr/>
          <a:lstStyle/>
          <a:p>
            <a:r>
              <a:rPr lang="en-US" altLang="en-US" smtClean="0"/>
              <a:t>Competitive Preference Priority 1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1600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Design, field-test, and implement a clear, effective plan for evaluating the knowledge and skills of graduates.</a:t>
            </a:r>
          </a:p>
          <a:p>
            <a:pPr marL="0" indent="0">
              <a:buFontTx/>
              <a:buNone/>
            </a:pPr>
            <a:r>
              <a:rPr lang="en-US" altLang="en-US" smtClean="0"/>
              <a:t>The current presentation features one component of the Project ASD Graduate Follow-up Study. This component focused on graduates’ perceptions and performance related to the Teacher Effectiveness Evaluation System in their school districts.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Participants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altLang="en-US" sz="2800" smtClean="0"/>
              <a:t>16 Project ASDIII graduates</a:t>
            </a:r>
          </a:p>
          <a:p>
            <a:pPr>
              <a:buFont typeface="Wingdings" pitchFamily="2" charset="2"/>
              <a:buChar char="ü"/>
            </a:pPr>
            <a:r>
              <a:rPr lang="en-US" altLang="en-US" sz="2800" smtClean="0"/>
              <a:t>5 Projects ASDI and ASDII graduates serving as Project ASD Mentor/Demonstration Site Teachers  </a:t>
            </a:r>
          </a:p>
          <a:p>
            <a:pPr>
              <a:buFont typeface="Wingdings" pitchFamily="2" charset="2"/>
              <a:buChar char="ü"/>
            </a:pPr>
            <a:r>
              <a:rPr lang="en-US" altLang="en-US" sz="2800" smtClean="0"/>
              <a:t>Master’s Degree in Exceptional Student Education</a:t>
            </a:r>
          </a:p>
          <a:p>
            <a:pPr>
              <a:buFont typeface="Wingdings" pitchFamily="2" charset="2"/>
              <a:buChar char="ü"/>
            </a:pPr>
            <a:r>
              <a:rPr lang="en-US" altLang="en-US" sz="2800" smtClean="0"/>
              <a:t>Graduate Certificate in Autism Spectrum Disorders leading to State Endorsement in Autism. </a:t>
            </a:r>
          </a:p>
          <a:p>
            <a:pPr>
              <a:buFont typeface="Wingdings" pitchFamily="2" charset="2"/>
              <a:buChar char="ü"/>
            </a:pPr>
            <a:r>
              <a:rPr lang="en-US" altLang="en-US" sz="2800" smtClean="0"/>
              <a:t>All employed, working with students with ASD at the time of the study.</a:t>
            </a:r>
          </a:p>
          <a:p>
            <a:pPr>
              <a:buFont typeface="Wingdings" pitchFamily="2" charset="2"/>
              <a:buChar char="ü"/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mtClean="0"/>
              <a:t>Structured Interview Procedures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400" dirty="0" smtClean="0"/>
              <a:t>Project ASDIII Graduates were first contacted via e-mail. </a:t>
            </a:r>
          </a:p>
          <a:p>
            <a:pPr marL="0" indent="0">
              <a:buFontTx/>
              <a:buNone/>
              <a:defRPr/>
            </a:pPr>
            <a:endParaRPr lang="en-US" altLang="en-US" sz="2400" dirty="0" smtClean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400" dirty="0" smtClean="0"/>
              <a:t>PEER conducted confidential structured interviews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of approximately 30-40 minutes each.  Topics included:</a:t>
            </a:r>
          </a:p>
          <a:p>
            <a:pPr lvl="1">
              <a:defRPr/>
            </a:pPr>
            <a:r>
              <a:rPr lang="en-US" sz="2000" dirty="0" smtClean="0">
                <a:cs typeface="Arial" pitchFamily="34" charset="0"/>
              </a:rPr>
              <a:t>Job Placement</a:t>
            </a:r>
          </a:p>
          <a:p>
            <a:pPr lvl="1">
              <a:defRPr/>
            </a:pPr>
            <a:r>
              <a:rPr lang="en-US" sz="2000" dirty="0" smtClean="0">
                <a:cs typeface="Arial" pitchFamily="34" charset="0"/>
              </a:rPr>
              <a:t>Job Satisfaction/ Retention</a:t>
            </a:r>
          </a:p>
          <a:p>
            <a:pPr lvl="1">
              <a:defRPr/>
            </a:pPr>
            <a:r>
              <a:rPr lang="en-US" sz="2000" dirty="0" smtClean="0">
                <a:cs typeface="Arial" pitchFamily="34" charset="0"/>
              </a:rPr>
              <a:t>Employer Satisfaction</a:t>
            </a:r>
          </a:p>
          <a:p>
            <a:pPr lvl="1">
              <a:defRPr/>
            </a:pPr>
            <a:r>
              <a:rPr lang="en-US" sz="2000" dirty="0" smtClean="0">
                <a:cs typeface="Arial" pitchFamily="34" charset="0"/>
              </a:rPr>
              <a:t>District Rating of Teacher Effectiveness</a:t>
            </a:r>
          </a:p>
          <a:p>
            <a:pPr marL="0" indent="0">
              <a:buFontTx/>
              <a:buNone/>
              <a:defRPr/>
            </a:pPr>
            <a:endParaRPr lang="en-US" altLang="en-US" sz="2200" dirty="0" smtClean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400" dirty="0" smtClean="0"/>
              <a:t>Open-ended question responses were coded into themes.</a:t>
            </a:r>
          </a:p>
          <a:p>
            <a:pPr marL="0" indent="0">
              <a:buFontTx/>
              <a:buNone/>
              <a:defRPr/>
            </a:pPr>
            <a:endParaRPr lang="en-US" alt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Job Satisfaction</a:t>
            </a:r>
          </a:p>
        </p:txBody>
      </p:sp>
      <p:sp>
        <p:nvSpPr>
          <p:cNvPr id="9219" name="Content Placeholder 1"/>
          <p:cNvSpPr>
            <a:spLocks noGrp="1"/>
          </p:cNvSpPr>
          <p:nvPr>
            <p:ph idx="1"/>
          </p:nvPr>
        </p:nvSpPr>
        <p:spPr>
          <a:xfrm>
            <a:off x="476250" y="1295400"/>
            <a:ext cx="8229600" cy="4648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u="sng" smtClean="0"/>
              <a:t>Interviews (16 Participants)</a:t>
            </a:r>
          </a:p>
          <a:p>
            <a:pPr marL="0" indent="0">
              <a:buFontTx/>
              <a:buNone/>
            </a:pPr>
            <a:r>
              <a:rPr lang="en-US" altLang="en-US" smtClean="0"/>
              <a:t>12 (76%) reported highly satisfied </a:t>
            </a:r>
          </a:p>
          <a:p>
            <a:pPr marL="0" indent="0">
              <a:buFontTx/>
              <a:buNone/>
            </a:pPr>
            <a:r>
              <a:rPr lang="en-US" altLang="en-US" smtClean="0"/>
              <a:t>4 (24%) reported mixed feelings/concerns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u="sng" smtClean="0"/>
              <a:t>Focus Group (5 Participants) </a:t>
            </a:r>
          </a:p>
          <a:p>
            <a:pPr marL="0" indent="0">
              <a:buFontTx/>
              <a:buNone/>
            </a:pPr>
            <a:r>
              <a:rPr lang="en-US" altLang="en-US" smtClean="0"/>
              <a:t>3 (60%) (highly satisfied)</a:t>
            </a:r>
          </a:p>
          <a:p>
            <a:pPr marL="0" indent="0">
              <a:buFontTx/>
              <a:buNone/>
            </a:pPr>
            <a:r>
              <a:rPr lang="en-US" altLang="en-US" smtClean="0"/>
              <a:t>1 (20%) (satisfied)</a:t>
            </a:r>
          </a:p>
          <a:p>
            <a:pPr marL="0" indent="0">
              <a:buFontTx/>
              <a:buNone/>
            </a:pPr>
            <a:r>
              <a:rPr lang="en-US" altLang="en-US" smtClean="0"/>
              <a:t>1 (20%) (neutral) </a:t>
            </a:r>
          </a:p>
          <a:p>
            <a:pPr marL="0" indent="0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Teacher Effectiveness Ratings</a:t>
            </a:r>
          </a:p>
        </p:txBody>
      </p:sp>
      <p:graphicFrame>
        <p:nvGraphicFramePr>
          <p:cNvPr id="6" name="Content Placeholder 5" descr="The table displays the recorded teacher effectiveness ratings. 10 teachers (53%) were rated as highly effective; 8.5 teachers (45%) were rated as effective, .5 teachers (3%) were rated as Needs Improvement.  No teachers were rated as developing, and none were rated as unsatisfactory. 2 were not rated. One teacher was rated between Effective and Needs Improvement; hence the .5 increments in two ratings." title="Table of Teacher Effectiveness Rating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575625"/>
              </p:ext>
            </p:extLst>
          </p:nvPr>
        </p:nvGraphicFramePr>
        <p:xfrm>
          <a:off x="457200" y="1404938"/>
          <a:ext cx="8229600" cy="39290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14857"/>
                <a:gridCol w="4214743"/>
              </a:tblGrid>
              <a:tr h="102792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Rating</a:t>
                      </a:r>
                      <a:endParaRPr lang="en-US" sz="1800" dirty="0"/>
                    </a:p>
                  </a:txBody>
                  <a:tcPr marL="91438" marR="91438" marT="45739" marB="457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Total (N=21)</a:t>
                      </a:r>
                      <a:endParaRPr lang="en-US" sz="1800" dirty="0"/>
                    </a:p>
                  </a:txBody>
                  <a:tcPr marL="91438" marR="91438" marT="45739" marB="45739"/>
                </a:tc>
              </a:tr>
              <a:tr h="57109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Highly</a:t>
                      </a:r>
                      <a:r>
                        <a:rPr lang="en-US" sz="1800" baseline="0" dirty="0" smtClean="0">
                          <a:latin typeface="+mj-lt"/>
                        </a:rPr>
                        <a:t> Effective (4)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91438" marR="91438" marT="45739" marB="457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10 (53%)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91438" marR="91438" marT="45739" marB="45739"/>
                </a:tc>
              </a:tr>
              <a:tr h="5139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Effective (3)</a:t>
                      </a:r>
                    </a:p>
                  </a:txBody>
                  <a:tcPr marL="91438" marR="91438" marT="45739" marB="457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8.5* (45%)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91438" marR="91438" marT="45739" marB="45739"/>
                </a:tc>
              </a:tr>
              <a:tr h="4454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Needs Improvement (2)</a:t>
                      </a:r>
                    </a:p>
                  </a:txBody>
                  <a:tcPr marL="91438" marR="91438" marT="45739" marB="457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.5* (3%)</a:t>
                      </a:r>
                    </a:p>
                  </a:txBody>
                  <a:tcPr marL="91438" marR="91438" marT="45739" marB="45739"/>
                </a:tc>
              </a:tr>
              <a:tr h="4454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Developing (1)</a:t>
                      </a:r>
                    </a:p>
                  </a:txBody>
                  <a:tcPr marL="91438" marR="91438" marT="45739" marB="457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0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91438" marR="91438" marT="45739" marB="45739"/>
                </a:tc>
              </a:tr>
              <a:tr h="4796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Unsatisfactory (0)</a:t>
                      </a:r>
                    </a:p>
                  </a:txBody>
                  <a:tcPr marL="91438" marR="91438" marT="45739" marB="457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0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91438" marR="91438" marT="45739" marB="45739"/>
                </a:tc>
              </a:tr>
              <a:tr h="4454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Rated</a:t>
                      </a:r>
                    </a:p>
                  </a:txBody>
                  <a:tcPr marL="91438" marR="91438" marT="45739" marB="457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2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91438" marR="91438" marT="45739" marB="45739"/>
                </a:tc>
              </a:tr>
            </a:tbl>
          </a:graphicData>
        </a:graphic>
      </p:graphicFrame>
      <p:sp>
        <p:nvSpPr>
          <p:cNvPr id="10269" name="TextBox 1"/>
          <p:cNvSpPr txBox="1">
            <a:spLocks noChangeArrowheads="1"/>
          </p:cNvSpPr>
          <p:nvPr/>
        </p:nvSpPr>
        <p:spPr bwMode="auto">
          <a:xfrm>
            <a:off x="609600" y="5715000"/>
            <a:ext cx="777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*One teacher noted that s/he had received a score between Level 3 and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Combined Rating Results</a:t>
            </a:r>
          </a:p>
        </p:txBody>
      </p:sp>
      <p:graphicFrame>
        <p:nvGraphicFramePr>
          <p:cNvPr id="4" name="Content Placeholder 3" descr="The table displays the results from the combined ratings results. When asked &quot;To what extent do you believe that the teacher evaluation system in your district is appropriate and relevant for assessing special education teachers,&quot; 0 participants said they strongly agreed, 3 agreed, 6 neither agreed or disagreed, 4 disagreed, and 7 strongly disagreed. &#10;&#10;When asked &quot;To what extent do you believe that the teacher evaluation system at your district is helpful for improving your practice as a teacher,&quot;  1 participant said they strongly agreed, 6 agreed, 5 neither agreed or disagreed, 6 disagreed, and 1 strongly disagreed. &#10;&#10;When asked &quot;To what extent do you believe that Your score on the teacher evaluation is an accurate reflection of the effectiveness of your teaching,&quot; 4 participants said they strongly agreed, 2 agreed, 7 neither agreed or disagreed, 4 disagreed, and 3 strongly disagreed. &#10;&#10;On average for each question, 8.4% of participants strongly agreed with the statement, 18.9% agreed, 30.4% neither agreed nor disagreed, 23.9% disagreed, and 18.4% strongly disagreed.&#10;" title="Combined Rating Results 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740840"/>
              </p:ext>
            </p:extLst>
          </p:nvPr>
        </p:nvGraphicFramePr>
        <p:xfrm>
          <a:off x="76200" y="1295400"/>
          <a:ext cx="8915400" cy="48768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05331"/>
                <a:gridCol w="1114269"/>
                <a:gridCol w="909403"/>
                <a:gridCol w="1147997"/>
                <a:gridCol w="1219200"/>
                <a:gridCol w="1219200"/>
              </a:tblGrid>
              <a:tr h="91440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To</a:t>
                      </a:r>
                      <a:r>
                        <a:rPr lang="en-US" sz="1800" baseline="0" dirty="0" smtClean="0"/>
                        <a:t> what extent do you believe that…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Strongly</a:t>
                      </a:r>
                      <a:r>
                        <a:rPr lang="en-US" sz="1800" baseline="0" dirty="0" smtClean="0"/>
                        <a:t> Agree`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Agree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Neither</a:t>
                      </a:r>
                      <a:r>
                        <a:rPr lang="en-US" sz="1800" baseline="0" dirty="0" smtClean="0"/>
                        <a:t> agree or disagree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Disagree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Strongly</a:t>
                      </a:r>
                      <a:r>
                        <a:rPr lang="en-US" sz="1800" baseline="0" dirty="0" smtClean="0"/>
                        <a:t> Disagree</a:t>
                      </a:r>
                      <a:endParaRPr lang="en-US" sz="1800" dirty="0"/>
                    </a:p>
                  </a:txBody>
                  <a:tcPr marT="45729" marB="45729"/>
                </a:tc>
              </a:tr>
              <a:tr h="11887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The teacher evaluation system in your district is appropriate and relevant for assessing special education teachers.</a:t>
                      </a:r>
                      <a:endParaRPr lang="en-US" sz="2000" dirty="0" smtClean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</a:p>
                    <a:p>
                      <a:pPr algn="ctr"/>
                      <a:r>
                        <a:rPr lang="en-US" sz="1800" dirty="0" smtClean="0"/>
                        <a:t>0.0%</a:t>
                      </a: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</a:p>
                    <a:p>
                      <a:pPr algn="ctr"/>
                      <a:r>
                        <a:rPr lang="en-US" sz="1800" dirty="0" smtClean="0"/>
                        <a:t>15.0%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</a:p>
                    <a:p>
                      <a:pPr algn="ctr"/>
                      <a:r>
                        <a:rPr lang="en-US" sz="1800" dirty="0" smtClean="0"/>
                        <a:t>30.0%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</a:p>
                    <a:p>
                      <a:pPr algn="ctr"/>
                      <a:r>
                        <a:rPr lang="en-US" sz="1800" dirty="0" smtClean="0"/>
                        <a:t>20.0%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</a:p>
                    <a:p>
                      <a:pPr algn="ctr"/>
                      <a:r>
                        <a:rPr lang="en-US" sz="1800" dirty="0" smtClean="0"/>
                        <a:t>35.0%</a:t>
                      </a:r>
                      <a:endParaRPr lang="en-US" sz="1800" dirty="0"/>
                    </a:p>
                  </a:txBody>
                  <a:tcPr marT="45729" marB="45729"/>
                </a:tc>
              </a:tr>
              <a:tr h="11887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The teacher evaluation system at your district is helpful for improving your practice as a teacher.</a:t>
                      </a:r>
                      <a:r>
                        <a:rPr lang="en-US" sz="1600" baseline="30000" dirty="0" smtClean="0">
                          <a:effectLst/>
                        </a:rPr>
                        <a:t> a</a:t>
                      </a:r>
                      <a:endParaRPr lang="en-US" sz="2000" dirty="0" smtClean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</a:p>
                    <a:p>
                      <a:pPr algn="ctr"/>
                      <a:r>
                        <a:rPr lang="en-US" sz="1800" dirty="0" smtClean="0"/>
                        <a:t>5.3%</a:t>
                      </a: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</a:p>
                    <a:p>
                      <a:pPr algn="ctr"/>
                      <a:r>
                        <a:rPr lang="en-US" sz="1800" dirty="0" smtClean="0"/>
                        <a:t>31.6%</a:t>
                      </a: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</a:p>
                    <a:p>
                      <a:pPr algn="ctr"/>
                      <a:r>
                        <a:rPr lang="en-US" sz="1800" dirty="0" smtClean="0"/>
                        <a:t>26.3%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</a:p>
                    <a:p>
                      <a:pPr algn="ctr"/>
                      <a:r>
                        <a:rPr lang="en-US" sz="1800" dirty="0" smtClean="0"/>
                        <a:t>31.6%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</a:p>
                    <a:p>
                      <a:pPr algn="ctr"/>
                      <a:r>
                        <a:rPr lang="en-US" sz="1800" dirty="0" smtClean="0"/>
                        <a:t>5.3%</a:t>
                      </a:r>
                      <a:endParaRPr lang="en-US" sz="1800" dirty="0"/>
                    </a:p>
                  </a:txBody>
                  <a:tcPr marT="45729" marB="45729"/>
                </a:tc>
              </a:tr>
              <a:tr h="11887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Your score on the teacher evaluation is an accurate reflection of the effectiveness of your teaching.</a:t>
                      </a:r>
                      <a:endParaRPr lang="en-US" sz="2000" dirty="0" smtClean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</a:p>
                    <a:p>
                      <a:pPr algn="ctr"/>
                      <a:r>
                        <a:rPr lang="en-US" sz="1800" dirty="0" smtClean="0"/>
                        <a:t>20.0%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</a:p>
                    <a:p>
                      <a:pPr algn="ctr"/>
                      <a:r>
                        <a:rPr lang="en-US" sz="1800" dirty="0" smtClean="0"/>
                        <a:t>10.0%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</a:p>
                    <a:p>
                      <a:pPr algn="ctr"/>
                      <a:r>
                        <a:rPr lang="en-US" sz="1800" dirty="0" smtClean="0"/>
                        <a:t>35.0%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</a:p>
                    <a:p>
                      <a:pPr algn="ctr"/>
                      <a:r>
                        <a:rPr lang="en-US" sz="1800" dirty="0" smtClean="0"/>
                        <a:t>20.0%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</a:p>
                    <a:p>
                      <a:pPr algn="ctr"/>
                      <a:r>
                        <a:rPr lang="en-US" sz="1800" dirty="0" smtClean="0"/>
                        <a:t>15.0%</a:t>
                      </a:r>
                      <a:endParaRPr lang="en-US" sz="1800" dirty="0"/>
                    </a:p>
                  </a:txBody>
                  <a:tcPr marT="45729" marB="45729"/>
                </a:tc>
              </a:tr>
              <a:tr h="3962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</a:t>
                      </a: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8.4%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18.9%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30.4%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23.9%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18.4%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T="45729" marB="45729"/>
                </a:tc>
              </a:tr>
            </a:tbl>
          </a:graphicData>
        </a:graphic>
      </p:graphicFrame>
      <p:sp>
        <p:nvSpPr>
          <p:cNvPr id="11311" name="Rectangle 4"/>
          <p:cNvSpPr>
            <a:spLocks noChangeArrowheads="1"/>
          </p:cNvSpPr>
          <p:nvPr/>
        </p:nvSpPr>
        <p:spPr bwMode="auto">
          <a:xfrm>
            <a:off x="4763" y="6240463"/>
            <a:ext cx="58626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/>
              <a:t>Note: N = 21 for this set of items unless otherwise noted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Suggestions for Improvement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7630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 smtClean="0"/>
              <a:t>More specific to special education (80%)</a:t>
            </a:r>
          </a:p>
          <a:p>
            <a:pPr marL="0" indent="0">
              <a:buFontTx/>
              <a:buNone/>
            </a:pPr>
            <a:endParaRPr lang="en-US" altLang="en-US" sz="2800" smtClean="0"/>
          </a:p>
          <a:p>
            <a:pPr marL="0" indent="0">
              <a:buFontTx/>
              <a:buNone/>
            </a:pPr>
            <a:r>
              <a:rPr lang="en-US" altLang="en-US" sz="2800" smtClean="0"/>
              <a:t>Better trained &amp; subject-specific evaluations (27%)</a:t>
            </a:r>
          </a:p>
          <a:p>
            <a:pPr marL="0" indent="0">
              <a:buFontTx/>
              <a:buNone/>
            </a:pPr>
            <a:endParaRPr lang="en-US" altLang="en-US" sz="2800" smtClean="0"/>
          </a:p>
          <a:p>
            <a:pPr marL="0" indent="0">
              <a:buFontTx/>
              <a:buNone/>
            </a:pPr>
            <a:r>
              <a:rPr lang="en-US" altLang="en-US" sz="2800" smtClean="0"/>
              <a:t>Less emphasis on standardized test scores (20%)</a:t>
            </a:r>
          </a:p>
          <a:p>
            <a:pPr marL="0" indent="0">
              <a:buFontTx/>
              <a:buNone/>
            </a:pPr>
            <a:endParaRPr lang="en-US" altLang="en-US" sz="2800" smtClean="0"/>
          </a:p>
          <a:p>
            <a:pPr marL="0" indent="0">
              <a:buFontTx/>
              <a:buNone/>
            </a:pPr>
            <a:r>
              <a:rPr lang="en-US" altLang="en-US" sz="2800" smtClean="0"/>
              <a:t>More training on district evaluation system (13%)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4021</TotalTime>
  <Words>629</Words>
  <Application>Microsoft Office PowerPoint</Application>
  <PresentationFormat>On-screen Show (4:3)</PresentationFormat>
  <Paragraphs>123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Wingdings</vt:lpstr>
      <vt:lpstr>Calibri</vt:lpstr>
      <vt:lpstr>Times New Roman</vt:lpstr>
      <vt:lpstr>Palatino Linotype</vt:lpstr>
      <vt:lpstr>Default Design</vt:lpstr>
      <vt:lpstr>Special Educators Speak Up About Efficacy of Teacher Evaluation Systems in Schools</vt:lpstr>
      <vt:lpstr>Project ASD III</vt:lpstr>
      <vt:lpstr>Competitive Preference Priority 1 </vt:lpstr>
      <vt:lpstr>Participants</vt:lpstr>
      <vt:lpstr>Structured Interview Procedures</vt:lpstr>
      <vt:lpstr>Job Satisfaction</vt:lpstr>
      <vt:lpstr>Teacher Effectiveness Ratings</vt:lpstr>
      <vt:lpstr>Combined Rating Results</vt:lpstr>
      <vt:lpstr>Suggestions for Improvement</vt:lpstr>
      <vt:lpstr>Thank You!</vt:lpstr>
    </vt:vector>
  </TitlesOfParts>
  <Company>University of Central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CSI-ASU ITEST Logic Model  Resources               Activities                  Outputs                  Outcomes                  Impact</dc:title>
  <dc:creator>joasmith</dc:creator>
  <cp:lastModifiedBy>Mullet, Benjamin</cp:lastModifiedBy>
  <cp:revision>251</cp:revision>
  <cp:lastPrinted>2014-10-16T17:49:06Z</cp:lastPrinted>
  <dcterms:created xsi:type="dcterms:W3CDTF">2007-02-13T17:56:41Z</dcterms:created>
  <dcterms:modified xsi:type="dcterms:W3CDTF">2015-04-14T13:07:47Z</dcterms:modified>
</cp:coreProperties>
</file>