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99" r:id="rId3"/>
    <p:sldId id="311" r:id="rId4"/>
    <p:sldId id="310" r:id="rId5"/>
    <p:sldId id="313" r:id="rId6"/>
    <p:sldId id="314" r:id="rId7"/>
    <p:sldId id="316" r:id="rId8"/>
    <p:sldId id="315" r:id="rId9"/>
    <p:sldId id="308" r:id="rId10"/>
    <p:sldId id="306" r:id="rId11"/>
    <p:sldId id="317"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SU Fullerton" initials="L"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971" autoAdjust="0"/>
  </p:normalViewPr>
  <p:slideViewPr>
    <p:cSldViewPr>
      <p:cViewPr>
        <p:scale>
          <a:sx n="120" d="100"/>
          <a:sy n="120" d="100"/>
        </p:scale>
        <p:origin x="-7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23" tIns="45712" rIns="91423" bIns="45712"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23" tIns="45712" rIns="91423" bIns="45712" rtlCol="0"/>
          <a:lstStyle>
            <a:lvl1pPr algn="r">
              <a:defRPr sz="1200"/>
            </a:lvl1pPr>
          </a:lstStyle>
          <a:p>
            <a:fld id="{4BDCFA8E-466A-4D8D-B2CF-4C7530263CE4}" type="datetimeFigureOut">
              <a:rPr lang="en-US" smtClean="0"/>
              <a:pPr/>
              <a:t>4/2/2015</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23" tIns="45712" rIns="91423" bIns="45712"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23" tIns="45712" rIns="91423" bIns="45712" rtlCol="0" anchor="b"/>
          <a:lstStyle>
            <a:lvl1pPr algn="r">
              <a:defRPr sz="1200"/>
            </a:lvl1pPr>
          </a:lstStyle>
          <a:p>
            <a:fld id="{E4A6B67B-6815-4A05-8D95-B50B0AB14897}" type="slidenum">
              <a:rPr lang="en-US" smtClean="0"/>
              <a:pPr/>
              <a:t>‹#›</a:t>
            </a:fld>
            <a:endParaRPr lang="en-US"/>
          </a:p>
        </p:txBody>
      </p:sp>
    </p:spTree>
    <p:extLst>
      <p:ext uri="{BB962C8B-B14F-4D97-AF65-F5344CB8AC3E}">
        <p14:creationId xmlns:p14="http://schemas.microsoft.com/office/powerpoint/2010/main" val="71574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06" tIns="46653" rIns="93306" bIns="46653" rtlCol="0"/>
          <a:lstStyle>
            <a:lvl1pPr algn="l">
              <a:defRPr sz="1200"/>
            </a:lvl1pPr>
          </a:lstStyle>
          <a:p>
            <a:endParaRPr lang="en-US"/>
          </a:p>
        </p:txBody>
      </p:sp>
      <p:sp>
        <p:nvSpPr>
          <p:cNvPr id="3" name="Date Placeholder 2"/>
          <p:cNvSpPr>
            <a:spLocks noGrp="1"/>
          </p:cNvSpPr>
          <p:nvPr>
            <p:ph type="dt" idx="1"/>
          </p:nvPr>
        </p:nvSpPr>
        <p:spPr>
          <a:xfrm>
            <a:off x="3978133" y="0"/>
            <a:ext cx="3043343" cy="465455"/>
          </a:xfrm>
          <a:prstGeom prst="rect">
            <a:avLst/>
          </a:prstGeom>
        </p:spPr>
        <p:txBody>
          <a:bodyPr vert="horz" lIns="93306" tIns="46653" rIns="93306" bIns="46653" rtlCol="0"/>
          <a:lstStyle>
            <a:lvl1pPr algn="r">
              <a:defRPr sz="1200"/>
            </a:lvl1pPr>
          </a:lstStyle>
          <a:p>
            <a:fld id="{8337C6C8-A7AA-4777-84A0-758EC66A8749}" type="datetimeFigureOut">
              <a:rPr lang="en-US" smtClean="0"/>
              <a:pPr/>
              <a:t>4/2/2015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06" tIns="46653" rIns="93306" bIns="46653"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06" tIns="46653" rIns="93306" bIns="466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06" tIns="46653" rIns="93306" bIns="46653"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0"/>
            <a:ext cx="3043343" cy="465455"/>
          </a:xfrm>
          <a:prstGeom prst="rect">
            <a:avLst/>
          </a:prstGeom>
        </p:spPr>
        <p:txBody>
          <a:bodyPr vert="horz" lIns="93306" tIns="46653" rIns="93306" bIns="46653" rtlCol="0" anchor="b"/>
          <a:lstStyle>
            <a:lvl1pPr algn="r">
              <a:defRPr sz="1200"/>
            </a:lvl1pPr>
          </a:lstStyle>
          <a:p>
            <a:fld id="{1CCAD689-ECAD-49B3-A47B-CEC6FB1668FA}" type="slidenum">
              <a:rPr lang="en-US" smtClean="0"/>
              <a:pPr/>
              <a:t>‹#›</a:t>
            </a:fld>
            <a:endParaRPr lang="en-US"/>
          </a:p>
        </p:txBody>
      </p:sp>
    </p:spTree>
    <p:extLst>
      <p:ext uri="{BB962C8B-B14F-4D97-AF65-F5344CB8AC3E}">
        <p14:creationId xmlns:p14="http://schemas.microsoft.com/office/powerpoint/2010/main" val="4170839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CAD689-ECAD-49B3-A47B-CEC6FB1668F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CAD689-ECAD-49B3-A47B-CEC6FB1668F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CAD689-ECAD-49B3-A47B-CEC6FB1668FA}"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CAD689-ECAD-49B3-A47B-CEC6FB1668F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CAD689-ECAD-49B3-A47B-CEC6FB1668F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CAD689-ECAD-49B3-A47B-CEC6FB1668F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CAD689-ECAD-49B3-A47B-CEC6FB1668F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CAD689-ECAD-49B3-A47B-CEC6FB1668F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CAD689-ECAD-49B3-A47B-CEC6FB1668F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CAD689-ECAD-49B3-A47B-CEC6FB1668F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CAD689-ECAD-49B3-A47B-CEC6FB1668F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126545-D4EA-4DE1-AC02-44AC6F45CB58}"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243D1-D225-4C64-AD12-9EF1F01D80DF}" type="slidenum">
              <a:rPr lang="en-US" smtClean="0"/>
              <a:pPr/>
              <a:t>‹#›</a:t>
            </a:fld>
            <a:endParaRPr lang="en-US"/>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26545-D4EA-4DE1-AC02-44AC6F45CB58}"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243D1-D225-4C64-AD12-9EF1F01D80DF}" type="slidenum">
              <a:rPr lang="en-US" smtClean="0"/>
              <a:pPr/>
              <a:t>‹#›</a:t>
            </a:fld>
            <a:endParaRPr lang="en-US"/>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26545-D4EA-4DE1-AC02-44AC6F45CB58}"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243D1-D225-4C64-AD12-9EF1F01D80DF}" type="slidenum">
              <a:rPr lang="en-US" smtClean="0"/>
              <a:pPr/>
              <a:t>‹#›</a:t>
            </a:fld>
            <a:endParaRPr lang="en-US"/>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26545-D4EA-4DE1-AC02-44AC6F45CB58}"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243D1-D225-4C64-AD12-9EF1F01D80DF}" type="slidenum">
              <a:rPr lang="en-US" smtClean="0"/>
              <a:pPr/>
              <a:t>‹#›</a:t>
            </a:fld>
            <a:endParaRPr lang="en-US"/>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126545-D4EA-4DE1-AC02-44AC6F45CB58}"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243D1-D225-4C64-AD12-9EF1F01D80DF}" type="slidenum">
              <a:rPr lang="en-US" smtClean="0"/>
              <a:pPr/>
              <a:t>‹#›</a:t>
            </a:fld>
            <a:endParaRPr lang="en-US"/>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126545-D4EA-4DE1-AC02-44AC6F45CB58}" type="datetimeFigureOut">
              <a:rPr lang="en-US" smtClean="0"/>
              <a:pPr/>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243D1-D225-4C64-AD12-9EF1F01D80DF}" type="slidenum">
              <a:rPr lang="en-US" smtClean="0"/>
              <a:pPr/>
              <a:t>‹#›</a:t>
            </a:fld>
            <a:endParaRPr 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126545-D4EA-4DE1-AC02-44AC6F45CB58}" type="datetimeFigureOut">
              <a:rPr lang="en-US" smtClean="0"/>
              <a:pPr/>
              <a:t>4/2/2015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243D1-D225-4C64-AD12-9EF1F01D80DF}" type="slidenum">
              <a:rPr lang="en-US" smtClean="0"/>
              <a:pPr/>
              <a:t>‹#›</a:t>
            </a:fld>
            <a:endParaRPr lang="en-US"/>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126545-D4EA-4DE1-AC02-44AC6F45CB58}" type="datetimeFigureOut">
              <a:rPr lang="en-US" smtClean="0"/>
              <a:pPr/>
              <a:t>4/2/2015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243D1-D225-4C64-AD12-9EF1F01D80DF}" type="slidenum">
              <a:rPr lang="en-US" smtClean="0"/>
              <a:pPr/>
              <a:t>‹#›</a:t>
            </a:fld>
            <a:endParaRPr lang="en-US"/>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26545-D4EA-4DE1-AC02-44AC6F45CB58}" type="datetimeFigureOut">
              <a:rPr lang="en-US" smtClean="0"/>
              <a:pPr/>
              <a:t>4/2/2015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243D1-D225-4C64-AD12-9EF1F01D80DF}" type="slidenum">
              <a:rPr lang="en-US" smtClean="0"/>
              <a:pPr/>
              <a:t>‹#›</a:t>
            </a:fld>
            <a:endParaRPr 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26545-D4EA-4DE1-AC02-44AC6F45CB58}" type="datetimeFigureOut">
              <a:rPr lang="en-US" smtClean="0"/>
              <a:pPr/>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243D1-D225-4C64-AD12-9EF1F01D80DF}" type="slidenum">
              <a:rPr lang="en-US" smtClean="0"/>
              <a:pPr/>
              <a:t>‹#›</a:t>
            </a:fld>
            <a:endParaRPr lang="en-US"/>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26545-D4EA-4DE1-AC02-44AC6F45CB58}" type="datetimeFigureOut">
              <a:rPr lang="en-US" smtClean="0"/>
              <a:pPr/>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243D1-D225-4C64-AD12-9EF1F01D80DF}" type="slidenum">
              <a:rPr lang="en-US" smtClean="0"/>
              <a:pPr/>
              <a:t>‹#›</a:t>
            </a:fld>
            <a:endParaRPr lang="en-US"/>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26545-D4EA-4DE1-AC02-44AC6F45CB58}" type="datetimeFigureOut">
              <a:rPr lang="en-US" smtClean="0"/>
              <a:pPr/>
              <a:t>4/2/2015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243D1-D225-4C64-AD12-9EF1F01D80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d.fullerton.edu/sped/future-students/special-programs/process-project/ebp-webinar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http://ed.fullerton.edu/sped/future-students/special-programs/process-project/teacher-suppor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d.fullerton.edu/sped/future-students/special-programs/process-project/tutoring-servic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a:bodyPr>
          <a:lstStyle/>
          <a:p>
            <a:r>
              <a:rPr lang="en-US" b="1" dirty="0" smtClean="0">
                <a:latin typeface="Times New Roman" panose="02020603050405020304" pitchFamily="18" charset="0"/>
                <a:cs typeface="Times New Roman" panose="02020603050405020304" pitchFamily="18" charset="0"/>
              </a:rPr>
              <a:t>325T PROCESS Project-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Program Improvement </a:t>
            </a:r>
            <a:endParaRPr lang="en-US" b="1" dirty="0">
              <a:latin typeface="Times New Roman" pitchFamily="18" charset="0"/>
              <a:cs typeface="Times New Roman" pitchFamily="18" charset="0"/>
            </a:endParaRPr>
          </a:p>
        </p:txBody>
      </p:sp>
      <p:sp>
        <p:nvSpPr>
          <p:cNvPr id="6" name="TextBox 5"/>
          <p:cNvSpPr txBox="1"/>
          <p:nvPr/>
        </p:nvSpPr>
        <p:spPr>
          <a:xfrm>
            <a:off x="579120" y="2590800"/>
            <a:ext cx="8260080" cy="400110"/>
          </a:xfrm>
          <a:prstGeom prst="rect">
            <a:avLst/>
          </a:prstGeom>
          <a:noFill/>
        </p:spPr>
        <p:txBody>
          <a:bodyPr wrap="square" rtlCol="0">
            <a:spAutoFit/>
          </a:bodyPr>
          <a:lstStyle/>
          <a:p>
            <a:r>
              <a:rPr lang="en-US" sz="2000" i="1" dirty="0" smtClean="0">
                <a:latin typeface="Times New Roman" panose="02020603050405020304" pitchFamily="18" charset="0"/>
                <a:cs typeface="Times New Roman" panose="02020603050405020304" pitchFamily="18" charset="0"/>
              </a:rPr>
              <a:t>Debra Cote, Ph.D. 	Kristin Stang, Ph.D. 	Sara Head, MBA </a:t>
            </a:r>
            <a:endParaRPr lang="en-US" sz="2000" i="1" dirty="0">
              <a:latin typeface="Times New Roman" panose="02020603050405020304" pitchFamily="18" charset="0"/>
              <a:cs typeface="Times New Roman" panose="02020603050405020304" pitchFamily="18" charset="0"/>
            </a:endParaRPr>
          </a:p>
        </p:txBody>
      </p:sp>
      <p:pic>
        <p:nvPicPr>
          <p:cNvPr id="4" name="Picture 3" title="IDEAs that Work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3759250"/>
            <a:ext cx="2514600" cy="2097379"/>
          </a:xfrm>
          <a:prstGeom prst="rect">
            <a:avLst/>
          </a:prstGeom>
        </p:spPr>
      </p:pic>
      <p:pic>
        <p:nvPicPr>
          <p:cNvPr id="5" name="Picture 4" title="PROCESS Project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1000" y="3819855"/>
            <a:ext cx="4295548" cy="204754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868362"/>
          </a:xfrm>
        </p:spPr>
        <p:txBody>
          <a:bodyPr>
            <a:normAutofit/>
          </a:bodyPr>
          <a:lstStyle/>
          <a:p>
            <a:r>
              <a:rPr lang="en-US" b="1" dirty="0" smtClean="0">
                <a:latin typeface="Times New Roman" panose="02020603050405020304" pitchFamily="18" charset="0"/>
                <a:cs typeface="Times New Roman" panose="02020603050405020304" pitchFamily="18" charset="0"/>
              </a:rPr>
              <a:t>Project Summary </a:t>
            </a:r>
            <a:endParaRPr lang="en-US"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85800" y="1676400"/>
            <a:ext cx="8001000" cy="4401205"/>
          </a:xfrm>
          <a:prstGeom prst="rect">
            <a:avLst/>
          </a:prstGeom>
          <a:noFill/>
        </p:spPr>
        <p:txBody>
          <a:bodyPr wrap="square" rtlCol="0">
            <a:spAutoFit/>
          </a:bodyPr>
          <a:lstStyle/>
          <a:p>
            <a:pPr marL="457200" indent="-457200">
              <a:buFont typeface="Arial"/>
              <a:buChar char="•"/>
            </a:pPr>
            <a:r>
              <a:rPr lang="en-US" sz="2800" dirty="0">
                <a:latin typeface="Times New Roman" panose="02020603050405020304" pitchFamily="18" charset="0"/>
                <a:cs typeface="Times New Roman" panose="02020603050405020304" pitchFamily="18" charset="0"/>
              </a:rPr>
              <a:t>The PROCESS Project has allowed CSUF faculty, students and LEA partners access to </a:t>
            </a:r>
            <a:r>
              <a:rPr lang="en-US" sz="2800" dirty="0" smtClean="0">
                <a:latin typeface="Times New Roman" panose="02020603050405020304" pitchFamily="18" charset="0"/>
                <a:cs typeface="Times New Roman" panose="02020603050405020304" pitchFamily="18" charset="0"/>
              </a:rPr>
              <a:t>resources.</a:t>
            </a:r>
          </a:p>
          <a:p>
            <a:pPr marL="457200" indent="-457200">
              <a:buFont typeface="Arial"/>
              <a:buChar char="•"/>
            </a:pPr>
            <a:r>
              <a:rPr lang="en-US" sz="2800" dirty="0" smtClean="0">
                <a:latin typeface="Times New Roman" panose="02020603050405020304" pitchFamily="18" charset="0"/>
                <a:cs typeface="Times New Roman" panose="02020603050405020304" pitchFamily="18" charset="0"/>
              </a:rPr>
              <a:t>Many </a:t>
            </a:r>
            <a:r>
              <a:rPr lang="en-US" sz="2800" dirty="0">
                <a:latin typeface="Times New Roman" panose="02020603050405020304" pitchFamily="18" charset="0"/>
                <a:cs typeface="Times New Roman" panose="02020603050405020304" pitchFamily="18" charset="0"/>
              </a:rPr>
              <a:t>initiatives </a:t>
            </a:r>
            <a:r>
              <a:rPr lang="en-US" sz="2800" dirty="0" smtClean="0">
                <a:latin typeface="Times New Roman" panose="02020603050405020304" pitchFamily="18" charset="0"/>
                <a:cs typeface="Times New Roman" panose="02020603050405020304" pitchFamily="18" charset="0"/>
              </a:rPr>
              <a:t>have </a:t>
            </a:r>
            <a:r>
              <a:rPr lang="en-US" sz="2800" dirty="0">
                <a:latin typeface="Times New Roman" panose="02020603050405020304" pitchFamily="18" charset="0"/>
                <a:cs typeface="Times New Roman" panose="02020603050405020304" pitchFamily="18" charset="0"/>
              </a:rPr>
              <a:t>already been institutionalized. </a:t>
            </a:r>
            <a:endParaRPr lang="en-US" sz="2800" dirty="0" smtClean="0">
              <a:latin typeface="Times New Roman" panose="02020603050405020304" pitchFamily="18" charset="0"/>
              <a:cs typeface="Times New Roman" panose="02020603050405020304" pitchFamily="18" charset="0"/>
            </a:endParaRPr>
          </a:p>
          <a:p>
            <a:pPr marL="457200" indent="-457200">
              <a:buFont typeface="Arial"/>
              <a:buChar char="•"/>
            </a:pPr>
            <a:r>
              <a:rPr lang="en-US" sz="2800" dirty="0" smtClean="0">
                <a:latin typeface="Times New Roman" panose="02020603050405020304" pitchFamily="18" charset="0"/>
                <a:cs typeface="Times New Roman" panose="02020603050405020304" pitchFamily="18" charset="0"/>
              </a:rPr>
              <a:t>During the final year, an emphasis </a:t>
            </a:r>
            <a:r>
              <a:rPr lang="en-US" sz="2800" dirty="0">
                <a:latin typeface="Times New Roman" panose="02020603050405020304" pitchFamily="18" charset="0"/>
                <a:cs typeface="Times New Roman" panose="02020603050405020304" pitchFamily="18" charset="0"/>
              </a:rPr>
              <a:t>will be on measuring outcomes and </a:t>
            </a:r>
            <a:r>
              <a:rPr lang="en-US" sz="2800" dirty="0" smtClean="0">
                <a:latin typeface="Times New Roman" panose="02020603050405020304" pitchFamily="18" charset="0"/>
                <a:cs typeface="Times New Roman" panose="02020603050405020304" pitchFamily="18" charset="0"/>
              </a:rPr>
              <a:t>expanding support </a:t>
            </a:r>
            <a:r>
              <a:rPr lang="en-US" sz="2800" dirty="0">
                <a:latin typeface="Times New Roman" panose="02020603050405020304" pitchFamily="18" charset="0"/>
                <a:cs typeface="Times New Roman" panose="02020603050405020304" pitchFamily="18" charset="0"/>
              </a:rPr>
              <a:t>for early-career </a:t>
            </a:r>
            <a:r>
              <a:rPr lang="en-US" sz="2800" dirty="0" smtClean="0">
                <a:latin typeface="Times New Roman" panose="02020603050405020304" pitchFamily="18" charset="0"/>
                <a:cs typeface="Times New Roman" panose="02020603050405020304" pitchFamily="18" charset="0"/>
              </a:rPr>
              <a:t>teachers. </a:t>
            </a:r>
          </a:p>
          <a:p>
            <a:pPr marL="457200" indent="-457200">
              <a:buFont typeface="Arial"/>
              <a:buChar char="•"/>
            </a:pPr>
            <a:r>
              <a:rPr lang="en-US" sz="2800" dirty="0">
                <a:latin typeface="Times New Roman" panose="02020603050405020304" pitchFamily="18" charset="0"/>
                <a:cs typeface="Times New Roman" panose="02020603050405020304" pitchFamily="18" charset="0"/>
              </a:rPr>
              <a:t>E</a:t>
            </a:r>
            <a:r>
              <a:rPr lang="en-US" sz="2800" dirty="0" smtClean="0">
                <a:latin typeface="Times New Roman" panose="02020603050405020304" pitchFamily="18" charset="0"/>
                <a:cs typeface="Times New Roman" panose="02020603050405020304" pitchFamily="18" charset="0"/>
              </a:rPr>
              <a:t>xisting </a:t>
            </a:r>
            <a:r>
              <a:rPr lang="en-US" sz="2800" dirty="0">
                <a:latin typeface="Times New Roman" panose="02020603050405020304" pitchFamily="18" charset="0"/>
                <a:cs typeface="Times New Roman" panose="02020603050405020304" pitchFamily="18" charset="0"/>
              </a:rPr>
              <a:t>partnerships </a:t>
            </a:r>
            <a:r>
              <a:rPr lang="en-US" sz="2800" dirty="0" smtClean="0">
                <a:latin typeface="Times New Roman" panose="02020603050405020304" pitchFamily="18" charset="0"/>
                <a:cs typeface="Times New Roman" panose="02020603050405020304" pitchFamily="18" charset="0"/>
              </a:rPr>
              <a:t>will continue to be fostered and project </a:t>
            </a:r>
            <a:r>
              <a:rPr lang="en-US" sz="2800" dirty="0">
                <a:latin typeface="Times New Roman" panose="02020603050405020304" pitchFamily="18" charset="0"/>
                <a:cs typeface="Times New Roman" panose="02020603050405020304" pitchFamily="18" charset="0"/>
              </a:rPr>
              <a:t>initiatives with community </a:t>
            </a:r>
            <a:r>
              <a:rPr lang="en-US" sz="2800" dirty="0" smtClean="0">
                <a:latin typeface="Times New Roman" panose="02020603050405020304" pitchFamily="18" charset="0"/>
                <a:cs typeface="Times New Roman" panose="02020603050405020304" pitchFamily="18" charset="0"/>
              </a:rPr>
              <a:t>partners will be expanded.</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80694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868362"/>
          </a:xfrm>
        </p:spPr>
        <p:txBody>
          <a:bodyPr>
            <a:normAutofit/>
          </a:bodyPr>
          <a:lstStyle/>
          <a:p>
            <a:r>
              <a:rPr lang="en-US" b="1" dirty="0" smtClean="0">
                <a:latin typeface="Times New Roman" panose="02020603050405020304" pitchFamily="18" charset="0"/>
                <a:cs typeface="Times New Roman" panose="02020603050405020304" pitchFamily="18" charset="0"/>
              </a:rPr>
              <a:t>References</a:t>
            </a:r>
            <a:endParaRPr lang="en-US"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09600" y="1371600"/>
            <a:ext cx="8001000" cy="5324535"/>
          </a:xfrm>
          <a:prstGeom prst="rect">
            <a:avLst/>
          </a:prstGeom>
          <a:noFill/>
        </p:spPr>
        <p:txBody>
          <a:bodyPr wrap="square" rtlCol="0">
            <a:spAutoFit/>
          </a:bodyPr>
          <a:lstStyle/>
          <a:p>
            <a:r>
              <a:rPr lang="en-US" sz="2000" dirty="0">
                <a:latin typeface="Times New Roman"/>
                <a:cs typeface="Times New Roman"/>
              </a:rPr>
              <a:t>Chandler, L., K., Cochran, D. C., Christensen, K. A., </a:t>
            </a:r>
            <a:r>
              <a:rPr lang="en-US" sz="2000" dirty="0" err="1">
                <a:latin typeface="Times New Roman"/>
                <a:cs typeface="Times New Roman"/>
              </a:rPr>
              <a:t>Dinnebeil</a:t>
            </a:r>
            <a:r>
              <a:rPr lang="en-US" sz="2000" dirty="0">
                <a:latin typeface="Times New Roman"/>
                <a:cs typeface="Times New Roman"/>
              </a:rPr>
              <a:t>, L. A., Gallagher, P. A., Lifter, </a:t>
            </a:r>
            <a:r>
              <a:rPr lang="en-US" sz="2000" dirty="0" smtClean="0">
                <a:latin typeface="Times New Roman"/>
                <a:cs typeface="Times New Roman"/>
              </a:rPr>
              <a:t>K</a:t>
            </a:r>
            <a:r>
              <a:rPr lang="en-US" sz="2000" dirty="0">
                <a:latin typeface="Times New Roman"/>
                <a:cs typeface="Times New Roman"/>
              </a:rPr>
              <a:t>.</a:t>
            </a:r>
            <a:r>
              <a:rPr lang="en-US" sz="2000" dirty="0" smtClean="0">
                <a:latin typeface="Times New Roman"/>
                <a:cs typeface="Times New Roman"/>
              </a:rPr>
              <a:t>,…</a:t>
            </a:r>
            <a:r>
              <a:rPr lang="en-US" sz="2000" dirty="0" err="1" smtClean="0">
                <a:latin typeface="Times New Roman"/>
                <a:cs typeface="Times New Roman"/>
              </a:rPr>
              <a:t>Spino</a:t>
            </a:r>
            <a:r>
              <a:rPr lang="en-US" sz="2000" dirty="0">
                <a:latin typeface="Times New Roman"/>
                <a:cs typeface="Times New Roman"/>
              </a:rPr>
              <a:t>, M. (2012). The alignment of CEC/DEC and NAEYC </a:t>
            </a:r>
            <a:r>
              <a:rPr lang="en-US" sz="2000" dirty="0" smtClean="0">
                <a:latin typeface="Times New Roman"/>
                <a:cs typeface="Times New Roman"/>
              </a:rPr>
              <a:t>personal </a:t>
            </a:r>
            <a:r>
              <a:rPr lang="en-US" sz="2000" dirty="0">
                <a:latin typeface="Times New Roman"/>
                <a:cs typeface="Times New Roman"/>
              </a:rPr>
              <a:t>preparation standards. </a:t>
            </a:r>
            <a:r>
              <a:rPr lang="en-US" sz="2000" i="1" dirty="0">
                <a:latin typeface="Times New Roman"/>
                <a:cs typeface="Times New Roman"/>
              </a:rPr>
              <a:t>Topics in Early Childhood Special Education, 32</a:t>
            </a:r>
            <a:r>
              <a:rPr lang="en-US" sz="2000" dirty="0">
                <a:latin typeface="Times New Roman"/>
                <a:cs typeface="Times New Roman"/>
              </a:rPr>
              <a:t>(1), 52</a:t>
            </a:r>
            <a:r>
              <a:rPr lang="en-US" sz="2000" dirty="0" smtClean="0">
                <a:latin typeface="Times New Roman"/>
                <a:cs typeface="Times New Roman"/>
              </a:rPr>
              <a:t>-63</a:t>
            </a:r>
            <a:r>
              <a:rPr lang="en-US" sz="2000" dirty="0">
                <a:latin typeface="Times New Roman"/>
                <a:cs typeface="Times New Roman"/>
              </a:rPr>
              <a:t>)</a:t>
            </a:r>
            <a:r>
              <a:rPr lang="en-US" sz="2000" dirty="0" smtClean="0">
                <a:latin typeface="Times New Roman"/>
                <a:cs typeface="Times New Roman"/>
              </a:rPr>
              <a:t>.</a:t>
            </a:r>
          </a:p>
          <a:p>
            <a:r>
              <a:rPr lang="en-US" sz="2000" dirty="0">
                <a:latin typeface="Times New Roman"/>
                <a:cs typeface="Times New Roman"/>
              </a:rPr>
              <a:t>National Association for Professional Development Schools (NAPDS), Executive Council and Board of Directors of the National Association for Professional Development Schools (2008). </a:t>
            </a:r>
            <a:r>
              <a:rPr lang="en-US" sz="2000" i="1" dirty="0">
                <a:latin typeface="Times New Roman"/>
                <a:cs typeface="Times New Roman"/>
              </a:rPr>
              <a:t>What it means to be a professional development school. </a:t>
            </a:r>
            <a:r>
              <a:rPr lang="en-US" sz="2000" dirty="0">
                <a:latin typeface="Times New Roman"/>
                <a:cs typeface="Times New Roman"/>
              </a:rPr>
              <a:t>Retrieved from </a:t>
            </a:r>
            <a:r>
              <a:rPr lang="en-US" sz="2000" u="sng" dirty="0">
                <a:latin typeface="Times New Roman"/>
                <a:cs typeface="Times New Roman"/>
              </a:rPr>
              <a:t>http://</a:t>
            </a:r>
            <a:r>
              <a:rPr lang="en-US" sz="2000" u="sng" dirty="0" err="1">
                <a:latin typeface="Times New Roman"/>
                <a:cs typeface="Times New Roman"/>
              </a:rPr>
              <a:t>www.napds.org</a:t>
            </a:r>
            <a:r>
              <a:rPr lang="en-US" sz="2000" u="sng" dirty="0">
                <a:latin typeface="Times New Roman"/>
                <a:cs typeface="Times New Roman"/>
              </a:rPr>
              <a:t>/9%20essentials/</a:t>
            </a:r>
            <a:r>
              <a:rPr lang="en-US" sz="2000" u="sng" dirty="0" err="1" smtClean="0">
                <a:latin typeface="Times New Roman"/>
                <a:cs typeface="Times New Roman"/>
              </a:rPr>
              <a:t>statement.pdf</a:t>
            </a:r>
            <a:r>
              <a:rPr lang="en-US" sz="2000" dirty="0" smtClean="0">
                <a:latin typeface="Times New Roman"/>
                <a:cs typeface="Times New Roman"/>
              </a:rPr>
              <a:t> </a:t>
            </a:r>
          </a:p>
          <a:p>
            <a:r>
              <a:rPr lang="en-US" sz="2000" dirty="0" smtClean="0">
                <a:latin typeface="Times New Roman"/>
                <a:cs typeface="Times New Roman"/>
              </a:rPr>
              <a:t>National </a:t>
            </a:r>
            <a:r>
              <a:rPr lang="en-US" sz="2000" dirty="0">
                <a:latin typeface="Times New Roman"/>
                <a:cs typeface="Times New Roman"/>
              </a:rPr>
              <a:t>Council for Accreditation of Teacher Education (2010). </a:t>
            </a:r>
            <a:r>
              <a:rPr lang="en-US" sz="2000" i="1" dirty="0" smtClean="0">
                <a:latin typeface="Times New Roman"/>
                <a:cs typeface="Times New Roman"/>
              </a:rPr>
              <a:t>Transforming </a:t>
            </a:r>
            <a:r>
              <a:rPr lang="en-US" sz="2000" i="1" dirty="0">
                <a:latin typeface="Times New Roman"/>
                <a:cs typeface="Times New Roman"/>
              </a:rPr>
              <a:t>teacher </a:t>
            </a:r>
            <a:r>
              <a:rPr lang="en-US" sz="2000" i="1" dirty="0" smtClean="0">
                <a:latin typeface="Times New Roman"/>
                <a:cs typeface="Times New Roman"/>
              </a:rPr>
              <a:t>education </a:t>
            </a:r>
            <a:r>
              <a:rPr lang="en-US" sz="2000" i="1" dirty="0">
                <a:latin typeface="Times New Roman"/>
                <a:cs typeface="Times New Roman"/>
              </a:rPr>
              <a:t>through clinical practice: A </a:t>
            </a:r>
            <a:r>
              <a:rPr lang="en-US" sz="2000" i="1" dirty="0" smtClean="0">
                <a:latin typeface="Times New Roman"/>
                <a:cs typeface="Times New Roman"/>
              </a:rPr>
              <a:t>national </a:t>
            </a:r>
            <a:r>
              <a:rPr lang="en-US" sz="2000" i="1" dirty="0">
                <a:latin typeface="Times New Roman"/>
                <a:cs typeface="Times New Roman"/>
              </a:rPr>
              <a:t>strategy to prepare effective teachers, </a:t>
            </a:r>
            <a:r>
              <a:rPr lang="en-US" sz="2000" i="1" dirty="0" smtClean="0">
                <a:latin typeface="Times New Roman"/>
                <a:cs typeface="Times New Roman"/>
              </a:rPr>
              <a:t>Report </a:t>
            </a:r>
            <a:r>
              <a:rPr lang="en-US" sz="2000" i="1" dirty="0">
                <a:latin typeface="Times New Roman"/>
                <a:cs typeface="Times New Roman"/>
              </a:rPr>
              <a:t>of the Blue </a:t>
            </a:r>
            <a:r>
              <a:rPr lang="en-US" sz="2000" i="1" dirty="0" smtClean="0">
                <a:latin typeface="Times New Roman"/>
                <a:cs typeface="Times New Roman"/>
              </a:rPr>
              <a:t>Ribbon </a:t>
            </a:r>
            <a:r>
              <a:rPr lang="en-US" sz="2000" i="1" dirty="0">
                <a:latin typeface="Times New Roman"/>
                <a:cs typeface="Times New Roman"/>
              </a:rPr>
              <a:t>Panel on clinical preparation and partnerships for </a:t>
            </a:r>
            <a:r>
              <a:rPr lang="en-US" sz="2000" i="1" dirty="0" smtClean="0">
                <a:latin typeface="Times New Roman"/>
                <a:cs typeface="Times New Roman"/>
              </a:rPr>
              <a:t>improved student </a:t>
            </a:r>
            <a:r>
              <a:rPr lang="en-US" sz="2000" i="1" dirty="0">
                <a:latin typeface="Times New Roman"/>
                <a:cs typeface="Times New Roman"/>
              </a:rPr>
              <a:t>learning.</a:t>
            </a:r>
            <a:r>
              <a:rPr lang="en-US" sz="2000" dirty="0">
                <a:latin typeface="Times New Roman"/>
                <a:cs typeface="Times New Roman"/>
              </a:rPr>
              <a:t> Retrieved </a:t>
            </a:r>
            <a:r>
              <a:rPr lang="en-US" sz="2000" dirty="0" smtClean="0">
                <a:latin typeface="Times New Roman"/>
                <a:cs typeface="Times New Roman"/>
              </a:rPr>
              <a:t>from http</a:t>
            </a:r>
            <a:r>
              <a:rPr lang="en-US" sz="2000" dirty="0">
                <a:latin typeface="Times New Roman"/>
                <a:cs typeface="Times New Roman"/>
              </a:rPr>
              <a:t>://</a:t>
            </a:r>
            <a:r>
              <a:rPr lang="en-US" sz="2000" dirty="0" err="1">
                <a:latin typeface="Times New Roman"/>
                <a:cs typeface="Times New Roman"/>
              </a:rPr>
              <a:t>www.ncate.org</a:t>
            </a:r>
            <a:r>
              <a:rPr lang="en-US" sz="2000" dirty="0" smtClean="0">
                <a:latin typeface="Times New Roman"/>
                <a:cs typeface="Times New Roman"/>
              </a:rPr>
              <a:t>/</a:t>
            </a:r>
            <a:r>
              <a:rPr lang="en-US" sz="2000" dirty="0" err="1" smtClean="0">
                <a:latin typeface="Times New Roman"/>
                <a:cs typeface="Times New Roman"/>
              </a:rPr>
              <a:t>LinkClick.aspx</a:t>
            </a:r>
            <a:r>
              <a:rPr lang="en-US" sz="2000" dirty="0" err="1">
                <a:latin typeface="Times New Roman"/>
                <a:cs typeface="Times New Roman"/>
              </a:rPr>
              <a:t>?fileticket</a:t>
            </a:r>
            <a:r>
              <a:rPr lang="en-US" sz="2000" dirty="0">
                <a:latin typeface="Times New Roman"/>
                <a:cs typeface="Times New Roman"/>
              </a:rPr>
              <a:t>=zzeiB1OoqPk%3D&amp;tabid=715</a:t>
            </a:r>
            <a:r>
              <a:rPr lang="en-US" sz="2000" strike="sngStrike" dirty="0">
                <a:latin typeface="Times New Roman"/>
                <a:cs typeface="Times New Roman"/>
              </a:rPr>
              <a:t> </a:t>
            </a:r>
            <a:endParaRPr lang="en-US" sz="2000" strike="sngStrike" dirty="0" smtClean="0">
              <a:latin typeface="Times New Roman"/>
              <a:cs typeface="Times New Roman"/>
            </a:endParaRPr>
          </a:p>
          <a:p>
            <a:endParaRPr lang="en-US" sz="2000" dirty="0">
              <a:latin typeface="Times New Roman"/>
              <a:cs typeface="Times New Roman"/>
            </a:endParaRPr>
          </a:p>
          <a:p>
            <a:r>
              <a:rPr lang="en-US" sz="2000" dirty="0">
                <a:latin typeface="Times New Roman"/>
                <a:cs typeface="Times New Roman"/>
              </a:rPr>
              <a:t>	</a:t>
            </a:r>
          </a:p>
        </p:txBody>
      </p:sp>
    </p:spTree>
    <p:extLst>
      <p:ext uri="{BB962C8B-B14F-4D97-AF65-F5344CB8AC3E}">
        <p14:creationId xmlns:p14="http://schemas.microsoft.com/office/powerpoint/2010/main" val="31131000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295400"/>
            <a:ext cx="8229600" cy="4525963"/>
          </a:xfrm>
        </p:spPr>
        <p:txBody>
          <a:bodyPr>
            <a:normAutofit fontScale="77500" lnSpcReduction="20000"/>
          </a:bodyPr>
          <a:lstStyle/>
          <a:p>
            <a:r>
              <a:rPr lang="en-US" sz="3600" dirty="0" smtClean="0">
                <a:latin typeface="Times New Roman" pitchFamily="18" charset="0"/>
                <a:cs typeface="Times New Roman" pitchFamily="18" charset="0"/>
              </a:rPr>
              <a:t>Third largest university in California</a:t>
            </a:r>
          </a:p>
          <a:p>
            <a:r>
              <a:rPr lang="en-US" sz="3600" dirty="0" smtClean="0">
                <a:latin typeface="Times New Roman" pitchFamily="18" charset="0"/>
                <a:cs typeface="Times New Roman" pitchFamily="18" charset="0"/>
              </a:rPr>
              <a:t>Serves the Southern California region, particularly Orange County</a:t>
            </a:r>
          </a:p>
          <a:p>
            <a:r>
              <a:rPr lang="en-US" sz="3600" dirty="0" smtClean="0">
                <a:latin typeface="Times New Roman" pitchFamily="18" charset="0"/>
                <a:cs typeface="Times New Roman" pitchFamily="18" charset="0"/>
              </a:rPr>
              <a:t>Designated Hispanic-Serving Institution</a:t>
            </a:r>
          </a:p>
          <a:p>
            <a:r>
              <a:rPr lang="en-US" sz="3600" dirty="0" smtClean="0">
                <a:latin typeface="Times New Roman" pitchFamily="18" charset="0"/>
                <a:cs typeface="Times New Roman" pitchFamily="18" charset="0"/>
              </a:rPr>
              <a:t>All teaching credentials are awarded at the post-baccalaureate level</a:t>
            </a:r>
          </a:p>
          <a:p>
            <a:r>
              <a:rPr lang="en-US" sz="3600" dirty="0" smtClean="0">
                <a:latin typeface="Times New Roman" pitchFamily="18" charset="0"/>
                <a:cs typeface="Times New Roman" pitchFamily="18" charset="0"/>
              </a:rPr>
              <a:t>Offers credentials in Early Childhood Special Education, Mild/Moderate and Moderate/Severe disabilities</a:t>
            </a:r>
          </a:p>
          <a:p>
            <a:r>
              <a:rPr lang="en-US" sz="3600" dirty="0" smtClean="0">
                <a:latin typeface="Times New Roman" pitchFamily="18" charset="0"/>
                <a:cs typeface="Times New Roman" pitchFamily="18" charset="0"/>
              </a:rPr>
              <a:t>Two hundred seventy-five SPED credentials awarded in 2012-2013</a:t>
            </a:r>
          </a:p>
          <a:p>
            <a:endParaRPr lang="en-US" dirty="0"/>
          </a:p>
          <a:p>
            <a:endParaRPr lang="en-US" dirty="0"/>
          </a:p>
        </p:txBody>
      </p:sp>
      <p:sp>
        <p:nvSpPr>
          <p:cNvPr id="4" name="Title 1"/>
          <p:cNvSpPr>
            <a:spLocks noGrp="1"/>
          </p:cNvSpPr>
          <p:nvPr>
            <p:ph type="title"/>
          </p:nvPr>
        </p:nvSpPr>
        <p:spPr>
          <a:xfrm>
            <a:off x="457200" y="274638"/>
            <a:ext cx="8229600" cy="1143000"/>
          </a:xfrm>
        </p:spPr>
        <p:txBody>
          <a:bodyPr>
            <a:normAutofit/>
          </a:bodyPr>
          <a:lstStyle/>
          <a:p>
            <a:r>
              <a:rPr lang="en-US" b="1" dirty="0" smtClean="0">
                <a:latin typeface="Times New Roman" pitchFamily="18" charset="0"/>
                <a:cs typeface="Times New Roman" pitchFamily="18" charset="0"/>
              </a:rPr>
              <a:t>Description of CSUF </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3146187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139892"/>
            <a:ext cx="8229600" cy="4525963"/>
          </a:xfrm>
        </p:spPr>
        <p:txBody>
          <a:bodyPr>
            <a:normAutofit fontScale="92500" lnSpcReduction="10000"/>
          </a:bodyPr>
          <a:lstStyle/>
          <a:p>
            <a:pPr marL="0" indent="0" algn="ctr">
              <a:buNone/>
            </a:pPr>
            <a:endParaRPr lang="en-US" sz="4000" b="1" dirty="0">
              <a:latin typeface="Times New Roman" pitchFamily="18" charset="0"/>
              <a:cs typeface="Times New Roman" pitchFamily="18" charset="0"/>
            </a:endParaRPr>
          </a:p>
          <a:p>
            <a:pPr marL="0" indent="0">
              <a:buNone/>
            </a:pPr>
            <a:r>
              <a:rPr lang="en-US" b="1" dirty="0">
                <a:latin typeface="Times New Roman" panose="02020603050405020304" pitchFamily="18" charset="0"/>
                <a:cs typeface="Times New Roman" panose="02020603050405020304" pitchFamily="18" charset="0"/>
              </a:rPr>
              <a:t>P</a:t>
            </a:r>
            <a:r>
              <a:rPr lang="en-US" dirty="0">
                <a:latin typeface="Times New Roman" panose="02020603050405020304" pitchFamily="18" charset="0"/>
                <a:cs typeface="Times New Roman" panose="02020603050405020304" pitchFamily="18" charset="0"/>
              </a:rPr>
              <a:t>reparation and </a:t>
            </a:r>
            <a:r>
              <a:rPr lang="en-US" b="1" dirty="0">
                <a:latin typeface="Times New Roman" panose="02020603050405020304" pitchFamily="18" charset="0"/>
                <a:cs typeface="Times New Roman" panose="02020603050405020304" pitchFamily="18" charset="0"/>
              </a:rPr>
              <a:t>R</a:t>
            </a:r>
            <a:r>
              <a:rPr lang="en-US" dirty="0">
                <a:latin typeface="Times New Roman" panose="02020603050405020304" pitchFamily="18" charset="0"/>
                <a:cs typeface="Times New Roman" panose="02020603050405020304" pitchFamily="18" charset="0"/>
              </a:rPr>
              <a:t>etention </a:t>
            </a:r>
            <a:r>
              <a:rPr lang="en-US" b="1"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f </a:t>
            </a:r>
            <a:r>
              <a:rPr lang="en-US" b="1" dirty="0">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ollaborative, </a:t>
            </a:r>
            <a:r>
              <a:rPr lang="en-US" b="1" dirty="0">
                <a:latin typeface="Times New Roman" panose="02020603050405020304" pitchFamily="18" charset="0"/>
                <a:cs typeface="Times New Roman" panose="02020603050405020304" pitchFamily="18" charset="0"/>
              </a:rPr>
              <a:t>E</a:t>
            </a:r>
            <a:r>
              <a:rPr lang="en-US" dirty="0">
                <a:latin typeface="Times New Roman" panose="02020603050405020304" pitchFamily="18" charset="0"/>
                <a:cs typeface="Times New Roman" panose="02020603050405020304" pitchFamily="18" charset="0"/>
              </a:rPr>
              <a:t>ffective, and </a:t>
            </a:r>
            <a:r>
              <a:rPr lang="en-US" b="1" dirty="0">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uccessful </a:t>
            </a:r>
            <a:r>
              <a:rPr lang="en-US" b="1" dirty="0">
                <a:latin typeface="Times New Roman" panose="02020603050405020304" pitchFamily="18" charset="0"/>
                <a:cs typeface="Times New Roman" panose="02020603050405020304" pitchFamily="18" charset="0"/>
              </a:rPr>
              <a:t>S</a:t>
            </a:r>
            <a:r>
              <a:rPr lang="en-US" dirty="0">
                <a:latin typeface="Times New Roman" pitchFamily="18" charset="0"/>
                <a:cs typeface="Times New Roman" pitchFamily="18" charset="0"/>
              </a:rPr>
              <a:t>pecialists project </a:t>
            </a:r>
            <a:r>
              <a:rPr lang="en-US" dirty="0" smtClean="0">
                <a:latin typeface="Times New Roman" pitchFamily="18" charset="0"/>
                <a:cs typeface="Times New Roman" pitchFamily="18" charset="0"/>
              </a:rPr>
              <a:t>objectives include</a:t>
            </a:r>
            <a:r>
              <a:rPr lang="en-US" dirty="0">
                <a:latin typeface="Times New Roman" pitchFamily="18" charset="0"/>
                <a:cs typeface="Times New Roman" pitchFamily="18" charset="0"/>
              </a:rPr>
              <a:t>:</a:t>
            </a:r>
          </a:p>
          <a:p>
            <a:pPr marL="914400" indent="-573088">
              <a:buFont typeface="+mj-lt"/>
              <a:buAutoNum type="arabicPeriod"/>
            </a:pPr>
            <a:r>
              <a:rPr lang="en-US" dirty="0" smtClean="0">
                <a:latin typeface="Times New Roman" panose="02020603050405020304" pitchFamily="18" charset="0"/>
                <a:cs typeface="Times New Roman" panose="02020603050405020304" pitchFamily="18" charset="0"/>
              </a:rPr>
              <a:t>Guided </a:t>
            </a:r>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nstruction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practice </a:t>
            </a:r>
            <a:r>
              <a:rPr lang="en-US" dirty="0">
                <a:latin typeface="Times New Roman" panose="02020603050405020304" pitchFamily="18" charset="0"/>
                <a:cs typeface="Times New Roman" panose="02020603050405020304" pitchFamily="18" charset="0"/>
              </a:rPr>
              <a:t>with d</a:t>
            </a:r>
            <a:r>
              <a:rPr lang="en-US" dirty="0" smtClean="0">
                <a:latin typeface="Times New Roman" panose="02020603050405020304" pitchFamily="18" charset="0"/>
                <a:cs typeface="Times New Roman" panose="02020603050405020304" pitchFamily="18" charset="0"/>
              </a:rPr>
              <a:t>ata</a:t>
            </a:r>
          </a:p>
          <a:p>
            <a:pPr marL="914400" indent="-573088">
              <a:buFont typeface="+mj-lt"/>
              <a:buAutoNum type="arabicPeriod"/>
            </a:pPr>
            <a:r>
              <a:rPr lang="en-US" dirty="0" smtClean="0">
                <a:latin typeface="Times New Roman" panose="02020603050405020304" pitchFamily="18" charset="0"/>
                <a:cs typeface="Times New Roman" panose="02020603050405020304" pitchFamily="18" charset="0"/>
              </a:rPr>
              <a:t>Integration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specific evidence-based </a:t>
            </a:r>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nstruction </a:t>
            </a:r>
            <a:r>
              <a:rPr lang="en-US" dirty="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esources </a:t>
            </a:r>
          </a:p>
          <a:p>
            <a:pPr marL="914400" indent="-573088">
              <a:buFont typeface="+mj-lt"/>
              <a:buAutoNum type="arabicPeriod"/>
            </a:pPr>
            <a:r>
              <a:rPr lang="en-US" dirty="0" smtClean="0">
                <a:latin typeface="Times New Roman" panose="02020603050405020304" pitchFamily="18" charset="0"/>
                <a:cs typeface="Times New Roman" panose="02020603050405020304" pitchFamily="18" charset="0"/>
              </a:rPr>
              <a:t>Enhanced </a:t>
            </a:r>
            <a:r>
              <a:rPr lang="en-US" dirty="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rofessional </a:t>
            </a:r>
            <a:r>
              <a:rPr lang="en-US" dirty="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evelopment </a:t>
            </a:r>
            <a:r>
              <a:rPr lang="en-US" dirty="0">
                <a:latin typeface="Times New Roman" panose="02020603050405020304" pitchFamily="18" charset="0"/>
                <a:cs typeface="Times New Roman" panose="02020603050405020304" pitchFamily="18" charset="0"/>
              </a:rPr>
              <a:t>for </a:t>
            </a:r>
            <a:r>
              <a:rPr lang="en-US" dirty="0" smtClean="0">
                <a:latin typeface="Times New Roman" panose="02020603050405020304" pitchFamily="18" charset="0"/>
                <a:cs typeface="Times New Roman" panose="02020603050405020304" pitchFamily="18" charset="0"/>
              </a:rPr>
              <a:t>early-career </a:t>
            </a: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eachers</a:t>
            </a:r>
            <a:endParaRPr lang="en-US" dirty="0">
              <a:latin typeface="Times New Roman" panose="02020603050405020304" pitchFamily="18" charset="0"/>
              <a:cs typeface="Times New Roman" panose="02020603050405020304" pitchFamily="18" charset="0"/>
            </a:endParaRPr>
          </a:p>
          <a:p>
            <a:endParaRPr lang="en-US" dirty="0"/>
          </a:p>
          <a:p>
            <a:endParaRPr lang="en-US" dirty="0"/>
          </a:p>
        </p:txBody>
      </p:sp>
      <p:sp>
        <p:nvSpPr>
          <p:cNvPr id="4" name="Title 1"/>
          <p:cNvSpPr>
            <a:spLocks noGrp="1"/>
          </p:cNvSpPr>
          <p:nvPr>
            <p:ph type="title"/>
          </p:nvPr>
        </p:nvSpPr>
        <p:spPr>
          <a:xfrm>
            <a:off x="457200" y="274638"/>
            <a:ext cx="8229600" cy="1143000"/>
          </a:xfrm>
        </p:spPr>
        <p:txBody>
          <a:bodyPr>
            <a:normAutofit/>
          </a:bodyPr>
          <a:lstStyle/>
          <a:p>
            <a:r>
              <a:rPr lang="en-US" b="1" dirty="0" smtClean="0">
                <a:latin typeface="Times New Roman" pitchFamily="18" charset="0"/>
                <a:cs typeface="Times New Roman" pitchFamily="18" charset="0"/>
              </a:rPr>
              <a:t>PROCESS Project Objectives</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5419311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868362"/>
          </a:xfrm>
        </p:spPr>
        <p:txBody>
          <a:bodyPr>
            <a:normAutofit/>
          </a:bodyPr>
          <a:lstStyle/>
          <a:p>
            <a:r>
              <a:rPr lang="en-US" b="1" dirty="0" smtClean="0">
                <a:latin typeface="Times New Roman" panose="02020603050405020304" pitchFamily="18" charset="0"/>
                <a:cs typeface="Times New Roman" panose="02020603050405020304" pitchFamily="18" charset="0"/>
              </a:rPr>
              <a:t>Rationale for Program Changes</a:t>
            </a:r>
            <a:endParaRPr lang="en-US"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85800" y="1676400"/>
            <a:ext cx="8153400" cy="3785652"/>
          </a:xfrm>
          <a:prstGeom prst="rect">
            <a:avLst/>
          </a:prstGeom>
          <a:noFill/>
        </p:spPr>
        <p:txBody>
          <a:bodyPr wrap="square" numCol="1" rtlCol="0">
            <a:spAutoFit/>
          </a:bodyPr>
          <a:lstStyle/>
          <a:p>
            <a:r>
              <a:rPr lang="en-US" sz="2400" dirty="0">
                <a:latin typeface="Times New Roman" panose="02020603050405020304" pitchFamily="18" charset="0"/>
                <a:cs typeface="Times New Roman" panose="02020603050405020304" pitchFamily="18" charset="0"/>
              </a:rPr>
              <a:t>NCATE </a:t>
            </a:r>
            <a:r>
              <a:rPr lang="en-US" sz="2400" dirty="0" smtClean="0">
                <a:latin typeface="Times New Roman" panose="02020603050405020304" pitchFamily="18" charset="0"/>
                <a:cs typeface="Times New Roman" panose="02020603050405020304" pitchFamily="18" charset="0"/>
              </a:rPr>
              <a:t>standards </a:t>
            </a:r>
            <a:r>
              <a:rPr lang="en-US" sz="2400" dirty="0">
                <a:latin typeface="Times New Roman" panose="02020603050405020304" pitchFamily="18" charset="0"/>
                <a:cs typeface="Times New Roman" panose="02020603050405020304" pitchFamily="18" charset="0"/>
              </a:rPr>
              <a:t>require candidates to create positive learning environments to evaluate student achievement, and to embed EBPs in to </a:t>
            </a:r>
            <a:r>
              <a:rPr lang="en-US" sz="2400" dirty="0" smtClean="0">
                <a:latin typeface="Times New Roman" panose="02020603050405020304" pitchFamily="18" charset="0"/>
                <a:cs typeface="Times New Roman" panose="02020603050405020304" pitchFamily="18" charset="0"/>
              </a:rPr>
              <a:t>teaching (2008). </a:t>
            </a:r>
            <a:r>
              <a:rPr lang="en-US" sz="2400" dirty="0">
                <a:latin typeface="Times New Roman" panose="02020603050405020304" pitchFamily="18" charset="0"/>
                <a:cs typeface="Times New Roman" panose="02020603050405020304" pitchFamily="18" charset="0"/>
              </a:rPr>
              <a:t>As determined by the Blue Ribbon Panel Report, teacher preparation should follow key principles (i.e., use data to guide practice, proficient in assessment) in program design (2010). Additionally, the Center for Teacher Quality (i.e., California State University) conducts ongoing evaluation of their teacher preparation to meet birth-12 student needs</a:t>
            </a:r>
            <a:r>
              <a:rPr lang="en-US" sz="2400" dirty="0" smtClean="0">
                <a:latin typeface="Times New Roman" panose="02020603050405020304" pitchFamily="18" charset="0"/>
                <a:cs typeface="Times New Roman" panose="02020603050405020304" pitchFamily="18" charset="0"/>
              </a:rPr>
              <a:t>. Clearly, candidates must possess the knowledge and skills needed to meet the needs of all learners </a:t>
            </a:r>
            <a:r>
              <a:rPr lang="en-US" sz="2400" dirty="0">
                <a:latin typeface="Times New Roman"/>
                <a:cs typeface="Times New Roman"/>
              </a:rPr>
              <a:t>(Chandler et al., 2012</a:t>
            </a:r>
            <a:r>
              <a:rPr lang="en-US" sz="2400" dirty="0" smtClean="0">
                <a:latin typeface="Times New Roman"/>
                <a:cs typeface="Times New Roman"/>
              </a:rPr>
              <a:t>). </a:t>
            </a:r>
            <a:endParaRPr lang="en-US" sz="2400" dirty="0">
              <a:latin typeface="Times New Roman"/>
              <a:cs typeface="Times New Roman"/>
            </a:endParaRPr>
          </a:p>
        </p:txBody>
      </p:sp>
    </p:spTree>
    <p:extLst>
      <p:ext uri="{BB962C8B-B14F-4D97-AF65-F5344CB8AC3E}">
        <p14:creationId xmlns:p14="http://schemas.microsoft.com/office/powerpoint/2010/main" val="7410167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868362"/>
          </a:xfrm>
        </p:spPr>
        <p:txBody>
          <a:bodyPr>
            <a:noAutofit/>
          </a:bodyPr>
          <a:lstStyle/>
          <a:p>
            <a:r>
              <a:rPr lang="en-US" sz="3600" b="1" dirty="0" smtClean="0">
                <a:latin typeface="Times New Roman" panose="02020603050405020304" pitchFamily="18" charset="0"/>
                <a:cs typeface="Times New Roman" panose="02020603050405020304" pitchFamily="18" charset="0"/>
              </a:rPr>
              <a:t>Guided Instruction and Practice with Data</a:t>
            </a:r>
            <a:endParaRPr lang="en-US" sz="36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85800" y="1524000"/>
            <a:ext cx="8153400" cy="4955203"/>
          </a:xfrm>
          <a:prstGeom prst="rect">
            <a:avLst/>
          </a:prstGeom>
          <a:noFill/>
        </p:spPr>
        <p:txBody>
          <a:bodyPr wrap="square" numCol="1" rtlCol="0">
            <a:spAutoFit/>
          </a:bodyPr>
          <a:lstStyle/>
          <a:p>
            <a:r>
              <a:rPr lang="en-US" sz="3200" dirty="0" smtClean="0">
                <a:latin typeface="Times New Roman" panose="02020603050405020304" pitchFamily="18" charset="0"/>
                <a:cs typeface="Times New Roman" panose="02020603050405020304" pitchFamily="18" charset="0"/>
              </a:rPr>
              <a:t>Online seminars</a:t>
            </a:r>
          </a:p>
          <a:p>
            <a:pPr marL="914400" lvl="1"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Topics included: </a:t>
            </a:r>
          </a:p>
          <a:p>
            <a:pPr marL="1371600" lvl="2"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Planning for and Implementing Systematic Progress Monitoring</a:t>
            </a:r>
          </a:p>
          <a:p>
            <a:pPr marL="1371600" lvl="2"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Developing Student Learning Goals and Progress Monitoring</a:t>
            </a:r>
          </a:p>
          <a:p>
            <a:pPr marL="1371600" lvl="2"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Data Collection for Measuring Behavior </a:t>
            </a:r>
          </a:p>
          <a:p>
            <a:pPr marL="914400" lvl="1"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All seminars are recoded, closed-captioned and uploaded to the project website</a:t>
            </a:r>
          </a:p>
          <a:p>
            <a:pPr lvl="1"/>
            <a:r>
              <a:rPr lang="en-US" sz="2400" dirty="0" smtClean="0">
                <a:latin typeface="Times New Roman" panose="02020603050405020304" pitchFamily="18" charset="0"/>
                <a:cs typeface="Times New Roman" panose="02020603050405020304" pitchFamily="18" charset="0"/>
                <a:hlinkClick r:id="rId3" tooltip="hyperlink to project website"/>
              </a:rPr>
              <a:t>http</a:t>
            </a:r>
            <a:r>
              <a:rPr lang="en-US" sz="2400" dirty="0">
                <a:latin typeface="Times New Roman" panose="02020603050405020304" pitchFamily="18" charset="0"/>
                <a:cs typeface="Times New Roman" panose="02020603050405020304" pitchFamily="18" charset="0"/>
                <a:hlinkClick r:id="rId3" tooltip="hyperlink to project website"/>
              </a:rPr>
              <a:t>://ed.fullerton.edu/sped/future-students/special-programs/process-project/ebp-webinars</a:t>
            </a:r>
            <a:r>
              <a:rPr lang="en-US" sz="2400" dirty="0" smtClean="0">
                <a:latin typeface="Times New Roman" panose="02020603050405020304" pitchFamily="18" charset="0"/>
                <a:cs typeface="Times New Roman" panose="02020603050405020304" pitchFamily="18" charset="0"/>
                <a:hlinkClick r:id="rId3" tooltip="hyperlink to project website"/>
              </a:rPr>
              <a:t>/</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75908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868362"/>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Integration of Specific Evidence-Based Instruction Resources</a:t>
            </a:r>
            <a:endParaRPr lang="en-US" b="1" dirty="0">
              <a:latin typeface="Times New Roman" panose="02020603050405020304" pitchFamily="18" charset="0"/>
              <a:cs typeface="Times New Roman" panose="02020603050405020304" pitchFamily="18" charset="0"/>
            </a:endParaRPr>
          </a:p>
        </p:txBody>
      </p:sp>
      <p:sp>
        <p:nvSpPr>
          <p:cNvPr id="5" name="Content Placeholder 5"/>
          <p:cNvSpPr>
            <a:spLocks noGrp="1"/>
          </p:cNvSpPr>
          <p:nvPr>
            <p:ph idx="1"/>
          </p:nvPr>
        </p:nvSpPr>
        <p:spPr>
          <a:xfrm>
            <a:off x="457200" y="1295400"/>
            <a:ext cx="8229600" cy="4525963"/>
          </a:xfrm>
        </p:spPr>
        <p:txBody>
          <a:bodyPr>
            <a:normAutofit fontScale="92500" lnSpcReduction="10000"/>
          </a:bodyPr>
          <a:lstStyle/>
          <a:p>
            <a:pPr marL="0" indent="0" algn="ctr">
              <a:buNone/>
            </a:pPr>
            <a:endParaRPr lang="en-US" sz="4000" b="1" dirty="0">
              <a:latin typeface="Times New Roman" pitchFamily="18" charset="0"/>
              <a:cs typeface="Times New Roman" pitchFamily="18" charset="0"/>
            </a:endParaRPr>
          </a:p>
          <a:p>
            <a:r>
              <a:rPr lang="en-US" dirty="0">
                <a:latin typeface="Times New Roman" panose="02020603050405020304" pitchFamily="18" charset="0"/>
                <a:cs typeface="Times New Roman" panose="02020603050405020304" pitchFamily="18" charset="0"/>
              </a:rPr>
              <a:t>Faculty received training on the use and documentation of EBPs.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Faculty </a:t>
            </a:r>
            <a:r>
              <a:rPr lang="en-US" dirty="0">
                <a:latin typeface="Times New Roman" panose="02020603050405020304" pitchFamily="18" charset="0"/>
                <a:cs typeface="Times New Roman" panose="02020603050405020304" pitchFamily="18" charset="0"/>
              </a:rPr>
              <a:t>integrated specific (IRIS Center) EBP instruction and resources into all course curriculum and field experiences. All syllabi reflect infused EBPs in the courses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Surveys were developed to assess the effectiveness of these program </a:t>
            </a:r>
            <a:r>
              <a:rPr lang="en-US" dirty="0" smtClean="0">
                <a:latin typeface="Times New Roman" panose="02020603050405020304" pitchFamily="18" charset="0"/>
                <a:cs typeface="Times New Roman" panose="02020603050405020304" pitchFamily="18" charset="0"/>
              </a:rPr>
              <a:t>changes.</a:t>
            </a:r>
            <a:endParaRPr lang="en-US" dirty="0"/>
          </a:p>
        </p:txBody>
      </p:sp>
    </p:spTree>
    <p:extLst>
      <p:ext uri="{BB962C8B-B14F-4D97-AF65-F5344CB8AC3E}">
        <p14:creationId xmlns:p14="http://schemas.microsoft.com/office/powerpoint/2010/main" val="26015721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868362"/>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Effectiveness of Program Changes</a:t>
            </a:r>
            <a:endParaRPr lang="en-US" b="1" dirty="0">
              <a:latin typeface="Times New Roman" panose="02020603050405020304" pitchFamily="18" charset="0"/>
              <a:cs typeface="Times New Roman" panose="02020603050405020304" pitchFamily="18" charset="0"/>
            </a:endParaRPr>
          </a:p>
        </p:txBody>
      </p:sp>
      <p:pic>
        <p:nvPicPr>
          <p:cNvPr id="1026" name="Picture 2" descr="The table shows changes in Education Specialist Credential program participant opinion before and after program changes. When asked the question &quot;Has your knowledge of evidence-based practices increased as a result of the Education Specialist Credential Program&quot; at the entry-point, 35% of participants said yes, 27% said somewhat, and 38% said no. At the exit point of the program, 61% said yes, 35% said somewhat, and 4% said no." title="Table: Has your knowledge of evidence-based practices increased as a results of the Education Specialist Credential Pro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46" y="1612790"/>
            <a:ext cx="4038554" cy="42732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The table describes participant opinion before and after program changes. When asked whether they agreed with the statement &quot;I am more confident implementing/practicing evidence based practices in the classroom as a result of the courses I took&quot; at the entry point, 4% said they strongly agreed, 29% agreed, 61% said they neither agreed nor disagreed, 6% said they disagreed, and 0% said they strongly disagreed. When asked the same question at the exit point, participants tended to agree more strongly. Thirteen percent said they strongly agreed, 60% said they agreed, 27% said they neither agreed nor disagreed, and 0% said they disagreed or strongly disagreed." title="Table: Confidence before after after program chang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1343" y="1600199"/>
            <a:ext cx="3964407" cy="4343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47903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868362"/>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Enhanced Professional Development for Early-Career Teachers</a:t>
            </a:r>
            <a:endParaRPr lang="en-US"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85800" y="1676400"/>
            <a:ext cx="8153400" cy="3662541"/>
          </a:xfrm>
          <a:prstGeom prst="rect">
            <a:avLst/>
          </a:prstGeom>
          <a:noFill/>
        </p:spPr>
        <p:txBody>
          <a:bodyPr wrap="square" numCol="1" rtlCol="0">
            <a:spAutoFit/>
          </a:bodyPr>
          <a:lstStyle/>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Workshops</a:t>
            </a: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Summer STEAM series</a:t>
            </a: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Woodcock-Johnson assessment training</a:t>
            </a: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Inclusive education conference </a:t>
            </a: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Newsletters</a:t>
            </a:r>
            <a:endParaRPr lang="en-US" sz="3200" dirty="0">
              <a:latin typeface="Times New Roman" panose="02020603050405020304" pitchFamily="18" charset="0"/>
              <a:cs typeface="Times New Roman" panose="02020603050405020304" pitchFamily="18" charset="0"/>
            </a:endParaRPr>
          </a:p>
          <a:p>
            <a:pPr marL="914400" lvl="1" indent="-4572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hlinkClick r:id="rId3" tooltip="Hyperlink to webpage containing newsletters"/>
              </a:rPr>
              <a:t>http://ed.fullerton.edu/sped/future-students/special-programs/process-project/teacher-support/ </a:t>
            </a:r>
            <a:endParaRPr lang="en-US" sz="20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4962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868362"/>
          </a:xfrm>
        </p:spPr>
        <p:txBody>
          <a:bodyPr>
            <a:normAutofit/>
          </a:bodyPr>
          <a:lstStyle/>
          <a:p>
            <a:r>
              <a:rPr lang="en-US" b="1" dirty="0" smtClean="0">
                <a:latin typeface="Times New Roman" panose="02020603050405020304" pitchFamily="18" charset="0"/>
                <a:cs typeface="Times New Roman" panose="02020603050405020304" pitchFamily="18" charset="0"/>
              </a:rPr>
              <a:t>Tutoring Center</a:t>
            </a:r>
            <a:endParaRPr lang="en-US"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85800" y="1371600"/>
            <a:ext cx="8001000" cy="5139869"/>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Opened in March 2012</a:t>
            </a: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RICA </a:t>
            </a:r>
            <a:r>
              <a:rPr lang="en-US" sz="3200" dirty="0">
                <a:latin typeface="Times New Roman" panose="02020603050405020304" pitchFamily="18" charset="0"/>
                <a:cs typeface="Times New Roman" panose="02020603050405020304" pitchFamily="18" charset="0"/>
              </a:rPr>
              <a:t>support </a:t>
            </a:r>
            <a:r>
              <a:rPr lang="en-US" sz="3200" dirty="0" smtClean="0">
                <a:latin typeface="Times New Roman" panose="02020603050405020304" pitchFamily="18" charset="0"/>
                <a:cs typeface="Times New Roman" panose="02020603050405020304" pitchFamily="18" charset="0"/>
              </a:rPr>
              <a:t>offered</a:t>
            </a: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Science/Math CSET support offered in the past, currently seeking tutor</a:t>
            </a:r>
            <a:endParaRPr lang="en-US" sz="32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Joint </a:t>
            </a:r>
            <a:r>
              <a:rPr lang="en-US" sz="3200" dirty="0">
                <a:latin typeface="Times New Roman" panose="02020603050405020304" pitchFamily="18" charset="0"/>
                <a:cs typeface="Times New Roman" panose="02020603050405020304" pitchFamily="18" charset="0"/>
              </a:rPr>
              <a:t>support from PROCESS and </a:t>
            </a:r>
            <a:r>
              <a:rPr lang="en-US" sz="3200" dirty="0" smtClean="0">
                <a:latin typeface="Times New Roman" panose="02020603050405020304" pitchFamily="18" charset="0"/>
                <a:cs typeface="Times New Roman" panose="02020603050405020304" pitchFamily="18" charset="0"/>
              </a:rPr>
              <a:t>College</a:t>
            </a:r>
            <a:endParaRPr lang="en-US" sz="32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June 2012−December 2014 Data </a:t>
            </a:r>
          </a:p>
          <a:p>
            <a:r>
              <a:rPr lang="en-US" sz="3200" i="1"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Served </a:t>
            </a:r>
            <a:r>
              <a:rPr lang="en-US" sz="3200" dirty="0">
                <a:latin typeface="Times New Roman" panose="02020603050405020304" pitchFamily="18" charset="0"/>
                <a:cs typeface="Times New Roman" panose="02020603050405020304" pitchFamily="18" charset="0"/>
              </a:rPr>
              <a:t>over 200 students college-wide</a:t>
            </a:r>
          </a:p>
          <a:p>
            <a:pPr marL="914400" lvl="1" indent="-45720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850+ </a:t>
            </a:r>
            <a:r>
              <a:rPr lang="en-US" sz="3200" dirty="0" smtClean="0">
                <a:latin typeface="Times New Roman" panose="02020603050405020304" pitchFamily="18" charset="0"/>
                <a:cs typeface="Times New Roman" panose="02020603050405020304" pitchFamily="18" charset="0"/>
              </a:rPr>
              <a:t>appointments</a:t>
            </a:r>
          </a:p>
          <a:p>
            <a:pPr marL="0" lvl="1"/>
            <a:r>
              <a:rPr lang="en-US" sz="2400" dirty="0" smtClean="0">
                <a:latin typeface="Times New Roman" panose="02020603050405020304" pitchFamily="18" charset="0"/>
                <a:cs typeface="Times New Roman" panose="02020603050405020304" pitchFamily="18" charset="0"/>
                <a:hlinkClick r:id="rId3" tooltip="Hyperlink to Tutoring Center page"/>
              </a:rPr>
              <a:t>http</a:t>
            </a:r>
            <a:r>
              <a:rPr lang="en-US" sz="2400" dirty="0">
                <a:latin typeface="Times New Roman" panose="02020603050405020304" pitchFamily="18" charset="0"/>
                <a:cs typeface="Times New Roman" panose="02020603050405020304" pitchFamily="18" charset="0"/>
                <a:hlinkClick r:id="rId3" tooltip="Hyperlink to Tutoring Center page"/>
              </a:rPr>
              <a:t>://ed.fullerton.edu/sped/future-students/special-programs/process-project/tutoring-services</a:t>
            </a:r>
            <a:r>
              <a:rPr lang="en-US" sz="2400" dirty="0" smtClean="0">
                <a:latin typeface="Times New Roman" panose="02020603050405020304" pitchFamily="18" charset="0"/>
                <a:cs typeface="Times New Roman" panose="02020603050405020304" pitchFamily="18" charset="0"/>
                <a:hlinkClick r:id="rId3" tooltip="Hyperlink to Tutoring Center page"/>
              </a:rPr>
              <a:t>/</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1944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2035</TotalTime>
  <Words>588</Words>
  <Application>Microsoft Office PowerPoint</Application>
  <PresentationFormat>On-screen Show (4:3)</PresentationFormat>
  <Paragraphs>69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325T PROCESS Project-  Program Improvement </vt:lpstr>
      <vt:lpstr>Description of CSUF </vt:lpstr>
      <vt:lpstr>PROCESS Project Objectives</vt:lpstr>
      <vt:lpstr>Rationale for Program Changes</vt:lpstr>
      <vt:lpstr>Guided Instruction and Practice with Data</vt:lpstr>
      <vt:lpstr>Integration of Specific Evidence-Based Instruction Resources</vt:lpstr>
      <vt:lpstr>Effectiveness of Program Changes</vt:lpstr>
      <vt:lpstr>Enhanced Professional Development for Early-Career Teachers</vt:lpstr>
      <vt:lpstr>Tutoring Center</vt:lpstr>
      <vt:lpstr>Project Summary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Mishu Vu</dc:creator>
  <cp:lastModifiedBy>Mullet, Benjamin</cp:lastModifiedBy>
  <cp:revision>214</cp:revision>
  <cp:lastPrinted>2015-01-26T22:37:33Z</cp:lastPrinted>
  <dcterms:created xsi:type="dcterms:W3CDTF">2012-10-21T17:37:29Z</dcterms:created>
  <dcterms:modified xsi:type="dcterms:W3CDTF">2015-04-02T16:04:44Z</dcterms:modified>
</cp:coreProperties>
</file>