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</p:sldIdLst>
  <p:sldSz cx="50015775" cy="28133675"/>
  <p:notesSz cx="6858000" cy="9144000"/>
  <p:defaultTextStyle>
    <a:defPPr>
      <a:defRPr lang="de-DE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>
        <p:scale>
          <a:sx n="50" d="100"/>
          <a:sy n="50" d="100"/>
        </p:scale>
        <p:origin x="-6630" y="-3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22846" y="2661462"/>
            <a:ext cx="47573609" cy="326573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17222365" y="267110"/>
            <a:ext cx="14988475" cy="946487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CH" smtClean="0"/>
              <a:t>Universitätseinheit</a:t>
            </a:r>
            <a:endParaRPr lang="de-CH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0653663" y="3868532"/>
            <a:ext cx="31282803" cy="851595"/>
          </a:xfrm>
        </p:spPr>
        <p:txBody>
          <a:bodyPr anchor="b" anchorCtr="0"/>
          <a:lstStyle>
            <a:lvl1pPr marL="0" indent="0">
              <a:lnSpc>
                <a:spcPts val="3155"/>
              </a:lnSpc>
              <a:buNone/>
              <a:defRPr sz="2103"/>
            </a:lvl1pPr>
            <a:lvl2pPr>
              <a:lnSpc>
                <a:spcPts val="3155"/>
              </a:lnSpc>
              <a:defRPr sz="2103"/>
            </a:lvl2pPr>
            <a:lvl3pPr>
              <a:lnSpc>
                <a:spcPts val="3155"/>
              </a:lnSpc>
              <a:defRPr sz="2103"/>
            </a:lvl3pPr>
            <a:lvl4pPr>
              <a:lnSpc>
                <a:spcPts val="3155"/>
              </a:lnSpc>
              <a:defRPr sz="2103"/>
            </a:lvl4pPr>
            <a:lvl5pPr>
              <a:lnSpc>
                <a:spcPts val="3155"/>
              </a:lnSpc>
              <a:defRPr sz="2103"/>
            </a:lvl5pPr>
          </a:lstStyle>
          <a:p>
            <a:pPr lvl="0"/>
            <a:r>
              <a:rPr lang="de-CH" dirty="0"/>
              <a:t>Autoren</a:t>
            </a:r>
          </a:p>
        </p:txBody>
      </p:sp>
    </p:spTree>
    <p:extLst>
      <p:ext uri="{BB962C8B-B14F-4D97-AF65-F5344CB8AC3E}">
        <p14:creationId xmlns:p14="http://schemas.microsoft.com/office/powerpoint/2010/main" val="394050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734982" y="2116803"/>
            <a:ext cx="38148397" cy="32649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9323" y="7158094"/>
            <a:ext cx="47577132" cy="20490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277563" y="457474"/>
            <a:ext cx="14988475" cy="946487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lnSpc>
                <a:spcPts val="3943"/>
              </a:lnSpc>
              <a:defRPr sz="3155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dirty="0"/>
              <a:t>Universitätseinheit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6" y="203542"/>
            <a:ext cx="4962342" cy="1675255"/>
          </a:xfrm>
          <a:prstGeom prst="rect">
            <a:avLst/>
          </a:prstGeom>
        </p:spPr>
      </p:pic>
      <p:pic>
        <p:nvPicPr>
          <p:cNvPr id="16" name="Grafik 16">
            <a:extLst>
              <a:ext uri="{FF2B5EF4-FFF2-40B4-BE49-F238E27FC236}">
                <a16:creationId xmlns:a16="http://schemas.microsoft.com/office/drawing/2014/main" id="{1BDDF7C0-4C86-428D-BE2B-40AFE678E5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824" y="203542"/>
            <a:ext cx="4122763" cy="17160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099" y="1919641"/>
            <a:ext cx="1735488" cy="1735488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701" y="2007876"/>
            <a:ext cx="2048845" cy="153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8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2744750" rtl="0" eaLnBrk="1" latinLnBrk="0" hangingPunct="1">
        <a:lnSpc>
          <a:spcPts val="6309"/>
        </a:lnSpc>
        <a:spcBef>
          <a:spcPct val="0"/>
        </a:spcBef>
        <a:buNone/>
        <a:defRPr sz="5520" b="1" kern="1200">
          <a:solidFill>
            <a:srgbClr val="0028A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6592" indent="-236592" algn="l" defTabSz="2744750" rtl="0" eaLnBrk="1" latinLnBrk="0" hangingPunct="1">
        <a:lnSpc>
          <a:spcPts val="2366"/>
        </a:lnSpc>
        <a:spcBef>
          <a:spcPts val="0"/>
        </a:spcBef>
        <a:buFont typeface="Arial" panose="020B0604020202020204" pitchFamily="34" charset="0"/>
        <a:buChar char="•"/>
        <a:defRPr sz="157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73184" indent="-236592" algn="l" defTabSz="2744750" rtl="0" eaLnBrk="1" latinLnBrk="0" hangingPunct="1">
        <a:lnSpc>
          <a:spcPts val="2366"/>
        </a:lnSpc>
        <a:spcBef>
          <a:spcPts val="0"/>
        </a:spcBef>
        <a:buFont typeface="Arial" panose="020B0604020202020204" pitchFamily="34" charset="0"/>
        <a:buChar char="•"/>
        <a:defRPr sz="157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09776" indent="-236592" algn="l" defTabSz="2744750" rtl="0" eaLnBrk="1" latinLnBrk="0" hangingPunct="1">
        <a:lnSpc>
          <a:spcPts val="2366"/>
        </a:lnSpc>
        <a:spcBef>
          <a:spcPts val="0"/>
        </a:spcBef>
        <a:buFont typeface="Arial" panose="020B0604020202020204" pitchFamily="34" charset="0"/>
        <a:buChar char="•"/>
        <a:defRPr sz="157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46368" indent="-236592" algn="l" defTabSz="2744750" rtl="0" eaLnBrk="1" latinLnBrk="0" hangingPunct="1">
        <a:lnSpc>
          <a:spcPts val="2366"/>
        </a:lnSpc>
        <a:spcBef>
          <a:spcPts val="0"/>
        </a:spcBef>
        <a:buFont typeface="Arial" panose="020B0604020202020204" pitchFamily="34" charset="0"/>
        <a:buChar char="•"/>
        <a:defRPr sz="157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82960" indent="-236592" algn="l" defTabSz="2744750" rtl="0" eaLnBrk="1" latinLnBrk="0" hangingPunct="1">
        <a:lnSpc>
          <a:spcPts val="2366"/>
        </a:lnSpc>
        <a:spcBef>
          <a:spcPts val="0"/>
        </a:spcBef>
        <a:buFont typeface="Arial" panose="020B0604020202020204" pitchFamily="34" charset="0"/>
        <a:buChar char="•"/>
        <a:defRPr sz="157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548063" indent="-686188" algn="l" defTabSz="2744750" rtl="0" eaLnBrk="1" latinLnBrk="0" hangingPunct="1">
        <a:spcBef>
          <a:spcPct val="20000"/>
        </a:spcBef>
        <a:buFont typeface="Arial" panose="020B0604020202020204" pitchFamily="34" charset="0"/>
        <a:buChar char="•"/>
        <a:defRPr sz="5981" kern="1200">
          <a:solidFill>
            <a:schemeClr val="tx1"/>
          </a:solidFill>
          <a:latin typeface="+mn-lt"/>
          <a:ea typeface="+mn-ea"/>
          <a:cs typeface="+mn-cs"/>
        </a:defRPr>
      </a:lvl6pPr>
      <a:lvl7pPr marL="8920438" indent="-686188" algn="l" defTabSz="2744750" rtl="0" eaLnBrk="1" latinLnBrk="0" hangingPunct="1">
        <a:spcBef>
          <a:spcPct val="20000"/>
        </a:spcBef>
        <a:buFont typeface="Arial" panose="020B0604020202020204" pitchFamily="34" charset="0"/>
        <a:buChar char="•"/>
        <a:defRPr sz="5981" kern="1200">
          <a:solidFill>
            <a:schemeClr val="tx1"/>
          </a:solidFill>
          <a:latin typeface="+mn-lt"/>
          <a:ea typeface="+mn-ea"/>
          <a:cs typeface="+mn-cs"/>
        </a:defRPr>
      </a:lvl7pPr>
      <a:lvl8pPr marL="10292813" indent="-686188" algn="l" defTabSz="2744750" rtl="0" eaLnBrk="1" latinLnBrk="0" hangingPunct="1">
        <a:spcBef>
          <a:spcPct val="20000"/>
        </a:spcBef>
        <a:buFont typeface="Arial" panose="020B0604020202020204" pitchFamily="34" charset="0"/>
        <a:buChar char="•"/>
        <a:defRPr sz="5981" kern="1200">
          <a:solidFill>
            <a:schemeClr val="tx1"/>
          </a:solidFill>
          <a:latin typeface="+mn-lt"/>
          <a:ea typeface="+mn-ea"/>
          <a:cs typeface="+mn-cs"/>
        </a:defRPr>
      </a:lvl8pPr>
      <a:lvl9pPr marL="11665188" indent="-686188" algn="l" defTabSz="2744750" rtl="0" eaLnBrk="1" latinLnBrk="0" hangingPunct="1">
        <a:spcBef>
          <a:spcPct val="20000"/>
        </a:spcBef>
        <a:buFont typeface="Arial" panose="020B0604020202020204" pitchFamily="34" charset="0"/>
        <a:buChar char="•"/>
        <a:defRPr sz="59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1pPr>
      <a:lvl2pPr marL="1372375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2pPr>
      <a:lvl3pPr marL="2744750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3pPr>
      <a:lvl4pPr marL="4117125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4pPr>
      <a:lvl5pPr marL="5489500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5pPr>
      <a:lvl6pPr marL="6861875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6pPr>
      <a:lvl7pPr marL="8234251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7pPr>
      <a:lvl8pPr marL="9606626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8pPr>
      <a:lvl9pPr marL="10979000" algn="l" defTabSz="2744750" rtl="0" eaLnBrk="1" latinLnBrk="0" hangingPunct="1">
        <a:defRPr sz="53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tiff"/><Relationship Id="rId7" Type="http://schemas.openxmlformats.org/officeDocument/2006/relationships/image" Target="../media/image10.gi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tiff"/><Relationship Id="rId4" Type="http://schemas.openxmlformats.org/officeDocument/2006/relationships/image" Target="../media/image7.tif"/><Relationship Id="rId9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3348" r="8686" b="2207"/>
          <a:stretch/>
        </p:blipFill>
        <p:spPr>
          <a:xfrm>
            <a:off x="17067633" y="4470592"/>
            <a:ext cx="15109065" cy="965448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6560000" y="4320000"/>
            <a:ext cx="6609575" cy="1043290"/>
          </a:xfrm>
          <a:prstGeom prst="rect">
            <a:avLst/>
          </a:prstGeom>
          <a:noFill/>
          <a:ln w="12700">
            <a:noFill/>
          </a:ln>
        </p:spPr>
        <p:txBody>
          <a:bodyPr wrap="square" lIns="288000" tIns="288000" rIns="288000" bIns="288000" rtlCol="0" anchor="b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 b="1" i="1" dirty="0" smtClean="0">
                <a:solidFill>
                  <a:srgbClr val="22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Procedure</a:t>
            </a:r>
            <a:endParaRPr lang="en-US" sz="3200" b="1" i="1" dirty="0" smtClean="0">
              <a:solidFill>
                <a:srgbClr val="224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6740000" y="14226202"/>
            <a:ext cx="152528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Fig. 2. We applied dual-site high-density (HD) TACS above the left and right </a:t>
            </a:r>
            <a:r>
              <a:rPr lang="en-US" sz="2400" dirty="0" err="1"/>
              <a:t>supratemporal</a:t>
            </a:r>
            <a:r>
              <a:rPr lang="en-US" sz="2400" dirty="0"/>
              <a:t> plane at 40Hz. The interhemispheric phase synchrony was manipulated using TACS with a interhemispheric phase lag of 0° (TACS 0°) and TACS with interhemispheric lag of 180° (dotted line, TACS 180°). The colors represent the polarity (positive = red; negative </a:t>
            </a:r>
            <a:r>
              <a:rPr lang="en-US" sz="2400" dirty="0" smtClean="0"/>
              <a:t>= blue</a:t>
            </a:r>
            <a:r>
              <a:rPr lang="en-US" sz="2400" dirty="0"/>
              <a:t>) of the current for the time stamp highlighted by the dotted line. RH: Right hemisphere; LH: Left hemisphere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4098" y="629178"/>
            <a:ext cx="32653603" cy="3265732"/>
          </a:xfrm>
        </p:spPr>
        <p:txBody>
          <a:bodyPr/>
          <a:lstStyle/>
          <a:p>
            <a:r>
              <a:rPr lang="en-US" sz="6000" dirty="0"/>
              <a:t>Phase difference of bilateral brain stimulation modulates interhemispheric connectivity during binaural integration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862EF-E977-4F52-AEB8-279632BA45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46076" y="2320297"/>
            <a:ext cx="35528595" cy="747977"/>
          </a:xfrm>
        </p:spPr>
        <p:txBody>
          <a:bodyPr/>
          <a:lstStyle/>
          <a:p>
            <a:pPr algn="ctr"/>
            <a:r>
              <a:rPr lang="en-US" sz="3600" b="1" dirty="0"/>
              <a:t>Basil Preisig*</a:t>
            </a:r>
            <a:r>
              <a:rPr lang="en-US" sz="3600" b="1" baseline="30000" dirty="0"/>
              <a:t>1,2,3</a:t>
            </a:r>
            <a:r>
              <a:rPr lang="en-US" sz="3600" b="1" dirty="0"/>
              <a:t>, Lars Riecke</a:t>
            </a:r>
            <a:r>
              <a:rPr lang="en-US" sz="3600" b="1" baseline="30000" dirty="0"/>
              <a:t>4</a:t>
            </a:r>
            <a:r>
              <a:rPr lang="en-US" sz="3600" b="1" dirty="0"/>
              <a:t>, Matthias Sjerps</a:t>
            </a:r>
            <a:r>
              <a:rPr lang="en-US" sz="3600" b="1" baseline="30000" dirty="0"/>
              <a:t>1,2</a:t>
            </a:r>
            <a:r>
              <a:rPr lang="en-US" sz="3600" b="1" dirty="0"/>
              <a:t>, Anne Kösem</a:t>
            </a:r>
            <a:r>
              <a:rPr lang="en-US" sz="3600" b="1" baseline="30000" dirty="0"/>
              <a:t>1,2,5</a:t>
            </a:r>
            <a:r>
              <a:rPr lang="en-US" sz="3600" b="1" dirty="0"/>
              <a:t>, Benjamin Kop</a:t>
            </a:r>
            <a:r>
              <a:rPr lang="en-US" sz="3600" b="1" baseline="30000" dirty="0"/>
              <a:t>1</a:t>
            </a:r>
            <a:r>
              <a:rPr lang="en-US" sz="3600" b="1" dirty="0"/>
              <a:t>, Bob Bramson</a:t>
            </a:r>
            <a:r>
              <a:rPr lang="en-US" sz="3600" b="1" baseline="30000" dirty="0"/>
              <a:t>1</a:t>
            </a:r>
            <a:r>
              <a:rPr lang="en-US" sz="3600" b="1" dirty="0"/>
              <a:t>, Peter Hagoort</a:t>
            </a:r>
            <a:r>
              <a:rPr lang="en-US" sz="3600" b="1" baseline="30000" dirty="0"/>
              <a:t>1,2</a:t>
            </a:r>
            <a:r>
              <a:rPr lang="en-US" sz="3600" b="1" dirty="0"/>
              <a:t> &amp; Alexis Hervais-Adelman</a:t>
            </a:r>
            <a:r>
              <a:rPr lang="en-US" sz="3600" b="1" baseline="30000" dirty="0"/>
              <a:t>3</a:t>
            </a:r>
          </a:p>
        </p:txBody>
      </p:sp>
      <p:sp>
        <p:nvSpPr>
          <p:cNvPr id="5" name="Tijdelijke aanduiding voor tekst 3"/>
          <p:cNvSpPr txBox="1">
            <a:spLocks/>
          </p:cNvSpPr>
          <p:nvPr/>
        </p:nvSpPr>
        <p:spPr>
          <a:xfrm>
            <a:off x="7215640" y="3195948"/>
            <a:ext cx="35669621" cy="1038953"/>
          </a:xfrm>
          <a:prstGeom prst="rect">
            <a:avLst/>
          </a:prstGeom>
        </p:spPr>
        <p:txBody>
          <a:bodyPr/>
          <a:lstStyle>
            <a:lvl1pPr marL="360000" indent="-360000" algn="l" defTabSz="4176431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000" indent="-360000" algn="l" defTabSz="4176431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0000" indent="-360000" algn="l" defTabSz="4176431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0000" indent="-360000" algn="l" defTabSz="4176431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00000" indent="-360000" algn="l" defTabSz="4176431" rtl="0" eaLnBrk="1" latinLnBrk="0" hangingPunct="1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485184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3399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1615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9830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30000" dirty="0"/>
              <a:t>1</a:t>
            </a:r>
            <a:r>
              <a:rPr lang="en-US" dirty="0"/>
              <a:t>Donders Institute for Cognitive Neuroimaging, </a:t>
            </a:r>
            <a:r>
              <a:rPr lang="en-US" dirty="0" err="1"/>
              <a:t>Radboud</a:t>
            </a:r>
            <a:r>
              <a:rPr lang="en-US" dirty="0"/>
              <a:t> University, Nijmegen, the Netherlands; </a:t>
            </a:r>
            <a:r>
              <a:rPr lang="en-US" baseline="30000" dirty="0"/>
              <a:t>2</a:t>
            </a:r>
            <a:r>
              <a:rPr lang="en-US" dirty="0"/>
              <a:t>Max Planck Institute for Psycholinguistics, Nijmegen, the Netherlands; </a:t>
            </a:r>
            <a:r>
              <a:rPr lang="en-US" baseline="30000" dirty="0"/>
              <a:t>3</a:t>
            </a:r>
            <a:r>
              <a:rPr lang="en-US" dirty="0"/>
              <a:t>Department of Psychology, Neurolinguistics, University of Zurich, Zurich, Switzerland; </a:t>
            </a:r>
            <a:r>
              <a:rPr lang="en-US" baseline="30000" dirty="0"/>
              <a:t>4</a:t>
            </a:r>
            <a:r>
              <a:rPr lang="en-US" dirty="0"/>
              <a:t>Department </a:t>
            </a:r>
            <a:r>
              <a:rPr lang="en-US" dirty="0" smtClean="0"/>
              <a:t>of Cognitive </a:t>
            </a:r>
            <a:r>
              <a:rPr lang="en-US" dirty="0"/>
              <a:t>Neuroscience, Faculty of Psychology and Neuroscience, Maastricht University, the </a:t>
            </a:r>
            <a:r>
              <a:rPr lang="en-US" dirty="0" smtClean="0"/>
              <a:t>Netherlands; </a:t>
            </a:r>
            <a:r>
              <a:rPr lang="en-US" baseline="30000" dirty="0" smtClean="0"/>
              <a:t>5</a:t>
            </a:r>
            <a:r>
              <a:rPr lang="en-US" dirty="0" smtClean="0"/>
              <a:t>Lyon </a:t>
            </a:r>
            <a:r>
              <a:rPr lang="en-US" dirty="0"/>
              <a:t>Neuroscience Research Center (CRNL), Brain Dynamics and Cognition Team, </a:t>
            </a:r>
            <a:r>
              <a:rPr lang="en-US" dirty="0" err="1"/>
              <a:t>Université</a:t>
            </a:r>
            <a:r>
              <a:rPr lang="en-US" dirty="0"/>
              <a:t> Claude Bernard Lyon 1, Lyon, France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16000" y="4320000"/>
            <a:ext cx="3453300" cy="1043290"/>
          </a:xfrm>
          <a:prstGeom prst="rect">
            <a:avLst/>
          </a:prstGeom>
          <a:noFill/>
          <a:ln w="12700">
            <a:noFill/>
          </a:ln>
        </p:spPr>
        <p:txBody>
          <a:bodyPr wrap="square" lIns="288000" tIns="288000" rIns="288000" bIns="288000" rtlCol="0" anchor="b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 b="1" i="1" dirty="0" smtClean="0">
                <a:solidFill>
                  <a:srgbClr val="22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3200" b="1" i="1" dirty="0" smtClean="0">
              <a:solidFill>
                <a:srgbClr val="224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6000" y="9315828"/>
            <a:ext cx="14974557" cy="10813931"/>
            <a:chOff x="216000" y="9748962"/>
            <a:chExt cx="14974557" cy="108139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39" b="479"/>
            <a:stretch/>
          </p:blipFill>
          <p:spPr>
            <a:xfrm>
              <a:off x="404767" y="10831338"/>
              <a:ext cx="14319297" cy="73562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16000" y="9748962"/>
              <a:ext cx="2640673" cy="104329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288000" tIns="288000" rIns="288000" bIns="288000" rtlCol="0" anchor="b">
              <a:spAutoFit/>
            </a:bodyPr>
            <a:lstStyle/>
            <a:p>
              <a:pPr algn="just">
                <a:lnSpc>
                  <a:spcPts val="3600"/>
                </a:lnSpc>
              </a:pPr>
              <a:r>
                <a:rPr lang="en-US" sz="3600" b="1" i="1" dirty="0" smtClean="0">
                  <a:solidFill>
                    <a:srgbClr val="2240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Methods</a:t>
              </a:r>
              <a:endParaRPr lang="en-US" sz="3200" b="1" i="1" dirty="0" smtClean="0">
                <a:solidFill>
                  <a:srgbClr val="2240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feld 70">
              <a:extLst>
                <a:ext uri="{FF2B5EF4-FFF2-40B4-BE49-F238E27FC236}">
                  <a16:creationId xmlns:a16="http://schemas.microsoft.com/office/drawing/2014/main" id="{1E1E1517-6BD9-4D85-91B6-B80F65C16ED2}"/>
                </a:ext>
              </a:extLst>
            </p:cNvPr>
            <p:cNvSpPr txBox="1"/>
            <p:nvPr/>
          </p:nvSpPr>
          <p:spPr>
            <a:xfrm>
              <a:off x="540000" y="18148473"/>
              <a:ext cx="14650557" cy="2414420"/>
            </a:xfrm>
            <a:prstGeom prst="rect">
              <a:avLst/>
            </a:prstGeom>
          </p:spPr>
          <p:txBody>
            <a:bodyPr vert="horz" wrap="square" lIns="0" tIns="0" rIns="91440" bIns="0" rtlCol="0" anchor="t" anchorCtr="0">
              <a:noAutofit/>
            </a:bodyPr>
            <a:lstStyle/>
            <a:p>
              <a:pPr algn="just"/>
              <a:r>
                <a:rPr lang="en-US" sz="2400" dirty="0"/>
                <a:t>Fig. 1. Center: </a:t>
              </a:r>
              <a:r>
                <a:rPr lang="en-US" sz="2400" dirty="0" smtClean="0"/>
                <a:t>Dominant processing </a:t>
              </a:r>
              <a:r>
                <a:rPr lang="en-US" sz="2400" dirty="0"/>
                <a:t>pathway underlying </a:t>
              </a:r>
              <a:r>
                <a:rPr lang="en-US" sz="2400" dirty="0" smtClean="0"/>
                <a:t>binaural integration [3]. The red line represents the processing </a:t>
              </a:r>
              <a:r>
                <a:rPr lang="en-US" sz="2400" dirty="0"/>
                <a:t>pathway of left-ear speech cue (either high or low frequency third formant (F3</a:t>
              </a:r>
              <a:r>
                <a:rPr lang="en-US" sz="2400" dirty="0" smtClean="0"/>
                <a:t>)). Left </a:t>
              </a:r>
              <a:r>
                <a:rPr lang="en-US" sz="2400" dirty="0"/>
                <a:t>side: Sound pressure waveform and corresponding sound spectrogram of the speech cue presented to the left ear. </a:t>
              </a:r>
              <a:r>
                <a:rPr lang="en-US" sz="2400" dirty="0" smtClean="0"/>
                <a:t>Left side up: </a:t>
              </a:r>
              <a:r>
                <a:rPr lang="en-US" sz="2400" dirty="0"/>
                <a:t>low F3 supporting a /</a:t>
              </a:r>
              <a:r>
                <a:rPr lang="en-US" sz="2400" dirty="0" err="1"/>
                <a:t>ga</a:t>
              </a:r>
              <a:r>
                <a:rPr lang="en-US" sz="2400" dirty="0"/>
                <a:t>/ </a:t>
              </a:r>
              <a:r>
                <a:rPr lang="en-US" sz="2400" dirty="0" smtClean="0"/>
                <a:t>interpretation. Left side below: </a:t>
              </a:r>
              <a:r>
                <a:rPr lang="en-US" sz="2400" dirty="0"/>
                <a:t>high F3 supporting a /da/ interpretation. Right side: Sound pressure waveform and corresponding spectrogram of the ambiguous speech sound presented to the right ear</a:t>
              </a:r>
              <a:r>
                <a:rPr lang="en-US" sz="2400" dirty="0" smtClean="0"/>
                <a:t>. </a:t>
              </a:r>
              <a:r>
                <a:rPr lang="en-US" sz="2400" i="1" dirty="0" smtClean="0"/>
                <a:t>Note</a:t>
              </a:r>
              <a:r>
                <a:rPr lang="en-US" sz="2400" dirty="0" smtClean="0"/>
                <a:t>. PT: </a:t>
              </a:r>
              <a:r>
                <a:rPr lang="en-US" sz="2400" dirty="0" err="1" smtClean="0"/>
                <a:t>Planum</a:t>
              </a:r>
              <a:r>
                <a:rPr lang="en-US" sz="2400" dirty="0" smtClean="0"/>
                <a:t> temporal; HG: </a:t>
              </a:r>
              <a:r>
                <a:rPr lang="en-US" sz="2400" dirty="0" err="1" smtClean="0"/>
                <a:t>Heschl’s</a:t>
              </a:r>
              <a:r>
                <a:rPr lang="en-US" sz="2400" dirty="0" smtClean="0"/>
                <a:t> gyrus</a:t>
              </a:r>
              <a:endParaRPr lang="en-US" sz="2400" dirty="0"/>
            </a:p>
          </p:txBody>
        </p:sp>
      </p:grpSp>
      <p:sp>
        <p:nvSpPr>
          <p:cNvPr id="42" name="Textfeld 70">
            <a:extLst>
              <a:ext uri="{FF2B5EF4-FFF2-40B4-BE49-F238E27FC236}">
                <a16:creationId xmlns:a16="http://schemas.microsoft.com/office/drawing/2014/main" id="{1E1E1517-6BD9-4D85-91B6-B80F65C16ED2}"/>
              </a:ext>
            </a:extLst>
          </p:cNvPr>
          <p:cNvSpPr txBox="1"/>
          <p:nvPr/>
        </p:nvSpPr>
        <p:spPr>
          <a:xfrm>
            <a:off x="540000" y="5369669"/>
            <a:ext cx="14882115" cy="4281616"/>
          </a:xfrm>
          <a:prstGeom prst="rect">
            <a:avLst/>
          </a:prstGeom>
          <a:noFill/>
        </p:spPr>
        <p:txBody>
          <a:bodyPr vert="horz" wrap="square" lIns="0" tIns="0" rIns="91440" bIns="0" rtlCol="0" anchor="t" anchorCtr="0">
            <a:noAutofit/>
          </a:bodyPr>
          <a:lstStyle/>
          <a:p>
            <a:pPr algn="just"/>
            <a:r>
              <a:rPr lang="en-US" sz="2800" dirty="0"/>
              <a:t>Functional connectivity plays a major role for information encoding, transfer, and integration. </a:t>
            </a:r>
            <a:r>
              <a:rPr lang="en-US" sz="2800" dirty="0" smtClean="0"/>
              <a:t>Binaural integration describes </a:t>
            </a:r>
            <a:r>
              <a:rPr lang="en-US" sz="2800" dirty="0"/>
              <a:t>the phenomenon that different auditory cues presented to the left and the right ear (dichotic listening) can become integrated into a unified </a:t>
            </a:r>
            <a:r>
              <a:rPr lang="en-US" sz="2800" dirty="0" smtClean="0"/>
              <a:t>percept </a:t>
            </a:r>
            <a:r>
              <a:rPr lang="en-US" sz="2800" dirty="0"/>
              <a:t>This phenomenon presumably relies on interhemispheric functional </a:t>
            </a:r>
            <a:r>
              <a:rPr lang="en-US" sz="2800" dirty="0" smtClean="0"/>
              <a:t>connectivity [1]. </a:t>
            </a:r>
            <a:r>
              <a:rPr lang="en-US" sz="2800" dirty="0"/>
              <a:t>In a recent study </a:t>
            </a:r>
            <a:r>
              <a:rPr lang="en-US" sz="2800" dirty="0" smtClean="0"/>
              <a:t>[2], </a:t>
            </a:r>
            <a:r>
              <a:rPr lang="en-US" sz="2800" dirty="0"/>
              <a:t>we found </a:t>
            </a:r>
            <a:r>
              <a:rPr lang="en-US" sz="2800" dirty="0" smtClean="0"/>
              <a:t>that transcranial alternating current stimulation (TACS) </a:t>
            </a:r>
            <a:r>
              <a:rPr lang="en-US" sz="2800" dirty="0"/>
              <a:t>induced </a:t>
            </a:r>
            <a:r>
              <a:rPr lang="en-US" sz="2800" dirty="0" smtClean="0"/>
              <a:t>changes of gamma </a:t>
            </a:r>
            <a:r>
              <a:rPr lang="en-US" sz="2800" dirty="0"/>
              <a:t>phase synchronization </a:t>
            </a:r>
            <a:r>
              <a:rPr lang="en-US" sz="2800" dirty="0" smtClean="0"/>
              <a:t>modulate </a:t>
            </a:r>
            <a:r>
              <a:rPr lang="en-US" sz="2800" dirty="0"/>
              <a:t>interhemispheric speech cue </a:t>
            </a:r>
            <a:r>
              <a:rPr lang="en-US" sz="2800" dirty="0" smtClean="0"/>
              <a:t>integration. Here</a:t>
            </a:r>
            <a:r>
              <a:rPr lang="en-US" sz="2800" dirty="0"/>
              <a:t>, we combined bilateral high-density TACS over the lateral superior temporal lobe with concurrent fMRI to test whether this effect is mediated by changes in effective brain connectivity. </a:t>
            </a:r>
            <a:endParaRPr lang="de-CH" sz="2800" dirty="0"/>
          </a:p>
        </p:txBody>
      </p:sp>
      <p:sp>
        <p:nvSpPr>
          <p:cNvPr id="44" name="Rectangle 43"/>
          <p:cNvSpPr/>
          <p:nvPr/>
        </p:nvSpPr>
        <p:spPr>
          <a:xfrm>
            <a:off x="34589552" y="4215203"/>
            <a:ext cx="4824536" cy="466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t" anchorCtr="0">
            <a:noAutofit/>
          </a:bodyPr>
          <a:lstStyle/>
          <a:p>
            <a:pPr algn="just">
              <a:lnSpc>
                <a:spcPts val="3600"/>
              </a:lnSpc>
            </a:pPr>
            <a:endParaRPr lang="en-US" sz="2400" dirty="0" err="1" smtClean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120000" y="4320000"/>
            <a:ext cx="5851363" cy="1043290"/>
          </a:xfrm>
          <a:prstGeom prst="rect">
            <a:avLst/>
          </a:prstGeom>
          <a:noFill/>
          <a:ln w="12700">
            <a:noFill/>
          </a:ln>
        </p:spPr>
        <p:txBody>
          <a:bodyPr wrap="square" lIns="288000" tIns="288000" rIns="288000" bIns="288000" rtlCol="0" anchor="b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 b="1" i="1" dirty="0" smtClean="0">
                <a:solidFill>
                  <a:srgbClr val="22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Binaural integration</a:t>
            </a:r>
            <a:endParaRPr lang="en-US" sz="3200" b="1" i="1" dirty="0" smtClean="0">
              <a:solidFill>
                <a:srgbClr val="224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320" y="5375557"/>
            <a:ext cx="12768743" cy="5107497"/>
          </a:xfrm>
          <a:prstGeom prst="rect">
            <a:avLst/>
          </a:prstGeom>
        </p:spPr>
      </p:pic>
      <p:sp>
        <p:nvSpPr>
          <p:cNvPr id="47" name="Textfeld 70">
            <a:extLst>
              <a:ext uri="{FF2B5EF4-FFF2-40B4-BE49-F238E27FC236}">
                <a16:creationId xmlns:a16="http://schemas.microsoft.com/office/drawing/2014/main" id="{1E1E1517-6BD9-4D85-91B6-B80F65C16ED2}"/>
              </a:ext>
            </a:extLst>
          </p:cNvPr>
          <p:cNvSpPr txBox="1"/>
          <p:nvPr/>
        </p:nvSpPr>
        <p:spPr>
          <a:xfrm>
            <a:off x="33408000" y="10413692"/>
            <a:ext cx="14910645" cy="148396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noAutofit/>
          </a:bodyPr>
          <a:lstStyle/>
          <a:p>
            <a:pPr algn="just"/>
            <a:r>
              <a:rPr lang="en-US" sz="2400" dirty="0"/>
              <a:t>Fig. 3</a:t>
            </a:r>
            <a:r>
              <a:rPr lang="en-US" sz="2400" dirty="0" smtClean="0"/>
              <a:t>. </a:t>
            </a:r>
            <a:r>
              <a:rPr lang="en-US" sz="2400" dirty="0"/>
              <a:t>Binaural integration (</a:t>
            </a:r>
            <a:r>
              <a:rPr lang="en-US" sz="2400" dirty="0" smtClean="0"/>
              <a:t>d-prime,</a:t>
            </a:r>
            <a:r>
              <a:rPr lang="en-US" sz="2400" dirty="0"/>
              <a:t> mean ± SEM</a:t>
            </a:r>
            <a:r>
              <a:rPr lang="en-US" sz="2400" dirty="0" smtClean="0"/>
              <a:t>) as a function of TACS condition </a:t>
            </a:r>
            <a:r>
              <a:rPr lang="en-US" sz="2400" dirty="0"/>
              <a:t>(sham, TACS 0°, TACS </a:t>
            </a:r>
            <a:r>
              <a:rPr lang="en-US" sz="2400" dirty="0" smtClean="0"/>
              <a:t>180. In </a:t>
            </a:r>
            <a:r>
              <a:rPr lang="en-US" sz="2400" dirty="0"/>
              <a:t>line, with </a:t>
            </a:r>
            <a:r>
              <a:rPr lang="en-US" sz="2400" dirty="0" smtClean="0"/>
              <a:t>[2, left chart]  binaural integration </a:t>
            </a:r>
            <a:r>
              <a:rPr lang="en-US" sz="2400" dirty="0"/>
              <a:t>was lower for the TACS 0° condition as compared to sham </a:t>
            </a:r>
            <a:r>
              <a:rPr lang="en-US" sz="2400" dirty="0" smtClean="0"/>
              <a:t>(paired </a:t>
            </a:r>
            <a:r>
              <a:rPr lang="en-US" sz="2400" dirty="0"/>
              <a:t>t-test, p = .036, one-tailed, effect size: d=0.21</a:t>
            </a:r>
            <a:r>
              <a:rPr lang="en-US" sz="2400" dirty="0" smtClean="0"/>
              <a:t>). </a:t>
            </a:r>
            <a:r>
              <a:rPr lang="en-US" sz="2400" dirty="0"/>
              <a:t>Dots represent the data points of single participants.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885696" y="5353045"/>
            <a:ext cx="972000" cy="1043290"/>
            <a:chOff x="17948299" y="7534286"/>
            <a:chExt cx="972000" cy="1043290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17948299" y="8154790"/>
              <a:ext cx="972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8087869" y="7534286"/>
              <a:ext cx="584861" cy="104329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288000" tIns="288000" rIns="288000" bIns="288000" rtlCol="0">
              <a:spAutoFit/>
            </a:bodyPr>
            <a:lstStyle/>
            <a:p>
              <a:pPr algn="just">
                <a:lnSpc>
                  <a:spcPts val="3600"/>
                </a:lnSpc>
              </a:pPr>
              <a:r>
                <a:rPr lang="de-CH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1471775" y="5424980"/>
            <a:ext cx="972000" cy="1043290"/>
            <a:chOff x="17948299" y="7534286"/>
            <a:chExt cx="972000" cy="104329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7948299" y="8154790"/>
              <a:ext cx="972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8087869" y="7534286"/>
              <a:ext cx="584861" cy="104329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288000" tIns="288000" rIns="288000" bIns="288000" rtlCol="0">
              <a:spAutoFit/>
            </a:bodyPr>
            <a:lstStyle/>
            <a:p>
              <a:pPr algn="just">
                <a:lnSpc>
                  <a:spcPts val="3600"/>
                </a:lnSpc>
              </a:pPr>
              <a:r>
                <a:rPr lang="de-CH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540000" y="20455959"/>
            <a:ext cx="14640626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 smtClean="0"/>
              <a:t>28 </a:t>
            </a:r>
            <a:r>
              <a:rPr lang="en-US" sz="2800" dirty="0"/>
              <a:t>right-handed native-Dutch volunteers (mean age </a:t>
            </a:r>
            <a:r>
              <a:rPr lang="en-US" sz="2800" dirty="0" smtClean="0"/>
              <a:t>21.9, 9 male)</a:t>
            </a:r>
          </a:p>
          <a:p>
            <a:pPr>
              <a:spcAft>
                <a:spcPts val="900"/>
              </a:spcAft>
            </a:pPr>
            <a:r>
              <a:rPr lang="en-US" sz="2800" dirty="0" smtClean="0"/>
              <a:t>Within-subject </a:t>
            </a:r>
            <a:r>
              <a:rPr lang="en-US" sz="2800" dirty="0"/>
              <a:t>design</a:t>
            </a:r>
          </a:p>
          <a:p>
            <a:pPr>
              <a:spcAft>
                <a:spcPts val="900"/>
              </a:spcAft>
            </a:pPr>
            <a:r>
              <a:rPr lang="en-US" sz="2800" dirty="0"/>
              <a:t>8 task fMRI runs (4 TACS and 4 sham runs)</a:t>
            </a:r>
          </a:p>
          <a:p>
            <a:pPr>
              <a:spcAft>
                <a:spcPts val="900"/>
              </a:spcAft>
            </a:pPr>
            <a:r>
              <a:rPr lang="en-US" sz="2800" dirty="0"/>
              <a:t>88 task trials per run (60 </a:t>
            </a:r>
            <a:r>
              <a:rPr lang="en-US" sz="2800" dirty="0" smtClean="0"/>
              <a:t>ambiguous stimuli, </a:t>
            </a:r>
            <a:r>
              <a:rPr lang="en-US" sz="2800" dirty="0"/>
              <a:t>28 </a:t>
            </a:r>
            <a:r>
              <a:rPr lang="en-US" sz="2800" dirty="0" smtClean="0"/>
              <a:t>unambiguous stimuli</a:t>
            </a:r>
            <a:r>
              <a:rPr lang="en-US" sz="2800" dirty="0"/>
              <a:t>)</a:t>
            </a:r>
          </a:p>
          <a:p>
            <a:pPr>
              <a:spcAft>
                <a:spcPts val="900"/>
              </a:spcAft>
            </a:pPr>
            <a:r>
              <a:rPr lang="en-US" sz="2800" dirty="0"/>
              <a:t>Whole brain fMRI data (resolution 2x2x2 mm, 66 slices) </a:t>
            </a:r>
          </a:p>
          <a:p>
            <a:pPr>
              <a:spcAft>
                <a:spcPts val="900"/>
              </a:spcAft>
            </a:pPr>
            <a:r>
              <a:rPr lang="en-US" sz="2800" dirty="0"/>
              <a:t>Multiband sparse sequence (TR=3000 </a:t>
            </a:r>
            <a:r>
              <a:rPr lang="en-US" sz="2800" dirty="0" err="1"/>
              <a:t>ms</a:t>
            </a:r>
            <a:r>
              <a:rPr lang="en-US" sz="2800" dirty="0"/>
              <a:t>, TA=930ms, TE=34ms).</a:t>
            </a:r>
          </a:p>
          <a:p>
            <a:pPr>
              <a:spcAft>
                <a:spcPts val="900"/>
              </a:spcAft>
            </a:pPr>
            <a:r>
              <a:rPr lang="en-US" sz="2800" dirty="0"/>
              <a:t>128 Volumes per scan run</a:t>
            </a:r>
          </a:p>
          <a:p>
            <a:pPr>
              <a:spcAft>
                <a:spcPts val="900"/>
              </a:spcAft>
            </a:pPr>
            <a:r>
              <a:rPr lang="en-US" sz="2800" dirty="0"/>
              <a:t>1 additional passive baseline run (336 Volumes, TR=2000ms), at the beginning of the experiment.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6000" y="25679940"/>
            <a:ext cx="3906926" cy="1043290"/>
          </a:xfrm>
          <a:prstGeom prst="rect">
            <a:avLst/>
          </a:prstGeom>
          <a:noFill/>
          <a:ln w="12700">
            <a:noFill/>
          </a:ln>
        </p:spPr>
        <p:txBody>
          <a:bodyPr wrap="square" lIns="288000" tIns="288000" rIns="288000" bIns="288000" rtlCol="0" anchor="b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 b="1" i="1" dirty="0" smtClean="0">
                <a:solidFill>
                  <a:srgbClr val="22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3200" b="1" i="1" dirty="0" smtClean="0">
              <a:solidFill>
                <a:srgbClr val="224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feld 10">
            <a:extLst>
              <a:ext uri="{FF2B5EF4-FFF2-40B4-BE49-F238E27FC236}">
                <a16:creationId xmlns:a16="http://schemas.microsoft.com/office/drawing/2014/main" id="{8312B4E0-4D42-4F6A-9238-A482997CECC8}"/>
              </a:ext>
            </a:extLst>
          </p:cNvPr>
          <p:cNvSpPr txBox="1"/>
          <p:nvPr/>
        </p:nvSpPr>
        <p:spPr>
          <a:xfrm>
            <a:off x="540000" y="26591468"/>
            <a:ext cx="14201977" cy="1208304"/>
          </a:xfrm>
          <a:prstGeom prst="rect">
            <a:avLst/>
          </a:prstGeom>
          <a:noFill/>
        </p:spPr>
        <p:txBody>
          <a:bodyPr vert="horz" wrap="square" lIns="0" tIns="0" rIns="91440" bIns="0" rtlCol="0" anchor="t" anchorCtr="0">
            <a:noAutofit/>
          </a:bodyPr>
          <a:lstStyle/>
          <a:p>
            <a:pPr marL="457200" indent="-457200">
              <a:buFontTx/>
              <a:buAutoNum type="arabicPeriod"/>
            </a:pPr>
            <a:r>
              <a:rPr lang="de-CH" sz="2400" dirty="0" smtClean="0"/>
              <a:t>Steinmann</a:t>
            </a:r>
            <a:r>
              <a:rPr lang="de-CH" sz="2400" dirty="0"/>
              <a:t>, S.,  et al. (2014). NeuroImage 100, 435–443</a:t>
            </a:r>
            <a:r>
              <a:rPr lang="de-CH" sz="2400" dirty="0" smtClean="0"/>
              <a:t>.</a:t>
            </a:r>
          </a:p>
          <a:p>
            <a:pPr marL="457200" indent="-457200">
              <a:buAutoNum type="arabicPeriod"/>
            </a:pPr>
            <a:r>
              <a:rPr lang="de-CH" sz="2400" dirty="0" smtClean="0"/>
              <a:t>Preisig, B. C., et al. (2019) Journal of Cognitive Neuroscience</a:t>
            </a:r>
            <a:r>
              <a:rPr lang="en-US" sz="2400" dirty="0" smtClean="0"/>
              <a:t>, 1–9.</a:t>
            </a:r>
          </a:p>
          <a:p>
            <a:pPr marL="457200" indent="-457200">
              <a:buFontTx/>
              <a:buAutoNum type="arabicPeriod"/>
            </a:pPr>
            <a:r>
              <a:rPr lang="de-CH" sz="2400" dirty="0"/>
              <a:t>Preisig, B. C., &amp; Sjerps, M. J. (2019) Journal of the Acoustic </a:t>
            </a:r>
            <a:r>
              <a:rPr lang="de-CH" sz="2400" dirty="0" smtClean="0"/>
              <a:t>Society of America</a:t>
            </a:r>
            <a:r>
              <a:rPr lang="en-US" sz="2400" dirty="0" smtClean="0"/>
              <a:t> </a:t>
            </a:r>
            <a:r>
              <a:rPr lang="en-US" sz="2400" dirty="0"/>
              <a:t>145, EL190–196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</p:txBody>
      </p:sp>
      <p:sp>
        <p:nvSpPr>
          <p:cNvPr id="62" name="Tijdelijke aanduiding voor tekst 4"/>
          <p:cNvSpPr txBox="1">
            <a:spLocks/>
          </p:cNvSpPr>
          <p:nvPr/>
        </p:nvSpPr>
        <p:spPr>
          <a:xfrm>
            <a:off x="45523210" y="27271861"/>
            <a:ext cx="5607237" cy="6727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176431" rtl="0" eaLnBrk="1" latinLnBrk="0" hangingPunct="1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000" indent="-360000" algn="l" defTabSz="4176431" rtl="0" eaLnBrk="1" latinLnBrk="0" hangingPunct="1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0000" indent="-360000" algn="l" defTabSz="4176431" rtl="0" eaLnBrk="1" latinLnBrk="0" hangingPunct="1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0000" indent="-360000" algn="l" defTabSz="4176431" rtl="0" eaLnBrk="1" latinLnBrk="0" hangingPunct="1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00000" indent="-360000" algn="l" defTabSz="4176431" rtl="0" eaLnBrk="1" latinLnBrk="0" hangingPunct="1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485184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3399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1615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9830" indent="-1044108" algn="l" defTabSz="41764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smtClean="0"/>
              <a:t>basilpreisig</a:t>
            </a:r>
            <a:r>
              <a:rPr lang="en-GB" b="1" smtClean="0">
                <a:latin typeface="+mj-lt"/>
              </a:rPr>
              <a:t>@gmx.ch</a:t>
            </a:r>
            <a:endParaRPr lang="en-GB" b="1" dirty="0">
              <a:latin typeface="+mj-lt"/>
            </a:endParaRPr>
          </a:p>
        </p:txBody>
      </p:sp>
      <p:pic>
        <p:nvPicPr>
          <p:cNvPr id="63" name="Grafik 44">
            <a:extLst>
              <a:ext uri="{FF2B5EF4-FFF2-40B4-BE49-F238E27FC236}">
                <a16:creationId xmlns:a16="http://schemas.microsoft.com/office/drawing/2014/main" id="{7184A2F3-7034-4DD6-958B-E15190112B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24" t="23024" r="22908" b="22908"/>
          <a:stretch/>
        </p:blipFill>
        <p:spPr>
          <a:xfrm>
            <a:off x="43771361" y="26116905"/>
            <a:ext cx="1612098" cy="906805"/>
          </a:xfrm>
          <a:prstGeom prst="rect">
            <a:avLst/>
          </a:prstGeom>
        </p:spPr>
      </p:pic>
      <p:sp>
        <p:nvSpPr>
          <p:cNvPr id="64" name="Textfeld 45">
            <a:extLst>
              <a:ext uri="{FF2B5EF4-FFF2-40B4-BE49-F238E27FC236}">
                <a16:creationId xmlns:a16="http://schemas.microsoft.com/office/drawing/2014/main" id="{20316043-2A75-42A9-8DBB-2AF59BA423B1}"/>
              </a:ext>
            </a:extLst>
          </p:cNvPr>
          <p:cNvSpPr txBox="1"/>
          <p:nvPr/>
        </p:nvSpPr>
        <p:spPr>
          <a:xfrm>
            <a:off x="45523210" y="26079761"/>
            <a:ext cx="3908161" cy="1163456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de-CH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BasilPreisig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Grafik 49">
            <a:extLst>
              <a:ext uri="{FF2B5EF4-FFF2-40B4-BE49-F238E27FC236}">
                <a16:creationId xmlns:a16="http://schemas.microsoft.com/office/drawing/2014/main" id="{E4D9A811-9F56-41B4-8A5A-6A18EA726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9459" y="27161446"/>
            <a:ext cx="790753" cy="790753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416172" y="2085068"/>
            <a:ext cx="6070191" cy="2068694"/>
            <a:chOff x="24091496" y="40152610"/>
            <a:chExt cx="6070191" cy="206869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1496" y="40152610"/>
              <a:ext cx="3991451" cy="1496794"/>
            </a:xfrm>
            <a:prstGeom prst="rect">
              <a:avLst/>
            </a:prstGeom>
            <a:ln>
              <a:noFill/>
            </a:ln>
          </p:spPr>
        </p:pic>
        <p:sp>
          <p:nvSpPr>
            <p:cNvPr id="68" name="Textfeld 22">
              <a:extLst>
                <a:ext uri="{FF2B5EF4-FFF2-40B4-BE49-F238E27FC236}">
                  <a16:creationId xmlns:a16="http://schemas.microsoft.com/office/drawing/2014/main" id="{582505FA-E082-44A8-B841-0C531F356339}"/>
                </a:ext>
              </a:extLst>
            </p:cNvPr>
            <p:cNvSpPr txBox="1"/>
            <p:nvPr/>
          </p:nvSpPr>
          <p:spPr>
            <a:xfrm>
              <a:off x="24091496" y="41359044"/>
              <a:ext cx="6070191" cy="862260"/>
            </a:xfrm>
            <a:prstGeom prst="rect">
              <a:avLst/>
            </a:prstGeom>
          </p:spPr>
          <p:txBody>
            <a:bodyPr vert="horz" wrap="square" lIns="0" tIns="0" rIns="91440" bIns="0" rtlCol="0" anchor="t" anchorCtr="0">
              <a:noAutofit/>
            </a:bodyPr>
            <a:lstStyle/>
            <a:p>
              <a:pPr>
                <a:lnSpc>
                  <a:spcPts val="6000"/>
                </a:lnSpc>
              </a:pP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GRANTS, P2BEP3_168728 / PP00P1_163726</a:t>
              </a:r>
              <a:endParaRPr lang="en-US" sz="1050" dirty="0">
                <a:solidFill>
                  <a:srgbClr val="BE311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/>
          <a:srcRect l="8132" t="22275" r="55796" b="69788"/>
          <a:stretch/>
        </p:blipFill>
        <p:spPr>
          <a:xfrm>
            <a:off x="45013666" y="3643514"/>
            <a:ext cx="4718471" cy="58397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3120000" y="21898289"/>
            <a:ext cx="3728802" cy="713422"/>
          </a:xfrm>
          <a:prstGeom prst="rect">
            <a:avLst/>
          </a:prstGeom>
          <a:noFill/>
          <a:ln w="12700">
            <a:noFill/>
          </a:ln>
        </p:spPr>
        <p:txBody>
          <a:bodyPr wrap="square" lIns="288000" tIns="288000" rIns="288000" bIns="288000" rtlCol="0" anchor="b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 b="1" i="1" dirty="0" smtClean="0">
                <a:solidFill>
                  <a:srgbClr val="22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en-US" sz="3200" b="1" i="1" dirty="0" smtClean="0">
              <a:solidFill>
                <a:srgbClr val="224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11">
            <a:extLst>
              <a:ext uri="{FF2B5EF4-FFF2-40B4-BE49-F238E27FC236}">
                <a16:creationId xmlns:a16="http://schemas.microsoft.com/office/drawing/2014/main" id="{B3A90F4B-B35C-4F34-A0E0-0BCE55C64603}"/>
              </a:ext>
            </a:extLst>
          </p:cNvPr>
          <p:cNvSpPr txBox="1"/>
          <p:nvPr/>
        </p:nvSpPr>
        <p:spPr>
          <a:xfrm>
            <a:off x="33413953" y="22477996"/>
            <a:ext cx="16107348" cy="3603786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noAutofit/>
          </a:bodyPr>
          <a:lstStyle/>
          <a:p>
            <a:pPr>
              <a:spcAft>
                <a:spcPts val="900"/>
              </a:spcAft>
            </a:pPr>
            <a:r>
              <a:rPr lang="en-US" sz="2800" dirty="0" smtClean="0"/>
              <a:t>The phase </a:t>
            </a:r>
            <a:r>
              <a:rPr lang="en-US" sz="2800" dirty="0"/>
              <a:t>of bilateral TACS </a:t>
            </a:r>
            <a:r>
              <a:rPr lang="en-US" sz="2800" dirty="0" smtClean="0"/>
              <a:t>modulates effective </a:t>
            </a:r>
            <a:r>
              <a:rPr lang="en-US" sz="2800" dirty="0"/>
              <a:t>connectivity of interhemispheric </a:t>
            </a:r>
            <a:r>
              <a:rPr lang="en-US" sz="2800" dirty="0" smtClean="0"/>
              <a:t>connections</a:t>
            </a:r>
          </a:p>
          <a:p>
            <a:pPr>
              <a:spcAft>
                <a:spcPts val="900"/>
              </a:spcAft>
            </a:pPr>
            <a:r>
              <a:rPr lang="en-US" sz="2800" dirty="0"/>
              <a:t>TACS 0° decreased interhemispheric coupling and TACS 180° increased interhemispheric </a:t>
            </a:r>
            <a:r>
              <a:rPr lang="en-US" sz="2800" dirty="0" smtClean="0"/>
              <a:t>coupling</a:t>
            </a:r>
          </a:p>
          <a:p>
            <a:pPr>
              <a:spcAft>
                <a:spcPts val="900"/>
              </a:spcAft>
            </a:pPr>
            <a:r>
              <a:rPr lang="en-US" sz="2800" dirty="0" smtClean="0"/>
              <a:t>The </a:t>
            </a:r>
            <a:r>
              <a:rPr lang="en-US" sz="2800" dirty="0"/>
              <a:t>modulation of TACS 0° on the connection right-&gt;left HG in the </a:t>
            </a:r>
            <a:r>
              <a:rPr lang="en-US" sz="2800" dirty="0" smtClean="0"/>
              <a:t>binaural integration condition </a:t>
            </a:r>
            <a:r>
              <a:rPr lang="en-US" sz="2800" dirty="0"/>
              <a:t>correlates with task performance (</a:t>
            </a:r>
            <a:r>
              <a:rPr lang="en-US" sz="2800" dirty="0" smtClean="0"/>
              <a:t>r=0.41, </a:t>
            </a:r>
            <a:r>
              <a:rPr lang="en-US" sz="2800" dirty="0"/>
              <a:t>p=.</a:t>
            </a:r>
            <a:r>
              <a:rPr lang="en-US" sz="2800" dirty="0" smtClean="0"/>
              <a:t>032). </a:t>
            </a:r>
            <a:r>
              <a:rPr lang="en-US" sz="2800" dirty="0"/>
              <a:t>The stronger the perturbation TACS 0°, the lower the proportion of integrated speech </a:t>
            </a:r>
            <a:r>
              <a:rPr lang="en-US" sz="2800" dirty="0" smtClean="0"/>
              <a:t>cues</a:t>
            </a:r>
          </a:p>
          <a:p>
            <a:pPr>
              <a:spcAft>
                <a:spcPts val="900"/>
              </a:spcAft>
            </a:pPr>
            <a:r>
              <a:rPr lang="en-US" sz="2800" dirty="0" smtClean="0"/>
              <a:t>Our findings support the notion that interhemispheric transfer of auditory information relies on the oscillatory coupling in the gamma frequency band</a:t>
            </a:r>
            <a:endParaRPr lang="en-US" sz="2800" dirty="0"/>
          </a:p>
          <a:p>
            <a:pPr>
              <a:spcAft>
                <a:spcPts val="1800"/>
              </a:spcAft>
            </a:pPr>
            <a:endParaRPr lang="en-US" sz="28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33120000" y="11923920"/>
            <a:ext cx="15134969" cy="9316675"/>
            <a:chOff x="33120000" y="11899857"/>
            <a:chExt cx="15134969" cy="93166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" r="11007" b="53648"/>
            <a:stretch/>
          </p:blipFill>
          <p:spPr>
            <a:xfrm>
              <a:off x="33351870" y="12477363"/>
              <a:ext cx="14846969" cy="7871762"/>
            </a:xfrm>
            <a:prstGeom prst="rect">
              <a:avLst/>
            </a:prstGeom>
          </p:spPr>
        </p:pic>
        <p:sp>
          <p:nvSpPr>
            <p:cNvPr id="73" name="Textfeld 70">
              <a:extLst>
                <a:ext uri="{FF2B5EF4-FFF2-40B4-BE49-F238E27FC236}">
                  <a16:creationId xmlns:a16="http://schemas.microsoft.com/office/drawing/2014/main" id="{1E1E1517-6BD9-4D85-91B6-B80F65C16ED2}"/>
                </a:ext>
              </a:extLst>
            </p:cNvPr>
            <p:cNvSpPr txBox="1"/>
            <p:nvPr/>
          </p:nvSpPr>
          <p:spPr>
            <a:xfrm>
              <a:off x="33408000" y="20486862"/>
              <a:ext cx="14846969" cy="729670"/>
            </a:xfrm>
            <a:prstGeom prst="rect">
              <a:avLst/>
            </a:prstGeom>
          </p:spPr>
          <p:txBody>
            <a:bodyPr vert="horz" wrap="square" lIns="0" tIns="0" rIns="91440" bIns="0" rtlCol="0" anchor="t" anchorCtr="0">
              <a:noAutofit/>
            </a:bodyPr>
            <a:lstStyle/>
            <a:p>
              <a:pPr algn="just"/>
              <a:r>
                <a:rPr lang="en-US" sz="2400" dirty="0"/>
                <a:t>Fig. </a:t>
              </a:r>
              <a:r>
                <a:rPr lang="en-US" sz="2400" dirty="0" smtClean="0"/>
                <a:t>5. Dynamic causal modelling (DCM). Connectivity </a:t>
              </a:r>
              <a:r>
                <a:rPr lang="en-US" sz="2400" dirty="0"/>
                <a:t>changes induced by TACS 0° and TACS 180° in the (A) binaural integration condition and (B) control condition.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3120000" y="11899857"/>
              <a:ext cx="10260763" cy="104329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288000" tIns="288000" rIns="288000" bIns="288000" rtlCol="0" anchor="b">
              <a:spAutoFit/>
            </a:bodyPr>
            <a:lstStyle/>
            <a:p>
              <a:pPr algn="just">
                <a:lnSpc>
                  <a:spcPts val="3600"/>
                </a:lnSpc>
              </a:pPr>
              <a:r>
                <a:rPr lang="en-US" sz="3600" b="1" i="1" dirty="0">
                  <a:solidFill>
                    <a:srgbClr val="2240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TACS modulates interhemispheric coupling </a:t>
              </a:r>
              <a:endParaRPr lang="en-US" sz="3200" b="1" i="1" dirty="0" smtClean="0">
                <a:solidFill>
                  <a:srgbClr val="2240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60000" y="16501309"/>
            <a:ext cx="15527126" cy="10845807"/>
            <a:chOff x="16560000" y="15538789"/>
            <a:chExt cx="15527126" cy="108458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" t="42748" r="1587"/>
            <a:stretch/>
          </p:blipFill>
          <p:spPr>
            <a:xfrm>
              <a:off x="16691955" y="16301046"/>
              <a:ext cx="15395171" cy="7945739"/>
            </a:xfrm>
            <a:prstGeom prst="rect">
              <a:avLst/>
            </a:prstGeom>
          </p:spPr>
        </p:pic>
        <p:sp>
          <p:nvSpPr>
            <p:cNvPr id="77" name="Textfeld 70">
              <a:extLst>
                <a:ext uri="{FF2B5EF4-FFF2-40B4-BE49-F238E27FC236}">
                  <a16:creationId xmlns:a16="http://schemas.microsoft.com/office/drawing/2014/main" id="{1E1E1517-6BD9-4D85-91B6-B80F65C16ED2}"/>
                </a:ext>
              </a:extLst>
            </p:cNvPr>
            <p:cNvSpPr txBox="1"/>
            <p:nvPr/>
          </p:nvSpPr>
          <p:spPr>
            <a:xfrm>
              <a:off x="16740000" y="24337689"/>
              <a:ext cx="15252877" cy="2046907"/>
            </a:xfrm>
            <a:prstGeom prst="rect">
              <a:avLst/>
            </a:prstGeom>
          </p:spPr>
          <p:txBody>
            <a:bodyPr vert="horz" wrap="square" lIns="0" tIns="0" rIns="91440" bIns="0" rtlCol="0" anchor="t" anchorCtr="0">
              <a:noAutofit/>
            </a:bodyPr>
            <a:lstStyle/>
            <a:p>
              <a:pPr algn="just"/>
              <a:r>
                <a:rPr lang="en-US" sz="2400" dirty="0"/>
                <a:t>Fig. </a:t>
              </a:r>
              <a:r>
                <a:rPr lang="en-US" sz="2400" dirty="0" smtClean="0"/>
                <a:t>4</a:t>
              </a:r>
              <a:r>
                <a:rPr lang="en-US" sz="2400" dirty="0"/>
                <a:t>. </a:t>
              </a:r>
              <a:r>
                <a:rPr lang="en-US" sz="2400" dirty="0" smtClean="0"/>
                <a:t>Participants</a:t>
              </a:r>
              <a:r>
                <a:rPr lang="en-US" sz="2400" dirty="0"/>
                <a:t>’ peak voxel activation within the </a:t>
              </a:r>
              <a:r>
                <a:rPr lang="en-US" sz="2400" dirty="0" smtClean="0"/>
                <a:t>ROI is </a:t>
              </a:r>
              <a:r>
                <a:rPr lang="en-US" sz="2400" dirty="0"/>
                <a:t>shown for each stimulation condition (sham, TACS 0°, TACS 180°). Dots represent the data points of single participants. Circle and vertical line represent </a:t>
              </a:r>
              <a:r>
                <a:rPr lang="en-US" sz="2400" dirty="0" smtClean="0"/>
                <a:t>mean </a:t>
              </a:r>
              <a:r>
                <a:rPr lang="en-US" sz="2400" dirty="0"/>
                <a:t>± SEM across </a:t>
              </a:r>
              <a:r>
                <a:rPr lang="en-US" sz="2400" dirty="0" smtClean="0"/>
                <a:t>participants</a:t>
              </a:r>
              <a:r>
                <a:rPr lang="en-US" sz="2400" dirty="0"/>
                <a:t>. . Stimuli for binaural integration activated areas of interest (bilateral HG and PT) more strongly than unambiguous control </a:t>
              </a:r>
              <a:r>
                <a:rPr lang="en-US" sz="2400" dirty="0" smtClean="0"/>
                <a:t>stimuli. </a:t>
              </a:r>
              <a:r>
                <a:rPr lang="en-US" sz="2400" dirty="0"/>
                <a:t>TACS induced a significant increase in activity in bilateral HG compared with sham; this was observed for each auditory stimulus type.</a:t>
              </a:r>
              <a:endParaRPr lang="en-US" sz="24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6560000" y="15538789"/>
              <a:ext cx="9577064" cy="104329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288000" tIns="288000" rIns="288000" bIns="288000" rtlCol="0" anchor="b">
              <a:spAutoFit/>
            </a:bodyPr>
            <a:lstStyle/>
            <a:p>
              <a:pPr algn="just">
                <a:lnSpc>
                  <a:spcPts val="3600"/>
                </a:lnSpc>
              </a:pPr>
              <a:r>
                <a:rPr lang="en-US" sz="3600" b="1" i="1" dirty="0" smtClean="0">
                  <a:solidFill>
                    <a:srgbClr val="2240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TACS modulates local brain activity</a:t>
              </a:r>
              <a:endParaRPr lang="en-US" sz="3200" b="1" i="1" dirty="0" smtClean="0">
                <a:solidFill>
                  <a:srgbClr val="2240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94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Uni ZH">
      <a:dk1>
        <a:srgbClr val="000000"/>
      </a:dk1>
      <a:lt1>
        <a:srgbClr val="FFFFFF"/>
      </a:lt1>
      <a:dk2>
        <a:srgbClr val="0028A5"/>
      </a:dk2>
      <a:lt2>
        <a:srgbClr val="808080"/>
      </a:lt2>
      <a:accent1>
        <a:srgbClr val="0028A5"/>
      </a:accent1>
      <a:accent2>
        <a:srgbClr val="A3ADB7"/>
      </a:accent2>
      <a:accent3>
        <a:srgbClr val="DC6027"/>
      </a:accent3>
      <a:accent4>
        <a:srgbClr val="000000"/>
      </a:accent4>
      <a:accent5>
        <a:srgbClr val="AAACCF"/>
      </a:accent5>
      <a:accent6>
        <a:srgbClr val="939CA6"/>
      </a:accent6>
      <a:hlink>
        <a:srgbClr val="DC6027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20000"/>
            <a:lumOff val="80000"/>
          </a:schemeClr>
        </a:solidFill>
        <a:ln>
          <a:noFill/>
        </a:ln>
      </a:spPr>
      <a:bodyPr lIns="288000" tIns="288000" rIns="288000" bIns="288000" rtlCol="0" anchor="t" anchorCtr="0">
        <a:noAutofit/>
      </a:bodyPr>
      <a:lstStyle>
        <a:defPPr algn="just">
          <a:lnSpc>
            <a:spcPts val="3600"/>
          </a:lnSpc>
          <a:defRPr sz="2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2700">
          <a:solidFill>
            <a:schemeClr val="tx1"/>
          </a:solidFill>
        </a:ln>
      </a:spPr>
      <a:bodyPr wrap="square" lIns="288000" tIns="288000" rIns="288000" bIns="288000" rtlCol="0">
        <a:spAutoFit/>
      </a:bodyPr>
      <a:lstStyle>
        <a:defPPr marL="342000" indent="-342000" algn="just">
          <a:lnSpc>
            <a:spcPts val="3600"/>
          </a:lnSpc>
          <a:buFont typeface="Arial" panose="020B0604020202020204" pitchFamily="34" charset="0"/>
          <a:buChar char="•"/>
          <a:defRPr sz="2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56EFF4C8-ED40-4DBE-B113-601B4599429E}" vid="{0403BBC1-E292-404D-A0F6-3D6E2B0427E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478</TotalTime>
  <Words>901</Words>
  <Application>Microsoft Office PowerPoint</Application>
  <PresentationFormat>Custom</PresentationFormat>
  <Paragraphs>37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Theme1</vt:lpstr>
      <vt:lpstr>Phase difference of bilateral brain stimulation modulates interhemispheric connectivity during binaural integration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Basil Preisig</dc:creator>
  <cp:lastModifiedBy>Basil Preisig</cp:lastModifiedBy>
  <cp:revision>16</cp:revision>
  <dcterms:created xsi:type="dcterms:W3CDTF">2020-04-28T08:29:05Z</dcterms:created>
  <dcterms:modified xsi:type="dcterms:W3CDTF">2020-04-29T09:01:20Z</dcterms:modified>
</cp:coreProperties>
</file>