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76" r:id="rId4"/>
    <p:sldId id="277" r:id="rId5"/>
    <p:sldId id="278" r:id="rId6"/>
    <p:sldId id="279" r:id="rId7"/>
    <p:sldId id="268" r:id="rId8"/>
    <p:sldId id="265" r:id="rId9"/>
    <p:sldId id="266" r:id="rId10"/>
    <p:sldId id="26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A3B"/>
    <a:srgbClr val="64E824"/>
    <a:srgbClr val="EF8300"/>
    <a:srgbClr val="890855"/>
    <a:srgbClr val="F4E4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674" y="-61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5ED017C-F254-486E-9B2F-E492D602FDC2}" type="datetime1">
              <a:rPr lang="en-US" altLang="en-US"/>
              <a:pPr/>
              <a:t>4/15/2015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B03D2AB-EC25-4BAF-9E26-1789C207C6AB}" type="slidenum">
              <a:rPr lang="en-US" altLang="en-US"/>
              <a:pPr/>
              <a:t>‹#›</a:t>
            </a:fld>
            <a:endParaRPr lang="en-US" altLang="en-US"/>
          </a:p>
        </p:txBody>
      </p:sp>
    </p:spTree>
    <p:extLst>
      <p:ext uri="{BB962C8B-B14F-4D97-AF65-F5344CB8AC3E}">
        <p14:creationId xmlns:p14="http://schemas.microsoft.com/office/powerpoint/2010/main" val="2733648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DACC06-B056-4EAF-88E7-33A98BBA24FF}" type="datetime1">
              <a:rPr lang="en-US" altLang="en-US"/>
              <a:pPr/>
              <a:t>4/15/2015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DF1655-2728-4586-A91D-7CF3ECD41C6A}" type="slidenum">
              <a:rPr lang="en-US" altLang="en-US"/>
              <a:pPr/>
              <a:t>‹#›</a:t>
            </a:fld>
            <a:endParaRPr lang="en-US" altLang="en-US"/>
          </a:p>
        </p:txBody>
      </p:sp>
    </p:spTree>
    <p:extLst>
      <p:ext uri="{BB962C8B-B14F-4D97-AF65-F5344CB8AC3E}">
        <p14:creationId xmlns:p14="http://schemas.microsoft.com/office/powerpoint/2010/main" val="726472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58BC584-48F9-4E0D-83CE-172B38E8CE6E}" type="datetime1">
              <a:rPr lang="en-US" altLang="en-US"/>
              <a:pPr/>
              <a:t>4/15/2015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AC0874-892B-4FD5-9209-697699F34DC8}" type="slidenum">
              <a:rPr lang="en-US" altLang="en-US"/>
              <a:pPr/>
              <a:t>‹#›</a:t>
            </a:fld>
            <a:endParaRPr lang="en-US" altLang="en-US"/>
          </a:p>
        </p:txBody>
      </p:sp>
    </p:spTree>
    <p:extLst>
      <p:ext uri="{BB962C8B-B14F-4D97-AF65-F5344CB8AC3E}">
        <p14:creationId xmlns:p14="http://schemas.microsoft.com/office/powerpoint/2010/main" val="2269711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3D94FEF-DC22-4A34-9904-74519CB8AC6D}" type="datetime1">
              <a:rPr lang="en-US" altLang="en-US"/>
              <a:pPr/>
              <a:t>4/15/2015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35219C4-1820-41B4-B636-137893F016E5}" type="slidenum">
              <a:rPr lang="en-US" altLang="en-US"/>
              <a:pPr/>
              <a:t>‹#›</a:t>
            </a:fld>
            <a:endParaRPr lang="en-US" altLang="en-US"/>
          </a:p>
        </p:txBody>
      </p:sp>
    </p:spTree>
    <p:extLst>
      <p:ext uri="{BB962C8B-B14F-4D97-AF65-F5344CB8AC3E}">
        <p14:creationId xmlns:p14="http://schemas.microsoft.com/office/powerpoint/2010/main" val="328809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E6A5CCA-2B02-459F-9F21-D8BCED1D6816}" type="datetime1">
              <a:rPr lang="en-US" altLang="en-US"/>
              <a:pPr/>
              <a:t>4/15/2015</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6A163F-9C4B-49CF-8DB5-B34E4E6DE99E}" type="slidenum">
              <a:rPr lang="en-US" altLang="en-US"/>
              <a:pPr/>
              <a:t>‹#›</a:t>
            </a:fld>
            <a:endParaRPr lang="en-US" altLang="en-US"/>
          </a:p>
        </p:txBody>
      </p:sp>
    </p:spTree>
    <p:extLst>
      <p:ext uri="{BB962C8B-B14F-4D97-AF65-F5344CB8AC3E}">
        <p14:creationId xmlns:p14="http://schemas.microsoft.com/office/powerpoint/2010/main" val="705440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821867A-09AC-4B5D-92F2-64AC1D772DC0}" type="datetime1">
              <a:rPr lang="en-US" altLang="en-US"/>
              <a:pPr/>
              <a:t>4/15/2015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F987BF3-6075-4962-BBC7-00FE2138108C}" type="slidenum">
              <a:rPr lang="en-US" altLang="en-US"/>
              <a:pPr/>
              <a:t>‹#›</a:t>
            </a:fld>
            <a:endParaRPr lang="en-US" altLang="en-US"/>
          </a:p>
        </p:txBody>
      </p:sp>
    </p:spTree>
    <p:extLst>
      <p:ext uri="{BB962C8B-B14F-4D97-AF65-F5344CB8AC3E}">
        <p14:creationId xmlns:p14="http://schemas.microsoft.com/office/powerpoint/2010/main" val="3771047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D16176C-192B-4E3F-AC92-452092C69A83}" type="datetime1">
              <a:rPr lang="en-US" altLang="en-US"/>
              <a:pPr/>
              <a:t>4/15/2015</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E47376-DE4F-4B41-84D1-CFA43360041F}" type="slidenum">
              <a:rPr lang="en-US" altLang="en-US"/>
              <a:pPr/>
              <a:t>‹#›</a:t>
            </a:fld>
            <a:endParaRPr lang="en-US" altLang="en-US"/>
          </a:p>
        </p:txBody>
      </p:sp>
    </p:spTree>
    <p:extLst>
      <p:ext uri="{BB962C8B-B14F-4D97-AF65-F5344CB8AC3E}">
        <p14:creationId xmlns:p14="http://schemas.microsoft.com/office/powerpoint/2010/main" val="107462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57488968-385C-4DF3-AB33-1AD75F46AA25}" type="datetime1">
              <a:rPr lang="en-US" altLang="en-US"/>
              <a:pPr/>
              <a:t>4/15/2015</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ABDD8CF9-65E7-4D04-A506-273D3056BFB0}" type="slidenum">
              <a:rPr lang="en-US" altLang="en-US"/>
              <a:pPr/>
              <a:t>‹#›</a:t>
            </a:fld>
            <a:endParaRPr lang="en-US" altLang="en-US"/>
          </a:p>
        </p:txBody>
      </p:sp>
    </p:spTree>
    <p:extLst>
      <p:ext uri="{BB962C8B-B14F-4D97-AF65-F5344CB8AC3E}">
        <p14:creationId xmlns:p14="http://schemas.microsoft.com/office/powerpoint/2010/main" val="332751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042E81A-5EDE-44CD-8BC1-C3B1222C9267}" type="datetime1">
              <a:rPr lang="en-US" altLang="en-US"/>
              <a:pPr/>
              <a:t>4/15/2015</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65BE97C-31C4-4F26-A9FF-3637EF79A0AD}" type="slidenum">
              <a:rPr lang="en-US" altLang="en-US"/>
              <a:pPr/>
              <a:t>‹#›</a:t>
            </a:fld>
            <a:endParaRPr lang="en-US" altLang="en-US"/>
          </a:p>
        </p:txBody>
      </p:sp>
    </p:spTree>
    <p:extLst>
      <p:ext uri="{BB962C8B-B14F-4D97-AF65-F5344CB8AC3E}">
        <p14:creationId xmlns:p14="http://schemas.microsoft.com/office/powerpoint/2010/main" val="3954903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F8EB3FE-19A3-4C00-B049-244315E0E442}" type="datetime1">
              <a:rPr lang="en-US" altLang="en-US"/>
              <a:pPr/>
              <a:t>4/15/2015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B5DB5BA-9421-4ED1-B26F-AB3E3864AA23}" type="slidenum">
              <a:rPr lang="en-US" altLang="en-US"/>
              <a:pPr/>
              <a:t>‹#›</a:t>
            </a:fld>
            <a:endParaRPr lang="en-US" altLang="en-US"/>
          </a:p>
        </p:txBody>
      </p:sp>
    </p:spTree>
    <p:extLst>
      <p:ext uri="{BB962C8B-B14F-4D97-AF65-F5344CB8AC3E}">
        <p14:creationId xmlns:p14="http://schemas.microsoft.com/office/powerpoint/2010/main" val="44114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534A6B0-86BC-4EF8-ABB4-99BC1A3A69A6}" type="datetime1">
              <a:rPr lang="en-US" altLang="en-US"/>
              <a:pPr/>
              <a:t>4/15/2015</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DBB974A-A4A5-411A-81C5-2A71A0AB5EFC}" type="slidenum">
              <a:rPr lang="en-US" altLang="en-US"/>
              <a:pPr/>
              <a:t>‹#›</a:t>
            </a:fld>
            <a:endParaRPr lang="en-US" altLang="en-US"/>
          </a:p>
        </p:txBody>
      </p:sp>
    </p:spTree>
    <p:extLst>
      <p:ext uri="{BB962C8B-B14F-4D97-AF65-F5344CB8AC3E}">
        <p14:creationId xmlns:p14="http://schemas.microsoft.com/office/powerpoint/2010/main" val="287415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E9850D1E-6949-4ABF-9F81-2EE5286257FD}" type="datetime1">
              <a:rPr lang="en-US" altLang="en-US"/>
              <a:pPr/>
              <a:t>4/15/2015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AB3BD2-7CF7-46F5-A0CE-3FEA89BFFB3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rtl="0" eaLnBrk="0" fontAlgn="base" hangingPunct="0">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2pPr>
      <a:lvl3pPr algn="ctr" rtl="0" eaLnBrk="0" fontAlgn="base" hangingPunct="0">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3pPr>
      <a:lvl4pPr algn="ctr" rtl="0" eaLnBrk="0" fontAlgn="base" hangingPunct="0">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4pPr>
      <a:lvl5pPr algn="ctr" rtl="0" eaLnBrk="0" fontAlgn="base" hangingPunct="0">
        <a:spcBef>
          <a:spcPct val="0"/>
        </a:spcBef>
        <a:spcAft>
          <a:spcPct val="0"/>
        </a:spcAft>
        <a:defRPr sz="4400">
          <a:solidFill>
            <a:schemeClr val="tx1"/>
          </a:solidFill>
          <a:latin typeface="Arial" pitchFamily="-111" charset="0"/>
          <a:ea typeface="ＭＳ Ｐゴシック" pitchFamily="-111" charset="-128"/>
          <a:cs typeface="ＭＳ Ｐゴシック" pitchFamily="-111" charset="-128"/>
        </a:defRPr>
      </a:lvl5pPr>
      <a:lvl6pPr marL="457200" algn="ctr" rtl="0" fontAlgn="base">
        <a:spcBef>
          <a:spcPct val="0"/>
        </a:spcBef>
        <a:spcAft>
          <a:spcPct val="0"/>
        </a:spcAft>
        <a:defRPr sz="4400">
          <a:solidFill>
            <a:schemeClr val="tx1"/>
          </a:solidFill>
          <a:latin typeface="Calibri" pitchFamily="-106" charset="0"/>
        </a:defRPr>
      </a:lvl6pPr>
      <a:lvl7pPr marL="914400" algn="ctr" rtl="0" fontAlgn="base">
        <a:spcBef>
          <a:spcPct val="0"/>
        </a:spcBef>
        <a:spcAft>
          <a:spcPct val="0"/>
        </a:spcAft>
        <a:defRPr sz="4400">
          <a:solidFill>
            <a:schemeClr val="tx1"/>
          </a:solidFill>
          <a:latin typeface="Calibri" pitchFamily="-106" charset="0"/>
        </a:defRPr>
      </a:lvl7pPr>
      <a:lvl8pPr marL="1371600" algn="ctr" rtl="0" fontAlgn="base">
        <a:spcBef>
          <a:spcPct val="0"/>
        </a:spcBef>
        <a:spcAft>
          <a:spcPct val="0"/>
        </a:spcAft>
        <a:defRPr sz="4400">
          <a:solidFill>
            <a:schemeClr val="tx1"/>
          </a:solidFill>
          <a:latin typeface="Calibri" pitchFamily="-106" charset="0"/>
        </a:defRPr>
      </a:lvl8pPr>
      <a:lvl9pPr marL="1828800" algn="ctr" rtl="0" fontAlgn="base">
        <a:spcBef>
          <a:spcPct val="0"/>
        </a:spcBef>
        <a:spcAft>
          <a:spcPct val="0"/>
        </a:spcAft>
        <a:defRPr sz="4400">
          <a:solidFill>
            <a:schemeClr val="tx1"/>
          </a:solidFill>
          <a:latin typeface="Calibri" pitchFamily="-106"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pitchFamily="-106"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pitchFamily="-106"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06"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pitchFamily="-106"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cg23@pitt.edu" TargetMode="External"/><Relationship Id="rId2" Type="http://schemas.openxmlformats.org/officeDocument/2006/relationships/hyperlink" Target="mailto:kaczmk@pitt.edu"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1295400"/>
            <a:ext cx="7772400" cy="1828800"/>
          </a:xfrm>
        </p:spPr>
        <p:txBody>
          <a:bodyPr/>
          <a:lstStyle/>
          <a:p>
            <a:pPr eaLnBrk="1" hangingPunct="1"/>
            <a:r>
              <a:rPr lang="en-US" altLang="en-US" smtClean="0">
                <a:ea typeface="ＭＳ Ｐゴシック" pitchFamily="34" charset="-128"/>
              </a:rPr>
              <a:t>Practicum: Partnering with Parents</a:t>
            </a:r>
          </a:p>
        </p:txBody>
      </p:sp>
      <p:sp>
        <p:nvSpPr>
          <p:cNvPr id="13314" name="Subtitle 2"/>
          <p:cNvSpPr>
            <a:spLocks noGrp="1"/>
          </p:cNvSpPr>
          <p:nvPr>
            <p:ph type="subTitle" idx="1"/>
          </p:nvPr>
        </p:nvSpPr>
        <p:spPr>
          <a:xfrm>
            <a:off x="1371600" y="3429000"/>
            <a:ext cx="6400800" cy="2667000"/>
          </a:xfrm>
        </p:spPr>
        <p:txBody>
          <a:bodyPr/>
          <a:lstStyle/>
          <a:p>
            <a:pPr eaLnBrk="1" hangingPunct="1"/>
            <a:r>
              <a:rPr lang="en-US" altLang="en-US" sz="3000" smtClean="0">
                <a:solidFill>
                  <a:srgbClr val="898989"/>
                </a:solidFill>
                <a:ea typeface="ＭＳ Ｐゴシック" pitchFamily="34" charset="-128"/>
              </a:rPr>
              <a:t>Louise Kaczmarek (</a:t>
            </a:r>
            <a:r>
              <a:rPr lang="en-US" altLang="en-US" sz="3000" smtClean="0">
                <a:solidFill>
                  <a:srgbClr val="898989"/>
                </a:solidFill>
                <a:ea typeface="ＭＳ Ｐゴシック" pitchFamily="34" charset="-128"/>
                <a:hlinkClick r:id="rId2"/>
              </a:rPr>
              <a:t>kaczmk@pitt.edu</a:t>
            </a:r>
            <a:r>
              <a:rPr lang="en-US" altLang="en-US" sz="3000" smtClean="0">
                <a:solidFill>
                  <a:srgbClr val="898989"/>
                </a:solidFill>
                <a:ea typeface="ＭＳ Ｐゴシック" pitchFamily="34" charset="-128"/>
              </a:rPr>
              <a:t>), Rachel Gwin (</a:t>
            </a:r>
            <a:r>
              <a:rPr lang="en-US" altLang="en-US" sz="3000" smtClean="0">
                <a:solidFill>
                  <a:srgbClr val="898989"/>
                </a:solidFill>
                <a:ea typeface="ＭＳ Ｐゴシック" pitchFamily="34" charset="-128"/>
                <a:hlinkClick r:id="rId3"/>
              </a:rPr>
              <a:t>rcg23@pitt.edu</a:t>
            </a:r>
            <a:r>
              <a:rPr lang="en-US" altLang="en-US" sz="3000" smtClean="0">
                <a:solidFill>
                  <a:srgbClr val="898989"/>
                </a:solidFill>
                <a:ea typeface="ＭＳ Ｐゴシック" pitchFamily="34" charset="-128"/>
              </a:rPr>
              <a:t>), Diana Knoll, Sue Killmeyer &amp; Alicia Mrachko</a:t>
            </a:r>
          </a:p>
          <a:p>
            <a:pPr eaLnBrk="1" hangingPunct="1"/>
            <a:endParaRPr lang="en-US" altLang="en-US" sz="3000" smtClean="0">
              <a:solidFill>
                <a:srgbClr val="898989"/>
              </a:solidFill>
              <a:ea typeface="ＭＳ Ｐゴシック" pitchFamily="34" charset="-128"/>
            </a:endParaRPr>
          </a:p>
          <a:p>
            <a:pPr eaLnBrk="1" hangingPunct="1"/>
            <a:r>
              <a:rPr lang="en-US" altLang="en-US" sz="3000" smtClean="0">
                <a:solidFill>
                  <a:srgbClr val="898989"/>
                </a:solidFill>
                <a:ea typeface="ＭＳ Ｐゴシック" pitchFamily="34" charset="-128"/>
              </a:rPr>
              <a:t>University of Pittsburgh</a:t>
            </a:r>
          </a:p>
          <a:p>
            <a:pPr eaLnBrk="1" hangingPunct="1"/>
            <a:endParaRPr lang="en-US" altLang="en-US" sz="3000" smtClean="0">
              <a:solidFill>
                <a:srgbClr val="898989"/>
              </a:solidFill>
              <a:ea typeface="ＭＳ Ｐゴシック" pitchFamily="34" charset="-128"/>
            </a:endParaRPr>
          </a:p>
          <a:p>
            <a:pPr eaLnBrk="1" hangingPunct="1"/>
            <a:endParaRPr lang="en-US" altLang="en-US" sz="3000" smtClean="0">
              <a:solidFill>
                <a:srgbClr val="898989"/>
              </a:solidFill>
              <a:ea typeface="ＭＳ Ｐゴシック" pitchFamily="34" charset="-128"/>
            </a:endParaRPr>
          </a:p>
        </p:txBody>
      </p:sp>
      <p:pic>
        <p:nvPicPr>
          <p:cNvPr id="13315" name="P 2" descr="The image is the University of Pittsburgh Logo" title="University of Pittsburgh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5181600"/>
            <a:ext cx="14763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 1" descr="The image is the IDEAs that Work Logo" title="IDEAs that Work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5105400"/>
            <a:ext cx="18288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0"/>
            <a:ext cx="8229600" cy="914400"/>
          </a:xfrm>
        </p:spPr>
        <p:txBody>
          <a:bodyPr/>
          <a:lstStyle/>
          <a:p>
            <a:r>
              <a:rPr lang="en-US" altLang="en-US" smtClean="0">
                <a:ea typeface="ＭＳ Ｐゴシック" pitchFamily="34" charset="-128"/>
              </a:rPr>
              <a:t>Results &amp; Conclusions</a:t>
            </a:r>
          </a:p>
        </p:txBody>
      </p:sp>
      <p:sp>
        <p:nvSpPr>
          <p:cNvPr id="22530" name="Content Placeholder 2"/>
          <p:cNvSpPr>
            <a:spLocks noGrp="1"/>
          </p:cNvSpPr>
          <p:nvPr>
            <p:ph idx="1"/>
          </p:nvPr>
        </p:nvSpPr>
        <p:spPr>
          <a:xfrm>
            <a:off x="457200" y="1219200"/>
            <a:ext cx="8229600" cy="5486400"/>
          </a:xfrm>
        </p:spPr>
        <p:txBody>
          <a:bodyPr/>
          <a:lstStyle/>
          <a:p>
            <a:r>
              <a:rPr lang="en-US" altLang="en-US" sz="2400" smtClean="0">
                <a:ea typeface="ＭＳ Ｐゴシック" pitchFamily="34" charset="-128"/>
              </a:rPr>
              <a:t>Parent and Student Outcomes</a:t>
            </a:r>
          </a:p>
          <a:p>
            <a:pPr lvl="1"/>
            <a:r>
              <a:rPr lang="en-US" altLang="en-US" sz="2000" smtClean="0">
                <a:ea typeface="ＭＳ Ｐゴシック" pitchFamily="34" charset="-128"/>
              </a:rPr>
              <a:t> Parents demonstrated variable intervention fidelity across the program</a:t>
            </a:r>
          </a:p>
          <a:p>
            <a:pPr lvl="1"/>
            <a:r>
              <a:rPr lang="en-US" altLang="en-US" sz="2000" smtClean="0">
                <a:ea typeface="ＭＳ Ｐゴシック" pitchFamily="34" charset="-128"/>
              </a:rPr>
              <a:t>All students demonstrated an increase in implementation fidelity across the 13-week semester</a:t>
            </a:r>
          </a:p>
          <a:p>
            <a:r>
              <a:rPr lang="en-US" altLang="en-US" sz="2400" smtClean="0">
                <a:ea typeface="ＭＳ Ｐゴシック" pitchFamily="34" charset="-128"/>
              </a:rPr>
              <a:t>Child Outcomes</a:t>
            </a:r>
          </a:p>
          <a:p>
            <a:pPr lvl="1"/>
            <a:r>
              <a:rPr lang="en-US" altLang="en-US" sz="2000" smtClean="0">
                <a:ea typeface="ＭＳ Ｐゴシック" pitchFamily="34" charset="-128"/>
              </a:rPr>
              <a:t>Across the five participants, small but noted increases were seen in  targeted goals. Limitations included the short intervention time, participant absences, and in one case, delayed start of the program.</a:t>
            </a:r>
          </a:p>
          <a:p>
            <a:r>
              <a:rPr lang="en-US" altLang="en-US" sz="2400" smtClean="0">
                <a:ea typeface="ＭＳ Ｐゴシック" pitchFamily="34" charset="-128"/>
              </a:rPr>
              <a:t>Social Validity</a:t>
            </a:r>
          </a:p>
          <a:p>
            <a:pPr lvl="1"/>
            <a:r>
              <a:rPr lang="en-US" altLang="en-US" sz="2000" smtClean="0">
                <a:ea typeface="ＭＳ Ｐゴシック" pitchFamily="34" charset="-128"/>
              </a:rPr>
              <a:t>Students and parents were polled using a Likert scale to assess satisfaction. </a:t>
            </a:r>
          </a:p>
          <a:p>
            <a:pPr lvl="2"/>
            <a:r>
              <a:rPr lang="en-US" altLang="en-US" sz="2000" smtClean="0">
                <a:ea typeface="ＭＳ Ｐゴシック" pitchFamily="34" charset="-128"/>
              </a:rPr>
              <a:t>All parents </a:t>
            </a:r>
            <a:r>
              <a:rPr lang="en-US" altLang="en-US" sz="2000" b="1" i="1" smtClean="0">
                <a:ea typeface="ＭＳ Ｐゴシック" pitchFamily="34" charset="-128"/>
              </a:rPr>
              <a:t>agreed </a:t>
            </a:r>
            <a:r>
              <a:rPr lang="en-US" altLang="en-US" sz="2000" smtClean="0">
                <a:ea typeface="ＭＳ Ｐゴシック" pitchFamily="34" charset="-128"/>
              </a:rPr>
              <a:t>and </a:t>
            </a:r>
            <a:r>
              <a:rPr lang="en-US" altLang="en-US" sz="2000" b="1" i="1" smtClean="0">
                <a:ea typeface="ＭＳ Ｐゴシック" pitchFamily="34" charset="-128"/>
              </a:rPr>
              <a:t>strongly agreed </a:t>
            </a:r>
            <a:r>
              <a:rPr lang="en-US" altLang="en-US" sz="2000" smtClean="0">
                <a:ea typeface="ＭＳ Ｐゴシック" pitchFamily="34" charset="-128"/>
              </a:rPr>
              <a:t>that the experience was valuable for their family.</a:t>
            </a:r>
          </a:p>
          <a:p>
            <a:pPr lvl="2"/>
            <a:r>
              <a:rPr lang="en-US" altLang="en-US" sz="2000" smtClean="0">
                <a:ea typeface="ＭＳ Ｐゴシック" pitchFamily="34" charset="-128"/>
              </a:rPr>
              <a:t>All students </a:t>
            </a:r>
            <a:r>
              <a:rPr lang="en-US" altLang="en-US" sz="2000" b="1" i="1" smtClean="0">
                <a:ea typeface="ＭＳ Ｐゴシック" pitchFamily="34" charset="-128"/>
              </a:rPr>
              <a:t>strongly agreed </a:t>
            </a:r>
            <a:r>
              <a:rPr lang="en-US" altLang="en-US" sz="2000" smtClean="0">
                <a:ea typeface="ＭＳ Ｐゴシック" pitchFamily="34" charset="-128"/>
              </a:rPr>
              <a:t>that the experience was valuable to them</a:t>
            </a:r>
          </a:p>
          <a:p>
            <a:pPr lvl="1">
              <a:buFont typeface="Arial" pitchFamily="34" charset="0"/>
              <a:buNone/>
            </a:pPr>
            <a:endParaRPr lang="en-US" altLang="en-US" sz="2400" smtClean="0">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altLang="en-US" smtClean="0">
                <a:ea typeface="ＭＳ Ｐゴシック" pitchFamily="34" charset="-128"/>
              </a:rPr>
              <a:t>Abstract</a:t>
            </a:r>
          </a:p>
        </p:txBody>
      </p:sp>
      <p:sp>
        <p:nvSpPr>
          <p:cNvPr id="14338" name="Content Placeholder 2"/>
          <p:cNvSpPr>
            <a:spLocks noGrp="1"/>
          </p:cNvSpPr>
          <p:nvPr>
            <p:ph idx="1"/>
          </p:nvPr>
        </p:nvSpPr>
        <p:spPr>
          <a:xfrm>
            <a:off x="457200" y="1600200"/>
            <a:ext cx="8229600" cy="4953000"/>
          </a:xfrm>
        </p:spPr>
        <p:txBody>
          <a:bodyPr/>
          <a:lstStyle/>
          <a:p>
            <a:pPr>
              <a:buFont typeface="Arial" pitchFamily="34" charset="0"/>
              <a:buNone/>
            </a:pPr>
            <a:r>
              <a:rPr lang="en-US" altLang="en-US" sz="2800" smtClean="0">
                <a:ea typeface="ＭＳ Ｐゴシック" pitchFamily="34" charset="-128"/>
              </a:rPr>
              <a:t>	Parents of young children with autism were recruited to participate in a 13-week practicum with their children to teach graduate students parental coaching skills. Pairs of early intervention Masters students coached parents on the use of interactive and direct teaching strategies to promote social-communication in their children using Project ImPACT, i.e., </a:t>
            </a:r>
            <a:r>
              <a:rPr lang="en-US" altLang="en-US" sz="2800" i="1" smtClean="0">
                <a:ea typeface="ＭＳ Ｐゴシック" pitchFamily="34" charset="-128"/>
              </a:rPr>
              <a:t>Teaching Social Communication to Children with Autism </a:t>
            </a:r>
            <a:r>
              <a:rPr lang="en-US" altLang="en-US" sz="2800" smtClean="0">
                <a:ea typeface="ＭＳ Ｐゴシック" pitchFamily="34" charset="-128"/>
              </a:rPr>
              <a:t>(Ingersoll &amp; Dvortcsak, 2010). The student pairs worked with an assigned supervisor.  Outcomes for students, parents, and children are described.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tLang="en-US" smtClean="0">
                <a:ea typeface="ＭＳ Ｐゴシック" pitchFamily="34" charset="-128"/>
              </a:rPr>
              <a:t>Poster Overview</a:t>
            </a:r>
          </a:p>
        </p:txBody>
      </p:sp>
      <p:sp>
        <p:nvSpPr>
          <p:cNvPr id="15362" name="Content Placeholder 2"/>
          <p:cNvSpPr>
            <a:spLocks noGrp="1"/>
          </p:cNvSpPr>
          <p:nvPr>
            <p:ph idx="1"/>
          </p:nvPr>
        </p:nvSpPr>
        <p:spPr>
          <a:xfrm>
            <a:off x="457200" y="1600200"/>
            <a:ext cx="8229600" cy="4876800"/>
          </a:xfrm>
        </p:spPr>
        <p:txBody>
          <a:bodyPr/>
          <a:lstStyle/>
          <a:p>
            <a:r>
              <a:rPr lang="es-ES_tradnl" altLang="en-US" sz="2700" smtClean="0">
                <a:ea typeface="ＭＳ Ｐゴシック" pitchFamily="34" charset="-128"/>
              </a:rPr>
              <a:t>Practicum Goals for Early Intervention Masters Students</a:t>
            </a:r>
          </a:p>
          <a:p>
            <a:r>
              <a:rPr lang="es-ES_tradnl" altLang="en-US" sz="2700" smtClean="0">
                <a:ea typeface="ＭＳ Ｐゴシック" pitchFamily="34" charset="-128"/>
              </a:rPr>
              <a:t>Practicum Structure</a:t>
            </a:r>
          </a:p>
          <a:p>
            <a:r>
              <a:rPr lang="es-ES_tradnl" altLang="en-US" sz="2700" smtClean="0">
                <a:ea typeface="ＭＳ Ｐゴシック" pitchFamily="34" charset="-128"/>
              </a:rPr>
              <a:t>Weekly Parent Session Content</a:t>
            </a:r>
          </a:p>
          <a:p>
            <a:r>
              <a:rPr lang="en-US" altLang="en-US" sz="2700" smtClean="0">
                <a:ea typeface="ＭＳ Ｐゴシック" pitchFamily="34" charset="-128"/>
              </a:rPr>
              <a:t>Parent Session Format</a:t>
            </a:r>
          </a:p>
          <a:p>
            <a:r>
              <a:rPr lang="en-US" altLang="en-US" sz="2700" smtClean="0">
                <a:ea typeface="ＭＳ Ｐゴシック" pitchFamily="34" charset="-128"/>
              </a:rPr>
              <a:t>Student and Parent Measures</a:t>
            </a:r>
          </a:p>
          <a:p>
            <a:r>
              <a:rPr lang="en-US" altLang="en-US" sz="2700" smtClean="0">
                <a:ea typeface="ＭＳ Ｐゴシック" pitchFamily="34" charset="-128"/>
              </a:rPr>
              <a:t>List of Supplemental Materials:  Participant demographics, child goals, visual displays of all outcomes</a:t>
            </a:r>
          </a:p>
          <a:p>
            <a:r>
              <a:rPr lang="en-US" altLang="en-US" sz="2700" smtClean="0">
                <a:ea typeface="ＭＳ Ｐゴシック" pitchFamily="34" charset="-128"/>
              </a:rPr>
              <a:t>Results &amp; Conclusions</a:t>
            </a:r>
            <a:endParaRPr lang="en-US" altLang="en-US" smtClean="0">
              <a:ea typeface="ＭＳ Ｐゴシック" pitchFamily="34" charset="-128"/>
            </a:endParaRPr>
          </a:p>
          <a:p>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tLang="en-US" smtClean="0">
                <a:ea typeface="ＭＳ Ｐゴシック" pitchFamily="34" charset="-128"/>
              </a:rPr>
              <a:t>Practicum Goals for Early Intervention Masters Students</a:t>
            </a:r>
          </a:p>
        </p:txBody>
      </p:sp>
      <p:sp>
        <p:nvSpPr>
          <p:cNvPr id="16386" name="Content Placeholder 2"/>
          <p:cNvSpPr>
            <a:spLocks noGrp="1"/>
          </p:cNvSpPr>
          <p:nvPr>
            <p:ph idx="1"/>
          </p:nvPr>
        </p:nvSpPr>
        <p:spPr>
          <a:xfrm>
            <a:off x="457200" y="1676400"/>
            <a:ext cx="8229600" cy="4953000"/>
          </a:xfrm>
        </p:spPr>
        <p:txBody>
          <a:bodyPr/>
          <a:lstStyle/>
          <a:p>
            <a:r>
              <a:rPr lang="en-US" altLang="en-US" sz="2800" smtClean="0">
                <a:solidFill>
                  <a:srgbClr val="000000"/>
                </a:solidFill>
                <a:ea typeface="ＭＳ Ｐゴシック" pitchFamily="34" charset="-128"/>
              </a:rPr>
              <a:t>Teach the assigned parent participant the strategies and skills that comprise this particular intervention.</a:t>
            </a:r>
          </a:p>
          <a:p>
            <a:r>
              <a:rPr lang="en-US" altLang="en-US" sz="2800" smtClean="0">
                <a:ea typeface="ＭＳ Ｐゴシック" pitchFamily="34" charset="-128"/>
              </a:rPr>
              <a:t>Identify target goals for their assigned child participant and collect data on those goals throughout the practicum experience. </a:t>
            </a:r>
          </a:p>
          <a:p>
            <a:r>
              <a:rPr lang="en-US" altLang="en-US" sz="2800" smtClean="0">
                <a:ea typeface="ＭＳ Ｐゴシック" pitchFamily="34" charset="-128"/>
              </a:rPr>
              <a:t>Complete implementation fidelity and intervention fidelity measures for each session. </a:t>
            </a:r>
          </a:p>
          <a:p>
            <a:r>
              <a:rPr lang="en-US" altLang="en-US" sz="2800" smtClean="0">
                <a:ea typeface="ＭＳ Ｐゴシック" pitchFamily="34" charset="-128"/>
              </a:rPr>
              <a:t>Problem solve and make adjustments according to the progression of their participants, while maintaining the integrity of the intervention. </a:t>
            </a:r>
            <a:endParaRPr lang="en-US" altLang="en-US" sz="2800" smtClean="0">
              <a:solidFill>
                <a:srgbClr val="000000"/>
              </a:solidFill>
              <a:ea typeface="ＭＳ Ｐゴシック" pitchFamily="34" charset="-128"/>
            </a:endParaRPr>
          </a:p>
          <a:p>
            <a:pPr>
              <a:buFont typeface="Arial" pitchFamily="34" charset="0"/>
              <a:buNone/>
            </a:pPr>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tLang="en-US" smtClean="0">
                <a:ea typeface="ＭＳ Ｐゴシック" pitchFamily="34" charset="-128"/>
              </a:rPr>
              <a:t>Practicum Structure</a:t>
            </a:r>
          </a:p>
        </p:txBody>
      </p:sp>
      <p:sp>
        <p:nvSpPr>
          <p:cNvPr id="17410" name="Content Placeholder 2"/>
          <p:cNvSpPr>
            <a:spLocks noGrp="1"/>
          </p:cNvSpPr>
          <p:nvPr>
            <p:ph idx="1"/>
          </p:nvPr>
        </p:nvSpPr>
        <p:spPr>
          <a:xfrm>
            <a:off x="457200" y="1371600"/>
            <a:ext cx="8229600" cy="5334000"/>
          </a:xfrm>
        </p:spPr>
        <p:txBody>
          <a:bodyPr/>
          <a:lstStyle/>
          <a:p>
            <a:r>
              <a:rPr lang="en-US" altLang="en-US" sz="2400" smtClean="0">
                <a:ea typeface="ＭＳ Ｐゴシック" pitchFamily="34" charset="-128"/>
                <a:cs typeface="Times New Roman" pitchFamily="18" charset="0"/>
              </a:rPr>
              <a:t>On-line modules focused on Project ImPACT strategies (Ingersoll &amp; Dvortcsak, 2010) (Summer before term) </a:t>
            </a:r>
          </a:p>
          <a:p>
            <a:r>
              <a:rPr lang="en-US" altLang="en-US" sz="2400" smtClean="0">
                <a:ea typeface="ＭＳ Ｐゴシック" pitchFamily="34" charset="-128"/>
                <a:cs typeface="Times New Roman" pitchFamily="18" charset="0"/>
              </a:rPr>
              <a:t>Jump Start:  2 day orientation &amp; workshop (Week before term start)</a:t>
            </a:r>
          </a:p>
          <a:p>
            <a:r>
              <a:rPr lang="en-US" altLang="en-US" sz="2400" smtClean="0">
                <a:ea typeface="ＭＳ Ｐゴシック" pitchFamily="34" charset="-128"/>
                <a:cs typeface="Times New Roman" pitchFamily="18" charset="0"/>
              </a:rPr>
              <a:t>Weekly sessions with parents (Fridays) </a:t>
            </a:r>
          </a:p>
          <a:p>
            <a:r>
              <a:rPr lang="en-US" altLang="en-US" sz="2400" smtClean="0">
                <a:ea typeface="ＭＳ Ｐゴシック" pitchFamily="34" charset="-128"/>
                <a:cs typeface="Times New Roman" pitchFamily="18" charset="0"/>
              </a:rPr>
              <a:t>Weekly seminar classes (Mondays)</a:t>
            </a:r>
          </a:p>
          <a:p>
            <a:pPr lvl="1"/>
            <a:r>
              <a:rPr lang="en-US" altLang="en-US" sz="2400" smtClean="0">
                <a:ea typeface="ＭＳ Ｐゴシック" pitchFamily="34" charset="-128"/>
                <a:cs typeface="Times New Roman" pitchFamily="18" charset="0"/>
              </a:rPr>
              <a:t>Student pairs reviewed previous parent session with supervisor</a:t>
            </a:r>
          </a:p>
          <a:p>
            <a:pPr lvl="1"/>
            <a:r>
              <a:rPr lang="en-US" altLang="en-US" sz="2400" smtClean="0">
                <a:ea typeface="ＭＳ Ｐゴシック" pitchFamily="34" charset="-128"/>
                <a:cs typeface="Times New Roman" pitchFamily="18" charset="0"/>
              </a:rPr>
              <a:t>Supervisor(s) reviewed Project ImPACT strategy for next parent session</a:t>
            </a:r>
          </a:p>
          <a:p>
            <a:pPr lvl="1"/>
            <a:r>
              <a:rPr lang="en-US" altLang="en-US" sz="2400" smtClean="0">
                <a:ea typeface="ＭＳ Ｐゴシック" pitchFamily="34" charset="-128"/>
                <a:cs typeface="Times New Roman" pitchFamily="18" charset="0"/>
              </a:rPr>
              <a:t>Student pairs practiced strategy with each other </a:t>
            </a:r>
          </a:p>
          <a:p>
            <a:pPr lvl="1"/>
            <a:r>
              <a:rPr lang="en-US" altLang="en-US" sz="2400" smtClean="0">
                <a:ea typeface="ＭＳ Ｐゴシック" pitchFamily="34" charset="-128"/>
                <a:cs typeface="Times New Roman" pitchFamily="18" charset="0"/>
              </a:rPr>
              <a:t>Student pairs made plans with supervisor for next  parent session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457200" y="152400"/>
            <a:ext cx="8229600" cy="1752600"/>
          </a:xfrm>
        </p:spPr>
        <p:txBody>
          <a:bodyPr/>
          <a:lstStyle/>
          <a:p>
            <a:r>
              <a:rPr lang="en-US" altLang="en-US" sz="3600" smtClean="0">
                <a:ea typeface="ＭＳ Ｐゴシック" pitchFamily="34" charset="-128"/>
              </a:rPr>
              <a:t>Weekly Parent Session Content</a:t>
            </a:r>
            <a:br>
              <a:rPr lang="en-US" altLang="en-US" sz="3600" smtClean="0">
                <a:ea typeface="ＭＳ Ｐゴシック" pitchFamily="34" charset="-128"/>
              </a:rPr>
            </a:br>
            <a:r>
              <a:rPr lang="en-US" altLang="en-US" sz="1600" smtClean="0">
                <a:ea typeface="ＭＳ Ｐゴシック" pitchFamily="34" charset="-128"/>
              </a:rPr>
              <a:t>From Ingersoll, B. &amp; Dvortcsak, A. (2010). </a:t>
            </a:r>
            <a:r>
              <a:rPr lang="en-US" altLang="en-US" sz="1600" i="1" smtClean="0">
                <a:ea typeface="ＭＳ Ｐゴシック" pitchFamily="34" charset="-128"/>
              </a:rPr>
              <a:t>Teaching Social Communication to Children with Autism:  A Practitioner</a:t>
            </a:r>
            <a:r>
              <a:rPr lang="ja-JP" altLang="en-US" sz="1600" i="1" smtClean="0">
                <a:ea typeface="ＭＳ Ｐゴシック" pitchFamily="34" charset="-128"/>
              </a:rPr>
              <a:t>’</a:t>
            </a:r>
            <a:r>
              <a:rPr lang="en-US" altLang="ja-JP" sz="1600" i="1" smtClean="0">
                <a:ea typeface="ＭＳ Ｐゴシック" pitchFamily="34" charset="-128"/>
              </a:rPr>
              <a:t>s Guide to Parent Training/ A Manual for Parents. </a:t>
            </a:r>
            <a:r>
              <a:rPr lang="en-US" altLang="ja-JP" sz="1600" smtClean="0">
                <a:ea typeface="ＭＳ Ｐゴシック" pitchFamily="34" charset="-128"/>
              </a:rPr>
              <a:t>New York, NY: The Guilford Press. </a:t>
            </a:r>
            <a:endParaRPr lang="en-US" altLang="en-US" sz="1600" smtClean="0">
              <a:ea typeface="ＭＳ Ｐゴシック" pitchFamily="34" charset="-128"/>
            </a:endParaRPr>
          </a:p>
        </p:txBody>
      </p:sp>
      <p:sp>
        <p:nvSpPr>
          <p:cNvPr id="18434" name="Content Placeholder 3"/>
          <p:cNvSpPr>
            <a:spLocks noGrp="1"/>
          </p:cNvSpPr>
          <p:nvPr>
            <p:ph sz="half" idx="1"/>
          </p:nvPr>
        </p:nvSpPr>
        <p:spPr>
          <a:xfrm>
            <a:off x="457200" y="1905000"/>
            <a:ext cx="4038600" cy="4572000"/>
          </a:xfrm>
        </p:spPr>
        <p:txBody>
          <a:bodyPr/>
          <a:lstStyle/>
          <a:p>
            <a:pPr marL="514350" indent="-514350">
              <a:buFont typeface="Arial" pitchFamily="34" charset="0"/>
              <a:buAutoNum type="arabicPeriod"/>
            </a:pPr>
            <a:r>
              <a:rPr lang="en-US" altLang="en-US" sz="2400" smtClean="0">
                <a:ea typeface="ＭＳ Ｐゴシック" pitchFamily="34" charset="-128"/>
              </a:rPr>
              <a:t>Assessment</a:t>
            </a:r>
          </a:p>
          <a:p>
            <a:pPr marL="514350" indent="-514350">
              <a:buFont typeface="Arial" pitchFamily="34" charset="0"/>
              <a:buAutoNum type="arabicPeriod"/>
            </a:pPr>
            <a:r>
              <a:rPr lang="en-US" altLang="en-US" sz="2400" smtClean="0">
                <a:ea typeface="ＭＳ Ｐゴシック" pitchFamily="34" charset="-128"/>
              </a:rPr>
              <a:t>Goal setting</a:t>
            </a:r>
          </a:p>
          <a:p>
            <a:pPr marL="514350" indent="-514350">
              <a:buFont typeface="Arial" pitchFamily="34" charset="0"/>
              <a:buAutoNum type="arabicPeriod"/>
            </a:pPr>
            <a:r>
              <a:rPr lang="en-US" altLang="en-US" sz="2400" smtClean="0">
                <a:ea typeface="ＭＳ Ｐゴシック" pitchFamily="34" charset="-128"/>
              </a:rPr>
              <a:t>Setting up environment</a:t>
            </a:r>
          </a:p>
          <a:p>
            <a:pPr marL="514350" indent="-514350">
              <a:buFont typeface="Arial" pitchFamily="34" charset="0"/>
              <a:buAutoNum type="arabicPeriod"/>
            </a:pPr>
            <a:r>
              <a:rPr lang="en-US" altLang="en-US" sz="2400" smtClean="0">
                <a:ea typeface="ＭＳ Ｐゴシック" pitchFamily="34" charset="-128"/>
                <a:cs typeface="Times New Roman" pitchFamily="18" charset="0"/>
              </a:rPr>
              <a:t>Following child</a:t>
            </a:r>
            <a:r>
              <a:rPr lang="ja-JP" altLang="en-US" sz="2400" smtClean="0">
                <a:ea typeface="ＭＳ Ｐゴシック" pitchFamily="34" charset="-128"/>
                <a:cs typeface="Times New Roman" pitchFamily="18" charset="0"/>
              </a:rPr>
              <a:t>’</a:t>
            </a:r>
            <a:r>
              <a:rPr lang="en-US" altLang="ja-JP" sz="2400" smtClean="0">
                <a:ea typeface="ＭＳ Ｐゴシック" pitchFamily="34" charset="-128"/>
                <a:cs typeface="Times New Roman" pitchFamily="18" charset="0"/>
              </a:rPr>
              <a:t>s lead, imitation, animation</a:t>
            </a:r>
          </a:p>
          <a:p>
            <a:pPr marL="514350" indent="-514350">
              <a:buFont typeface="Arial" pitchFamily="34" charset="0"/>
              <a:buAutoNum type="arabicPeriod"/>
            </a:pPr>
            <a:r>
              <a:rPr lang="en-US" altLang="en-US" sz="2400" smtClean="0">
                <a:ea typeface="ＭＳ Ｐゴシック" pitchFamily="34" charset="-128"/>
                <a:cs typeface="Times New Roman" pitchFamily="18" charset="0"/>
              </a:rPr>
              <a:t>Modeling &amp; expanding language</a:t>
            </a:r>
          </a:p>
          <a:p>
            <a:pPr marL="514350" indent="-514350">
              <a:buFont typeface="Arial" pitchFamily="34" charset="0"/>
              <a:buAutoNum type="arabicPeriod"/>
            </a:pPr>
            <a:r>
              <a:rPr lang="en-US" altLang="en-US" sz="2400" smtClean="0">
                <a:ea typeface="ＭＳ Ｐゴシック" pitchFamily="34" charset="-128"/>
                <a:cs typeface="Times New Roman" pitchFamily="18" charset="0"/>
              </a:rPr>
              <a:t>Playful obstruction</a:t>
            </a:r>
            <a:r>
              <a:rPr lang="en-US" altLang="en-US" sz="2400" smtClean="0">
                <a:ea typeface="ＭＳ Ｐゴシック" pitchFamily="34" charset="-128"/>
              </a:rPr>
              <a:t>/balanced turns</a:t>
            </a:r>
          </a:p>
          <a:p>
            <a:pPr marL="514350" indent="-514350">
              <a:buFont typeface="Arial" pitchFamily="34" charset="0"/>
              <a:buAutoNum type="arabicPeriod"/>
            </a:pPr>
            <a:r>
              <a:rPr lang="en-US" altLang="en-US" sz="2400" smtClean="0">
                <a:ea typeface="ＭＳ Ｐゴシック" pitchFamily="34" charset="-128"/>
                <a:cs typeface="Times New Roman" pitchFamily="18" charset="0"/>
              </a:rPr>
              <a:t>Communicative temptations </a:t>
            </a:r>
            <a:endParaRPr lang="en-US" altLang="en-US" sz="2400" smtClean="0">
              <a:ea typeface="ＭＳ Ｐゴシック" pitchFamily="34" charset="-128"/>
            </a:endParaRPr>
          </a:p>
          <a:p>
            <a:pPr marL="514350" indent="-514350">
              <a:buFont typeface="Arial" pitchFamily="34" charset="0"/>
              <a:buAutoNum type="arabicPeriod"/>
            </a:pPr>
            <a:endParaRPr lang="en-US" altLang="en-US" smtClean="0">
              <a:ea typeface="ＭＳ Ｐゴシック" pitchFamily="34" charset="-128"/>
            </a:endParaRPr>
          </a:p>
          <a:p>
            <a:pPr marL="514350" indent="-514350">
              <a:buFont typeface="Arial" pitchFamily="34" charset="0"/>
              <a:buAutoNum type="arabicPeriod"/>
            </a:pPr>
            <a:endParaRPr lang="en-US" altLang="en-US" smtClean="0">
              <a:ea typeface="ＭＳ Ｐゴシック" pitchFamily="34" charset="-128"/>
            </a:endParaRPr>
          </a:p>
          <a:p>
            <a:pPr marL="514350" indent="-514350">
              <a:buFont typeface="Arial" pitchFamily="34" charset="0"/>
              <a:buAutoNum type="arabicPeriod"/>
            </a:pPr>
            <a:endParaRPr lang="en-US" altLang="en-US" smtClean="0">
              <a:ea typeface="ＭＳ Ｐゴシック" pitchFamily="34" charset="-128"/>
            </a:endParaRPr>
          </a:p>
        </p:txBody>
      </p:sp>
      <p:sp>
        <p:nvSpPr>
          <p:cNvPr id="5" name="Content Placeholder 4"/>
          <p:cNvSpPr>
            <a:spLocks noGrp="1"/>
          </p:cNvSpPr>
          <p:nvPr>
            <p:ph sz="half" idx="2"/>
          </p:nvPr>
        </p:nvSpPr>
        <p:spPr>
          <a:xfrm>
            <a:off x="4648200" y="1981200"/>
            <a:ext cx="4038600" cy="4114800"/>
          </a:xfrm>
        </p:spPr>
        <p:txBody>
          <a:bodyPr/>
          <a:lstStyle/>
          <a:p>
            <a:pPr marL="514350" indent="-514350">
              <a:buFont typeface="Arial" pitchFamily="-111" charset="0"/>
              <a:buAutoNum type="arabicPeriod" startAt="8"/>
              <a:defRPr/>
            </a:pPr>
            <a:r>
              <a:rPr lang="en-US" sz="2400" dirty="0" smtClean="0"/>
              <a:t>Direct teaching</a:t>
            </a:r>
          </a:p>
          <a:p>
            <a:pPr marL="514350" indent="-514350">
              <a:buFont typeface="Arial" pitchFamily="-111" charset="0"/>
              <a:buAutoNum type="arabicPeriod" startAt="8"/>
              <a:defRPr/>
            </a:pPr>
            <a:r>
              <a:rPr lang="en-US" sz="2400" dirty="0" smtClean="0"/>
              <a:t>Teaching </a:t>
            </a:r>
            <a:r>
              <a:rPr lang="en-US" sz="2400" dirty="0"/>
              <a:t>expressive and receptive </a:t>
            </a:r>
            <a:r>
              <a:rPr lang="en-US" sz="2400" dirty="0" smtClean="0"/>
              <a:t>language</a:t>
            </a:r>
          </a:p>
          <a:p>
            <a:pPr marL="514350" indent="-514350">
              <a:buFont typeface="Arial" pitchFamily="-111" charset="0"/>
              <a:buAutoNum type="arabicPeriod" startAt="9"/>
              <a:defRPr/>
            </a:pPr>
            <a:r>
              <a:rPr lang="en-US" sz="2400" dirty="0" smtClean="0"/>
              <a:t>Teaching </a:t>
            </a:r>
            <a:r>
              <a:rPr lang="en-US" sz="2400" dirty="0"/>
              <a:t>social imitation and </a:t>
            </a:r>
            <a:r>
              <a:rPr lang="en-US" sz="2400" dirty="0" smtClean="0"/>
              <a:t>play</a:t>
            </a:r>
          </a:p>
          <a:p>
            <a:pPr marL="514350" indent="-514350">
              <a:buFont typeface="Arial" pitchFamily="-111" charset="0"/>
              <a:buAutoNum type="arabicPeriod" startAt="9"/>
              <a:defRPr/>
            </a:pPr>
            <a:r>
              <a:rPr lang="en-US" sz="2400" dirty="0" smtClean="0"/>
              <a:t>Catch-up session</a:t>
            </a:r>
          </a:p>
          <a:p>
            <a:pPr marL="514350" indent="-514350">
              <a:buFont typeface="Arial" pitchFamily="-111" charset="0"/>
              <a:buAutoNum type="arabicPeriod" startAt="9"/>
              <a:defRPr/>
            </a:pPr>
            <a:r>
              <a:rPr lang="en-US" sz="2400" dirty="0" smtClean="0"/>
              <a:t>Putting </a:t>
            </a:r>
            <a:r>
              <a:rPr lang="en-US" sz="2400" dirty="0"/>
              <a:t>it all </a:t>
            </a:r>
            <a:r>
              <a:rPr lang="en-US" sz="2400" dirty="0" smtClean="0"/>
              <a:t>together</a:t>
            </a:r>
          </a:p>
          <a:p>
            <a:pPr marL="514350" indent="-514350">
              <a:buFont typeface="Arial" pitchFamily="-111" charset="0"/>
              <a:buAutoNum type="arabicPeriod" startAt="9"/>
              <a:defRPr/>
            </a:pPr>
            <a:r>
              <a:rPr lang="en-US" sz="2400" dirty="0" smtClean="0">
                <a:solidFill>
                  <a:srgbClr val="000000"/>
                </a:solidFill>
              </a:rPr>
              <a:t>Assessment &amp; moving </a:t>
            </a:r>
            <a:r>
              <a:rPr lang="en-US" sz="2400" dirty="0">
                <a:solidFill>
                  <a:srgbClr val="000000"/>
                </a:solidFill>
              </a:rPr>
              <a:t>forward </a:t>
            </a:r>
            <a:endParaRPr lang="en-US" sz="2400" dirty="0"/>
          </a:p>
          <a:p>
            <a:pPr marL="514350" indent="-514350">
              <a:buFont typeface="Arial" charset="0"/>
              <a:buAutoNum type="arabicPeriod" startAt="7"/>
              <a:defRPr/>
            </a:pPr>
            <a:endParaRPr lang="en-US" dirty="0"/>
          </a:p>
          <a:p>
            <a:pPr marL="514350" indent="-514350">
              <a:buFont typeface="Arial" charset="0"/>
              <a:buAutoNum type="arabicPeriod" startAt="7"/>
              <a:defRPr/>
            </a:pPr>
            <a:endParaRPr lang="en-US" dirty="0"/>
          </a:p>
          <a:p>
            <a:pPr marL="0" indent="0">
              <a:buFont typeface="Arial" charset="0"/>
              <a:buNone/>
              <a:defRPr/>
            </a:pP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152400"/>
            <a:ext cx="8229600" cy="1066800"/>
          </a:xfrm>
        </p:spPr>
        <p:txBody>
          <a:bodyPr/>
          <a:lstStyle/>
          <a:p>
            <a:r>
              <a:rPr lang="en-US" altLang="en-US" smtClean="0">
                <a:ea typeface="ＭＳ Ｐゴシック" pitchFamily="34" charset="-128"/>
              </a:rPr>
              <a:t>Parent Session Format</a:t>
            </a:r>
          </a:p>
        </p:txBody>
      </p:sp>
      <p:sp>
        <p:nvSpPr>
          <p:cNvPr id="19458" name="Content Placeholder 4"/>
          <p:cNvSpPr>
            <a:spLocks noGrp="1"/>
          </p:cNvSpPr>
          <p:nvPr>
            <p:ph idx="1"/>
          </p:nvPr>
        </p:nvSpPr>
        <p:spPr>
          <a:xfrm>
            <a:off x="457200" y="1219200"/>
            <a:ext cx="8229600" cy="5486400"/>
          </a:xfrm>
        </p:spPr>
        <p:txBody>
          <a:bodyPr/>
          <a:lstStyle/>
          <a:p>
            <a:r>
              <a:rPr lang="en-US" altLang="en-US" sz="2200" b="1" smtClean="0">
                <a:solidFill>
                  <a:srgbClr val="000000"/>
                </a:solidFill>
                <a:ea typeface="ＭＳ Ｐゴシック" pitchFamily="34" charset="-128"/>
              </a:rPr>
              <a:t>Didactic</a:t>
            </a:r>
          </a:p>
          <a:p>
            <a:pPr lvl="1"/>
            <a:r>
              <a:rPr lang="en-US" altLang="en-US" sz="2200" smtClean="0">
                <a:solidFill>
                  <a:srgbClr val="000000"/>
                </a:solidFill>
                <a:ea typeface="ＭＳ Ｐゴシック" pitchFamily="34" charset="-128"/>
              </a:rPr>
              <a:t>One-on-one discussion of treatment phase techniques (approximately 20 minutes) </a:t>
            </a:r>
          </a:p>
          <a:p>
            <a:r>
              <a:rPr lang="en-US" altLang="en-US" sz="2200" b="1" smtClean="0">
                <a:solidFill>
                  <a:srgbClr val="000000"/>
                </a:solidFill>
                <a:ea typeface="ＭＳ Ｐゴシック" pitchFamily="34" charset="-128"/>
              </a:rPr>
              <a:t>Modeling</a:t>
            </a:r>
          </a:p>
          <a:p>
            <a:pPr lvl="1"/>
            <a:r>
              <a:rPr lang="en-US" altLang="en-US" sz="2200" smtClean="0">
                <a:solidFill>
                  <a:srgbClr val="000000"/>
                </a:solidFill>
                <a:ea typeface="ＭＳ Ｐゴシック" pitchFamily="34" charset="-128"/>
              </a:rPr>
              <a:t>Caregiver observes while the Coach uses the techniques with the child (approximately 5 minutes)</a:t>
            </a:r>
          </a:p>
          <a:p>
            <a:r>
              <a:rPr lang="en-US" altLang="en-US" sz="2200" b="1" smtClean="0">
                <a:solidFill>
                  <a:srgbClr val="000000"/>
                </a:solidFill>
                <a:ea typeface="ＭＳ Ｐゴシック" pitchFamily="34" charset="-128"/>
              </a:rPr>
              <a:t>Feedback</a:t>
            </a:r>
          </a:p>
          <a:p>
            <a:pPr lvl="1"/>
            <a:r>
              <a:rPr lang="en-US" altLang="en-US" sz="2200" smtClean="0">
                <a:solidFill>
                  <a:srgbClr val="000000"/>
                </a:solidFill>
                <a:ea typeface="ＭＳ Ｐゴシック" pitchFamily="34" charset="-128"/>
              </a:rPr>
              <a:t>Coach provides corrective feedback and praise while observing the caregiver implement techniques with the child (approximately 10 minutes).</a:t>
            </a:r>
          </a:p>
          <a:p>
            <a:r>
              <a:rPr lang="en-US" altLang="en-US" sz="2200" b="1" smtClean="0">
                <a:solidFill>
                  <a:srgbClr val="000000"/>
                </a:solidFill>
                <a:ea typeface="ＭＳ Ｐゴシック" pitchFamily="34" charset="-128"/>
              </a:rPr>
              <a:t>Session Review</a:t>
            </a:r>
          </a:p>
          <a:p>
            <a:pPr lvl="1"/>
            <a:r>
              <a:rPr lang="en-US" altLang="en-US" sz="2200" smtClean="0">
                <a:solidFill>
                  <a:srgbClr val="000000"/>
                </a:solidFill>
                <a:ea typeface="ＭＳ Ｐゴシック" pitchFamily="34" charset="-128"/>
              </a:rPr>
              <a:t>Coach briefly summarizes the strategies learned throughout the session and assigns homework to be reviewed at the start of the next session.</a:t>
            </a:r>
          </a:p>
          <a:p>
            <a:pPr>
              <a:buFont typeface="Arial" pitchFamily="34" charset="0"/>
              <a:buNone/>
            </a:pPr>
            <a:endParaRPr lang="en-US" altLang="en-US" smtClean="0">
              <a:solidFill>
                <a:srgbClr val="000000"/>
              </a:solidFill>
              <a:ea typeface="ＭＳ Ｐゴシック" pitchFamily="34" charset="-128"/>
            </a:endParaRPr>
          </a:p>
          <a:p>
            <a:endParaRPr lang="en-US" altLang="en-US" smtClean="0">
              <a:solidFill>
                <a:srgbClr val="000000"/>
              </a:solidFill>
              <a:ea typeface="ＭＳ Ｐゴシック" pitchFamily="34" charset="-128"/>
            </a:endParaRPr>
          </a:p>
          <a:p>
            <a:endParaRPr lang="en-US" altLang="en-US" smtClean="0">
              <a:solidFill>
                <a:srgbClr val="000000"/>
              </a:solidFill>
              <a:ea typeface="ＭＳ Ｐゴシック" pitchFamily="34" charset="-128"/>
            </a:endParaRPr>
          </a:p>
          <a:p>
            <a:endParaRPr lang="en-US" altLang="en-US" smtClean="0">
              <a:solidFill>
                <a:srgbClr val="000000"/>
              </a:solidFill>
              <a:ea typeface="ＭＳ Ｐゴシック" pitchFamily="34" charset="-128"/>
            </a:endParaRPr>
          </a:p>
          <a:p>
            <a:pPr>
              <a:buFont typeface="Arial" pitchFamily="34" charset="0"/>
              <a:buNone/>
            </a:pPr>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76200"/>
            <a:ext cx="8229600" cy="1219200"/>
          </a:xfrm>
        </p:spPr>
        <p:txBody>
          <a:bodyPr/>
          <a:lstStyle/>
          <a:p>
            <a:r>
              <a:rPr lang="en-US" altLang="en-US" smtClean="0">
                <a:ea typeface="ＭＳ Ｐゴシック" pitchFamily="34" charset="-128"/>
              </a:rPr>
              <a:t>Student &amp; Parent Measures</a:t>
            </a:r>
          </a:p>
        </p:txBody>
      </p:sp>
      <p:sp>
        <p:nvSpPr>
          <p:cNvPr id="20482" name="Content Placeholder 2"/>
          <p:cNvSpPr>
            <a:spLocks noGrp="1"/>
          </p:cNvSpPr>
          <p:nvPr>
            <p:ph idx="1"/>
          </p:nvPr>
        </p:nvSpPr>
        <p:spPr>
          <a:xfrm>
            <a:off x="457200" y="1447800"/>
            <a:ext cx="8229600" cy="4678363"/>
          </a:xfrm>
        </p:spPr>
        <p:txBody>
          <a:bodyPr/>
          <a:lstStyle/>
          <a:p>
            <a:pPr>
              <a:buFont typeface="Arial" pitchFamily="34" charset="0"/>
              <a:buNone/>
            </a:pPr>
            <a:r>
              <a:rPr lang="en-US" altLang="en-US" sz="2400" b="1" smtClean="0">
                <a:ea typeface="ＭＳ Ｐゴシック" pitchFamily="34" charset="-128"/>
              </a:rPr>
              <a:t>Intervention Fidelity for Graduate Students and Parents</a:t>
            </a:r>
            <a:r>
              <a:rPr lang="en-US" altLang="en-US" sz="2400" smtClean="0">
                <a:ea typeface="ＭＳ Ｐゴシック" pitchFamily="34" charset="-128"/>
              </a:rPr>
              <a:t>: A Likert scale tool focused on the Project ImPACT strategies was used to assess intervention fidelity, that is, the extent to which any one person executes the skills and strategies that make up the intervention. </a:t>
            </a:r>
          </a:p>
          <a:p>
            <a:pPr>
              <a:buFont typeface="Arial" pitchFamily="34" charset="0"/>
              <a:buNone/>
            </a:pPr>
            <a:endParaRPr lang="en-US" altLang="en-US" sz="2400" smtClean="0">
              <a:ea typeface="ＭＳ Ｐゴシック" pitchFamily="34" charset="-128"/>
            </a:endParaRPr>
          </a:p>
          <a:p>
            <a:pPr>
              <a:buFont typeface="Arial" pitchFamily="34" charset="0"/>
              <a:buNone/>
            </a:pPr>
            <a:r>
              <a:rPr lang="en-US" altLang="en-US" sz="2400" b="1" smtClean="0">
                <a:ea typeface="ＭＳ Ｐゴシック" pitchFamily="34" charset="-128"/>
              </a:rPr>
              <a:t>Implementation Fidelity for Graduate Students</a:t>
            </a:r>
            <a:r>
              <a:rPr lang="en-US" altLang="en-US" sz="2400" smtClean="0">
                <a:ea typeface="ＭＳ Ｐゴシック" pitchFamily="34" charset="-128"/>
              </a:rPr>
              <a:t>: A Likert scale was used to assess implementation fidelity, that is, the extent to which any one person completes the procedures for teaching the strategies to the parent throughout the didactic and coaching components of each session. </a:t>
            </a:r>
          </a:p>
          <a:p>
            <a:pPr>
              <a:buFont typeface="Arial" pitchFamily="34" charset="0"/>
              <a:buNone/>
            </a:pPr>
            <a:endParaRPr lang="en-US" alt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76200"/>
            <a:ext cx="8229600" cy="1143000"/>
          </a:xfrm>
        </p:spPr>
        <p:txBody>
          <a:bodyPr/>
          <a:lstStyle/>
          <a:p>
            <a:r>
              <a:rPr lang="en-US" altLang="en-US" smtClean="0">
                <a:ea typeface="ＭＳ Ｐゴシック" pitchFamily="34" charset="-128"/>
              </a:rPr>
              <a:t>Supplemental Materials </a:t>
            </a:r>
          </a:p>
        </p:txBody>
      </p:sp>
      <p:sp>
        <p:nvSpPr>
          <p:cNvPr id="21506" name="Content Placeholder 5"/>
          <p:cNvSpPr>
            <a:spLocks noGrp="1"/>
          </p:cNvSpPr>
          <p:nvPr>
            <p:ph idx="1"/>
          </p:nvPr>
        </p:nvSpPr>
        <p:spPr>
          <a:xfrm>
            <a:off x="457200" y="914400"/>
            <a:ext cx="8229600" cy="5211763"/>
          </a:xfrm>
        </p:spPr>
        <p:txBody>
          <a:bodyPr/>
          <a:lstStyle/>
          <a:p>
            <a:r>
              <a:rPr lang="en-US" altLang="en-US" b="1" smtClean="0">
                <a:ea typeface="ＭＳ Ｐゴシック" pitchFamily="34" charset="-128"/>
              </a:rPr>
              <a:t>Document 1</a:t>
            </a:r>
            <a:r>
              <a:rPr lang="en-US" altLang="en-US" smtClean="0">
                <a:ea typeface="ＭＳ Ｐゴシック" pitchFamily="34" charset="-128"/>
              </a:rPr>
              <a:t> contains graduate student demographics as well as visual displays of each groups implementation fidelity</a:t>
            </a:r>
          </a:p>
          <a:p>
            <a:r>
              <a:rPr lang="en-US" altLang="en-US" b="1" smtClean="0">
                <a:ea typeface="ＭＳ Ｐゴシック" pitchFamily="34" charset="-128"/>
              </a:rPr>
              <a:t>Document 2 </a:t>
            </a:r>
            <a:r>
              <a:rPr lang="en-US" altLang="en-US" smtClean="0">
                <a:ea typeface="ＭＳ Ｐゴシック" pitchFamily="34" charset="-128"/>
              </a:rPr>
              <a:t>contains parent and child demographics and visual displays of each parent</a:t>
            </a:r>
            <a:r>
              <a:rPr lang="es-ES_tradnl" altLang="en-US" smtClean="0">
                <a:ea typeface="ＭＳ Ｐゴシック" pitchFamily="34" charset="-128"/>
              </a:rPr>
              <a:t>’</a:t>
            </a:r>
            <a:r>
              <a:rPr lang="en-US" altLang="ja-JP" smtClean="0">
                <a:ea typeface="ＭＳ Ｐゴシック" pitchFamily="34" charset="-128"/>
              </a:rPr>
              <a:t>s intervention fidelity</a:t>
            </a:r>
          </a:p>
          <a:p>
            <a:r>
              <a:rPr lang="en-US" altLang="en-US" b="1" smtClean="0">
                <a:ea typeface="ＭＳ Ｐゴシック" pitchFamily="34" charset="-128"/>
              </a:rPr>
              <a:t>Document 3 </a:t>
            </a:r>
            <a:r>
              <a:rPr lang="en-US" altLang="en-US" smtClean="0">
                <a:ea typeface="ＭＳ Ｐゴシック" pitchFamily="34" charset="-128"/>
              </a:rPr>
              <a:t>contains goals for each child participant and visual displays of their progress towards those goals throughout the experience.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1548</TotalTime>
  <Words>612</Words>
  <Application>Microsoft Office PowerPoint</Application>
  <PresentationFormat>On-screen Show (4:3)</PresentationFormat>
  <Paragraphs>76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ＭＳ Ｐゴシック</vt:lpstr>
      <vt:lpstr>Arial</vt:lpstr>
      <vt:lpstr>Times New Roman</vt:lpstr>
      <vt:lpstr>Office Theme</vt:lpstr>
      <vt:lpstr>Practicum: Partnering with Parents</vt:lpstr>
      <vt:lpstr>Abstract</vt:lpstr>
      <vt:lpstr>Poster Overview</vt:lpstr>
      <vt:lpstr>Practicum Goals for Early Intervention Masters Students</vt:lpstr>
      <vt:lpstr>Practicum Structure</vt:lpstr>
      <vt:lpstr>Weekly Parent Session Content From Ingersoll, B. &amp; Dvortcsak, A. (2010). Teaching Social Communication to Children with Autism:  A Practitioner’s Guide to Parent Training/ A Manual for Parents. New York, NY: The Guilford Press. </vt:lpstr>
      <vt:lpstr>Parent Session Format</vt:lpstr>
      <vt:lpstr>Student &amp; Parent Measures</vt:lpstr>
      <vt:lpstr>Supplemental Materials </vt:lpstr>
      <vt:lpstr>Results &amp; Conclusions</vt:lpstr>
    </vt:vector>
  </TitlesOfParts>
  <Company>American Institutes for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Mel Kutner</dc:creator>
  <cp:lastModifiedBy>Mullet, Benjamin</cp:lastModifiedBy>
  <cp:revision>36</cp:revision>
  <dcterms:created xsi:type="dcterms:W3CDTF">2015-03-24T15:05:06Z</dcterms:created>
  <dcterms:modified xsi:type="dcterms:W3CDTF">2015-04-15T21:00:52Z</dcterms:modified>
</cp:coreProperties>
</file>