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6.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20104100" cy="20104100"/>
  <p:defaultTextStyle>
    <a:defPPr>
      <a:defRPr lang="en-US"/>
    </a:defPPr>
    <a:lvl1pPr marL="0" algn="l" defTabSz="1746687" rtl="0" eaLnBrk="1" latinLnBrk="0" hangingPunct="1">
      <a:defRPr sz="3438" kern="1200">
        <a:solidFill>
          <a:schemeClr val="tx1"/>
        </a:solidFill>
        <a:latin typeface="+mn-lt"/>
        <a:ea typeface="+mn-ea"/>
        <a:cs typeface="+mn-cs"/>
      </a:defRPr>
    </a:lvl1pPr>
    <a:lvl2pPr marL="873343" algn="l" defTabSz="1746687" rtl="0" eaLnBrk="1" latinLnBrk="0" hangingPunct="1">
      <a:defRPr sz="3438" kern="1200">
        <a:solidFill>
          <a:schemeClr val="tx1"/>
        </a:solidFill>
        <a:latin typeface="+mn-lt"/>
        <a:ea typeface="+mn-ea"/>
        <a:cs typeface="+mn-cs"/>
      </a:defRPr>
    </a:lvl2pPr>
    <a:lvl3pPr marL="1746687" algn="l" defTabSz="1746687" rtl="0" eaLnBrk="1" latinLnBrk="0" hangingPunct="1">
      <a:defRPr sz="3438" kern="1200">
        <a:solidFill>
          <a:schemeClr val="tx1"/>
        </a:solidFill>
        <a:latin typeface="+mn-lt"/>
        <a:ea typeface="+mn-ea"/>
        <a:cs typeface="+mn-cs"/>
      </a:defRPr>
    </a:lvl3pPr>
    <a:lvl4pPr marL="2620030" algn="l" defTabSz="1746687" rtl="0" eaLnBrk="1" latinLnBrk="0" hangingPunct="1">
      <a:defRPr sz="3438" kern="1200">
        <a:solidFill>
          <a:schemeClr val="tx1"/>
        </a:solidFill>
        <a:latin typeface="+mn-lt"/>
        <a:ea typeface="+mn-ea"/>
        <a:cs typeface="+mn-cs"/>
      </a:defRPr>
    </a:lvl4pPr>
    <a:lvl5pPr marL="3493374" algn="l" defTabSz="1746687" rtl="0" eaLnBrk="1" latinLnBrk="0" hangingPunct="1">
      <a:defRPr sz="3438" kern="1200">
        <a:solidFill>
          <a:schemeClr val="tx1"/>
        </a:solidFill>
        <a:latin typeface="+mn-lt"/>
        <a:ea typeface="+mn-ea"/>
        <a:cs typeface="+mn-cs"/>
      </a:defRPr>
    </a:lvl5pPr>
    <a:lvl6pPr marL="4366717" algn="l" defTabSz="1746687" rtl="0" eaLnBrk="1" latinLnBrk="0" hangingPunct="1">
      <a:defRPr sz="3438" kern="1200">
        <a:solidFill>
          <a:schemeClr val="tx1"/>
        </a:solidFill>
        <a:latin typeface="+mn-lt"/>
        <a:ea typeface="+mn-ea"/>
        <a:cs typeface="+mn-cs"/>
      </a:defRPr>
    </a:lvl6pPr>
    <a:lvl7pPr marL="5240061" algn="l" defTabSz="1746687" rtl="0" eaLnBrk="1" latinLnBrk="0" hangingPunct="1">
      <a:defRPr sz="3438" kern="1200">
        <a:solidFill>
          <a:schemeClr val="tx1"/>
        </a:solidFill>
        <a:latin typeface="+mn-lt"/>
        <a:ea typeface="+mn-ea"/>
        <a:cs typeface="+mn-cs"/>
      </a:defRPr>
    </a:lvl7pPr>
    <a:lvl8pPr marL="6113404" algn="l" defTabSz="1746687" rtl="0" eaLnBrk="1" latinLnBrk="0" hangingPunct="1">
      <a:defRPr sz="3438" kern="1200">
        <a:solidFill>
          <a:schemeClr val="tx1"/>
        </a:solidFill>
        <a:latin typeface="+mn-lt"/>
        <a:ea typeface="+mn-ea"/>
        <a:cs typeface="+mn-cs"/>
      </a:defRPr>
    </a:lvl8pPr>
    <a:lvl9pPr marL="6986748" algn="l" defTabSz="1746687" rtl="0" eaLnBrk="1" latinLnBrk="0" hangingPunct="1">
      <a:defRPr sz="343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16" userDrawn="1">
          <p15:clr>
            <a:srgbClr val="A4A3A4"/>
          </p15:clr>
        </p15:guide>
        <p15:guide id="2" pos="47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0" d="100"/>
          <a:sy n="20" d="100"/>
        </p:scale>
        <p:origin x="1061" y="58"/>
      </p:cViewPr>
      <p:guideLst>
        <p:guide orient="horz" pos="4716"/>
        <p:guide pos="471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10080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1008063"/>
          </a:xfrm>
          <a:prstGeom prst="rect">
            <a:avLst/>
          </a:prstGeom>
        </p:spPr>
        <p:txBody>
          <a:bodyPr vert="horz" lIns="91440" tIns="45720" rIns="91440" bIns="45720" rtlCol="0"/>
          <a:lstStyle>
            <a:lvl1pPr algn="r">
              <a:defRPr sz="1200"/>
            </a:lvl1pPr>
          </a:lstStyle>
          <a:p>
            <a:fld id="{35D13908-D233-469C-B26A-8B7117B25727}" type="datetimeFigureOut">
              <a:rPr lang="en-US" smtClean="0"/>
              <a:t>4/21/2020</a:t>
            </a:fld>
            <a:endParaRPr lang="en-US"/>
          </a:p>
        </p:txBody>
      </p:sp>
      <p:sp>
        <p:nvSpPr>
          <p:cNvPr id="4" name="Slide Image Placeholder 3"/>
          <p:cNvSpPr>
            <a:spLocks noGrp="1" noRot="1" noChangeAspect="1"/>
          </p:cNvSpPr>
          <p:nvPr>
            <p:ph type="sldImg" idx="2"/>
          </p:nvPr>
        </p:nvSpPr>
        <p:spPr>
          <a:xfrm>
            <a:off x="5529263" y="2513013"/>
            <a:ext cx="9045575" cy="6784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9675813"/>
            <a:ext cx="16084550" cy="79152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9096038"/>
            <a:ext cx="8712200" cy="10080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9096038"/>
            <a:ext cx="8712200" cy="1008062"/>
          </a:xfrm>
          <a:prstGeom prst="rect">
            <a:avLst/>
          </a:prstGeom>
        </p:spPr>
        <p:txBody>
          <a:bodyPr vert="horz" lIns="91440" tIns="45720" rIns="91440" bIns="45720" rtlCol="0" anchor="b"/>
          <a:lstStyle>
            <a:lvl1pPr algn="r">
              <a:defRPr sz="1200"/>
            </a:lvl1pPr>
          </a:lstStyle>
          <a:p>
            <a:fld id="{052CDFF1-93D6-459C-9E97-4ABABDAA88C3}" type="slidenum">
              <a:rPr lang="en-US" smtClean="0"/>
              <a:t>‹#›</a:t>
            </a:fld>
            <a:endParaRPr lang="en-US"/>
          </a:p>
        </p:txBody>
      </p:sp>
    </p:spTree>
    <p:extLst>
      <p:ext uri="{BB962C8B-B14F-4D97-AF65-F5344CB8AC3E}">
        <p14:creationId xmlns:p14="http://schemas.microsoft.com/office/powerpoint/2010/main" val="209978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2CDFF1-93D6-459C-9E97-4ABABDAA88C3}" type="slidenum">
              <a:rPr lang="en-US" smtClean="0"/>
              <a:t>1</a:t>
            </a:fld>
            <a:endParaRPr lang="en-US"/>
          </a:p>
        </p:txBody>
      </p:sp>
    </p:spTree>
    <p:extLst>
      <p:ext uri="{BB962C8B-B14F-4D97-AF65-F5344CB8AC3E}">
        <p14:creationId xmlns:p14="http://schemas.microsoft.com/office/powerpoint/2010/main" val="3460699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291839" y="10204705"/>
            <a:ext cx="37307522"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6583680" y="18434305"/>
            <a:ext cx="307238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2194560" y="7571233"/>
            <a:ext cx="19092673"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2603967" y="7571233"/>
            <a:ext cx="19092673"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4/21/2020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4/21/2020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4/21/2020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2976796" y="4114800"/>
            <a:ext cx="914978" cy="24688800"/>
          </a:xfrm>
          <a:custGeom>
            <a:avLst/>
            <a:gdLst/>
            <a:ahLst/>
            <a:cxnLst/>
            <a:rect l="l" t="t" r="r" b="b"/>
            <a:pathLst>
              <a:path w="419100" h="15078075">
                <a:moveTo>
                  <a:pt x="0" y="15078074"/>
                </a:moveTo>
                <a:lnTo>
                  <a:pt x="418835" y="15078074"/>
                </a:lnTo>
                <a:lnTo>
                  <a:pt x="418835" y="0"/>
                </a:lnTo>
                <a:lnTo>
                  <a:pt x="0" y="0"/>
                </a:lnTo>
                <a:lnTo>
                  <a:pt x="0" y="15078074"/>
                </a:lnTo>
                <a:close/>
              </a:path>
            </a:pathLst>
          </a:custGeom>
          <a:solidFill>
            <a:srgbClr val="D6E3BC"/>
          </a:solidFill>
        </p:spPr>
        <p:txBody>
          <a:bodyPr wrap="square" lIns="0" tIns="0" rIns="0" bIns="0" rtlCol="0"/>
          <a:lstStyle/>
          <a:p>
            <a:endParaRPr sz="5629"/>
          </a:p>
        </p:txBody>
      </p:sp>
      <p:sp>
        <p:nvSpPr>
          <p:cNvPr id="17" name="bk object 17"/>
          <p:cNvSpPr/>
          <p:nvPr/>
        </p:nvSpPr>
        <p:spPr>
          <a:xfrm>
            <a:off x="0" y="4114800"/>
            <a:ext cx="914978" cy="24688800"/>
          </a:xfrm>
          <a:custGeom>
            <a:avLst/>
            <a:gdLst/>
            <a:ahLst/>
            <a:cxnLst/>
            <a:rect l="l" t="t" r="r" b="b"/>
            <a:pathLst>
              <a:path w="419100" h="15078075">
                <a:moveTo>
                  <a:pt x="0" y="15078074"/>
                </a:moveTo>
                <a:lnTo>
                  <a:pt x="418835" y="15078074"/>
                </a:lnTo>
                <a:lnTo>
                  <a:pt x="418835" y="0"/>
                </a:lnTo>
                <a:lnTo>
                  <a:pt x="0" y="0"/>
                </a:lnTo>
                <a:lnTo>
                  <a:pt x="0" y="15078074"/>
                </a:lnTo>
                <a:close/>
              </a:path>
            </a:pathLst>
          </a:custGeom>
          <a:solidFill>
            <a:srgbClr val="D6E3BC"/>
          </a:solidFill>
        </p:spPr>
        <p:txBody>
          <a:bodyPr wrap="square" lIns="0" tIns="0" rIns="0" bIns="0" rtlCol="0"/>
          <a:lstStyle/>
          <a:p>
            <a:endParaRPr sz="5629"/>
          </a:p>
        </p:txBody>
      </p:sp>
      <p:sp>
        <p:nvSpPr>
          <p:cNvPr id="18" name="bk object 18"/>
          <p:cNvSpPr/>
          <p:nvPr/>
        </p:nvSpPr>
        <p:spPr>
          <a:xfrm>
            <a:off x="0" y="0"/>
            <a:ext cx="43891200" cy="4115320"/>
          </a:xfrm>
          <a:custGeom>
            <a:avLst/>
            <a:gdLst/>
            <a:ahLst/>
            <a:cxnLst/>
            <a:rect l="l" t="t" r="r" b="b"/>
            <a:pathLst>
              <a:path w="20104100" h="2513330">
                <a:moveTo>
                  <a:pt x="0" y="2513012"/>
                </a:moveTo>
                <a:lnTo>
                  <a:pt x="20104099" y="2513012"/>
                </a:lnTo>
                <a:lnTo>
                  <a:pt x="20104099" y="0"/>
                </a:lnTo>
                <a:lnTo>
                  <a:pt x="0" y="0"/>
                </a:lnTo>
                <a:lnTo>
                  <a:pt x="0" y="2513012"/>
                </a:lnTo>
                <a:close/>
              </a:path>
            </a:pathLst>
          </a:custGeom>
          <a:solidFill>
            <a:srgbClr val="375F92"/>
          </a:solidFill>
        </p:spPr>
        <p:txBody>
          <a:bodyPr wrap="square" lIns="0" tIns="0" rIns="0" bIns="0" rtlCol="0"/>
          <a:lstStyle/>
          <a:p>
            <a:endParaRPr sz="5629"/>
          </a:p>
        </p:txBody>
      </p:sp>
      <p:sp>
        <p:nvSpPr>
          <p:cNvPr id="19" name="bk object 19"/>
          <p:cNvSpPr/>
          <p:nvPr/>
        </p:nvSpPr>
        <p:spPr>
          <a:xfrm>
            <a:off x="0" y="28803599"/>
            <a:ext cx="43891200" cy="4115320"/>
          </a:xfrm>
          <a:custGeom>
            <a:avLst/>
            <a:gdLst/>
            <a:ahLst/>
            <a:cxnLst/>
            <a:rect l="l" t="t" r="r" b="b"/>
            <a:pathLst>
              <a:path w="20104100" h="2513330">
                <a:moveTo>
                  <a:pt x="0" y="2513012"/>
                </a:moveTo>
                <a:lnTo>
                  <a:pt x="20104099" y="2513012"/>
                </a:lnTo>
                <a:lnTo>
                  <a:pt x="20104099" y="0"/>
                </a:lnTo>
                <a:lnTo>
                  <a:pt x="0" y="0"/>
                </a:lnTo>
                <a:lnTo>
                  <a:pt x="0" y="2513012"/>
                </a:lnTo>
                <a:close/>
              </a:path>
            </a:pathLst>
          </a:custGeom>
          <a:solidFill>
            <a:srgbClr val="B8CDE4"/>
          </a:solidFill>
        </p:spPr>
        <p:txBody>
          <a:bodyPr wrap="square" lIns="0" tIns="0" rIns="0" bIns="0" rtlCol="0"/>
          <a:lstStyle/>
          <a:p>
            <a:endParaRPr sz="5629"/>
          </a:p>
        </p:txBody>
      </p:sp>
      <p:sp>
        <p:nvSpPr>
          <p:cNvPr id="20" name="bk object 20"/>
          <p:cNvSpPr/>
          <p:nvPr/>
        </p:nvSpPr>
        <p:spPr>
          <a:xfrm>
            <a:off x="38404799" y="32689800"/>
            <a:ext cx="5298439" cy="139064"/>
          </a:xfrm>
          <a:prstGeom prst="rect">
            <a:avLst/>
          </a:prstGeom>
          <a:blipFill>
            <a:blip r:embed="rId7" cstate="print"/>
            <a:stretch>
              <a:fillRect/>
            </a:stretch>
          </a:blipFill>
        </p:spPr>
        <p:txBody>
          <a:bodyPr wrap="square" lIns="0" tIns="0" rIns="0" bIns="0" rtlCol="0"/>
          <a:lstStyle/>
          <a:p>
            <a:endParaRPr sz="5629"/>
          </a:p>
        </p:txBody>
      </p:sp>
      <p:sp>
        <p:nvSpPr>
          <p:cNvPr id="21" name="bk object 21"/>
          <p:cNvSpPr/>
          <p:nvPr/>
        </p:nvSpPr>
        <p:spPr>
          <a:xfrm>
            <a:off x="14889478" y="15976637"/>
            <a:ext cx="14250051" cy="11969586"/>
          </a:xfrm>
          <a:prstGeom prst="rect">
            <a:avLst/>
          </a:prstGeom>
          <a:blipFill>
            <a:blip r:embed="rId8" cstate="print"/>
            <a:stretch>
              <a:fillRect/>
            </a:stretch>
          </a:blipFill>
        </p:spPr>
        <p:txBody>
          <a:bodyPr wrap="square" lIns="0" tIns="0" rIns="0" bIns="0" rtlCol="0"/>
          <a:lstStyle/>
          <a:p>
            <a:endParaRPr sz="5629"/>
          </a:p>
        </p:txBody>
      </p:sp>
      <p:sp>
        <p:nvSpPr>
          <p:cNvPr id="22" name="bk object 22"/>
          <p:cNvSpPr/>
          <p:nvPr/>
        </p:nvSpPr>
        <p:spPr>
          <a:xfrm>
            <a:off x="29503371" y="11360466"/>
            <a:ext cx="12802755" cy="5978547"/>
          </a:xfrm>
          <a:custGeom>
            <a:avLst/>
            <a:gdLst/>
            <a:ahLst/>
            <a:cxnLst/>
            <a:rect l="l" t="t" r="r" b="b"/>
            <a:pathLst>
              <a:path w="5864225" h="3651250">
                <a:moveTo>
                  <a:pt x="0" y="3650848"/>
                </a:moveTo>
                <a:lnTo>
                  <a:pt x="5863695" y="3650848"/>
                </a:lnTo>
                <a:lnTo>
                  <a:pt x="5863695" y="0"/>
                </a:lnTo>
                <a:lnTo>
                  <a:pt x="0" y="0"/>
                </a:lnTo>
                <a:lnTo>
                  <a:pt x="0" y="3650848"/>
                </a:lnTo>
                <a:close/>
              </a:path>
            </a:pathLst>
          </a:custGeom>
          <a:ln w="5817">
            <a:solidFill>
              <a:srgbClr val="375F92"/>
            </a:solidFill>
          </a:ln>
        </p:spPr>
        <p:txBody>
          <a:bodyPr wrap="square" lIns="0" tIns="0" rIns="0" bIns="0" rtlCol="0"/>
          <a:lstStyle/>
          <a:p>
            <a:endParaRPr sz="5629"/>
          </a:p>
        </p:txBody>
      </p:sp>
      <p:sp>
        <p:nvSpPr>
          <p:cNvPr id="2" name="Holder 2"/>
          <p:cNvSpPr>
            <a:spLocks noGrp="1"/>
          </p:cNvSpPr>
          <p:nvPr>
            <p:ph type="title"/>
          </p:nvPr>
        </p:nvSpPr>
        <p:spPr>
          <a:xfrm>
            <a:off x="2194560" y="1316736"/>
            <a:ext cx="3950208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2194560" y="7571233"/>
            <a:ext cx="3950208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4923008" y="30614114"/>
            <a:ext cx="14045184" cy="529056"/>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194561" y="30614114"/>
            <a:ext cx="10094976" cy="529056"/>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4/21/2020</a:t>
            </a:fld>
            <a:endParaRPr lang="en-US"/>
          </a:p>
        </p:txBody>
      </p:sp>
      <p:sp>
        <p:nvSpPr>
          <p:cNvPr id="6" name="Holder 6"/>
          <p:cNvSpPr>
            <a:spLocks noGrp="1"/>
          </p:cNvSpPr>
          <p:nvPr>
            <p:ph type="sldNum" sz="quarter" idx="7"/>
          </p:nvPr>
        </p:nvSpPr>
        <p:spPr>
          <a:xfrm>
            <a:off x="31601667" y="30614114"/>
            <a:ext cx="10094976" cy="529056"/>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748619">
        <a:defRPr>
          <a:latin typeface="+mn-lt"/>
          <a:ea typeface="+mn-ea"/>
          <a:cs typeface="+mn-cs"/>
        </a:defRPr>
      </a:lvl2pPr>
      <a:lvl3pPr marL="1497239">
        <a:defRPr>
          <a:latin typeface="+mn-lt"/>
          <a:ea typeface="+mn-ea"/>
          <a:cs typeface="+mn-cs"/>
        </a:defRPr>
      </a:lvl3pPr>
      <a:lvl4pPr marL="2245858">
        <a:defRPr>
          <a:latin typeface="+mn-lt"/>
          <a:ea typeface="+mn-ea"/>
          <a:cs typeface="+mn-cs"/>
        </a:defRPr>
      </a:lvl4pPr>
      <a:lvl5pPr marL="2994477">
        <a:defRPr>
          <a:latin typeface="+mn-lt"/>
          <a:ea typeface="+mn-ea"/>
          <a:cs typeface="+mn-cs"/>
        </a:defRPr>
      </a:lvl5pPr>
      <a:lvl6pPr marL="3743096">
        <a:defRPr>
          <a:latin typeface="+mn-lt"/>
          <a:ea typeface="+mn-ea"/>
          <a:cs typeface="+mn-cs"/>
        </a:defRPr>
      </a:lvl6pPr>
      <a:lvl7pPr marL="4491716">
        <a:defRPr>
          <a:latin typeface="+mn-lt"/>
          <a:ea typeface="+mn-ea"/>
          <a:cs typeface="+mn-cs"/>
        </a:defRPr>
      </a:lvl7pPr>
      <a:lvl8pPr marL="5240335">
        <a:defRPr>
          <a:latin typeface="+mn-lt"/>
          <a:ea typeface="+mn-ea"/>
          <a:cs typeface="+mn-cs"/>
        </a:defRPr>
      </a:lvl8pPr>
      <a:lvl9pPr marL="5988954">
        <a:defRPr>
          <a:latin typeface="+mn-lt"/>
          <a:ea typeface="+mn-ea"/>
          <a:cs typeface="+mn-cs"/>
        </a:defRPr>
      </a:lvl9pPr>
    </p:bodyStyle>
    <p:otherStyle>
      <a:lvl1pPr marL="0">
        <a:defRPr>
          <a:latin typeface="+mn-lt"/>
          <a:ea typeface="+mn-ea"/>
          <a:cs typeface="+mn-cs"/>
        </a:defRPr>
      </a:lvl1pPr>
      <a:lvl2pPr marL="748619">
        <a:defRPr>
          <a:latin typeface="+mn-lt"/>
          <a:ea typeface="+mn-ea"/>
          <a:cs typeface="+mn-cs"/>
        </a:defRPr>
      </a:lvl2pPr>
      <a:lvl3pPr marL="1497239">
        <a:defRPr>
          <a:latin typeface="+mn-lt"/>
          <a:ea typeface="+mn-ea"/>
          <a:cs typeface="+mn-cs"/>
        </a:defRPr>
      </a:lvl3pPr>
      <a:lvl4pPr marL="2245858">
        <a:defRPr>
          <a:latin typeface="+mn-lt"/>
          <a:ea typeface="+mn-ea"/>
          <a:cs typeface="+mn-cs"/>
        </a:defRPr>
      </a:lvl4pPr>
      <a:lvl5pPr marL="2994477">
        <a:defRPr>
          <a:latin typeface="+mn-lt"/>
          <a:ea typeface="+mn-ea"/>
          <a:cs typeface="+mn-cs"/>
        </a:defRPr>
      </a:lvl5pPr>
      <a:lvl6pPr marL="3743096">
        <a:defRPr>
          <a:latin typeface="+mn-lt"/>
          <a:ea typeface="+mn-ea"/>
          <a:cs typeface="+mn-cs"/>
        </a:defRPr>
      </a:lvl6pPr>
      <a:lvl7pPr marL="4491716">
        <a:defRPr>
          <a:latin typeface="+mn-lt"/>
          <a:ea typeface="+mn-ea"/>
          <a:cs typeface="+mn-cs"/>
        </a:defRPr>
      </a:lvl7pPr>
      <a:lvl8pPr marL="5240335">
        <a:defRPr>
          <a:latin typeface="+mn-lt"/>
          <a:ea typeface="+mn-ea"/>
          <a:cs typeface="+mn-cs"/>
        </a:defRPr>
      </a:lvl8pPr>
      <a:lvl9pPr marL="5988954">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070" y="15716966"/>
            <a:ext cx="12348234" cy="6766156"/>
          </a:xfrm>
          <a:prstGeom prst="rect">
            <a:avLst/>
          </a:prstGeom>
        </p:spPr>
      </p:pic>
      <p:pic>
        <p:nvPicPr>
          <p:cNvPr id="35" name="Picture 34"/>
          <p:cNvPicPr>
            <a:picLocks noChangeAspect="1"/>
          </p:cNvPicPr>
          <p:nvPr/>
        </p:nvPicPr>
        <p:blipFill>
          <a:blip r:embed="rId4"/>
          <a:stretch>
            <a:fillRect/>
          </a:stretch>
        </p:blipFill>
        <p:spPr>
          <a:xfrm>
            <a:off x="26212800" y="10549967"/>
            <a:ext cx="16216766" cy="13784251"/>
          </a:xfrm>
          <a:prstGeom prst="rect">
            <a:avLst/>
          </a:prstGeom>
        </p:spPr>
      </p:pic>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89032" y="14904701"/>
            <a:ext cx="16214768" cy="13780497"/>
          </a:xfrm>
          <a:prstGeom prst="rect">
            <a:avLst/>
          </a:prstGeom>
        </p:spPr>
      </p:pic>
      <p:sp>
        <p:nvSpPr>
          <p:cNvPr id="33" name="TextBox 32"/>
          <p:cNvSpPr txBox="1"/>
          <p:nvPr/>
        </p:nvSpPr>
        <p:spPr>
          <a:xfrm>
            <a:off x="914400" y="28697067"/>
            <a:ext cx="42062400" cy="2537461"/>
          </a:xfrm>
          <a:prstGeom prst="rect">
            <a:avLst/>
          </a:prstGeom>
          <a:solidFill>
            <a:schemeClr val="bg1"/>
          </a:solidFill>
        </p:spPr>
        <p:txBody>
          <a:bodyPr wrap="square" rtlCol="0">
            <a:spAutoFit/>
          </a:bodyPr>
          <a:lstStyle/>
          <a:p>
            <a:endParaRPr lang="en-US" dirty="0"/>
          </a:p>
        </p:txBody>
      </p:sp>
      <p:sp>
        <p:nvSpPr>
          <p:cNvPr id="2" name="object 2"/>
          <p:cNvSpPr txBox="1"/>
          <p:nvPr/>
        </p:nvSpPr>
        <p:spPr>
          <a:xfrm>
            <a:off x="28216432" y="16563492"/>
            <a:ext cx="13700364" cy="7776967"/>
          </a:xfrm>
          <a:prstGeom prst="rect">
            <a:avLst/>
          </a:prstGeom>
        </p:spPr>
        <p:txBody>
          <a:bodyPr vert="horz" wrap="square" lIns="0" tIns="20795" rIns="0" bIns="0" rtlCol="0">
            <a:spAutoFit/>
          </a:bodyPr>
          <a:lstStyle/>
          <a:p>
            <a:pPr marL="137247" marR="163241" algn="ctr">
              <a:lnSpc>
                <a:spcPct val="99500"/>
              </a:lnSpc>
            </a:pPr>
            <a:r>
              <a:rPr lang="en-US" sz="4200" spc="-8" dirty="0" smtClean="0">
                <a:latin typeface="Arial"/>
                <a:cs typeface="Arial"/>
              </a:rPr>
              <a:t>The results that we found in this study indicate that there is a distinct bias towards the upper-left quadrant, that does not result from explicit strategy. Former studies indicate this may not be a result of reading from left to right either (Nicholls &amp; Roberts, 2002), which implicates </a:t>
            </a:r>
            <a:r>
              <a:rPr lang="en-US" sz="4200" spc="-8" dirty="0" err="1" smtClean="0">
                <a:latin typeface="Arial"/>
                <a:cs typeface="Arial"/>
              </a:rPr>
              <a:t>pseudoneglect</a:t>
            </a:r>
            <a:r>
              <a:rPr lang="en-US" sz="4200" spc="-8" dirty="0" smtClean="0">
                <a:latin typeface="Arial"/>
                <a:cs typeface="Arial"/>
              </a:rPr>
              <a:t> as the potential cause. Mean dwell time results indicate that search is more effective in the left </a:t>
            </a:r>
            <a:r>
              <a:rPr lang="en-US" sz="4200" spc="-8" dirty="0" err="1" smtClean="0">
                <a:latin typeface="Arial"/>
                <a:cs typeface="Arial"/>
              </a:rPr>
              <a:t>hemifield</a:t>
            </a:r>
            <a:r>
              <a:rPr lang="en-US" sz="4200" spc="-8" dirty="0" smtClean="0">
                <a:latin typeface="Arial"/>
                <a:cs typeface="Arial"/>
              </a:rPr>
              <a:t>, as dwell time is significantly lower when comparing the left to right. Mean reaction time data mirrors this sentiment with a similar trend. Future studies could expand upon these findings by comparing the dwell time of cued vs volitional search.</a:t>
            </a:r>
            <a:endParaRPr lang="en-US" sz="4200" spc="-8" dirty="0">
              <a:latin typeface="Arial"/>
              <a:cs typeface="Arial"/>
            </a:endParaRPr>
          </a:p>
        </p:txBody>
      </p:sp>
      <p:sp>
        <p:nvSpPr>
          <p:cNvPr id="3" name="object 3"/>
          <p:cNvSpPr txBox="1"/>
          <p:nvPr/>
        </p:nvSpPr>
        <p:spPr>
          <a:xfrm>
            <a:off x="28260712" y="15850942"/>
            <a:ext cx="13801689" cy="654025"/>
          </a:xfrm>
          <a:prstGeom prst="rect">
            <a:avLst/>
          </a:prstGeom>
          <a:solidFill>
            <a:srgbClr val="385D89"/>
          </a:solidFill>
        </p:spPr>
        <p:txBody>
          <a:bodyPr vert="horz" wrap="square" lIns="0" tIns="0" rIns="0" bIns="0" rtlCol="0">
            <a:spAutoFit/>
          </a:bodyPr>
          <a:lstStyle/>
          <a:p>
            <a:pPr marL="1040" algn="ctr">
              <a:lnSpc>
                <a:spcPts val="5141"/>
              </a:lnSpc>
            </a:pPr>
            <a:r>
              <a:rPr sz="4503" b="1" spc="-8" dirty="0">
                <a:solidFill>
                  <a:srgbClr val="EBF0DE"/>
                </a:solidFill>
                <a:latin typeface="Calibri"/>
                <a:cs typeface="Calibri"/>
              </a:rPr>
              <a:t>Discussion</a:t>
            </a:r>
            <a:endParaRPr sz="4503">
              <a:latin typeface="Calibri"/>
              <a:cs typeface="Calibri"/>
            </a:endParaRPr>
          </a:p>
        </p:txBody>
      </p:sp>
      <p:sp>
        <p:nvSpPr>
          <p:cNvPr id="4" name="object 4"/>
          <p:cNvSpPr txBox="1"/>
          <p:nvPr/>
        </p:nvSpPr>
        <p:spPr>
          <a:xfrm>
            <a:off x="8305800" y="-32962"/>
            <a:ext cx="23393400" cy="3757935"/>
          </a:xfrm>
          <a:prstGeom prst="rect">
            <a:avLst/>
          </a:prstGeom>
        </p:spPr>
        <p:txBody>
          <a:bodyPr vert="horz" wrap="square" lIns="0" tIns="18715" rIns="0" bIns="0" rtlCol="0">
            <a:spAutoFit/>
          </a:bodyPr>
          <a:lstStyle/>
          <a:p>
            <a:pPr marL="19755" marR="8318" algn="ctr">
              <a:lnSpc>
                <a:spcPct val="100800"/>
              </a:lnSpc>
              <a:spcBef>
                <a:spcPts val="147"/>
              </a:spcBef>
            </a:pPr>
            <a:r>
              <a:rPr lang="en-US" sz="8600" b="1" dirty="0">
                <a:solidFill>
                  <a:srgbClr val="EBF0DE"/>
                </a:solidFill>
                <a:cs typeface="Calibri"/>
              </a:rPr>
              <a:t>Mechanisms of overt attention in visual search: </a:t>
            </a:r>
          </a:p>
          <a:p>
            <a:pPr marL="19755" marR="8318" algn="ctr">
              <a:lnSpc>
                <a:spcPct val="100800"/>
              </a:lnSpc>
              <a:spcBef>
                <a:spcPts val="147"/>
              </a:spcBef>
            </a:pPr>
            <a:r>
              <a:rPr lang="en-US" sz="8600" b="1" dirty="0">
                <a:solidFill>
                  <a:srgbClr val="EBF0DE"/>
                </a:solidFill>
                <a:cs typeface="Calibri"/>
              </a:rPr>
              <a:t>Eye tracking, hemifield bias, and willed attention</a:t>
            </a:r>
          </a:p>
          <a:p>
            <a:pPr marL="19755" marR="8318" algn="ctr">
              <a:lnSpc>
                <a:spcPct val="100800"/>
              </a:lnSpc>
              <a:spcBef>
                <a:spcPts val="147"/>
              </a:spcBef>
            </a:pPr>
            <a:r>
              <a:rPr sz="4200" spc="-8" dirty="0">
                <a:solidFill>
                  <a:srgbClr val="EBF0DE"/>
                </a:solidFill>
                <a:latin typeface="Calibri"/>
                <a:cs typeface="Calibri"/>
              </a:rPr>
              <a:t>John </a:t>
            </a:r>
            <a:r>
              <a:rPr sz="4200" spc="-16" dirty="0">
                <a:solidFill>
                  <a:srgbClr val="EBF0DE"/>
                </a:solidFill>
                <a:latin typeface="Calibri"/>
                <a:cs typeface="Calibri"/>
              </a:rPr>
              <a:t>Nadra, </a:t>
            </a:r>
            <a:r>
              <a:rPr sz="4200" spc="-8" dirty="0" err="1">
                <a:solidFill>
                  <a:srgbClr val="EBF0DE"/>
                </a:solidFill>
                <a:latin typeface="Calibri"/>
                <a:cs typeface="Calibri"/>
              </a:rPr>
              <a:t>A</a:t>
            </a:r>
            <a:r>
              <a:rPr lang="en-US" sz="4200" spc="-8" dirty="0" err="1">
                <a:solidFill>
                  <a:srgbClr val="EBF0DE"/>
                </a:solidFill>
                <a:latin typeface="Calibri"/>
                <a:cs typeface="Calibri"/>
              </a:rPr>
              <a:t>astha</a:t>
            </a:r>
            <a:r>
              <a:rPr lang="en-US" sz="4200" spc="-8" dirty="0">
                <a:solidFill>
                  <a:srgbClr val="EBF0DE"/>
                </a:solidFill>
                <a:latin typeface="Calibri"/>
                <a:cs typeface="Calibri"/>
              </a:rPr>
              <a:t> </a:t>
            </a:r>
            <a:r>
              <a:rPr lang="en-US" sz="4200" spc="-8" dirty="0" smtClean="0">
                <a:solidFill>
                  <a:srgbClr val="EBF0DE"/>
                </a:solidFill>
                <a:latin typeface="Calibri"/>
                <a:cs typeface="Calibri"/>
              </a:rPr>
              <a:t>Mittal</a:t>
            </a:r>
            <a:r>
              <a:rPr lang="en-US" sz="4200" spc="-33" dirty="0" smtClean="0">
                <a:solidFill>
                  <a:srgbClr val="EBF0DE"/>
                </a:solidFill>
                <a:latin typeface="Calibri"/>
                <a:cs typeface="Calibri"/>
              </a:rPr>
              <a:t>,</a:t>
            </a:r>
            <a:r>
              <a:rPr sz="4200" spc="-8" dirty="0" smtClean="0">
                <a:solidFill>
                  <a:srgbClr val="EBF0DE"/>
                </a:solidFill>
                <a:latin typeface="Calibri"/>
                <a:cs typeface="Calibri"/>
              </a:rPr>
              <a:t> </a:t>
            </a:r>
            <a:r>
              <a:rPr sz="4200" spc="-8" dirty="0">
                <a:solidFill>
                  <a:srgbClr val="EBF0DE"/>
                </a:solidFill>
                <a:latin typeface="Calibri"/>
                <a:cs typeface="Calibri"/>
              </a:rPr>
              <a:t>Jesse </a:t>
            </a:r>
            <a:r>
              <a:rPr sz="4200" spc="-8" dirty="0" err="1">
                <a:solidFill>
                  <a:srgbClr val="EBF0DE"/>
                </a:solidFill>
                <a:latin typeface="Calibri"/>
                <a:cs typeface="Calibri"/>
              </a:rPr>
              <a:t>Bengson</a:t>
            </a:r>
            <a:r>
              <a:rPr sz="4200" spc="-8" dirty="0">
                <a:solidFill>
                  <a:srgbClr val="EBF0DE"/>
                </a:solidFill>
                <a:latin typeface="Calibri"/>
                <a:cs typeface="Calibri"/>
              </a:rPr>
              <a:t>,</a:t>
            </a:r>
            <a:r>
              <a:rPr sz="4200" spc="57" dirty="0">
                <a:solidFill>
                  <a:srgbClr val="EBF0DE"/>
                </a:solidFill>
                <a:latin typeface="Calibri"/>
                <a:cs typeface="Calibri"/>
              </a:rPr>
              <a:t> </a:t>
            </a:r>
            <a:r>
              <a:rPr sz="4200" spc="-8" dirty="0">
                <a:solidFill>
                  <a:srgbClr val="EBF0DE"/>
                </a:solidFill>
                <a:latin typeface="Calibri"/>
                <a:cs typeface="Calibri"/>
              </a:rPr>
              <a:t>PhD</a:t>
            </a:r>
            <a:r>
              <a:rPr lang="en-US" sz="4200" spc="-8" dirty="0">
                <a:solidFill>
                  <a:srgbClr val="EBF0DE"/>
                </a:solidFill>
                <a:latin typeface="Calibri"/>
                <a:cs typeface="Calibri"/>
              </a:rPr>
              <a:t> &amp; George R. Mangun, PhD</a:t>
            </a:r>
            <a:endParaRPr sz="4200" dirty="0">
              <a:latin typeface="Calibri"/>
              <a:cs typeface="Calibri"/>
            </a:endParaRPr>
          </a:p>
          <a:p>
            <a:pPr marL="10397" algn="ctr">
              <a:spcBef>
                <a:spcPts val="147"/>
              </a:spcBef>
            </a:pPr>
            <a:r>
              <a:rPr lang="en-US" sz="2600" dirty="0">
                <a:solidFill>
                  <a:srgbClr val="EBF0DE"/>
                </a:solidFill>
                <a:latin typeface="Calibri"/>
                <a:cs typeface="Calibri"/>
              </a:rPr>
              <a:t>Center for Mind and Brain, University of California, Davis</a:t>
            </a:r>
            <a:endParaRPr sz="2600" dirty="0">
              <a:latin typeface="Calibri"/>
              <a:cs typeface="Calibri"/>
            </a:endParaRPr>
          </a:p>
        </p:txBody>
      </p:sp>
      <p:sp>
        <p:nvSpPr>
          <p:cNvPr id="5" name="object 5"/>
          <p:cNvSpPr/>
          <p:nvPr/>
        </p:nvSpPr>
        <p:spPr>
          <a:xfrm>
            <a:off x="1207244" y="5142902"/>
            <a:ext cx="13212142" cy="9608192"/>
          </a:xfrm>
          <a:custGeom>
            <a:avLst/>
            <a:gdLst/>
            <a:ahLst/>
            <a:cxnLst/>
            <a:rect l="l" t="t" r="r" b="b"/>
            <a:pathLst>
              <a:path w="5864225" h="7133590">
                <a:moveTo>
                  <a:pt x="0" y="7133000"/>
                </a:moveTo>
                <a:lnTo>
                  <a:pt x="5863695" y="7133000"/>
                </a:lnTo>
                <a:lnTo>
                  <a:pt x="5863695" y="0"/>
                </a:lnTo>
                <a:lnTo>
                  <a:pt x="0" y="0"/>
                </a:lnTo>
                <a:lnTo>
                  <a:pt x="0" y="7133000"/>
                </a:lnTo>
                <a:close/>
              </a:path>
            </a:pathLst>
          </a:custGeom>
          <a:ln w="5817">
            <a:solidFill>
              <a:srgbClr val="375F92"/>
            </a:solidFill>
          </a:ln>
        </p:spPr>
        <p:txBody>
          <a:bodyPr wrap="square" lIns="0" tIns="0" rIns="0" bIns="0" rtlCol="0"/>
          <a:lstStyle/>
          <a:p>
            <a:endParaRPr sz="5629"/>
          </a:p>
        </p:txBody>
      </p:sp>
      <p:sp>
        <p:nvSpPr>
          <p:cNvPr id="7" name="object 7"/>
          <p:cNvSpPr txBox="1"/>
          <p:nvPr/>
        </p:nvSpPr>
        <p:spPr>
          <a:xfrm>
            <a:off x="1209463" y="4493631"/>
            <a:ext cx="13261498" cy="669414"/>
          </a:xfrm>
          <a:prstGeom prst="rect">
            <a:avLst/>
          </a:prstGeom>
          <a:solidFill>
            <a:srgbClr val="385D89"/>
          </a:solidFill>
        </p:spPr>
        <p:txBody>
          <a:bodyPr vert="horz" wrap="square" lIns="0" tIns="0" rIns="0" bIns="0" rtlCol="0">
            <a:spAutoFit/>
          </a:bodyPr>
          <a:lstStyle/>
          <a:p>
            <a:pPr algn="ctr">
              <a:lnSpc>
                <a:spcPts val="5150"/>
              </a:lnSpc>
            </a:pPr>
            <a:r>
              <a:rPr lang="en-US" sz="5000" b="1" spc="-25" dirty="0">
                <a:solidFill>
                  <a:srgbClr val="EBF0DE"/>
                </a:solidFill>
                <a:latin typeface="Calibri"/>
                <a:cs typeface="Calibri"/>
              </a:rPr>
              <a:t>Introduction</a:t>
            </a:r>
            <a:endParaRPr sz="5000" dirty="0">
              <a:latin typeface="Calibri"/>
              <a:cs typeface="Calibri"/>
            </a:endParaRPr>
          </a:p>
        </p:txBody>
      </p:sp>
      <p:sp>
        <p:nvSpPr>
          <p:cNvPr id="8" name="object 8"/>
          <p:cNvSpPr/>
          <p:nvPr/>
        </p:nvSpPr>
        <p:spPr>
          <a:xfrm>
            <a:off x="28260712" y="5142902"/>
            <a:ext cx="13801688" cy="10452374"/>
          </a:xfrm>
          <a:custGeom>
            <a:avLst/>
            <a:gdLst/>
            <a:ahLst/>
            <a:cxnLst/>
            <a:rect l="l" t="t" r="r" b="b"/>
            <a:pathLst>
              <a:path w="5864225" h="2579370">
                <a:moveTo>
                  <a:pt x="0" y="2579328"/>
                </a:moveTo>
                <a:lnTo>
                  <a:pt x="5863695" y="2579328"/>
                </a:lnTo>
                <a:lnTo>
                  <a:pt x="5863695" y="0"/>
                </a:lnTo>
                <a:lnTo>
                  <a:pt x="0" y="0"/>
                </a:lnTo>
                <a:lnTo>
                  <a:pt x="0" y="2579328"/>
                </a:lnTo>
                <a:close/>
              </a:path>
            </a:pathLst>
          </a:custGeom>
          <a:ln w="5817">
            <a:solidFill>
              <a:srgbClr val="375F92"/>
            </a:solidFill>
          </a:ln>
        </p:spPr>
        <p:txBody>
          <a:bodyPr wrap="square" lIns="0" tIns="0" rIns="0" bIns="0" rtlCol="0"/>
          <a:lstStyle/>
          <a:p>
            <a:endParaRPr sz="5629"/>
          </a:p>
        </p:txBody>
      </p:sp>
      <p:sp>
        <p:nvSpPr>
          <p:cNvPr id="9" name="object 9"/>
          <p:cNvSpPr txBox="1"/>
          <p:nvPr/>
        </p:nvSpPr>
        <p:spPr>
          <a:xfrm>
            <a:off x="28212160" y="5248840"/>
            <a:ext cx="14002640" cy="11657051"/>
          </a:xfrm>
          <a:prstGeom prst="rect">
            <a:avLst/>
          </a:prstGeom>
        </p:spPr>
        <p:txBody>
          <a:bodyPr vert="horz" wrap="square" lIns="0" tIns="22874" rIns="0" bIns="0" rtlCol="0">
            <a:spAutoFit/>
          </a:bodyPr>
          <a:lstStyle/>
          <a:p>
            <a:pPr marL="137247" marR="163241" algn="ctr"/>
            <a:r>
              <a:rPr lang="en-US" sz="4200" spc="-8" dirty="0" smtClean="0">
                <a:latin typeface="Arial"/>
                <a:cs typeface="Arial"/>
              </a:rPr>
              <a:t>In the analysis of this study, the dwell time of the first run of fixations (within the first interest area of a trial) and reaction times (separated by interest area of the target) were calculated. Then, t-tests were run to assess if there were any significant differences between the left and right </a:t>
            </a:r>
            <a:r>
              <a:rPr lang="en-US" sz="4200" spc="-8" dirty="0" err="1" smtClean="0">
                <a:latin typeface="Arial"/>
                <a:cs typeface="Arial"/>
              </a:rPr>
              <a:t>hemifields</a:t>
            </a:r>
            <a:r>
              <a:rPr lang="en-US" sz="4200" spc="-8" dirty="0" smtClean="0">
                <a:latin typeface="Arial"/>
                <a:cs typeface="Arial"/>
              </a:rPr>
              <a:t>. The dwell time of the first run of fixations showed a significant difference between </a:t>
            </a:r>
            <a:r>
              <a:rPr lang="en-US" sz="4200" spc="-8" dirty="0" err="1" smtClean="0">
                <a:latin typeface="Arial"/>
                <a:cs typeface="Arial"/>
              </a:rPr>
              <a:t>hemifields</a:t>
            </a:r>
            <a:r>
              <a:rPr lang="en-US" sz="4200" spc="-8" dirty="0" smtClean="0">
                <a:latin typeface="Arial"/>
                <a:cs typeface="Arial"/>
              </a:rPr>
              <a:t>         (p &lt; 0.001), the reaction time data showed a similar trend as well (p &lt; 0.05). Also, the overall amount of first fixations were recorded, which indicated there is a heavy upper-left bias in the volitional deployment of overt attention within this task. Attention was deployed to the upper visual field first 81% of the trials and the left </a:t>
            </a:r>
            <a:r>
              <a:rPr lang="en-US" sz="4200" spc="-8" dirty="0" err="1" smtClean="0">
                <a:latin typeface="Arial"/>
                <a:cs typeface="Arial"/>
              </a:rPr>
              <a:t>hemifield</a:t>
            </a:r>
            <a:r>
              <a:rPr lang="en-US" sz="4200" spc="-8" dirty="0" smtClean="0">
                <a:latin typeface="Arial"/>
                <a:cs typeface="Arial"/>
              </a:rPr>
              <a:t> was chosen 56% of trials, with specifically the upper left quadrant being chosen 49% of the trials – which is a very strong indication of this bias.</a:t>
            </a:r>
            <a:endParaRPr lang="en-US" sz="4200" spc="-8" dirty="0">
              <a:latin typeface="Arial"/>
              <a:cs typeface="Arial"/>
            </a:endParaRPr>
          </a:p>
          <a:p>
            <a:pPr marL="137247" marR="163241" algn="ctr"/>
            <a:endParaRPr lang="en-US" sz="4200" spc="-8" dirty="0">
              <a:latin typeface="Arial"/>
              <a:cs typeface="Arial"/>
            </a:endParaRPr>
          </a:p>
          <a:p>
            <a:pPr marL="137247" marR="163241" algn="ctr"/>
            <a:endParaRPr lang="en-US" sz="4200" spc="-8" dirty="0">
              <a:latin typeface="Arial"/>
              <a:cs typeface="Arial"/>
            </a:endParaRPr>
          </a:p>
        </p:txBody>
      </p:sp>
      <p:sp>
        <p:nvSpPr>
          <p:cNvPr id="11" name="object 11"/>
          <p:cNvSpPr txBox="1"/>
          <p:nvPr/>
        </p:nvSpPr>
        <p:spPr>
          <a:xfrm>
            <a:off x="28260712" y="4452342"/>
            <a:ext cx="13801688" cy="666849"/>
          </a:xfrm>
          <a:prstGeom prst="rect">
            <a:avLst/>
          </a:prstGeom>
          <a:solidFill>
            <a:srgbClr val="385D89"/>
          </a:solidFill>
        </p:spPr>
        <p:txBody>
          <a:bodyPr vert="horz" wrap="square" lIns="0" tIns="0" rIns="0" bIns="0" rtlCol="0">
            <a:spAutoFit/>
          </a:bodyPr>
          <a:lstStyle/>
          <a:p>
            <a:pPr algn="ctr">
              <a:lnSpc>
                <a:spcPts val="5150"/>
              </a:lnSpc>
            </a:pPr>
            <a:r>
              <a:rPr sz="4503" b="1" spc="-25" dirty="0">
                <a:solidFill>
                  <a:srgbClr val="EBF0DE"/>
                </a:solidFill>
                <a:latin typeface="Calibri"/>
                <a:cs typeface="Calibri"/>
              </a:rPr>
              <a:t>Results</a:t>
            </a:r>
            <a:endParaRPr sz="4503">
              <a:latin typeface="Calibri"/>
              <a:cs typeface="Calibri"/>
            </a:endParaRPr>
          </a:p>
        </p:txBody>
      </p:sp>
      <p:sp>
        <p:nvSpPr>
          <p:cNvPr id="21" name="object 21"/>
          <p:cNvSpPr/>
          <p:nvPr/>
        </p:nvSpPr>
        <p:spPr>
          <a:xfrm>
            <a:off x="28260712" y="24938046"/>
            <a:ext cx="13700364" cy="5999154"/>
          </a:xfrm>
          <a:custGeom>
            <a:avLst/>
            <a:gdLst/>
            <a:ahLst/>
            <a:cxnLst/>
            <a:rect l="l" t="t" r="r" b="b"/>
            <a:pathLst>
              <a:path w="5864225" h="3115944">
                <a:moveTo>
                  <a:pt x="0" y="3115670"/>
                </a:moveTo>
                <a:lnTo>
                  <a:pt x="5863695" y="3115670"/>
                </a:lnTo>
                <a:lnTo>
                  <a:pt x="5863695" y="0"/>
                </a:lnTo>
                <a:lnTo>
                  <a:pt x="0" y="0"/>
                </a:lnTo>
                <a:lnTo>
                  <a:pt x="0" y="3115670"/>
                </a:lnTo>
                <a:close/>
              </a:path>
            </a:pathLst>
          </a:custGeom>
          <a:ln w="5817">
            <a:solidFill>
              <a:srgbClr val="375F92"/>
            </a:solidFill>
          </a:ln>
        </p:spPr>
        <p:txBody>
          <a:bodyPr wrap="square" lIns="0" tIns="0" rIns="0" bIns="0" rtlCol="0"/>
          <a:lstStyle/>
          <a:p>
            <a:endParaRPr sz="5629"/>
          </a:p>
        </p:txBody>
      </p:sp>
      <p:sp>
        <p:nvSpPr>
          <p:cNvPr id="22" name="object 22"/>
          <p:cNvSpPr txBox="1"/>
          <p:nvPr/>
        </p:nvSpPr>
        <p:spPr>
          <a:xfrm>
            <a:off x="28260712" y="25330545"/>
            <a:ext cx="13801688" cy="4035742"/>
          </a:xfrm>
          <a:prstGeom prst="rect">
            <a:avLst/>
          </a:prstGeom>
        </p:spPr>
        <p:txBody>
          <a:bodyPr vert="horz" wrap="square" lIns="0" tIns="34312" rIns="0" bIns="0" rtlCol="0">
            <a:spAutoFit/>
          </a:bodyPr>
          <a:lstStyle/>
          <a:p>
            <a:pPr marL="137247" marR="587458">
              <a:lnSpc>
                <a:spcPts val="3422"/>
              </a:lnSpc>
              <a:spcBef>
                <a:spcPts val="270"/>
              </a:spcBef>
            </a:pPr>
            <a:r>
              <a:rPr lang="en-US" sz="3200" dirty="0" err="1">
                <a:latin typeface="Arial"/>
                <a:cs typeface="Arial"/>
              </a:rPr>
              <a:t>Bengson</a:t>
            </a:r>
            <a:r>
              <a:rPr lang="en-US" sz="3200" dirty="0">
                <a:latin typeface="Arial"/>
                <a:cs typeface="Arial"/>
              </a:rPr>
              <a:t>, J. J., Kelley, T. A., Zhang, X., Wang, J.-L., &amp; </a:t>
            </a:r>
            <a:r>
              <a:rPr lang="en-US" sz="3200" dirty="0" err="1">
                <a:latin typeface="Arial"/>
                <a:cs typeface="Arial"/>
              </a:rPr>
              <a:t>Mangun</a:t>
            </a:r>
            <a:r>
              <a:rPr lang="en-US" sz="3200" dirty="0">
                <a:latin typeface="Arial"/>
                <a:cs typeface="Arial"/>
              </a:rPr>
              <a:t>, G. R. (2014). Spontaneous Neural Fluctuations Predict Decisions to Attend. Journal of Cognitive Neuroscience</a:t>
            </a:r>
            <a:r>
              <a:rPr lang="en-US" sz="3200" dirty="0" smtClean="0">
                <a:latin typeface="Arial"/>
                <a:cs typeface="Arial"/>
              </a:rPr>
              <a:t>, 26(11), 2578–2584. </a:t>
            </a:r>
          </a:p>
          <a:p>
            <a:pPr marL="137247" marR="587458">
              <a:lnSpc>
                <a:spcPts val="3422"/>
              </a:lnSpc>
              <a:spcBef>
                <a:spcPts val="270"/>
              </a:spcBef>
            </a:pPr>
            <a:r>
              <a:rPr lang="en-US" sz="3200" dirty="0" err="1" smtClean="0">
                <a:latin typeface="Arial"/>
                <a:cs typeface="Arial"/>
              </a:rPr>
              <a:t>Durgin</a:t>
            </a:r>
            <a:r>
              <a:rPr lang="en-US" sz="3200" dirty="0">
                <a:latin typeface="Arial"/>
                <a:cs typeface="Arial"/>
              </a:rPr>
              <a:t>, F. H., Doyle, E., &amp; Egan, L. (2008). Upper-left gaze bias reveals competing search strategies in a reverse </a:t>
            </a:r>
            <a:r>
              <a:rPr lang="en-US" sz="3200" dirty="0" err="1">
                <a:latin typeface="Arial"/>
                <a:cs typeface="Arial"/>
              </a:rPr>
              <a:t>Stroop</a:t>
            </a:r>
            <a:r>
              <a:rPr lang="en-US" sz="3200" dirty="0">
                <a:latin typeface="Arial"/>
                <a:cs typeface="Arial"/>
              </a:rPr>
              <a:t> task. </a:t>
            </a:r>
            <a:r>
              <a:rPr lang="en-US" sz="3200" dirty="0" err="1">
                <a:latin typeface="Arial"/>
                <a:cs typeface="Arial"/>
              </a:rPr>
              <a:t>Acta</a:t>
            </a:r>
            <a:r>
              <a:rPr lang="en-US" sz="3200" dirty="0">
                <a:latin typeface="Arial"/>
                <a:cs typeface="Arial"/>
              </a:rPr>
              <a:t> </a:t>
            </a:r>
            <a:r>
              <a:rPr lang="en-US" sz="3200" dirty="0" err="1">
                <a:latin typeface="Arial"/>
                <a:cs typeface="Arial"/>
              </a:rPr>
              <a:t>Psychologica</a:t>
            </a:r>
            <a:r>
              <a:rPr lang="en-US" sz="3200" dirty="0">
                <a:latin typeface="Arial"/>
                <a:cs typeface="Arial"/>
              </a:rPr>
              <a:t>, 127(2), 428–448. </a:t>
            </a:r>
            <a:endParaRPr lang="en-US" sz="3200" dirty="0" smtClean="0">
              <a:latin typeface="Arial"/>
              <a:cs typeface="Arial"/>
            </a:endParaRPr>
          </a:p>
          <a:p>
            <a:pPr marL="137247" marR="587458">
              <a:lnSpc>
                <a:spcPts val="3422"/>
              </a:lnSpc>
              <a:spcBef>
                <a:spcPts val="270"/>
              </a:spcBef>
            </a:pPr>
            <a:r>
              <a:rPr lang="en-US" sz="3200" dirty="0">
                <a:latin typeface="Arial"/>
                <a:cs typeface="Arial"/>
              </a:rPr>
              <a:t>Nicholls, M. E., &amp; Roberts, G. R. (2002). Can Free-Viewing Perceptual Asymmetries be Explained by Scanning, Pre-Motor or Attentional Biases? Cortex, 38(2), 113–136</a:t>
            </a:r>
            <a:r>
              <a:rPr lang="en-US" sz="3200" dirty="0" smtClean="0">
                <a:latin typeface="Arial"/>
                <a:cs typeface="Arial"/>
              </a:rPr>
              <a:t>.</a:t>
            </a:r>
            <a:endParaRPr sz="3200" dirty="0">
              <a:latin typeface="Arial"/>
              <a:cs typeface="Arial"/>
            </a:endParaRPr>
          </a:p>
        </p:txBody>
      </p:sp>
      <p:sp>
        <p:nvSpPr>
          <p:cNvPr id="23" name="object 23"/>
          <p:cNvSpPr txBox="1"/>
          <p:nvPr/>
        </p:nvSpPr>
        <p:spPr>
          <a:xfrm>
            <a:off x="28260712" y="24652211"/>
            <a:ext cx="13700364" cy="686207"/>
          </a:xfrm>
          <a:prstGeom prst="rect">
            <a:avLst/>
          </a:prstGeom>
          <a:solidFill>
            <a:srgbClr val="385D89"/>
          </a:solidFill>
        </p:spPr>
        <p:txBody>
          <a:bodyPr vert="horz" wrap="square" lIns="0" tIns="0" rIns="0" bIns="0" rtlCol="0">
            <a:spAutoFit/>
          </a:bodyPr>
          <a:lstStyle/>
          <a:p>
            <a:pPr algn="ctr">
              <a:lnSpc>
                <a:spcPts val="5166"/>
              </a:lnSpc>
            </a:pPr>
            <a:r>
              <a:rPr sz="4503" b="1" spc="-33" dirty="0">
                <a:solidFill>
                  <a:srgbClr val="EBF0DE"/>
                </a:solidFill>
                <a:latin typeface="Calibri"/>
                <a:cs typeface="Calibri"/>
              </a:rPr>
              <a:t>References</a:t>
            </a:r>
            <a:endParaRPr sz="4503" dirty="0">
              <a:latin typeface="Calibri"/>
              <a:cs typeface="Calibri"/>
            </a:endParaRPr>
          </a:p>
        </p:txBody>
      </p:sp>
      <p:sp>
        <p:nvSpPr>
          <p:cNvPr id="26" name="object 26"/>
          <p:cNvSpPr/>
          <p:nvPr/>
        </p:nvSpPr>
        <p:spPr>
          <a:xfrm>
            <a:off x="1154121" y="23161843"/>
            <a:ext cx="13215784" cy="7926740"/>
          </a:xfrm>
          <a:custGeom>
            <a:avLst/>
            <a:gdLst/>
            <a:ahLst/>
            <a:cxnLst/>
            <a:rect l="l" t="t" r="r" b="b"/>
            <a:pathLst>
              <a:path w="5864225" h="3918584">
                <a:moveTo>
                  <a:pt x="0" y="3918438"/>
                </a:moveTo>
                <a:lnTo>
                  <a:pt x="5863695" y="3918438"/>
                </a:lnTo>
                <a:lnTo>
                  <a:pt x="5863695" y="0"/>
                </a:lnTo>
                <a:lnTo>
                  <a:pt x="0" y="0"/>
                </a:lnTo>
                <a:lnTo>
                  <a:pt x="0" y="3918438"/>
                </a:lnTo>
                <a:close/>
              </a:path>
            </a:pathLst>
          </a:custGeom>
          <a:ln w="5817">
            <a:solidFill>
              <a:srgbClr val="375F92"/>
            </a:solidFill>
          </a:ln>
        </p:spPr>
        <p:txBody>
          <a:bodyPr wrap="square" lIns="0" tIns="0" rIns="0" bIns="0" rtlCol="0"/>
          <a:lstStyle/>
          <a:p>
            <a:endParaRPr sz="5629"/>
          </a:p>
        </p:txBody>
      </p:sp>
      <p:sp>
        <p:nvSpPr>
          <p:cNvPr id="28" name="object 28"/>
          <p:cNvSpPr txBox="1"/>
          <p:nvPr/>
        </p:nvSpPr>
        <p:spPr>
          <a:xfrm>
            <a:off x="1154121" y="22489058"/>
            <a:ext cx="13220056" cy="666849"/>
          </a:xfrm>
          <a:prstGeom prst="rect">
            <a:avLst/>
          </a:prstGeom>
          <a:solidFill>
            <a:srgbClr val="385D89"/>
          </a:solidFill>
        </p:spPr>
        <p:txBody>
          <a:bodyPr vert="horz" wrap="square" lIns="0" tIns="0" rIns="0" bIns="0" rtlCol="0">
            <a:spAutoFit/>
          </a:bodyPr>
          <a:lstStyle/>
          <a:p>
            <a:pPr marL="1040" algn="ctr">
              <a:lnSpc>
                <a:spcPts val="5150"/>
              </a:lnSpc>
            </a:pPr>
            <a:r>
              <a:rPr sz="5000" b="1" spc="-8" dirty="0">
                <a:solidFill>
                  <a:srgbClr val="EBF0DE"/>
                </a:solidFill>
                <a:latin typeface="Calibri"/>
                <a:cs typeface="Calibri"/>
              </a:rPr>
              <a:t>Methods</a:t>
            </a:r>
            <a:endParaRPr sz="5000" dirty="0">
              <a:latin typeface="Calibri"/>
              <a:cs typeface="Calibri"/>
            </a:endParaRPr>
          </a:p>
        </p:txBody>
      </p:sp>
      <p:sp>
        <p:nvSpPr>
          <p:cNvPr id="36" name="object 8"/>
          <p:cNvSpPr/>
          <p:nvPr/>
        </p:nvSpPr>
        <p:spPr>
          <a:xfrm>
            <a:off x="28265731" y="16486621"/>
            <a:ext cx="13700364" cy="7847598"/>
          </a:xfrm>
          <a:custGeom>
            <a:avLst/>
            <a:gdLst/>
            <a:ahLst/>
            <a:cxnLst/>
            <a:rect l="l" t="t" r="r" b="b"/>
            <a:pathLst>
              <a:path w="5864225" h="2579370">
                <a:moveTo>
                  <a:pt x="0" y="2579328"/>
                </a:moveTo>
                <a:lnTo>
                  <a:pt x="5863695" y="2579328"/>
                </a:lnTo>
                <a:lnTo>
                  <a:pt x="5863695" y="0"/>
                </a:lnTo>
                <a:lnTo>
                  <a:pt x="0" y="0"/>
                </a:lnTo>
                <a:lnTo>
                  <a:pt x="0" y="2579328"/>
                </a:lnTo>
                <a:close/>
              </a:path>
            </a:pathLst>
          </a:custGeom>
          <a:ln w="5817">
            <a:solidFill>
              <a:srgbClr val="375F92"/>
            </a:solidFill>
          </a:ln>
        </p:spPr>
        <p:txBody>
          <a:bodyPr wrap="square" lIns="0" tIns="0" rIns="0" bIns="0" rtlCol="0"/>
          <a:lstStyle/>
          <a:p>
            <a:endParaRPr sz="5629"/>
          </a:p>
        </p:txBody>
      </p:sp>
      <p:sp>
        <p:nvSpPr>
          <p:cNvPr id="38" name="object 9">
            <a:extLst>
              <a:ext uri="{FF2B5EF4-FFF2-40B4-BE49-F238E27FC236}">
                <a16:creationId xmlns:a16="http://schemas.microsoft.com/office/drawing/2014/main" id="{5420C804-7ADA-4651-B778-7C33B7BE16FD}"/>
              </a:ext>
            </a:extLst>
          </p:cNvPr>
          <p:cNvSpPr txBox="1"/>
          <p:nvPr/>
        </p:nvSpPr>
        <p:spPr>
          <a:xfrm>
            <a:off x="1203600" y="5371566"/>
            <a:ext cx="13176366" cy="9071728"/>
          </a:xfrm>
          <a:prstGeom prst="rect">
            <a:avLst/>
          </a:prstGeom>
        </p:spPr>
        <p:txBody>
          <a:bodyPr vert="horz" wrap="square" lIns="0" tIns="22874" rIns="0" bIns="0" rtlCol="0">
            <a:spAutoFit/>
          </a:bodyPr>
          <a:lstStyle/>
          <a:p>
            <a:pPr marL="137247" marR="163241" algn="ctr"/>
            <a:r>
              <a:rPr lang="en-US" sz="4200" spc="-8" dirty="0" smtClean="0">
                <a:latin typeface="Arial"/>
                <a:cs typeface="Arial"/>
              </a:rPr>
              <a:t>In real world vision, eye movements can be driven by either top-down or bottom-up factors. Prior studies utilizing eye movements guided by top-down attention have revealed an upper-left visual field bias in the first saccades of tasks (</a:t>
            </a:r>
            <a:r>
              <a:rPr lang="en-US" sz="4200" spc="-8" dirty="0" err="1" smtClean="0">
                <a:latin typeface="Arial"/>
                <a:cs typeface="Arial"/>
              </a:rPr>
              <a:t>Durgin</a:t>
            </a:r>
            <a:r>
              <a:rPr lang="en-US" sz="4200" spc="-8" dirty="0" smtClean="0">
                <a:latin typeface="Arial"/>
                <a:cs typeface="Arial"/>
              </a:rPr>
              <a:t> et al., 2008). Former studies on willed attention have solidified there are neural differences between cued and fully volitional attention (</a:t>
            </a:r>
            <a:r>
              <a:rPr lang="en-US" sz="4200" spc="-8" dirty="0" err="1" smtClean="0">
                <a:latin typeface="Arial"/>
                <a:cs typeface="Arial"/>
              </a:rPr>
              <a:t>Bengson</a:t>
            </a:r>
            <a:r>
              <a:rPr lang="en-US" sz="4200" spc="-8" dirty="0" smtClean="0">
                <a:latin typeface="Arial"/>
                <a:cs typeface="Arial"/>
              </a:rPr>
              <a:t> et al., 2014). Understanding the biases of the visual system and how they effect the efficacy of visual search provides a further insight into how truly endogenous willed attention is guided. This study investigates how the biases of the visual system effect search strategies in a fully willed paradigm – with no external cues or explicit strategy.</a:t>
            </a:r>
          </a:p>
        </p:txBody>
      </p:sp>
      <p:sp>
        <p:nvSpPr>
          <p:cNvPr id="39" name="object 9">
            <a:extLst>
              <a:ext uri="{FF2B5EF4-FFF2-40B4-BE49-F238E27FC236}">
                <a16:creationId xmlns:a16="http://schemas.microsoft.com/office/drawing/2014/main" id="{6AC0EBE5-97E6-4D4C-A02C-4FEF2FB0A951}"/>
              </a:ext>
            </a:extLst>
          </p:cNvPr>
          <p:cNvSpPr txBox="1"/>
          <p:nvPr/>
        </p:nvSpPr>
        <p:spPr>
          <a:xfrm>
            <a:off x="1097056" y="23309515"/>
            <a:ext cx="13325435" cy="7779067"/>
          </a:xfrm>
          <a:prstGeom prst="rect">
            <a:avLst/>
          </a:prstGeom>
        </p:spPr>
        <p:txBody>
          <a:bodyPr vert="horz" wrap="square" lIns="0" tIns="22874" rIns="0" bIns="0" rtlCol="0">
            <a:spAutoFit/>
          </a:bodyPr>
          <a:lstStyle/>
          <a:p>
            <a:pPr marL="137247" marR="163241" algn="ctr"/>
            <a:r>
              <a:rPr lang="en-US" sz="4200" spc="-8" dirty="0">
                <a:latin typeface="Arial"/>
                <a:cs typeface="Arial"/>
              </a:rPr>
              <a:t>Eye-tracking data was recorded from </a:t>
            </a:r>
            <a:r>
              <a:rPr lang="en-US" sz="4200" spc="-8" dirty="0" smtClean="0">
                <a:latin typeface="Arial"/>
                <a:cs typeface="Arial"/>
              </a:rPr>
              <a:t>six </a:t>
            </a:r>
            <a:r>
              <a:rPr lang="en-US" sz="4200" spc="-8" dirty="0">
                <a:latin typeface="Arial"/>
                <a:cs typeface="Arial"/>
              </a:rPr>
              <a:t>UC Davis undergraduate </a:t>
            </a:r>
            <a:r>
              <a:rPr lang="en-US" sz="4200" spc="-8" dirty="0" smtClean="0">
                <a:latin typeface="Arial"/>
                <a:cs typeface="Arial"/>
              </a:rPr>
              <a:t>students. </a:t>
            </a:r>
            <a:r>
              <a:rPr lang="en-US" sz="4200" spc="-8" dirty="0">
                <a:latin typeface="Arial"/>
                <a:cs typeface="Arial"/>
              </a:rPr>
              <a:t>Participants were told to engage in a complex visual search task, where they were instructed to maintain fixation at the center of the screen until the onset of an array. Then, without using any explicit strategy, advised to saccade until they found a target, which could not be detected using covert attention alone</a:t>
            </a:r>
            <a:r>
              <a:rPr lang="en-US" sz="4200" spc="-8" dirty="0" smtClean="0">
                <a:latin typeface="Arial"/>
                <a:cs typeface="Arial"/>
              </a:rPr>
              <a:t>. </a:t>
            </a:r>
            <a:r>
              <a:rPr lang="en-US" sz="4200" spc="-8" dirty="0">
                <a:latin typeface="Arial"/>
                <a:cs typeface="Arial"/>
              </a:rPr>
              <a:t>This task required subjects to </a:t>
            </a:r>
            <a:r>
              <a:rPr lang="en-US" sz="4200" spc="-8" dirty="0" smtClean="0">
                <a:latin typeface="Arial"/>
                <a:cs typeface="Arial"/>
              </a:rPr>
              <a:t>make </a:t>
            </a:r>
            <a:r>
              <a:rPr lang="en-US" sz="4200" spc="-8" dirty="0">
                <a:latin typeface="Arial"/>
                <a:cs typeface="Arial"/>
              </a:rPr>
              <a:t>fully volitional decisions regarding where to deploy their attention. To assess the data, we divided the array into four interest areas (</a:t>
            </a:r>
            <a:r>
              <a:rPr lang="en-US" sz="4200" spc="-8" dirty="0" smtClean="0">
                <a:latin typeface="Arial"/>
                <a:cs typeface="Arial"/>
              </a:rPr>
              <a:t>Fig. 2) </a:t>
            </a:r>
            <a:r>
              <a:rPr lang="en-US" sz="4200" spc="-8" dirty="0">
                <a:latin typeface="Arial"/>
                <a:cs typeface="Arial"/>
              </a:rPr>
              <a:t>and labelled the data based on the end location of the first </a:t>
            </a:r>
            <a:r>
              <a:rPr lang="en-US" sz="4200" spc="-8" dirty="0" smtClean="0">
                <a:latin typeface="Arial"/>
                <a:cs typeface="Arial"/>
              </a:rPr>
              <a:t>saccade.</a:t>
            </a:r>
            <a:endParaRPr lang="en-US" sz="4200" spc="-8" dirty="0">
              <a:latin typeface="Arial"/>
              <a:cs typeface="Arial"/>
            </a:endParaRPr>
          </a:p>
        </p:txBody>
      </p:sp>
      <p:pic>
        <p:nvPicPr>
          <p:cNvPr id="18" name="Picture 17" descr="A picture containing photo, wearing, man&#10;&#10;Description automatically generated">
            <a:extLst>
              <a:ext uri="{FF2B5EF4-FFF2-40B4-BE49-F238E27FC236}">
                <a16:creationId xmlns:a16="http://schemas.microsoft.com/office/drawing/2014/main" id="{8B79CB03-DEC0-4A62-BFBF-AB076B3850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3600" y="76050"/>
            <a:ext cx="4026349" cy="4026349"/>
          </a:xfrm>
          <a:prstGeom prst="rect">
            <a:avLst/>
          </a:prstGeom>
        </p:spPr>
      </p:pic>
      <p:sp>
        <p:nvSpPr>
          <p:cNvPr id="41" name="object 13">
            <a:extLst>
              <a:ext uri="{FF2B5EF4-FFF2-40B4-BE49-F238E27FC236}">
                <a16:creationId xmlns:a16="http://schemas.microsoft.com/office/drawing/2014/main" id="{66490AD4-FDA4-4184-A73C-9ED8055F793A}"/>
              </a:ext>
            </a:extLst>
          </p:cNvPr>
          <p:cNvSpPr txBox="1"/>
          <p:nvPr/>
        </p:nvSpPr>
        <p:spPr>
          <a:xfrm>
            <a:off x="14822665" y="4493631"/>
            <a:ext cx="12150882" cy="516589"/>
          </a:xfrm>
          <a:prstGeom prst="rect">
            <a:avLst/>
          </a:prstGeom>
        </p:spPr>
        <p:txBody>
          <a:bodyPr vert="horz" wrap="square" lIns="0" tIns="23913" rIns="0" bIns="0" rtlCol="0">
            <a:spAutoFit/>
          </a:bodyPr>
          <a:lstStyle/>
          <a:p>
            <a:pPr marL="20795">
              <a:spcBef>
                <a:spcPts val="187"/>
              </a:spcBef>
            </a:pPr>
            <a:r>
              <a:rPr sz="3200" b="1" dirty="0">
                <a:latin typeface="Calibri"/>
                <a:cs typeface="Calibri"/>
              </a:rPr>
              <a:t>Figure </a:t>
            </a:r>
            <a:r>
              <a:rPr lang="en-US" sz="3200" b="1" dirty="0" smtClean="0">
                <a:latin typeface="Calibri"/>
                <a:cs typeface="Calibri"/>
              </a:rPr>
              <a:t>2</a:t>
            </a:r>
            <a:r>
              <a:rPr sz="3200" b="1" dirty="0" smtClean="0">
                <a:latin typeface="Calibri"/>
                <a:cs typeface="Calibri"/>
              </a:rPr>
              <a:t>. </a:t>
            </a:r>
            <a:r>
              <a:rPr lang="en-US" sz="3200" dirty="0" smtClean="0">
                <a:latin typeface="Calibri"/>
                <a:cs typeface="Calibri"/>
              </a:rPr>
              <a:t>The </a:t>
            </a:r>
            <a:r>
              <a:rPr lang="en-US" sz="3200" dirty="0">
                <a:latin typeface="Calibri"/>
                <a:cs typeface="Calibri"/>
              </a:rPr>
              <a:t>visual search </a:t>
            </a:r>
            <a:r>
              <a:rPr lang="en-US" sz="3200" dirty="0" smtClean="0">
                <a:latin typeface="Calibri"/>
                <a:cs typeface="Calibri"/>
              </a:rPr>
              <a:t>array (color coded by interest area)</a:t>
            </a:r>
            <a:r>
              <a:rPr sz="3200" dirty="0" smtClean="0">
                <a:latin typeface="Calibri"/>
                <a:cs typeface="Calibri"/>
              </a:rPr>
              <a:t>.</a:t>
            </a:r>
            <a:endParaRPr sz="3200" dirty="0">
              <a:latin typeface="Calibri"/>
              <a:cs typeface="Calibri"/>
            </a:endParaRPr>
          </a:p>
        </p:txBody>
      </p:sp>
      <p:pic>
        <p:nvPicPr>
          <p:cNvPr id="47" name="Picture 46" descr="A screenshot of a cell phone&#10;&#10;Description automatically generated">
            <a:extLst>
              <a:ext uri="{FF2B5EF4-FFF2-40B4-BE49-F238E27FC236}">
                <a16:creationId xmlns:a16="http://schemas.microsoft.com/office/drawing/2014/main" id="{6E284413-B085-4E0B-A7BA-D17A771D93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922419" y="21720397"/>
            <a:ext cx="12822740" cy="9404372"/>
          </a:xfrm>
          <a:prstGeom prst="rect">
            <a:avLst/>
          </a:prstGeom>
        </p:spPr>
      </p:pic>
      <p:sp>
        <p:nvSpPr>
          <p:cNvPr id="48" name="object 13">
            <a:extLst>
              <a:ext uri="{FF2B5EF4-FFF2-40B4-BE49-F238E27FC236}">
                <a16:creationId xmlns:a16="http://schemas.microsoft.com/office/drawing/2014/main" id="{35840634-EFC6-420E-B90E-139602951898}"/>
              </a:ext>
            </a:extLst>
          </p:cNvPr>
          <p:cNvSpPr txBox="1"/>
          <p:nvPr/>
        </p:nvSpPr>
        <p:spPr>
          <a:xfrm>
            <a:off x="15011400" y="20910648"/>
            <a:ext cx="12150882" cy="516589"/>
          </a:xfrm>
          <a:prstGeom prst="rect">
            <a:avLst/>
          </a:prstGeom>
        </p:spPr>
        <p:txBody>
          <a:bodyPr vert="horz" wrap="square" lIns="0" tIns="23913" rIns="0" bIns="0" rtlCol="0">
            <a:spAutoFit/>
          </a:bodyPr>
          <a:lstStyle/>
          <a:p>
            <a:pPr marL="20795">
              <a:spcBef>
                <a:spcPts val="187"/>
              </a:spcBef>
            </a:pPr>
            <a:r>
              <a:rPr sz="3200" b="1" dirty="0">
                <a:latin typeface="Calibri"/>
                <a:cs typeface="Calibri"/>
              </a:rPr>
              <a:t>Figure </a:t>
            </a:r>
            <a:r>
              <a:rPr lang="en-US" sz="3200" b="1" dirty="0" smtClean="0">
                <a:latin typeface="Calibri"/>
                <a:cs typeface="Calibri"/>
              </a:rPr>
              <a:t>4</a:t>
            </a:r>
            <a:r>
              <a:rPr sz="3200" b="1" dirty="0" smtClean="0">
                <a:latin typeface="Calibri"/>
                <a:cs typeface="Calibri"/>
              </a:rPr>
              <a:t>. </a:t>
            </a:r>
            <a:r>
              <a:rPr lang="en-US" sz="3200" dirty="0">
                <a:latin typeface="Calibri"/>
                <a:cs typeface="Calibri"/>
              </a:rPr>
              <a:t>First fixation rates by interest area.</a:t>
            </a:r>
            <a:endParaRPr sz="3200" dirty="0">
              <a:latin typeface="Calibri"/>
              <a:cs typeface="Calibri"/>
            </a:endParaRPr>
          </a:p>
        </p:txBody>
      </p:sp>
      <p:pic>
        <p:nvPicPr>
          <p:cNvPr id="50" name="Picture 49" descr="A screenshot of a cell phone&#10;&#10;Description automatically generated">
            <a:extLst>
              <a:ext uri="{FF2B5EF4-FFF2-40B4-BE49-F238E27FC236}">
                <a16:creationId xmlns:a16="http://schemas.microsoft.com/office/drawing/2014/main" id="{A616D4C4-4339-47D2-ABDF-094A5E9D6D0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922418" y="5120616"/>
            <a:ext cx="13137341" cy="7389753"/>
          </a:xfrm>
          <a:prstGeom prst="rect">
            <a:avLst/>
          </a:prstGeom>
        </p:spPr>
      </p:pic>
      <p:pic>
        <p:nvPicPr>
          <p:cNvPr id="51" name="Picture 50" descr="A screenshot of a cell phone&#10;&#10;Description automatically generated">
            <a:extLst>
              <a:ext uri="{FF2B5EF4-FFF2-40B4-BE49-F238E27FC236}">
                <a16:creationId xmlns:a16="http://schemas.microsoft.com/office/drawing/2014/main" id="{650A6C1C-DD48-477C-9054-A316347258B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669785" y="13588087"/>
            <a:ext cx="6404349" cy="7282515"/>
          </a:xfrm>
          <a:prstGeom prst="rect">
            <a:avLst/>
          </a:prstGeom>
        </p:spPr>
      </p:pic>
      <p:pic>
        <p:nvPicPr>
          <p:cNvPr id="52" name="Picture 51" descr="A screenshot of a cell phone&#10;&#10;Description automatically generated">
            <a:extLst>
              <a:ext uri="{FF2B5EF4-FFF2-40B4-BE49-F238E27FC236}">
                <a16:creationId xmlns:a16="http://schemas.microsoft.com/office/drawing/2014/main" id="{4AD205D7-4C97-4731-B7A7-30156B37811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240352" y="13588088"/>
            <a:ext cx="6553364" cy="7029400"/>
          </a:xfrm>
          <a:prstGeom prst="rect">
            <a:avLst/>
          </a:prstGeom>
        </p:spPr>
      </p:pic>
      <p:sp>
        <p:nvSpPr>
          <p:cNvPr id="53" name="object 13">
            <a:extLst>
              <a:ext uri="{FF2B5EF4-FFF2-40B4-BE49-F238E27FC236}">
                <a16:creationId xmlns:a16="http://schemas.microsoft.com/office/drawing/2014/main" id="{4CE59F01-8A1A-4B6F-A86A-B659E395EFD0}"/>
              </a:ext>
            </a:extLst>
          </p:cNvPr>
          <p:cNvSpPr txBox="1"/>
          <p:nvPr/>
        </p:nvSpPr>
        <p:spPr>
          <a:xfrm>
            <a:off x="15011400" y="12910693"/>
            <a:ext cx="12150882" cy="1009032"/>
          </a:xfrm>
          <a:prstGeom prst="rect">
            <a:avLst/>
          </a:prstGeom>
        </p:spPr>
        <p:txBody>
          <a:bodyPr vert="horz" wrap="square" lIns="0" tIns="23913" rIns="0" bIns="0" rtlCol="0">
            <a:spAutoFit/>
          </a:bodyPr>
          <a:lstStyle/>
          <a:p>
            <a:pPr marL="20795">
              <a:spcBef>
                <a:spcPts val="187"/>
              </a:spcBef>
            </a:pPr>
            <a:r>
              <a:rPr sz="3200" b="1" dirty="0">
                <a:latin typeface="Calibri"/>
                <a:cs typeface="Calibri"/>
              </a:rPr>
              <a:t>Figure </a:t>
            </a:r>
            <a:r>
              <a:rPr lang="en-US" sz="3200" b="1" dirty="0" smtClean="0">
                <a:latin typeface="Calibri"/>
                <a:cs typeface="Calibri"/>
              </a:rPr>
              <a:t>3</a:t>
            </a:r>
            <a:r>
              <a:rPr sz="3200" b="1" dirty="0" smtClean="0">
                <a:latin typeface="Calibri"/>
                <a:cs typeface="Calibri"/>
              </a:rPr>
              <a:t>. </a:t>
            </a:r>
            <a:r>
              <a:rPr lang="en-US" sz="3200" dirty="0">
                <a:latin typeface="Calibri"/>
                <a:cs typeface="Calibri"/>
              </a:rPr>
              <a:t>Plots of mean dwell time and mean reaction time with significance testing.</a:t>
            </a:r>
            <a:endParaRPr sz="3200" dirty="0">
              <a:latin typeface="Calibri"/>
              <a:cs typeface="Calibri"/>
            </a:endParaRPr>
          </a:p>
        </p:txBody>
      </p:sp>
      <p:sp>
        <p:nvSpPr>
          <p:cNvPr id="44" name="object 13">
            <a:extLst>
              <a:ext uri="{FF2B5EF4-FFF2-40B4-BE49-F238E27FC236}">
                <a16:creationId xmlns:a16="http://schemas.microsoft.com/office/drawing/2014/main" id="{66490AD4-FDA4-4184-A73C-9ED8055F793A}"/>
              </a:ext>
            </a:extLst>
          </p:cNvPr>
          <p:cNvSpPr txBox="1"/>
          <p:nvPr/>
        </p:nvSpPr>
        <p:spPr>
          <a:xfrm>
            <a:off x="1203600" y="14979758"/>
            <a:ext cx="12150882" cy="516589"/>
          </a:xfrm>
          <a:prstGeom prst="rect">
            <a:avLst/>
          </a:prstGeom>
        </p:spPr>
        <p:txBody>
          <a:bodyPr vert="horz" wrap="square" lIns="0" tIns="23913" rIns="0" bIns="0" rtlCol="0">
            <a:spAutoFit/>
          </a:bodyPr>
          <a:lstStyle/>
          <a:p>
            <a:pPr marL="20795">
              <a:spcBef>
                <a:spcPts val="187"/>
              </a:spcBef>
            </a:pPr>
            <a:r>
              <a:rPr sz="3200" b="1" dirty="0">
                <a:latin typeface="Calibri"/>
                <a:cs typeface="Calibri"/>
              </a:rPr>
              <a:t>Figure 1. </a:t>
            </a:r>
            <a:r>
              <a:rPr lang="en-US" sz="3200" dirty="0" smtClean="0">
                <a:latin typeface="Calibri"/>
                <a:cs typeface="Calibri"/>
              </a:rPr>
              <a:t>One subject’s first saccade map</a:t>
            </a:r>
            <a:r>
              <a:rPr sz="3200" dirty="0" smtClean="0">
                <a:latin typeface="Calibri"/>
                <a:cs typeface="Calibri"/>
              </a:rPr>
              <a:t>.</a:t>
            </a:r>
            <a:endParaRPr sz="3200" dirty="0">
              <a:latin typeface="Calibri"/>
              <a:cs typeface="Calibri"/>
            </a:endParaRPr>
          </a:p>
        </p:txBody>
      </p:sp>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664467" y="21517472"/>
            <a:ext cx="13061856" cy="9587751"/>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604918" y="21427237"/>
            <a:ext cx="13197341" cy="9687200"/>
          </a:xfrm>
          <a:prstGeom prst="rect">
            <a:avLst/>
          </a:prstGeom>
        </p:spPr>
      </p:pic>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832989" y="21573305"/>
            <a:ext cx="12931302" cy="949192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12421</TotalTime>
  <Words>761</Words>
  <Application>Microsoft Office PowerPoint</Application>
  <PresentationFormat>Custom</PresentationFormat>
  <Paragraphs>21</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Mechanisms of Overt Attention</dc:title>
  <dc:creator>John Nadra</dc:creator>
  <cp:lastModifiedBy>John Nadra</cp:lastModifiedBy>
  <cp:revision>52</cp:revision>
  <dcterms:created xsi:type="dcterms:W3CDTF">2018-11-14T19:45:36Z</dcterms:created>
  <dcterms:modified xsi:type="dcterms:W3CDTF">2020-04-22T22:03:04Z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2018-11-13T00:00:00Z</vt:filetime>
  </property>
  <property fmtid="{D5CDD505-2E9C-101B-9397-08002B2CF9AE}" pid="3" name="Creator">
    <vt:lpwstr>Microsoft® PowerPoint® 2016</vt:lpwstr>
  </property>
  <property fmtid="{D5CDD505-2E9C-101B-9397-08002B2CF9AE}" pid="4" name="LastSaved">
    <vt:filetime>2018-11-14T00:00:00Z</vt:filetime>
  </property>
</Properties>
</file>