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258" r:id="rId2"/>
    <p:sldId id="28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84" r:id="rId17"/>
    <p:sldId id="285" r:id="rId18"/>
    <p:sldId id="28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4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279E60-36D4-4C7D-80E7-55558358E51B}" type="doc">
      <dgm:prSet loTypeId="urn:microsoft.com/office/officeart/2005/8/layout/venn1" loCatId="relationship" qsTypeId="urn:microsoft.com/office/officeart/2005/8/quickstyle/simple1" qsCatId="simple" csTypeId="urn:microsoft.com/office/officeart/2005/8/colors/colorful1#4" csCatId="colorful" phldr="1"/>
      <dgm:spPr/>
    </dgm:pt>
    <dgm:pt modelId="{6066EB65-841D-40D4-BEAA-4B8F66D125E8}">
      <dgm:prSet phldrT="[Text]"/>
      <dgm:spPr/>
      <dgm:t>
        <a:bodyPr/>
        <a:lstStyle/>
        <a:p>
          <a:r>
            <a:rPr lang="en-US" dirty="0" smtClean="0"/>
            <a:t>Politics</a:t>
          </a:r>
          <a:endParaRPr lang="en-US" dirty="0"/>
        </a:p>
      </dgm:t>
    </dgm:pt>
    <dgm:pt modelId="{FE800252-B48E-4D28-A6B2-8812AE58A698}" type="parTrans" cxnId="{5B8725D6-9560-46F8-A4DA-1AFCB0DB7F18}">
      <dgm:prSet/>
      <dgm:spPr/>
      <dgm:t>
        <a:bodyPr/>
        <a:lstStyle/>
        <a:p>
          <a:endParaRPr lang="en-US"/>
        </a:p>
      </dgm:t>
    </dgm:pt>
    <dgm:pt modelId="{EF3AB9EE-AC1F-4A7E-95D8-5AC94F0935AB}" type="sibTrans" cxnId="{5B8725D6-9560-46F8-A4DA-1AFCB0DB7F18}">
      <dgm:prSet/>
      <dgm:spPr/>
      <dgm:t>
        <a:bodyPr/>
        <a:lstStyle/>
        <a:p>
          <a:endParaRPr lang="en-US"/>
        </a:p>
      </dgm:t>
    </dgm:pt>
    <dgm:pt modelId="{3C257DF4-60F8-4377-9A47-BD5512D88938}">
      <dgm:prSet phldrT="[Text]"/>
      <dgm:spPr/>
      <dgm:t>
        <a:bodyPr/>
        <a:lstStyle/>
        <a:p>
          <a:r>
            <a:rPr lang="en-US" dirty="0" smtClean="0"/>
            <a:t>Policy</a:t>
          </a:r>
          <a:endParaRPr lang="en-US" dirty="0"/>
        </a:p>
      </dgm:t>
    </dgm:pt>
    <dgm:pt modelId="{E18B42CE-31ED-4A40-8BE4-9187B9DBDC39}" type="parTrans" cxnId="{73B4B221-6D55-4D08-9034-CC73D89B968E}">
      <dgm:prSet/>
      <dgm:spPr/>
      <dgm:t>
        <a:bodyPr/>
        <a:lstStyle/>
        <a:p>
          <a:endParaRPr lang="en-US"/>
        </a:p>
      </dgm:t>
    </dgm:pt>
    <dgm:pt modelId="{DAE20A39-45AB-4B07-8C6B-49D4BC9136C6}" type="sibTrans" cxnId="{73B4B221-6D55-4D08-9034-CC73D89B968E}">
      <dgm:prSet/>
      <dgm:spPr/>
      <dgm:t>
        <a:bodyPr/>
        <a:lstStyle/>
        <a:p>
          <a:endParaRPr lang="en-US"/>
        </a:p>
      </dgm:t>
    </dgm:pt>
    <dgm:pt modelId="{BD730D40-2F84-43DA-8AE5-5475952A825B}" type="pres">
      <dgm:prSet presAssocID="{C2279E60-36D4-4C7D-80E7-55558358E51B}" presName="compositeShape" presStyleCnt="0">
        <dgm:presLayoutVars>
          <dgm:chMax val="7"/>
          <dgm:dir/>
          <dgm:resizeHandles val="exact"/>
        </dgm:presLayoutVars>
      </dgm:prSet>
      <dgm:spPr/>
    </dgm:pt>
    <dgm:pt modelId="{ED3AEDFC-99E6-45D8-B760-E02B24C1D580}" type="pres">
      <dgm:prSet presAssocID="{6066EB65-841D-40D4-BEAA-4B8F66D125E8}" presName="circ1" presStyleLbl="vennNode1" presStyleIdx="0" presStyleCnt="2"/>
      <dgm:spPr/>
      <dgm:t>
        <a:bodyPr/>
        <a:lstStyle/>
        <a:p>
          <a:endParaRPr lang="en-US"/>
        </a:p>
      </dgm:t>
    </dgm:pt>
    <dgm:pt modelId="{DE413A42-1EA0-4ED2-AE10-96D7023A94C1}" type="pres">
      <dgm:prSet presAssocID="{6066EB65-841D-40D4-BEAA-4B8F66D125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4734C-7809-4BE1-861D-F7F482FF611D}" type="pres">
      <dgm:prSet presAssocID="{3C257DF4-60F8-4377-9A47-BD5512D88938}" presName="circ2" presStyleLbl="vennNode1" presStyleIdx="1" presStyleCnt="2" custLinFactNeighborX="450" custLinFactNeighborY="-1051"/>
      <dgm:spPr/>
      <dgm:t>
        <a:bodyPr/>
        <a:lstStyle/>
        <a:p>
          <a:endParaRPr lang="en-US"/>
        </a:p>
      </dgm:t>
    </dgm:pt>
    <dgm:pt modelId="{984FF045-9BEB-4E4F-B36D-EA0F2448A095}" type="pres">
      <dgm:prSet presAssocID="{3C257DF4-60F8-4377-9A47-BD5512D889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2000A0-3685-4C2A-B810-8185A0E31D85}" type="presOf" srcId="{C2279E60-36D4-4C7D-80E7-55558358E51B}" destId="{BD730D40-2F84-43DA-8AE5-5475952A825B}" srcOrd="0" destOrd="0" presId="urn:microsoft.com/office/officeart/2005/8/layout/venn1"/>
    <dgm:cxn modelId="{A7F45530-985E-4A86-A4F8-EE372229D9B4}" type="presOf" srcId="{6066EB65-841D-40D4-BEAA-4B8F66D125E8}" destId="{ED3AEDFC-99E6-45D8-B760-E02B24C1D580}" srcOrd="0" destOrd="0" presId="urn:microsoft.com/office/officeart/2005/8/layout/venn1"/>
    <dgm:cxn modelId="{5B8725D6-9560-46F8-A4DA-1AFCB0DB7F18}" srcId="{C2279E60-36D4-4C7D-80E7-55558358E51B}" destId="{6066EB65-841D-40D4-BEAA-4B8F66D125E8}" srcOrd="0" destOrd="0" parTransId="{FE800252-B48E-4D28-A6B2-8812AE58A698}" sibTransId="{EF3AB9EE-AC1F-4A7E-95D8-5AC94F0935AB}"/>
    <dgm:cxn modelId="{73B4B221-6D55-4D08-9034-CC73D89B968E}" srcId="{C2279E60-36D4-4C7D-80E7-55558358E51B}" destId="{3C257DF4-60F8-4377-9A47-BD5512D88938}" srcOrd="1" destOrd="0" parTransId="{E18B42CE-31ED-4A40-8BE4-9187B9DBDC39}" sibTransId="{DAE20A39-45AB-4B07-8C6B-49D4BC9136C6}"/>
    <dgm:cxn modelId="{A728E477-4D39-45BA-AFB8-896EA5BB5FE9}" type="presOf" srcId="{6066EB65-841D-40D4-BEAA-4B8F66D125E8}" destId="{DE413A42-1EA0-4ED2-AE10-96D7023A94C1}" srcOrd="1" destOrd="0" presId="urn:microsoft.com/office/officeart/2005/8/layout/venn1"/>
    <dgm:cxn modelId="{3819CD33-FCC8-46C9-9368-058776B0D73D}" type="presOf" srcId="{3C257DF4-60F8-4377-9A47-BD5512D88938}" destId="{A704734C-7809-4BE1-861D-F7F482FF611D}" srcOrd="0" destOrd="0" presId="urn:microsoft.com/office/officeart/2005/8/layout/venn1"/>
    <dgm:cxn modelId="{F9C1106F-42BE-4F5E-A08E-9CB4488935C6}" type="presOf" srcId="{3C257DF4-60F8-4377-9A47-BD5512D88938}" destId="{984FF045-9BEB-4E4F-B36D-EA0F2448A095}" srcOrd="1" destOrd="0" presId="urn:microsoft.com/office/officeart/2005/8/layout/venn1"/>
    <dgm:cxn modelId="{F8413A76-3707-4B61-A907-E0E89B1B6A73}" type="presParOf" srcId="{BD730D40-2F84-43DA-8AE5-5475952A825B}" destId="{ED3AEDFC-99E6-45D8-B760-E02B24C1D580}" srcOrd="0" destOrd="0" presId="urn:microsoft.com/office/officeart/2005/8/layout/venn1"/>
    <dgm:cxn modelId="{1B361760-853F-419D-90EE-95EF0F863275}" type="presParOf" srcId="{BD730D40-2F84-43DA-8AE5-5475952A825B}" destId="{DE413A42-1EA0-4ED2-AE10-96D7023A94C1}" srcOrd="1" destOrd="0" presId="urn:microsoft.com/office/officeart/2005/8/layout/venn1"/>
    <dgm:cxn modelId="{7D0AB02E-7179-432C-85FD-0A811785CBAD}" type="presParOf" srcId="{BD730D40-2F84-43DA-8AE5-5475952A825B}" destId="{A704734C-7809-4BE1-861D-F7F482FF611D}" srcOrd="2" destOrd="0" presId="urn:microsoft.com/office/officeart/2005/8/layout/venn1"/>
    <dgm:cxn modelId="{9424986D-E530-456D-AEAF-04B1DB568D50}" type="presParOf" srcId="{BD730D40-2F84-43DA-8AE5-5475952A825B}" destId="{984FF045-9BEB-4E4F-B36D-EA0F2448A09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255E9-5D3E-446D-9E35-6C926B63B6B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BD2E2-2052-46BC-B2D0-5762C112D770}">
      <dgm:prSet phldrT="[Text]"/>
      <dgm:spPr/>
      <dgm:t>
        <a:bodyPr/>
        <a:lstStyle/>
        <a:p>
          <a:r>
            <a:rPr lang="en-US" dirty="0" smtClean="0"/>
            <a:t>States</a:t>
          </a:r>
          <a:endParaRPr lang="en-US" dirty="0"/>
        </a:p>
      </dgm:t>
    </dgm:pt>
    <dgm:pt modelId="{61338253-A1DE-4FE9-88A4-64C24538C2D5}" type="parTrans" cxnId="{9C014B3B-11CC-4874-85FA-B6A7B46DD5CC}">
      <dgm:prSet/>
      <dgm:spPr/>
      <dgm:t>
        <a:bodyPr/>
        <a:lstStyle/>
        <a:p>
          <a:endParaRPr lang="en-US"/>
        </a:p>
      </dgm:t>
    </dgm:pt>
    <dgm:pt modelId="{77F8D711-02BD-4D1D-AA84-217F07E5664A}" type="sibTrans" cxnId="{9C014B3B-11CC-4874-85FA-B6A7B46DD5CC}">
      <dgm:prSet/>
      <dgm:spPr/>
      <dgm:t>
        <a:bodyPr/>
        <a:lstStyle/>
        <a:p>
          <a:endParaRPr lang="en-US"/>
        </a:p>
      </dgm:t>
    </dgm:pt>
    <dgm:pt modelId="{578A8F09-4B0B-4A8E-8E28-6643667156F6}">
      <dgm:prSet phldrT="[Text]"/>
      <dgm:spPr/>
      <dgm:t>
        <a:bodyPr/>
        <a:lstStyle/>
        <a:p>
          <a:r>
            <a:rPr lang="en-US" dirty="0" smtClean="0"/>
            <a:t>New Standards</a:t>
          </a:r>
          <a:endParaRPr lang="en-US" dirty="0"/>
        </a:p>
      </dgm:t>
    </dgm:pt>
    <dgm:pt modelId="{EBA87FD1-8A8E-4480-8B5F-5C4C73EC4F9C}" type="parTrans" cxnId="{8B49BDBD-AD4A-45D8-96D7-FF60FDE39011}">
      <dgm:prSet/>
      <dgm:spPr/>
      <dgm:t>
        <a:bodyPr/>
        <a:lstStyle/>
        <a:p>
          <a:endParaRPr lang="en-US"/>
        </a:p>
      </dgm:t>
    </dgm:pt>
    <dgm:pt modelId="{58817DD2-0A08-42E5-8D0E-D79BDB742F35}" type="sibTrans" cxnId="{8B49BDBD-AD4A-45D8-96D7-FF60FDE39011}">
      <dgm:prSet/>
      <dgm:spPr/>
      <dgm:t>
        <a:bodyPr/>
        <a:lstStyle/>
        <a:p>
          <a:endParaRPr lang="en-US"/>
        </a:p>
      </dgm:t>
    </dgm:pt>
    <dgm:pt modelId="{F5A12D7F-0129-480C-A84B-B79A618091FF}">
      <dgm:prSet phldrT="[Text]"/>
      <dgm:spPr/>
      <dgm:t>
        <a:bodyPr/>
        <a:lstStyle/>
        <a:p>
          <a:r>
            <a:rPr lang="en-US" dirty="0" smtClean="0"/>
            <a:t>New Assessments</a:t>
          </a:r>
          <a:endParaRPr lang="en-US" dirty="0"/>
        </a:p>
      </dgm:t>
    </dgm:pt>
    <dgm:pt modelId="{21D74DCE-0C24-49C1-953D-0A527ACA84A2}" type="parTrans" cxnId="{4646B21E-4C06-4F54-9B25-BEA7D7C96381}">
      <dgm:prSet/>
      <dgm:spPr/>
      <dgm:t>
        <a:bodyPr/>
        <a:lstStyle/>
        <a:p>
          <a:endParaRPr lang="en-US"/>
        </a:p>
      </dgm:t>
    </dgm:pt>
    <dgm:pt modelId="{4289BA0E-52F1-4A9E-ABF6-7C97970EF8A4}" type="sibTrans" cxnId="{4646B21E-4C06-4F54-9B25-BEA7D7C96381}">
      <dgm:prSet/>
      <dgm:spPr/>
      <dgm:t>
        <a:bodyPr/>
        <a:lstStyle/>
        <a:p>
          <a:endParaRPr lang="en-US"/>
        </a:p>
      </dgm:t>
    </dgm:pt>
    <dgm:pt modelId="{E88F54E2-1A23-4230-8D73-F8D239200397}">
      <dgm:prSet phldrT="[Text]"/>
      <dgm:spPr/>
      <dgm:t>
        <a:bodyPr/>
        <a:lstStyle/>
        <a:p>
          <a:r>
            <a:rPr lang="en-US" dirty="0" smtClean="0"/>
            <a:t>New Evaluation Systems</a:t>
          </a:r>
          <a:endParaRPr lang="en-US" dirty="0"/>
        </a:p>
      </dgm:t>
    </dgm:pt>
    <dgm:pt modelId="{ABA64F87-C149-438D-8CC0-7C0A4E5FF810}" type="parTrans" cxnId="{E4F22B06-7780-4719-9801-BE309932F538}">
      <dgm:prSet/>
      <dgm:spPr/>
      <dgm:t>
        <a:bodyPr/>
        <a:lstStyle/>
        <a:p>
          <a:endParaRPr lang="en-US"/>
        </a:p>
      </dgm:t>
    </dgm:pt>
    <dgm:pt modelId="{34CB8ECC-8E7A-4283-BFA1-945A65FDDF12}" type="sibTrans" cxnId="{E4F22B06-7780-4719-9801-BE309932F538}">
      <dgm:prSet/>
      <dgm:spPr/>
      <dgm:t>
        <a:bodyPr/>
        <a:lstStyle/>
        <a:p>
          <a:endParaRPr lang="en-US"/>
        </a:p>
      </dgm:t>
    </dgm:pt>
    <dgm:pt modelId="{CEF8D09E-D8E8-415F-8894-11DE00097768}">
      <dgm:prSet phldrT="[Text]"/>
      <dgm:spPr/>
      <dgm:t>
        <a:bodyPr/>
        <a:lstStyle/>
        <a:p>
          <a:r>
            <a:rPr lang="en-US" dirty="0" smtClean="0"/>
            <a:t>New School Reforms</a:t>
          </a:r>
          <a:endParaRPr lang="en-US" dirty="0"/>
        </a:p>
      </dgm:t>
    </dgm:pt>
    <dgm:pt modelId="{16912575-C059-4E78-8124-CA0A050DB9D6}" type="parTrans" cxnId="{02513443-4560-47CF-BDAE-E2CDB3CCB5BD}">
      <dgm:prSet/>
      <dgm:spPr/>
      <dgm:t>
        <a:bodyPr/>
        <a:lstStyle/>
        <a:p>
          <a:endParaRPr lang="en-US"/>
        </a:p>
      </dgm:t>
    </dgm:pt>
    <dgm:pt modelId="{AB4B14C5-1485-4A67-A8AC-7DFF09860217}" type="sibTrans" cxnId="{02513443-4560-47CF-BDAE-E2CDB3CCB5BD}">
      <dgm:prSet/>
      <dgm:spPr/>
      <dgm:t>
        <a:bodyPr/>
        <a:lstStyle/>
        <a:p>
          <a:endParaRPr lang="en-US"/>
        </a:p>
      </dgm:t>
    </dgm:pt>
    <dgm:pt modelId="{DD47648E-0CA0-4DD0-8675-0C55F8E68970}" type="pres">
      <dgm:prSet presAssocID="{B2A255E9-5D3E-446D-9E35-6C926B63B6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FDC178-D454-4419-8603-0708C38F9CA8}" type="pres">
      <dgm:prSet presAssocID="{A3DBD2E2-2052-46BC-B2D0-5762C112D770}" presName="centerShape" presStyleLbl="node0" presStyleIdx="0" presStyleCnt="1"/>
      <dgm:spPr/>
      <dgm:t>
        <a:bodyPr/>
        <a:lstStyle/>
        <a:p>
          <a:endParaRPr lang="en-US"/>
        </a:p>
      </dgm:t>
    </dgm:pt>
    <dgm:pt modelId="{78C7BFBA-0AA4-4C78-9347-16094AF3D99F}" type="pres">
      <dgm:prSet presAssocID="{578A8F09-4B0B-4A8E-8E28-6643667156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42B40-5C32-4118-8D0A-6C8D773E5D05}" type="pres">
      <dgm:prSet presAssocID="{578A8F09-4B0B-4A8E-8E28-6643667156F6}" presName="dummy" presStyleCnt="0"/>
      <dgm:spPr/>
    </dgm:pt>
    <dgm:pt modelId="{44F0F4FE-A508-4051-A843-188BBDB7D3B2}" type="pres">
      <dgm:prSet presAssocID="{58817DD2-0A08-42E5-8D0E-D79BDB742F3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73B5BFE-810C-43FF-8BCF-8E378B380D72}" type="pres">
      <dgm:prSet presAssocID="{F5A12D7F-0129-480C-A84B-B79A618091F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C0A32-2FC2-40C3-8A97-3C20EC3F94A0}" type="pres">
      <dgm:prSet presAssocID="{F5A12D7F-0129-480C-A84B-B79A618091FF}" presName="dummy" presStyleCnt="0"/>
      <dgm:spPr/>
    </dgm:pt>
    <dgm:pt modelId="{88847492-1119-4F39-90EB-91C2011B7668}" type="pres">
      <dgm:prSet presAssocID="{4289BA0E-52F1-4A9E-ABF6-7C97970EF8A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5A98A09-0820-4F41-81AA-0E3BE1C3410A}" type="pres">
      <dgm:prSet presAssocID="{E88F54E2-1A23-4230-8D73-F8D23920039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D9DE2-6CC8-44F2-A978-5E2D9CFF1517}" type="pres">
      <dgm:prSet presAssocID="{E88F54E2-1A23-4230-8D73-F8D239200397}" presName="dummy" presStyleCnt="0"/>
      <dgm:spPr/>
    </dgm:pt>
    <dgm:pt modelId="{3AC917E1-CB2B-4DCD-99F3-9FF74870BAAF}" type="pres">
      <dgm:prSet presAssocID="{34CB8ECC-8E7A-4283-BFA1-945A65FDDF1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8275DE4-7BDA-4A21-A014-BA56CBE09488}" type="pres">
      <dgm:prSet presAssocID="{CEF8D09E-D8E8-415F-8894-11DE000977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3D6D7-03A5-4392-ABDE-BD77B3A866DE}" type="pres">
      <dgm:prSet presAssocID="{CEF8D09E-D8E8-415F-8894-11DE00097768}" presName="dummy" presStyleCnt="0"/>
      <dgm:spPr/>
    </dgm:pt>
    <dgm:pt modelId="{644BA1B0-41BF-4275-864F-3A0AF627ABD7}" type="pres">
      <dgm:prSet presAssocID="{AB4B14C5-1485-4A67-A8AC-7DFF0986021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F6279DD-9975-4EDD-B872-1FF81FAABD24}" type="presOf" srcId="{CEF8D09E-D8E8-415F-8894-11DE00097768}" destId="{B8275DE4-7BDA-4A21-A014-BA56CBE09488}" srcOrd="0" destOrd="0" presId="urn:microsoft.com/office/officeart/2005/8/layout/radial6"/>
    <dgm:cxn modelId="{41C2A67D-0B51-46AB-9C56-6C227827DBC7}" type="presOf" srcId="{E88F54E2-1A23-4230-8D73-F8D239200397}" destId="{D5A98A09-0820-4F41-81AA-0E3BE1C3410A}" srcOrd="0" destOrd="0" presId="urn:microsoft.com/office/officeart/2005/8/layout/radial6"/>
    <dgm:cxn modelId="{E4F22B06-7780-4719-9801-BE309932F538}" srcId="{A3DBD2E2-2052-46BC-B2D0-5762C112D770}" destId="{E88F54E2-1A23-4230-8D73-F8D239200397}" srcOrd="2" destOrd="0" parTransId="{ABA64F87-C149-438D-8CC0-7C0A4E5FF810}" sibTransId="{34CB8ECC-8E7A-4283-BFA1-945A65FDDF12}"/>
    <dgm:cxn modelId="{BC0254AA-4241-476F-85C5-9141374E4248}" type="presOf" srcId="{34CB8ECC-8E7A-4283-BFA1-945A65FDDF12}" destId="{3AC917E1-CB2B-4DCD-99F3-9FF74870BAAF}" srcOrd="0" destOrd="0" presId="urn:microsoft.com/office/officeart/2005/8/layout/radial6"/>
    <dgm:cxn modelId="{CE9CF00B-23A5-4620-90AB-26668FAB1142}" type="presOf" srcId="{A3DBD2E2-2052-46BC-B2D0-5762C112D770}" destId="{C9FDC178-D454-4419-8603-0708C38F9CA8}" srcOrd="0" destOrd="0" presId="urn:microsoft.com/office/officeart/2005/8/layout/radial6"/>
    <dgm:cxn modelId="{D99EE7F6-73F9-4F65-B16D-7365B7B5C5DE}" type="presOf" srcId="{B2A255E9-5D3E-446D-9E35-6C926B63B6B0}" destId="{DD47648E-0CA0-4DD0-8675-0C55F8E68970}" srcOrd="0" destOrd="0" presId="urn:microsoft.com/office/officeart/2005/8/layout/radial6"/>
    <dgm:cxn modelId="{02513443-4560-47CF-BDAE-E2CDB3CCB5BD}" srcId="{A3DBD2E2-2052-46BC-B2D0-5762C112D770}" destId="{CEF8D09E-D8E8-415F-8894-11DE00097768}" srcOrd="3" destOrd="0" parTransId="{16912575-C059-4E78-8124-CA0A050DB9D6}" sibTransId="{AB4B14C5-1485-4A67-A8AC-7DFF09860217}"/>
    <dgm:cxn modelId="{8B49BDBD-AD4A-45D8-96D7-FF60FDE39011}" srcId="{A3DBD2E2-2052-46BC-B2D0-5762C112D770}" destId="{578A8F09-4B0B-4A8E-8E28-6643667156F6}" srcOrd="0" destOrd="0" parTransId="{EBA87FD1-8A8E-4480-8B5F-5C4C73EC4F9C}" sibTransId="{58817DD2-0A08-42E5-8D0E-D79BDB742F35}"/>
    <dgm:cxn modelId="{32B4371E-8A4A-425B-A062-7B86C57FEEEC}" type="presOf" srcId="{AB4B14C5-1485-4A67-A8AC-7DFF09860217}" destId="{644BA1B0-41BF-4275-864F-3A0AF627ABD7}" srcOrd="0" destOrd="0" presId="urn:microsoft.com/office/officeart/2005/8/layout/radial6"/>
    <dgm:cxn modelId="{8FC7103E-EF8A-4E5F-8EA1-475E17A82A26}" type="presOf" srcId="{578A8F09-4B0B-4A8E-8E28-6643667156F6}" destId="{78C7BFBA-0AA4-4C78-9347-16094AF3D99F}" srcOrd="0" destOrd="0" presId="urn:microsoft.com/office/officeart/2005/8/layout/radial6"/>
    <dgm:cxn modelId="{D3035674-00CC-4CA7-92C3-2A1686856B1A}" type="presOf" srcId="{4289BA0E-52F1-4A9E-ABF6-7C97970EF8A4}" destId="{88847492-1119-4F39-90EB-91C2011B7668}" srcOrd="0" destOrd="0" presId="urn:microsoft.com/office/officeart/2005/8/layout/radial6"/>
    <dgm:cxn modelId="{26394372-BAD3-4050-AEF2-2C99DA791C24}" type="presOf" srcId="{F5A12D7F-0129-480C-A84B-B79A618091FF}" destId="{873B5BFE-810C-43FF-8BCF-8E378B380D72}" srcOrd="0" destOrd="0" presId="urn:microsoft.com/office/officeart/2005/8/layout/radial6"/>
    <dgm:cxn modelId="{C468B352-8FE0-4874-B984-36042ECCA2FF}" type="presOf" srcId="{58817DD2-0A08-42E5-8D0E-D79BDB742F35}" destId="{44F0F4FE-A508-4051-A843-188BBDB7D3B2}" srcOrd="0" destOrd="0" presId="urn:microsoft.com/office/officeart/2005/8/layout/radial6"/>
    <dgm:cxn modelId="{4646B21E-4C06-4F54-9B25-BEA7D7C96381}" srcId="{A3DBD2E2-2052-46BC-B2D0-5762C112D770}" destId="{F5A12D7F-0129-480C-A84B-B79A618091FF}" srcOrd="1" destOrd="0" parTransId="{21D74DCE-0C24-49C1-953D-0A527ACA84A2}" sibTransId="{4289BA0E-52F1-4A9E-ABF6-7C97970EF8A4}"/>
    <dgm:cxn modelId="{9C014B3B-11CC-4874-85FA-B6A7B46DD5CC}" srcId="{B2A255E9-5D3E-446D-9E35-6C926B63B6B0}" destId="{A3DBD2E2-2052-46BC-B2D0-5762C112D770}" srcOrd="0" destOrd="0" parTransId="{61338253-A1DE-4FE9-88A4-64C24538C2D5}" sibTransId="{77F8D711-02BD-4D1D-AA84-217F07E5664A}"/>
    <dgm:cxn modelId="{45A912B8-3C29-4C94-BD0E-947B3391D1D2}" type="presParOf" srcId="{DD47648E-0CA0-4DD0-8675-0C55F8E68970}" destId="{C9FDC178-D454-4419-8603-0708C38F9CA8}" srcOrd="0" destOrd="0" presId="urn:microsoft.com/office/officeart/2005/8/layout/radial6"/>
    <dgm:cxn modelId="{F56B6036-D3AA-48C8-8AE0-80B1461046F4}" type="presParOf" srcId="{DD47648E-0CA0-4DD0-8675-0C55F8E68970}" destId="{78C7BFBA-0AA4-4C78-9347-16094AF3D99F}" srcOrd="1" destOrd="0" presId="urn:microsoft.com/office/officeart/2005/8/layout/radial6"/>
    <dgm:cxn modelId="{79F0BA98-D6EE-4D2D-A37B-CFE6414A8C46}" type="presParOf" srcId="{DD47648E-0CA0-4DD0-8675-0C55F8E68970}" destId="{49A42B40-5C32-4118-8D0A-6C8D773E5D05}" srcOrd="2" destOrd="0" presId="urn:microsoft.com/office/officeart/2005/8/layout/radial6"/>
    <dgm:cxn modelId="{C415D45A-C03E-4E98-9BEE-A2F26D394E9E}" type="presParOf" srcId="{DD47648E-0CA0-4DD0-8675-0C55F8E68970}" destId="{44F0F4FE-A508-4051-A843-188BBDB7D3B2}" srcOrd="3" destOrd="0" presId="urn:microsoft.com/office/officeart/2005/8/layout/radial6"/>
    <dgm:cxn modelId="{23427A20-918F-4F6B-9C90-56F679266A3C}" type="presParOf" srcId="{DD47648E-0CA0-4DD0-8675-0C55F8E68970}" destId="{873B5BFE-810C-43FF-8BCF-8E378B380D72}" srcOrd="4" destOrd="0" presId="urn:microsoft.com/office/officeart/2005/8/layout/radial6"/>
    <dgm:cxn modelId="{24CAB006-69C3-4B35-8A8D-AA5B7B468CC6}" type="presParOf" srcId="{DD47648E-0CA0-4DD0-8675-0C55F8E68970}" destId="{718C0A32-2FC2-40C3-8A97-3C20EC3F94A0}" srcOrd="5" destOrd="0" presId="urn:microsoft.com/office/officeart/2005/8/layout/radial6"/>
    <dgm:cxn modelId="{70E8C277-1D99-4814-ABD7-E27532694863}" type="presParOf" srcId="{DD47648E-0CA0-4DD0-8675-0C55F8E68970}" destId="{88847492-1119-4F39-90EB-91C2011B7668}" srcOrd="6" destOrd="0" presId="urn:microsoft.com/office/officeart/2005/8/layout/radial6"/>
    <dgm:cxn modelId="{C249EE49-4D65-4516-8152-6FB40EDF9195}" type="presParOf" srcId="{DD47648E-0CA0-4DD0-8675-0C55F8E68970}" destId="{D5A98A09-0820-4F41-81AA-0E3BE1C3410A}" srcOrd="7" destOrd="0" presId="urn:microsoft.com/office/officeart/2005/8/layout/radial6"/>
    <dgm:cxn modelId="{8E50739D-8E46-4B5D-997B-919394435BB4}" type="presParOf" srcId="{DD47648E-0CA0-4DD0-8675-0C55F8E68970}" destId="{280D9DE2-6CC8-44F2-A978-5E2D9CFF1517}" srcOrd="8" destOrd="0" presId="urn:microsoft.com/office/officeart/2005/8/layout/radial6"/>
    <dgm:cxn modelId="{1236AFB6-00B3-41A8-B2F7-EF8A605F3B05}" type="presParOf" srcId="{DD47648E-0CA0-4DD0-8675-0C55F8E68970}" destId="{3AC917E1-CB2B-4DCD-99F3-9FF74870BAAF}" srcOrd="9" destOrd="0" presId="urn:microsoft.com/office/officeart/2005/8/layout/radial6"/>
    <dgm:cxn modelId="{A18E3952-0FF9-4F79-8DC8-CB823005AEAA}" type="presParOf" srcId="{DD47648E-0CA0-4DD0-8675-0C55F8E68970}" destId="{B8275DE4-7BDA-4A21-A014-BA56CBE09488}" srcOrd="10" destOrd="0" presId="urn:microsoft.com/office/officeart/2005/8/layout/radial6"/>
    <dgm:cxn modelId="{A93EE300-E4A3-41F6-9C9E-121C3C54C72C}" type="presParOf" srcId="{DD47648E-0CA0-4DD0-8675-0C55F8E68970}" destId="{0543D6D7-03A5-4392-ABDE-BD77B3A866DE}" srcOrd="11" destOrd="0" presId="urn:microsoft.com/office/officeart/2005/8/layout/radial6"/>
    <dgm:cxn modelId="{07D9EF0F-555B-4884-8FEE-E0DADFB7137B}" type="presParOf" srcId="{DD47648E-0CA0-4DD0-8675-0C55F8E68970}" destId="{644BA1B0-41BF-4275-864F-3A0AF627ABD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AEDFC-99E6-45D8-B760-E02B24C1D580}">
      <dsp:nvSpPr>
        <dsp:cNvPr id="0" name=""/>
        <dsp:cNvSpPr/>
      </dsp:nvSpPr>
      <dsp:spPr>
        <a:xfrm>
          <a:off x="137159" y="340360"/>
          <a:ext cx="3383280" cy="338327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Politics</a:t>
          </a:r>
          <a:endParaRPr lang="en-US" sz="4800" kern="1200" dirty="0"/>
        </a:p>
      </dsp:txBody>
      <dsp:txXfrm>
        <a:off x="609599" y="739321"/>
        <a:ext cx="1950720" cy="2585357"/>
      </dsp:txXfrm>
    </dsp:sp>
    <dsp:sp modelId="{A704734C-7809-4BE1-861D-F7F482FF611D}">
      <dsp:nvSpPr>
        <dsp:cNvPr id="0" name=""/>
        <dsp:cNvSpPr/>
      </dsp:nvSpPr>
      <dsp:spPr>
        <a:xfrm>
          <a:off x="2590784" y="304801"/>
          <a:ext cx="3383280" cy="33832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Policy</a:t>
          </a:r>
          <a:endParaRPr lang="en-US" sz="4800" kern="1200" dirty="0"/>
        </a:p>
      </dsp:txBody>
      <dsp:txXfrm>
        <a:off x="3550904" y="703763"/>
        <a:ext cx="1950720" cy="2585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BA1B0-41BF-4275-864F-3A0AF627ABD7}">
      <dsp:nvSpPr>
        <dsp:cNvPr id="0" name=""/>
        <dsp:cNvSpPr/>
      </dsp:nvSpPr>
      <dsp:spPr>
        <a:xfrm>
          <a:off x="1319514" y="405114"/>
          <a:ext cx="2694970" cy="2694970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917E1-CB2B-4DCD-99F3-9FF74870BAAF}">
      <dsp:nvSpPr>
        <dsp:cNvPr id="0" name=""/>
        <dsp:cNvSpPr/>
      </dsp:nvSpPr>
      <dsp:spPr>
        <a:xfrm>
          <a:off x="1319514" y="405114"/>
          <a:ext cx="2694970" cy="2694970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47492-1119-4F39-90EB-91C2011B7668}">
      <dsp:nvSpPr>
        <dsp:cNvPr id="0" name=""/>
        <dsp:cNvSpPr/>
      </dsp:nvSpPr>
      <dsp:spPr>
        <a:xfrm>
          <a:off x="1319514" y="405114"/>
          <a:ext cx="2694970" cy="2694970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0F4FE-A508-4051-A843-188BBDB7D3B2}">
      <dsp:nvSpPr>
        <dsp:cNvPr id="0" name=""/>
        <dsp:cNvSpPr/>
      </dsp:nvSpPr>
      <dsp:spPr>
        <a:xfrm>
          <a:off x="1319514" y="405114"/>
          <a:ext cx="2694970" cy="2694970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DC178-D454-4419-8603-0708C38F9CA8}">
      <dsp:nvSpPr>
        <dsp:cNvPr id="0" name=""/>
        <dsp:cNvSpPr/>
      </dsp:nvSpPr>
      <dsp:spPr>
        <a:xfrm>
          <a:off x="2046479" y="1132079"/>
          <a:ext cx="1241040" cy="12410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States</a:t>
          </a:r>
          <a:endParaRPr lang="en-US" sz="2200" kern="1200" dirty="0"/>
        </a:p>
      </dsp:txBody>
      <dsp:txXfrm>
        <a:off x="2228225" y="1313825"/>
        <a:ext cx="877548" cy="877548"/>
      </dsp:txXfrm>
    </dsp:sp>
    <dsp:sp modelId="{78C7BFBA-0AA4-4C78-9347-16094AF3D99F}">
      <dsp:nvSpPr>
        <dsp:cNvPr id="0" name=""/>
        <dsp:cNvSpPr/>
      </dsp:nvSpPr>
      <dsp:spPr>
        <a:xfrm>
          <a:off x="2232635" y="2024"/>
          <a:ext cx="868728" cy="86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New Standards</a:t>
          </a:r>
          <a:endParaRPr lang="en-US" sz="700" kern="1200" dirty="0"/>
        </a:p>
      </dsp:txBody>
      <dsp:txXfrm>
        <a:off x="2359857" y="129246"/>
        <a:ext cx="614284" cy="614284"/>
      </dsp:txXfrm>
    </dsp:sp>
    <dsp:sp modelId="{873B5BFE-810C-43FF-8BCF-8E378B380D72}">
      <dsp:nvSpPr>
        <dsp:cNvPr id="0" name=""/>
        <dsp:cNvSpPr/>
      </dsp:nvSpPr>
      <dsp:spPr>
        <a:xfrm>
          <a:off x="3548846" y="1318235"/>
          <a:ext cx="868728" cy="86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New Assessments</a:t>
          </a:r>
          <a:endParaRPr lang="en-US" sz="700" kern="1200" dirty="0"/>
        </a:p>
      </dsp:txBody>
      <dsp:txXfrm>
        <a:off x="3676068" y="1445457"/>
        <a:ext cx="614284" cy="614284"/>
      </dsp:txXfrm>
    </dsp:sp>
    <dsp:sp modelId="{D5A98A09-0820-4F41-81AA-0E3BE1C3410A}">
      <dsp:nvSpPr>
        <dsp:cNvPr id="0" name=""/>
        <dsp:cNvSpPr/>
      </dsp:nvSpPr>
      <dsp:spPr>
        <a:xfrm>
          <a:off x="2232635" y="2634446"/>
          <a:ext cx="868728" cy="86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New Evaluation Systems</a:t>
          </a:r>
          <a:endParaRPr lang="en-US" sz="700" kern="1200" dirty="0"/>
        </a:p>
      </dsp:txBody>
      <dsp:txXfrm>
        <a:off x="2359857" y="2761668"/>
        <a:ext cx="614284" cy="614284"/>
      </dsp:txXfrm>
    </dsp:sp>
    <dsp:sp modelId="{B8275DE4-7BDA-4A21-A014-BA56CBE09488}">
      <dsp:nvSpPr>
        <dsp:cNvPr id="0" name=""/>
        <dsp:cNvSpPr/>
      </dsp:nvSpPr>
      <dsp:spPr>
        <a:xfrm>
          <a:off x="916424" y="1318235"/>
          <a:ext cx="868728" cy="868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New School Reforms</a:t>
          </a:r>
          <a:endParaRPr lang="en-US" sz="700" kern="1200" dirty="0"/>
        </a:p>
      </dsp:txBody>
      <dsp:txXfrm>
        <a:off x="1043646" y="1445457"/>
        <a:ext cx="614284" cy="614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B005-D256-41C8-A667-1A06D8540562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06C7-EE10-4BD3-B152-93C0E4D0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5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5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3B8879-0D7D-4078-9BCE-A7DB634A3DFA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31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8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34F978-17F2-4CE2-B7CE-FC59327B79DE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182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9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59B127-3C6E-4917-8FD2-6E2DD7778D53}" type="slidenum">
              <a:rPr lang="en-US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85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9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BF397-9658-4ECF-879C-0B7EB7037E1C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1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7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7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56C9C-1C70-4CEE-BDD7-614F5A1FA69C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6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9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502B58-BFBD-45AC-A304-58CB7859A55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71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71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17A362-AE69-4033-A3BF-A2525549416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98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73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73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86E0C6-BF0B-445A-8AD8-699A9CEF317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3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75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cs typeface="ＭＳ Ｐゴシック" charset="0"/>
            </a:endParaRPr>
          </a:p>
        </p:txBody>
      </p:sp>
      <p:sp>
        <p:nvSpPr>
          <p:cNvPr id="1275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96981" indent="-30653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26125" indent="-2452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6574" indent="-2452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07024" indent="-2452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97474" indent="-245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87924" indent="-245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78373" indent="-245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68824" indent="-245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B31A12-BF3C-0240-B59C-813F461BDB1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3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77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cs typeface="ＭＳ Ｐゴシック" charset="0"/>
              </a:rPr>
              <a:t>Asks states to </a:t>
            </a:r>
            <a:r>
              <a:rPr lang="en-US" b="1">
                <a:latin typeface="Calibri" charset="0"/>
                <a:cs typeface="ＭＳ Ｐゴシック" charset="0"/>
              </a:rPr>
              <a:t>identify</a:t>
            </a:r>
            <a:r>
              <a:rPr lang="en-US">
                <a:latin typeface="Calibri" charset="0"/>
                <a:cs typeface="ＭＳ Ｐゴシック" charset="0"/>
              </a:rPr>
              <a:t> and </a:t>
            </a:r>
            <a:r>
              <a:rPr lang="en-US" b="1">
                <a:latin typeface="Calibri" charset="0"/>
                <a:cs typeface="ＭＳ Ｐゴシック" charset="0"/>
              </a:rPr>
              <a:t>support</a:t>
            </a:r>
            <a:r>
              <a:rPr lang="en-US">
                <a:latin typeface="Calibri" charset="0"/>
                <a:cs typeface="ＭＳ Ｐゴシック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b="1">
                <a:latin typeface="Calibri" charset="0"/>
                <a:cs typeface="ＭＳ Ｐゴシック" charset="0"/>
              </a:rPr>
              <a:t>Priority Schools- </a:t>
            </a:r>
            <a:r>
              <a:rPr lang="en-US">
                <a:latin typeface="Calibri" charset="0"/>
                <a:cs typeface="ＭＳ Ｐゴシック" charset="0"/>
              </a:rPr>
              <a:t>lowest achieving 5% of Title I 	Elementary schools and Title I secondary schools 	with graduation rate &lt; 60%.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b="1">
                <a:latin typeface="Calibri" charset="0"/>
                <a:cs typeface="ＭＳ Ｐゴシック" charset="0"/>
              </a:rPr>
              <a:t>Focus Schools- </a:t>
            </a:r>
            <a:r>
              <a:rPr lang="en-US">
                <a:latin typeface="Calibri" charset="0"/>
                <a:cs typeface="ＭＳ Ｐゴシック" charset="0"/>
              </a:rPr>
              <a:t>10% of Title I schools with greatest 	achievement gaps and secondary schools with the 	greatest graduation rate gaps 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>
                <a:latin typeface="Calibri" charset="0"/>
                <a:cs typeface="ＭＳ Ｐゴシック" charset="0"/>
              </a:rPr>
              <a:t> </a:t>
            </a:r>
            <a:r>
              <a:rPr lang="en-US" b="1">
                <a:latin typeface="Calibri" charset="0"/>
                <a:cs typeface="ＭＳ Ｐゴシック" charset="0"/>
              </a:rPr>
              <a:t>All other schools </a:t>
            </a:r>
            <a:r>
              <a:rPr lang="en-US">
                <a:latin typeface="Calibri" charset="0"/>
                <a:cs typeface="ＭＳ Ｐゴシック" charset="0"/>
              </a:rPr>
              <a:t>District ID achievement gaps and 	design intervention locally with community input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ＭＳ Ｐゴシック" charset="0"/>
            </a:endParaRPr>
          </a:p>
        </p:txBody>
      </p:sp>
      <p:sp>
        <p:nvSpPr>
          <p:cNvPr id="1277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96981" indent="-30653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26125" indent="-245225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716574" indent="-245225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207024" indent="-245225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697474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187924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678373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4168824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F2B662E8-0700-4D4E-86A4-65D2549E9EF1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17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39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0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ＭＳ Ｐゴシック" charset="0"/>
            </a:endParaRPr>
          </a:p>
        </p:txBody>
      </p:sp>
      <p:sp>
        <p:nvSpPr>
          <p:cNvPr id="1280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96981" indent="-30653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26125" indent="-245225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716574" indent="-245225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207024" indent="-245225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697474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187924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678373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4168824" indent="-24522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EEB41C5D-1982-FE4F-838B-CCB0D27E264C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18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44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2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82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9BF435-D7FB-4E28-9243-0DCC4AA1ECE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E28D-6FEF-4142-831C-B510D7E352BB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6838-1DBC-43DC-9AE8-3B5DF38E79DF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B00-3F66-4503-8837-E553C254AAF5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18D1-4B23-4C9D-83A9-E4BED1A2881E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7596-9FDB-4191-AEE6-41D3663236C2}" type="datetime1">
              <a:rPr lang="en-US" smtClean="0"/>
              <a:t>4/24/2015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C25A-5A07-498E-B5F5-A83293144F1D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5362-90B5-4336-ABE8-1D009BC1DC6D}" type="datetime1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220-2D58-4E54-9ADD-591A851ADBA2}" type="datetime1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A764-F9DC-4A43-B03D-7358E2507B6E}" type="datetime1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8375-DA84-4080-9158-2E8B1D79228E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ABEA-FBBA-4F06-8734-78AC223280C5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9F2B438-3F79-4178-8565-D08F8695ED1C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CAPTIONING PLAEHODER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5"/>
          <p:cNvSpPr txBox="1">
            <a:spLocks/>
          </p:cNvSpPr>
          <p:nvPr/>
        </p:nvSpPr>
        <p:spPr bwMode="auto">
          <a:xfrm>
            <a:off x="634065" y="438150"/>
            <a:ext cx="754700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cap="none" baseline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C1D7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Changes to Special Education Policy:</a:t>
            </a:r>
            <a:r>
              <a:rPr lang="en-US" sz="6000" b="1" dirty="0">
                <a:solidFill>
                  <a:srgbClr val="92C1D7">
                    <a:lumMod val="50000"/>
                  </a:srgbClr>
                </a:solidFill>
                <a:latin typeface="Candara" pitchFamily="34" charset="0"/>
              </a:rPr>
              <a:t/>
            </a:r>
            <a:br>
              <a:rPr lang="en-US" sz="6000" b="1" dirty="0">
                <a:solidFill>
                  <a:srgbClr val="92C1D7">
                    <a:lumMod val="50000"/>
                  </a:srgbClr>
                </a:solidFill>
                <a:latin typeface="Candara" pitchFamily="34" charset="0"/>
              </a:rPr>
            </a:br>
            <a:r>
              <a:rPr lang="en-US" sz="5400" b="1" i="1" dirty="0" smtClean="0">
                <a:solidFill>
                  <a:srgbClr val="92C1D7">
                    <a:lumMod val="50000"/>
                  </a:srgbClr>
                </a:solidFill>
                <a:latin typeface="Candara" pitchFamily="34" charset="0"/>
              </a:rPr>
              <a:t>What </a:t>
            </a:r>
            <a:r>
              <a:rPr lang="en-US" sz="5400" b="1" i="1" dirty="0">
                <a:solidFill>
                  <a:srgbClr val="92C1D7">
                    <a:lumMod val="50000"/>
                  </a:srgbClr>
                </a:solidFill>
                <a:latin typeface="Candara" pitchFamily="34" charset="0"/>
              </a:rPr>
              <a:t>Every Educator Needs to Know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92C1D7">
                  <a:lumMod val="50000"/>
                </a:srgbClr>
              </a:solidFill>
              <a:effectLst/>
              <a:uLnTx/>
              <a:uFillTx/>
              <a:latin typeface="Candara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6838" y="133350"/>
            <a:ext cx="7529362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/>
              <a:t>2015 House vs. Senate ESEA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2" descr="http://www.squishypress.com/media/catalog/product/cache/1/thumbnail/600x400/9df78eab33525d08d6e5fb8d27136e95/o/p/opposit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8750"/>
            <a:ext cx="48768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04800" y="3727403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Opposites!!</a:t>
            </a:r>
          </a:p>
        </p:txBody>
      </p:sp>
    </p:spTree>
    <p:extLst>
      <p:ext uri="{BB962C8B-B14F-4D97-AF65-F5344CB8AC3E}">
        <p14:creationId xmlns:p14="http://schemas.microsoft.com/office/powerpoint/2010/main" val="29945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464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536" y="1488646"/>
            <a:ext cx="4049315" cy="269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643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38" y="1216109"/>
            <a:ext cx="100488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4644" name="Rectangle 4"/>
          <p:cNvSpPr>
            <a:spLocks/>
          </p:cNvSpPr>
          <p:nvPr/>
        </p:nvSpPr>
        <p:spPr bwMode="auto">
          <a:xfrm>
            <a:off x="4343400" y="810656"/>
            <a:ext cx="272534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  <a:ea typeface="Gill Sans"/>
                <a:cs typeface="Gill Sans"/>
              </a:rPr>
              <a:t>Senator Lamar Alexander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  <a:ea typeface="Gill Sans"/>
                <a:cs typeface="Gill Sans"/>
              </a:rPr>
              <a:t>R-Tennessee</a:t>
            </a:r>
          </a:p>
        </p:txBody>
      </p:sp>
      <p:sp>
        <p:nvSpPr>
          <p:cNvPr id="1264645" name="Rectangle 5"/>
          <p:cNvSpPr>
            <a:spLocks/>
          </p:cNvSpPr>
          <p:nvPr/>
        </p:nvSpPr>
        <p:spPr bwMode="auto">
          <a:xfrm>
            <a:off x="-33338" y="751242"/>
            <a:ext cx="2171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  <a:ea typeface="Gill Sans"/>
                <a:cs typeface="Gill Sans"/>
              </a:rPr>
              <a:t>Senator Patty Murray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  <a:ea typeface="Gill Sans"/>
                <a:cs typeface="Gill Sans"/>
              </a:rPr>
              <a:t>D- Washington</a:t>
            </a:r>
          </a:p>
        </p:txBody>
      </p:sp>
      <p:sp>
        <p:nvSpPr>
          <p:cNvPr id="1264646" name="Title 1"/>
          <p:cNvSpPr>
            <a:spLocks noGrp="1"/>
          </p:cNvSpPr>
          <p:nvPr>
            <p:ph type="title"/>
          </p:nvPr>
        </p:nvSpPr>
        <p:spPr>
          <a:xfrm>
            <a:off x="1312883" y="112513"/>
            <a:ext cx="4917281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Lots of Talking…</a:t>
            </a:r>
          </a:p>
        </p:txBody>
      </p:sp>
      <p:sp>
        <p:nvSpPr>
          <p:cNvPr id="12646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3143B9-D0F5-4DAE-BC93-60EA80FAE38D}" type="slidenum">
              <a:rPr lang="en-US" altLang="en-US" sz="135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1264647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24" y="1216109"/>
            <a:ext cx="885825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Content Placeholder 2"/>
          <p:cNvSpPr>
            <a:spLocks noGrp="1"/>
          </p:cNvSpPr>
          <p:nvPr>
            <p:ph idx="1"/>
          </p:nvPr>
        </p:nvSpPr>
        <p:spPr>
          <a:xfrm>
            <a:off x="762000" y="925712"/>
            <a:ext cx="6115050" cy="33718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February 11, 2015: Committee on Education and the Workforce passed the Student Success Act (partisan vote of 21-16)</a:t>
            </a:r>
          </a:p>
          <a:p>
            <a:pPr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February 26, 2015: HR5 Stalls on House floor due to controversy (considered 44 amendments)</a:t>
            </a:r>
          </a:p>
          <a:p>
            <a:pPr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Kline expects to bring HR5 to the House floor after the spring recess</a:t>
            </a:r>
          </a:p>
        </p:txBody>
      </p:sp>
      <p:sp>
        <p:nvSpPr>
          <p:cNvPr id="126669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B6A121-4FAC-4C40-8923-FFCC9DAFFA3F}" type="slidenum">
              <a:rPr lang="en-US" altLang="en-US" sz="135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1266691" name="Title 1"/>
          <p:cNvSpPr txBox="1">
            <a:spLocks/>
          </p:cNvSpPr>
          <p:nvPr/>
        </p:nvSpPr>
        <p:spPr bwMode="auto">
          <a:xfrm>
            <a:off x="762000" y="84536"/>
            <a:ext cx="52006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Student Success Act (HR 5)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House Version of ESEA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263973"/>
            <a:ext cx="6858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prstClr val="black"/>
                </a:solidFill>
                <a:latin typeface="Arial Rounded MT Bold" pitchFamily="34" charset="0"/>
              </a:rPr>
              <a:t>CEC Opposed, as did most of the education &amp; disability </a:t>
            </a:r>
            <a:r>
              <a:rPr lang="en-US" sz="2400" dirty="0" smtClean="0">
                <a:solidFill>
                  <a:prstClr val="black"/>
                </a:solidFill>
                <a:latin typeface="Arial Rounded MT Bold" pitchFamily="34" charset="0"/>
              </a:rPr>
              <a:t>communities</a:t>
            </a:r>
            <a:endParaRPr lang="en-US" sz="2700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581" y="171450"/>
            <a:ext cx="6115050" cy="7429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687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67FAB-D81E-4E73-8E40-6CBCE1193EDD}" type="slidenum">
              <a:rPr lang="en-US" altLang="en-US" sz="135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35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19691"/>
              </p:ext>
            </p:extLst>
          </p:nvPr>
        </p:nvGraphicFramePr>
        <p:xfrm>
          <a:off x="762000" y="626556"/>
          <a:ext cx="6115050" cy="35365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5050"/>
              </a:tblGrid>
              <a:tr h="6631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Provisions in Student Success Act (HR 5) CEC Supports</a:t>
                      </a:r>
                      <a:endParaRPr lang="en-US" sz="2000" dirty="0"/>
                    </a:p>
                  </a:txBody>
                  <a:tcPr marL="68580" marR="68580" marT="34303" marB="34303"/>
                </a:tc>
              </a:tr>
              <a:tr h="372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       Eliminates AYP</a:t>
                      </a:r>
                      <a:endParaRPr lang="en-US" sz="1100" dirty="0"/>
                    </a:p>
                  </a:txBody>
                  <a:tcPr marL="68580" marR="68580" marT="34303" marB="34303"/>
                </a:tc>
              </a:tr>
              <a:tr h="388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       Maintains Disaggregation of Subgroup Data</a:t>
                      </a:r>
                    </a:p>
                    <a:p>
                      <a:endParaRPr lang="en-US" sz="1100" dirty="0"/>
                    </a:p>
                  </a:txBody>
                  <a:tcPr marL="68580" marR="68580" marT="34303" marB="34303"/>
                </a:tc>
              </a:tr>
              <a:tr h="4115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       Improves Data Transparency</a:t>
                      </a:r>
                      <a:endParaRPr lang="en-US" sz="1100" dirty="0"/>
                    </a:p>
                  </a:txBody>
                  <a:tcPr marL="68580" marR="68580" marT="34303" marB="34303"/>
                </a:tc>
              </a:tr>
              <a:tr h="6859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       Assures</a:t>
                      </a:r>
                      <a:r>
                        <a:rPr lang="en-US" sz="1100" baseline="0" dirty="0" smtClean="0"/>
                        <a:t> parents understand the implications of alternate assessments       </a:t>
                      </a:r>
                      <a:br>
                        <a:rPr lang="en-US" sz="1100" baseline="0" dirty="0" smtClean="0"/>
                      </a:br>
                      <a:r>
                        <a:rPr lang="en-US" sz="1100" baseline="0" dirty="0" smtClean="0"/>
                        <a:t>      based on alternate achievement standards including that students are not   </a:t>
                      </a:r>
                      <a:br>
                        <a:rPr lang="en-US" sz="1100" baseline="0" dirty="0" smtClean="0"/>
                      </a:br>
                      <a:r>
                        <a:rPr lang="en-US" sz="1100" baseline="0" dirty="0" smtClean="0"/>
                        <a:t>      precluded from attempting to complete requirements for a regular diploma.</a:t>
                      </a:r>
                      <a:endParaRPr lang="en-US" sz="1100" dirty="0"/>
                    </a:p>
                  </a:txBody>
                  <a:tcPr marL="68580" marR="68580" marT="34303" marB="34303"/>
                </a:tc>
              </a:tr>
              <a:tr h="4001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      95%</a:t>
                      </a:r>
                      <a:r>
                        <a:rPr lang="en-US" sz="1100" baseline="0" dirty="0" smtClean="0"/>
                        <a:t> student participation rate for all students</a:t>
                      </a:r>
                      <a:endParaRPr lang="en-US" sz="1100" dirty="0"/>
                    </a:p>
                  </a:txBody>
                  <a:tcPr marL="68580" marR="68580" marT="34303" marB="34303"/>
                </a:tc>
              </a:tr>
              <a:tr h="5841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</a:t>
                      </a:r>
                      <a:r>
                        <a:rPr lang="en-US" sz="1100" dirty="0" smtClean="0"/>
                        <a:t>UDL</a:t>
                      </a:r>
                      <a:endParaRPr lang="en-US" sz="1100" dirty="0"/>
                    </a:p>
                  </a:txBody>
                  <a:tcPr marL="68580" marR="68580" marT="34303" marB="34303"/>
                </a:tc>
              </a:tr>
            </a:tbl>
          </a:graphicData>
        </a:graphic>
      </p:graphicFrame>
      <p:pic>
        <p:nvPicPr>
          <p:cNvPr id="1268757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23950"/>
            <a:ext cx="4131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57823" y="-45244"/>
            <a:ext cx="5200650" cy="74295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ea typeface="+mj-ea"/>
                <a:cs typeface="+mj-cs"/>
              </a:rPr>
              <a:t>Student Success Act (HR 5)</a:t>
            </a:r>
          </a:p>
          <a:p>
            <a:pPr algn="ctr">
              <a:defRPr/>
            </a:pPr>
            <a:r>
              <a:rPr lang="en-US" sz="2000" dirty="0">
                <a:ea typeface="+mj-ea"/>
                <a:cs typeface="+mj-cs"/>
              </a:rPr>
              <a:t>House Version of ESEA</a:t>
            </a:r>
          </a:p>
        </p:txBody>
      </p:sp>
      <p:pic>
        <p:nvPicPr>
          <p:cNvPr id="1268759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557338"/>
            <a:ext cx="4131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760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1990726"/>
            <a:ext cx="4131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761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7" y="2424114"/>
            <a:ext cx="4131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762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6" y="3074196"/>
            <a:ext cx="4131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763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5" y="3507584"/>
            <a:ext cx="41314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Content Placeholder 3"/>
          <p:cNvSpPr>
            <a:spLocks noGrp="1"/>
          </p:cNvSpPr>
          <p:nvPr>
            <p:ph idx="1"/>
          </p:nvPr>
        </p:nvSpPr>
        <p:spPr>
          <a:xfrm>
            <a:off x="1602581" y="1200150"/>
            <a:ext cx="6115050" cy="3371850"/>
          </a:xfrm>
        </p:spPr>
        <p:txBody>
          <a:bodyPr/>
          <a:lstStyle/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12708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E4F843-A9B9-4BF9-B9FD-C88EAAD55EB3}" type="slidenum">
              <a:rPr lang="en-US" altLang="en-US" sz="135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35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52221"/>
              </p:ext>
            </p:extLst>
          </p:nvPr>
        </p:nvGraphicFramePr>
        <p:xfrm>
          <a:off x="304800" y="631953"/>
          <a:ext cx="6400800" cy="39221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0800"/>
              </a:tblGrid>
              <a:tr h="960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CEC Expresses Serious Concerns with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Student Success Act (HR 5)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502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               Reduces Accountability for Students with Disabilities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  <a:tr h="4909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               Removes the 1% Cap on Alternate Assessments Based on Alternate  </a:t>
                      </a:r>
                      <a:br>
                        <a:rPr lang="en-US" sz="1500" dirty="0" smtClean="0"/>
                      </a:br>
                      <a:r>
                        <a:rPr lang="en-US" sz="1500" dirty="0" smtClean="0"/>
                        <a:t>              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Achievement Standards</a:t>
                      </a:r>
                    </a:p>
                  </a:txBody>
                  <a:tcPr marL="68580" marR="68580" marT="34290" marB="34290"/>
                </a:tc>
              </a:tr>
              <a:tr h="36759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              Lacks focus on Professional Development</a:t>
                      </a:r>
                    </a:p>
                  </a:txBody>
                  <a:tcPr marL="68580" marR="68580" marT="34290" marB="34290"/>
                </a:tc>
              </a:tr>
              <a:tr h="581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              Includes Performance Pay</a:t>
                      </a:r>
                      <a:r>
                        <a:rPr lang="en-US" sz="1500" baseline="0" dirty="0" smtClean="0"/>
                        <a:t> that is solely Based From Standardized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              Test Scores </a:t>
                      </a:r>
                      <a:endParaRPr lang="en-US" sz="1500" dirty="0" smtClean="0"/>
                    </a:p>
                  </a:txBody>
                  <a:tcPr marL="68580" marR="68580" marT="34290" marB="34290"/>
                </a:tc>
              </a:tr>
              <a:tr h="367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             Increases</a:t>
                      </a:r>
                      <a:r>
                        <a:rPr lang="en-US" sz="1500" baseline="0" dirty="0" smtClean="0"/>
                        <a:t> Privatization </a:t>
                      </a:r>
                      <a:endParaRPr lang="en-US" sz="1500" dirty="0" smtClean="0"/>
                    </a:p>
                  </a:txBody>
                  <a:tcPr marL="68580" marR="68580" marT="34290" marB="34290"/>
                </a:tc>
              </a:tr>
              <a:tr h="367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             Ignores</a:t>
                      </a:r>
                      <a:r>
                        <a:rPr lang="en-US" sz="1500" baseline="0" dirty="0" smtClean="0"/>
                        <a:t> High-Ability Students</a:t>
                      </a:r>
                      <a:endParaRPr lang="en-US" sz="1500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270805" name="AutoShape 2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6" name="AutoShape 4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7" name="AutoShape 6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8" name="AutoShape 8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9" name="AutoShape 10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10" name="AutoShape 12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11" name="AutoShape 14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12" name="AutoShape 16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pic>
        <p:nvPicPr>
          <p:cNvPr id="1270813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81150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814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70" y="2038350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815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95550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816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2428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817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23872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818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55316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815051" y="-19050"/>
            <a:ext cx="5200650" cy="74295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ea typeface="+mj-ea"/>
                <a:cs typeface="+mj-cs"/>
              </a:rPr>
              <a:t>Student Success Act (HR 5)</a:t>
            </a:r>
          </a:p>
          <a:p>
            <a:pPr algn="ctr">
              <a:defRPr/>
            </a:pPr>
            <a:r>
              <a:rPr lang="en-US" sz="2000" dirty="0">
                <a:ea typeface="+mj-ea"/>
                <a:cs typeface="+mj-cs"/>
              </a:rPr>
              <a:t>House Version of ESEA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Content Placeholder 3"/>
          <p:cNvSpPr>
            <a:spLocks noGrp="1"/>
          </p:cNvSpPr>
          <p:nvPr>
            <p:ph idx="1"/>
          </p:nvPr>
        </p:nvSpPr>
        <p:spPr>
          <a:xfrm>
            <a:off x="1602581" y="1200150"/>
            <a:ext cx="6115050" cy="3371850"/>
          </a:xfrm>
        </p:spPr>
        <p:txBody>
          <a:bodyPr/>
          <a:lstStyle/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12728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AD793B-28FA-40E5-97BF-BC9C6619CCBB}" type="slidenum">
              <a:rPr lang="en-US" altLang="en-US" sz="135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35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52138"/>
              </p:ext>
            </p:extLst>
          </p:nvPr>
        </p:nvGraphicFramePr>
        <p:xfrm>
          <a:off x="304800" y="1733550"/>
          <a:ext cx="6743700" cy="22038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43700"/>
              </a:tblGrid>
              <a:tr h="10281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CEC Expresses Serious Concerns with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Student Success Act (HR 5)</a:t>
                      </a:r>
                    </a:p>
                    <a:p>
                      <a:endParaRPr lang="en-US" sz="1400" dirty="0"/>
                    </a:p>
                  </a:txBody>
                  <a:tcPr marL="68580" marR="68580" marT="34283" marB="34283"/>
                </a:tc>
              </a:tr>
              <a:tr h="3886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              Eliminates</a:t>
                      </a:r>
                      <a:r>
                        <a:rPr lang="en-US" sz="2100" baseline="0" dirty="0" smtClean="0"/>
                        <a:t> MOE</a:t>
                      </a:r>
                      <a:endParaRPr lang="en-US" sz="2100" dirty="0"/>
                    </a:p>
                  </a:txBody>
                  <a:tcPr marL="68580" marR="68580" marT="34283" marB="34283"/>
                </a:tc>
              </a:tr>
              <a:tr h="3935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              Permits Title I Portability Provisions</a:t>
                      </a:r>
                    </a:p>
                  </a:txBody>
                  <a:tcPr marL="68580" marR="68580" marT="34283" marB="34283"/>
                </a:tc>
              </a:tr>
              <a:tr h="3935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              Ignores Early Childhood</a:t>
                      </a:r>
                    </a:p>
                  </a:txBody>
                  <a:tcPr marL="68580" marR="68580" marT="34283" marB="34283"/>
                </a:tc>
              </a:tr>
            </a:tbl>
          </a:graphicData>
        </a:graphic>
      </p:graphicFrame>
      <p:sp>
        <p:nvSpPr>
          <p:cNvPr id="1272847" name="AutoShape 2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48" name="AutoShape 4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49" name="AutoShape 6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0" name="AutoShape 8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1" name="AutoShape 10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2" name="AutoShape 12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3" name="AutoShape 14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4" name="AutoShape 16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pic>
        <p:nvPicPr>
          <p:cNvPr id="1272855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2" y="2762250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856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1" y="3219722"/>
            <a:ext cx="457200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857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2" y="3664663"/>
            <a:ext cx="457200" cy="31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914400" y="354806"/>
            <a:ext cx="5943600" cy="997743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ea typeface="+mj-ea"/>
                <a:cs typeface="+mj-cs"/>
              </a:rPr>
              <a:t>Student Success Act (HR 5)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ea typeface="+mj-ea"/>
                <a:cs typeface="+mj-cs"/>
              </a:rPr>
              <a:t>House Version of ESEA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Content Placeholder 2"/>
          <p:cNvSpPr>
            <a:spLocks noGrp="1"/>
          </p:cNvSpPr>
          <p:nvPr>
            <p:ph idx="1"/>
          </p:nvPr>
        </p:nvSpPr>
        <p:spPr>
          <a:xfrm>
            <a:off x="461298" y="1200150"/>
            <a:ext cx="6472901" cy="33718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600" dirty="0">
                <a:latin typeface="+mj-lt"/>
              </a:rPr>
              <a:t>January 2015: Alexander’s draft Bill released for comment – CEC opposed the draft, as did most of disability community; education community split</a:t>
            </a:r>
          </a:p>
          <a:p>
            <a:pPr eaLnBrk="1" hangingPunct="1">
              <a:buFont typeface="Wingdings" charset="0"/>
              <a:buNone/>
            </a:pPr>
            <a:endParaRPr lang="en-US" sz="1600" dirty="0">
              <a:latin typeface="+mj-lt"/>
            </a:endParaRPr>
          </a:p>
          <a:p>
            <a:pPr eaLnBrk="1" hangingPunct="1"/>
            <a:r>
              <a:rPr lang="en-US" sz="1600" dirty="0">
                <a:latin typeface="+mj-lt"/>
              </a:rPr>
              <a:t>Senators Murray (D-WA) and Alexander (R-TN) agreed to work on a bipartisan bill. Worked behind closed doors!</a:t>
            </a:r>
          </a:p>
          <a:p>
            <a:pPr eaLnBrk="1" hangingPunct="1">
              <a:buFont typeface="Wingdings" charset="0"/>
              <a:buNone/>
            </a:pPr>
            <a:endParaRPr lang="en-US" sz="1600" dirty="0">
              <a:latin typeface="+mj-lt"/>
            </a:endParaRPr>
          </a:p>
          <a:p>
            <a:pPr eaLnBrk="1" hangingPunct="1"/>
            <a:r>
              <a:rPr lang="en-US" sz="1600" dirty="0">
                <a:latin typeface="+mj-lt"/>
              </a:rPr>
              <a:t>Senators Murray &amp; Alexander </a:t>
            </a:r>
            <a:r>
              <a:rPr lang="en-US" sz="1600" dirty="0" smtClean="0">
                <a:latin typeface="+mj-lt"/>
              </a:rPr>
              <a:t>marked </a:t>
            </a:r>
            <a:r>
              <a:rPr lang="en-US" sz="1600" dirty="0">
                <a:latin typeface="+mj-lt"/>
              </a:rPr>
              <a:t>up the ESEA bill in Committee the week of April 13</a:t>
            </a:r>
            <a:r>
              <a:rPr lang="en-US" sz="1600" baseline="30000" dirty="0">
                <a:latin typeface="+mj-lt"/>
              </a:rPr>
              <a:t>th</a:t>
            </a:r>
          </a:p>
          <a:p>
            <a:pPr eaLnBrk="1" hangingPunct="1"/>
            <a:endParaRPr lang="en-US" sz="1600" dirty="0">
              <a:latin typeface="+mj-lt"/>
            </a:endParaRPr>
          </a:p>
          <a:p>
            <a:pPr eaLnBrk="1" hangingPunct="1"/>
            <a:r>
              <a:rPr lang="en-US" sz="1600" dirty="0" smtClean="0">
                <a:latin typeface="+mj-lt"/>
              </a:rPr>
              <a:t>Senate </a:t>
            </a:r>
            <a:r>
              <a:rPr lang="en-US" sz="1600" smtClean="0">
                <a:latin typeface="+mj-lt"/>
              </a:rPr>
              <a:t>Committee unanimously </a:t>
            </a:r>
            <a:r>
              <a:rPr lang="en-US" sz="1600" dirty="0">
                <a:latin typeface="+mj-lt"/>
              </a:rPr>
              <a:t>p</a:t>
            </a:r>
            <a:r>
              <a:rPr lang="en-US" sz="1600" smtClean="0">
                <a:latin typeface="+mj-lt"/>
              </a:rPr>
              <a:t>asses </a:t>
            </a:r>
            <a:r>
              <a:rPr lang="en-US" sz="1600" dirty="0" smtClean="0">
                <a:latin typeface="+mj-lt"/>
              </a:rPr>
              <a:t>ESEA rewrite on April 16, 2015</a:t>
            </a:r>
            <a:endParaRPr lang="en-US" sz="1600" dirty="0">
              <a:latin typeface="+mj-lt"/>
            </a:endParaRPr>
          </a:p>
        </p:txBody>
      </p:sp>
      <p:sp>
        <p:nvSpPr>
          <p:cNvPr id="127488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>
              <a:defRPr sz="15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fld id="{819FFE95-E49E-1B43-9420-E8160BF7A85D}" type="slidenum">
              <a:rPr lang="en-US" sz="1350">
                <a:solidFill>
                  <a:prstClr val="black"/>
                </a:solidFill>
              </a:rPr>
              <a:pPr/>
              <a:t>16</a:t>
            </a:fld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85750"/>
            <a:ext cx="5962650" cy="742950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spcBef>
                <a:spcPct val="0"/>
              </a:spcBef>
              <a:defRPr/>
            </a:pPr>
            <a:r>
              <a:rPr lang="en-US" sz="3200" dirty="0">
                <a:latin typeface="+mj-lt"/>
                <a:ea typeface="ＭＳ Ｐゴシック" charset="0"/>
              </a:rPr>
              <a:t>Every Child </a:t>
            </a:r>
            <a:r>
              <a:rPr lang="en-US" sz="3200" dirty="0" smtClean="0">
                <a:latin typeface="+mj-lt"/>
                <a:ea typeface="ＭＳ Ｐゴシック" charset="0"/>
              </a:rPr>
              <a:t>Achieves Act – Senate Version of ESEA</a:t>
            </a:r>
            <a:endParaRPr lang="en-US" sz="3200" dirty="0">
              <a:latin typeface="+mj-lt"/>
              <a:ea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413132"/>
              </p:ext>
            </p:extLst>
          </p:nvPr>
        </p:nvGraphicFramePr>
        <p:xfrm>
          <a:off x="533400" y="1130397"/>
          <a:ext cx="6115050" cy="3618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15050"/>
              </a:tblGrid>
              <a:tr h="57145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Provisions</a:t>
                      </a:r>
                      <a:r>
                        <a:rPr lang="en-US" sz="1700" baseline="0" dirty="0" smtClean="0"/>
                        <a:t> in Every Child Achieves Act 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Provisions that CEC Supports</a:t>
                      </a:r>
                      <a:endParaRPr lang="en-US" sz="1700" dirty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Eliminated</a:t>
                      </a:r>
                      <a:r>
                        <a:rPr lang="en-US" sz="1400" baseline="0" dirty="0" smtClean="0"/>
                        <a:t> AYP</a:t>
                      </a:r>
                      <a:endParaRPr lang="en-US" sz="1400" dirty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Maintains Disaggregation of Subgroup data        </a:t>
                      </a:r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Early Intervening Services in General Ed, UDL, PBIS</a:t>
                      </a:r>
                    </a:p>
                  </a:txBody>
                  <a:tcPr marL="68580" marR="68580" marT="34265" marB="34265"/>
                </a:tc>
              </a:tr>
              <a:tr h="480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Maintains the 1% Cap on Alternate Assessments Based on Alternate         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         Achievement Standards</a:t>
                      </a:r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Prohibits Modified</a:t>
                      </a:r>
                      <a:r>
                        <a:rPr lang="en-US" sz="1400" baseline="0" dirty="0" smtClean="0"/>
                        <a:t> Standards and Assessments </a:t>
                      </a:r>
                      <a:endParaRPr lang="en-US" sz="1400" dirty="0" smtClean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Maintains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Javits</a:t>
                      </a:r>
                      <a:r>
                        <a:rPr lang="en-US" sz="1400" baseline="0" dirty="0" smtClean="0"/>
                        <a:t> Gifted and Talented Act</a:t>
                      </a:r>
                      <a:endParaRPr lang="en-US" sz="1400" dirty="0" smtClean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Supports</a:t>
                      </a:r>
                      <a:r>
                        <a:rPr lang="en-US" sz="1400" baseline="0" dirty="0" smtClean="0"/>
                        <a:t> Early Childhood Programs</a:t>
                      </a:r>
                      <a:endParaRPr lang="en-US" sz="1400" dirty="0" smtClean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Maintains</a:t>
                      </a:r>
                      <a:r>
                        <a:rPr lang="en-US" sz="1400" baseline="0" dirty="0" smtClean="0"/>
                        <a:t> MOE</a:t>
                      </a:r>
                      <a:endParaRPr lang="en-US" sz="1400" dirty="0" smtClean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Prohibits</a:t>
                      </a:r>
                      <a:r>
                        <a:rPr lang="en-US" sz="1400" baseline="0" dirty="0" smtClean="0"/>
                        <a:t> Title I Portability Provisions</a:t>
                      </a:r>
                      <a:endParaRPr lang="en-US" sz="1400" dirty="0" smtClean="0"/>
                    </a:p>
                  </a:txBody>
                  <a:tcPr marL="68580" marR="68580" marT="34265" marB="34265"/>
                </a:tc>
              </a:tr>
              <a:tr h="27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Allows</a:t>
                      </a:r>
                      <a:r>
                        <a:rPr lang="en-US" sz="1400" baseline="0" dirty="0" smtClean="0"/>
                        <a:t> but doesn’t require new teacher evaluation systems</a:t>
                      </a:r>
                      <a:endParaRPr lang="en-US" sz="1400" dirty="0" smtClean="0"/>
                    </a:p>
                  </a:txBody>
                  <a:tcPr marL="68580" marR="68580" marT="34265" marB="34265"/>
                </a:tc>
              </a:tr>
            </a:tbl>
          </a:graphicData>
        </a:graphic>
      </p:graphicFrame>
      <p:sp>
        <p:nvSpPr>
          <p:cNvPr id="12769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>
              <a:defRPr sz="15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fld id="{4D65CB4B-CEA3-A24A-A6C3-F4DE4DB44DB6}" type="slidenum">
              <a:rPr lang="en-US" sz="1350">
                <a:solidFill>
                  <a:prstClr val="black"/>
                </a:solidFill>
              </a:rPr>
              <a:pPr/>
              <a:t>17</a:t>
            </a:fld>
            <a:endParaRPr lang="en-US" sz="1350">
              <a:solidFill>
                <a:prstClr val="black"/>
              </a:solidFill>
            </a:endParaRPr>
          </a:p>
        </p:txBody>
      </p:sp>
      <p:pic>
        <p:nvPicPr>
          <p:cNvPr id="1276942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72742"/>
            <a:ext cx="285750" cy="2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943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72778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-228600" y="17602"/>
            <a:ext cx="8001000" cy="1030148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spcBef>
                <a:spcPct val="0"/>
              </a:spcBef>
              <a:defRPr/>
            </a:pPr>
            <a:r>
              <a:rPr lang="en-US" sz="2400" dirty="0">
                <a:latin typeface="+mj-lt"/>
                <a:ea typeface="ＭＳ Ｐゴシック" charset="0"/>
              </a:rPr>
              <a:t>Every Child Achieves </a:t>
            </a:r>
            <a:r>
              <a:rPr lang="en-US" sz="2400" dirty="0" smtClean="0">
                <a:latin typeface="+mj-lt"/>
                <a:ea typeface="ＭＳ Ｐゴシック" charset="0"/>
              </a:rPr>
              <a:t>Act Senate </a:t>
            </a:r>
            <a:r>
              <a:rPr lang="en-US" sz="2400" dirty="0">
                <a:latin typeface="+mj-lt"/>
                <a:ea typeface="ＭＳ Ｐゴシック" charset="0"/>
              </a:rPr>
              <a:t>Version of ESEA</a:t>
            </a:r>
          </a:p>
        </p:txBody>
      </p:sp>
      <p:pic>
        <p:nvPicPr>
          <p:cNvPr id="8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33550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11682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89815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89853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69" y="3079612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34" y="3358632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07764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C:\Documents and Settings\pc user\Local Settings\Temporary Internet Files\Content.IE5\CEYLL4FJ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69" y="3855147"/>
            <a:ext cx="2857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277013"/>
              </p:ext>
            </p:extLst>
          </p:nvPr>
        </p:nvGraphicFramePr>
        <p:xfrm>
          <a:off x="533400" y="2087484"/>
          <a:ext cx="6115050" cy="2293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15050"/>
              </a:tblGrid>
              <a:tr h="77723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Provisions</a:t>
                      </a:r>
                      <a:r>
                        <a:rPr lang="en-US" sz="1700" baseline="0" dirty="0" smtClean="0"/>
                        <a:t> in Every Child Achieves Act 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Provisions That Concerns CEC</a:t>
                      </a:r>
                      <a:endParaRPr lang="en-US" sz="1700" dirty="0" smtClean="0"/>
                    </a:p>
                    <a:p>
                      <a:endParaRPr lang="en-US" sz="1400" dirty="0"/>
                    </a:p>
                  </a:txBody>
                  <a:tcPr marL="68580" marR="68580" marT="34285" marB="34285"/>
                </a:tc>
              </a:tr>
              <a:tr h="2780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New</a:t>
                      </a:r>
                      <a:r>
                        <a:rPr lang="en-US" sz="1400" baseline="0" dirty="0" smtClean="0"/>
                        <a:t> Requirements without Adequate Resources</a:t>
                      </a:r>
                      <a:endParaRPr lang="en-US" sz="1400" dirty="0"/>
                    </a:p>
                  </a:txBody>
                  <a:tcPr marL="68580" marR="68580" marT="34285" marB="34285"/>
                </a:tc>
              </a:tr>
              <a:tr h="3162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Reduces Accountability for Students with Disabilities</a:t>
                      </a:r>
                      <a:endParaRPr lang="en-US" sz="1400" dirty="0"/>
                    </a:p>
                  </a:txBody>
                  <a:tcPr marL="68580" marR="68580" marT="34285" marB="34285"/>
                </a:tc>
              </a:tr>
              <a:tr h="27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  Lacks Focus on Professional</a:t>
                      </a:r>
                      <a:r>
                        <a:rPr lang="en-US" sz="1400" baseline="0" dirty="0" smtClean="0"/>
                        <a:t> Development</a:t>
                      </a:r>
                      <a:endParaRPr lang="en-US" sz="1400" dirty="0" smtClean="0"/>
                    </a:p>
                  </a:txBody>
                  <a:tcPr marL="68580" marR="68580" marT="34285" marB="34285"/>
                </a:tc>
              </a:tr>
              <a:tr h="327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  Increases Privatization</a:t>
                      </a:r>
                      <a:endParaRPr lang="en-US" sz="1400" dirty="0"/>
                    </a:p>
                  </a:txBody>
                  <a:tcPr marL="68580" marR="68580" marT="34285" marB="34285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Removes HQT</a:t>
                      </a:r>
                      <a:endParaRPr lang="en-US" sz="1400" dirty="0"/>
                    </a:p>
                  </a:txBody>
                  <a:tcPr marL="68580" marR="68580" marT="34285" marB="34285"/>
                </a:tc>
              </a:tr>
            </a:tbl>
          </a:graphicData>
        </a:graphic>
      </p:graphicFrame>
      <p:sp>
        <p:nvSpPr>
          <p:cNvPr id="12790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>
              <a:defRPr sz="15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fld id="{71D5A2C4-F7ED-8246-A9AD-73230771B72D}" type="slidenum">
              <a:rPr lang="en-US" sz="1350">
                <a:solidFill>
                  <a:prstClr val="black"/>
                </a:solidFill>
              </a:rPr>
              <a:pPr/>
              <a:t>18</a:t>
            </a:fld>
            <a:endParaRPr lang="en-US" sz="1350">
              <a:solidFill>
                <a:prstClr val="black"/>
              </a:solidFill>
            </a:endParaRPr>
          </a:p>
        </p:txBody>
      </p:sp>
      <p:pic>
        <p:nvPicPr>
          <p:cNvPr id="1279000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43150"/>
            <a:ext cx="372666" cy="2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001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52712"/>
            <a:ext cx="372666" cy="2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002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51560"/>
            <a:ext cx="37266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003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34334"/>
            <a:ext cx="37266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004" name="Picture 18" descr="http://channelx94.com/wp-content/uploads/2013/06/x-marks-the-spo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20375"/>
            <a:ext cx="372666" cy="2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81000" y="209550"/>
            <a:ext cx="7467600" cy="1600200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spcBef>
                <a:spcPct val="0"/>
              </a:spcBef>
              <a:defRPr/>
            </a:pPr>
            <a:r>
              <a:rPr lang="en-US" sz="3200" dirty="0">
                <a:latin typeface="+mj-lt"/>
                <a:ea typeface="ＭＳ Ｐゴシック" charset="0"/>
              </a:rPr>
              <a:t>Every Child Achieves </a:t>
            </a:r>
            <a:r>
              <a:rPr lang="en-US" sz="3200" dirty="0" smtClean="0">
                <a:latin typeface="+mj-lt"/>
                <a:ea typeface="ＭＳ Ｐゴシック" charset="0"/>
              </a:rPr>
              <a:t>Act </a:t>
            </a:r>
            <a:br>
              <a:rPr lang="en-US" sz="3200" dirty="0" smtClean="0">
                <a:latin typeface="+mj-lt"/>
                <a:ea typeface="ＭＳ Ｐゴシック" charset="0"/>
              </a:rPr>
            </a:br>
            <a:r>
              <a:rPr lang="en-US" sz="3200" dirty="0" smtClean="0">
                <a:latin typeface="+mj-lt"/>
                <a:ea typeface="ＭＳ Ｐゴシック" charset="0"/>
              </a:rPr>
              <a:t>Senate </a:t>
            </a:r>
            <a:r>
              <a:rPr lang="en-US" sz="3200" dirty="0">
                <a:latin typeface="+mj-lt"/>
                <a:ea typeface="ＭＳ Ｐゴシック" charset="0"/>
              </a:rPr>
              <a:t>Version of ESEA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Title 1"/>
          <p:cNvSpPr>
            <a:spLocks noGrp="1"/>
          </p:cNvSpPr>
          <p:nvPr>
            <p:ph type="title"/>
          </p:nvPr>
        </p:nvSpPr>
        <p:spPr>
          <a:xfrm>
            <a:off x="838200" y="133350"/>
            <a:ext cx="5943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What’s Next for ESEA?</a:t>
            </a:r>
          </a:p>
        </p:txBody>
      </p:sp>
      <p:sp>
        <p:nvSpPr>
          <p:cNvPr id="12810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BDC0A0-CDC6-46A9-B4FE-FA8CB1E6C69E}" type="slidenum">
              <a:rPr lang="en-US" altLang="en-US" sz="135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350">
              <a:solidFill>
                <a:schemeClr val="tx1"/>
              </a:solidFill>
            </a:endParaRPr>
          </a:p>
        </p:txBody>
      </p:sp>
      <p:pic>
        <p:nvPicPr>
          <p:cNvPr id="1281027" name="Picture 4" descr="http://www.bloguin.com/crystalballrun/images/stories/crystal-ball-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13" y="1428750"/>
            <a:ext cx="4415249" cy="323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5"/>
          <p:cNvSpPr txBox="1">
            <a:spLocks/>
          </p:cNvSpPr>
          <p:nvPr/>
        </p:nvSpPr>
        <p:spPr>
          <a:xfrm>
            <a:off x="304800" y="2114550"/>
            <a:ext cx="7848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>
                <a:solidFill>
                  <a:srgbClr val="FF0000"/>
                </a:solidFill>
              </a:rPr>
              <a:t>Welcome to Washington, It’s More than House of Cards</a:t>
            </a:r>
            <a:endParaRPr lang="en-US" alt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285750"/>
            <a:ext cx="6629400" cy="35814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8000" dirty="0">
                <a:solidFill>
                  <a:srgbClr val="7030A0"/>
                </a:solidFill>
              </a:rPr>
              <a:t>Federal </a:t>
            </a:r>
            <a:r>
              <a:rPr lang="en-US" sz="8000" dirty="0" smtClean="0">
                <a:solidFill>
                  <a:srgbClr val="7030A0"/>
                </a:solidFill>
              </a:rPr>
              <a:t>Budget!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285875" y="209550"/>
            <a:ext cx="4743450" cy="600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700" dirty="0"/>
              <a:t>FY 2015: Where did we end up?</a:t>
            </a:r>
          </a:p>
        </p:txBody>
      </p:sp>
      <p:sp>
        <p:nvSpPr>
          <p:cNvPr id="129334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5837A9-F859-4B0F-9E13-AFDC7EDA9A0C}" type="slidenum">
              <a:rPr lang="en-US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481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67148"/>
              </p:ext>
            </p:extLst>
          </p:nvPr>
        </p:nvGraphicFramePr>
        <p:xfrm>
          <a:off x="1869191" y="1428750"/>
          <a:ext cx="4714875" cy="2703910"/>
        </p:xfrm>
        <a:graphic>
          <a:graphicData uri="http://schemas.openxmlformats.org/drawingml/2006/table">
            <a:tbl>
              <a:tblPr/>
              <a:tblGrid>
                <a:gridCol w="1571625"/>
                <a:gridCol w="1571625"/>
                <a:gridCol w="1571625"/>
              </a:tblGrid>
              <a:tr h="47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B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$11.498 Billion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Increase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$25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Section 619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$353.24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Level Funded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C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$438.60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Increase of $100 Thousand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D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$225.14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Level Funded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Javits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$10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Increase of $5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SpEd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Research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$54 million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Level Funded</a:t>
                      </a:r>
                    </a:p>
                  </a:txBody>
                  <a:tcPr marL="20092" marR="20092" marT="20094" marB="2009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3345" name="Rectangle 67"/>
          <p:cNvSpPr>
            <a:spLocks/>
          </p:cNvSpPr>
          <p:nvPr/>
        </p:nvSpPr>
        <p:spPr bwMode="auto">
          <a:xfrm>
            <a:off x="3657600" y="1139822"/>
            <a:ext cx="1000402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dirty="0">
                <a:ea typeface="Gill Sans"/>
                <a:cs typeface="Gill Sans"/>
              </a:rPr>
              <a:t>Total Amount</a:t>
            </a:r>
          </a:p>
        </p:txBody>
      </p:sp>
      <p:sp>
        <p:nvSpPr>
          <p:cNvPr id="1293346" name="Rectangle 68"/>
          <p:cNvSpPr>
            <a:spLocks/>
          </p:cNvSpPr>
          <p:nvPr/>
        </p:nvSpPr>
        <p:spPr bwMode="auto">
          <a:xfrm>
            <a:off x="5344490" y="1144730"/>
            <a:ext cx="1285875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dirty="0">
                <a:ea typeface="Gill Sans"/>
                <a:cs typeface="Gill Sans"/>
              </a:rPr>
              <a:t>Change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Title 1"/>
          <p:cNvSpPr>
            <a:spLocks noGrp="1"/>
          </p:cNvSpPr>
          <p:nvPr>
            <p:ph type="title"/>
          </p:nvPr>
        </p:nvSpPr>
        <p:spPr>
          <a:xfrm>
            <a:off x="533400" y="258802"/>
            <a:ext cx="6115050" cy="742950"/>
          </a:xfrm>
        </p:spPr>
        <p:txBody>
          <a:bodyPr/>
          <a:lstStyle/>
          <a:p>
            <a:pPr algn="ctr" eaLnBrk="1" hangingPunct="1"/>
            <a:r>
              <a:rPr lang="en-US" altLang="en-US" sz="2700" dirty="0"/>
              <a:t>FY 2016: President’s Budget</a:t>
            </a:r>
          </a:p>
        </p:txBody>
      </p:sp>
      <p:sp>
        <p:nvSpPr>
          <p:cNvPr id="1295363" name="Content Placeholder 2"/>
          <p:cNvSpPr>
            <a:spLocks noGrp="1"/>
          </p:cNvSpPr>
          <p:nvPr>
            <p:ph idx="1"/>
          </p:nvPr>
        </p:nvSpPr>
        <p:spPr>
          <a:xfrm>
            <a:off x="914400" y="1012845"/>
            <a:ext cx="6115050" cy="3371850"/>
          </a:xfrm>
        </p:spPr>
        <p:txBody>
          <a:bodyPr/>
          <a:lstStyle/>
          <a:p>
            <a:pPr eaLnBrk="1" hangingPunct="1"/>
            <a:endParaRPr lang="en-US" altLang="en-US" sz="2250" dirty="0"/>
          </a:p>
          <a:p>
            <a:pPr eaLnBrk="1" hangingPunct="1"/>
            <a:r>
              <a:rPr lang="en-US" altLang="en-US" dirty="0"/>
              <a:t>Requested $70.7 billion in discretionary appropriations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5.4% increase over FY 2015</a:t>
            </a:r>
          </a:p>
        </p:txBody>
      </p:sp>
      <p:sp>
        <p:nvSpPr>
          <p:cNvPr id="12953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E4C9CA-9988-41B0-9766-916063EF506E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0" y="209550"/>
            <a:ext cx="4343400" cy="600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700" dirty="0"/>
              <a:t>FY 2016: President’s Budget</a:t>
            </a:r>
          </a:p>
        </p:txBody>
      </p:sp>
      <p:sp>
        <p:nvSpPr>
          <p:cNvPr id="129641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1537B4-C82B-46C6-A03C-C3422EA2C927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481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30410"/>
              </p:ext>
            </p:extLst>
          </p:nvPr>
        </p:nvGraphicFramePr>
        <p:xfrm>
          <a:off x="2819400" y="1239640"/>
          <a:ext cx="3143250" cy="2920625"/>
        </p:xfrm>
        <a:graphic>
          <a:graphicData uri="http://schemas.openxmlformats.org/drawingml/2006/table">
            <a:tbl>
              <a:tblPr/>
              <a:tblGrid>
                <a:gridCol w="1571625"/>
                <a:gridCol w="1571625"/>
              </a:tblGrid>
              <a:tr h="691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B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Increase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$175 Million = 16%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Section 619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Increase of $50 Million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C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Increase of $65 Million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IDEA Part D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Level Funded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Javits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Decrease of $300 Thousand 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SpEd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Research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Level Funded</a:t>
                      </a:r>
                    </a:p>
                  </a:txBody>
                  <a:tcPr marL="20092" marR="20092" marT="20090" marB="200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6410" name="Rectangle 68"/>
          <p:cNvSpPr>
            <a:spLocks/>
          </p:cNvSpPr>
          <p:nvPr/>
        </p:nvSpPr>
        <p:spPr bwMode="auto">
          <a:xfrm>
            <a:off x="4419600" y="971550"/>
            <a:ext cx="182880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dirty="0">
                <a:ea typeface="Gill Sans"/>
                <a:cs typeface="Gill Sans"/>
              </a:rPr>
              <a:t>Change over FY 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Title 1"/>
          <p:cNvSpPr>
            <a:spLocks noGrp="1"/>
          </p:cNvSpPr>
          <p:nvPr>
            <p:ph type="title"/>
          </p:nvPr>
        </p:nvSpPr>
        <p:spPr>
          <a:xfrm>
            <a:off x="381000" y="438150"/>
            <a:ext cx="6115050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FY 2016: Congress’s Budget Blueprints</a:t>
            </a:r>
          </a:p>
        </p:txBody>
      </p:sp>
      <p:sp>
        <p:nvSpPr>
          <p:cNvPr id="1302531" name="Content Placeholder 2"/>
          <p:cNvSpPr>
            <a:spLocks noGrp="1"/>
          </p:cNvSpPr>
          <p:nvPr>
            <p:ph idx="1"/>
          </p:nvPr>
        </p:nvSpPr>
        <p:spPr>
          <a:xfrm>
            <a:off x="609600" y="1428750"/>
            <a:ext cx="6115050" cy="32575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1800" dirty="0"/>
              <a:t>Both Senate and House Contain Massive Cuts to Education</a:t>
            </a:r>
          </a:p>
          <a:p>
            <a:pPr eaLnBrk="1" hangingPunct="1"/>
            <a:r>
              <a:rPr lang="en-US" altLang="en-US" sz="1800" dirty="0"/>
              <a:t>Budget Blueprints set overall spending cuts, they do not specify program amounts</a:t>
            </a:r>
          </a:p>
          <a:p>
            <a:pPr eaLnBrk="1" hangingPunct="1"/>
            <a:r>
              <a:rPr lang="en-US" altLang="en-US" sz="1800" dirty="0"/>
              <a:t>Sequestration is still in place</a:t>
            </a:r>
          </a:p>
          <a:p>
            <a:pPr eaLnBrk="1" hangingPunct="1"/>
            <a:r>
              <a:rPr lang="en-US" altLang="en-US" sz="1800" dirty="0"/>
              <a:t>House Education Budget - $135 billion</a:t>
            </a:r>
          </a:p>
          <a:p>
            <a:pPr lvl="1" eaLnBrk="1" hangingPunct="1"/>
            <a:r>
              <a:rPr lang="en-US" altLang="en-US" sz="1800" dirty="0"/>
              <a:t>From FY 2016 – 2025 (20 percent below current funding levels)</a:t>
            </a:r>
          </a:p>
          <a:p>
            <a:pPr eaLnBrk="1" hangingPunct="1"/>
            <a:r>
              <a:rPr lang="en-US" altLang="en-US" sz="1800" dirty="0"/>
              <a:t>Senate Education Budget - $63 billion from FY 2016</a:t>
            </a:r>
          </a:p>
          <a:p>
            <a:pPr lvl="1" eaLnBrk="1" hangingPunct="1"/>
            <a:r>
              <a:rPr lang="en-US" altLang="en-US" sz="1800" dirty="0"/>
              <a:t>2025 (8 percent below current funding levels)</a:t>
            </a:r>
          </a:p>
        </p:txBody>
      </p:sp>
      <p:sp>
        <p:nvSpPr>
          <p:cNvPr id="13025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6BED42-E971-41B9-9446-A850A0073944}" type="slidenum">
              <a:rPr lang="en-US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THANK YOU!!!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81200" y="1200150"/>
            <a:ext cx="5029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             Deb Ziegler	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Policy &amp; Advocacy and Professional Standards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              debz@cec.sped.org 				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-76200" y="2788268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    Rose Haller-Kaplan	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Program Assistant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Policy &amp; Advocacy and Professional Standards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			     rosehk@cec.sped.org 				</a:t>
            </a:r>
          </a:p>
        </p:txBody>
      </p:sp>
    </p:spTree>
    <p:extLst>
      <p:ext uri="{BB962C8B-B14F-4D97-AF65-F5344CB8AC3E}">
        <p14:creationId xmlns:p14="http://schemas.microsoft.com/office/powerpoint/2010/main" val="5016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assets.fontsinuse.com/static/use-media-items/14/13147/full-1013x1500/533dcdaa/house-of-cards-final-post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33" b="18401"/>
          <a:stretch>
            <a:fillRect/>
          </a:stretch>
        </p:blipFill>
        <p:spPr bwMode="auto">
          <a:xfrm>
            <a:off x="152400" y="835380"/>
            <a:ext cx="2203824" cy="21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http://cdn.hollywoodtake.com/sites/hollywoodtake.com/files/styles/large/public/2013/08/11/homeland-season-3-trailer-spoilers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90550"/>
            <a:ext cx="3200400" cy="199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https://lh6.ggpht.com/8PNqhE9ceCQr4Lvwd00qyzphB2YwNkVuk8Qn5cEj9qRWiRsSg6NKTSVhSSH8H9AevJ8=w12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4704"/>
            <a:ext cx="3160713" cy="177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cdn02.cdn.justjared.com/wp-content/uploads/headlines/2013/10/kerry-washington-scandal-breaks-ratings-recor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09750"/>
            <a:ext cx="2224570" cy="222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2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00457524"/>
              </p:ext>
            </p:extLst>
          </p:nvPr>
        </p:nvGraphicFramePr>
        <p:xfrm>
          <a:off x="762000" y="1333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5-Point Star 3"/>
          <p:cNvSpPr/>
          <p:nvPr/>
        </p:nvSpPr>
        <p:spPr>
          <a:xfrm>
            <a:off x="304800" y="133350"/>
            <a:ext cx="4191000" cy="3886200"/>
          </a:xfrm>
          <a:prstGeom prst="star5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5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 bwMode="auto">
          <a:xfrm>
            <a:off x="304800" y="285750"/>
            <a:ext cx="65595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Changes In Education Policy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34779" y="1008262"/>
            <a:ext cx="2030016" cy="1218009"/>
            <a:chOff x="3227287" y="-952499"/>
            <a:chExt cx="2030016" cy="1218009"/>
          </a:xfrm>
        </p:grpSpPr>
        <p:sp>
          <p:nvSpPr>
            <p:cNvPr id="8" name="Rectangle 7"/>
            <p:cNvSpPr/>
            <p:nvPr/>
          </p:nvSpPr>
          <p:spPr>
            <a:xfrm>
              <a:off x="3227287" y="-862460"/>
              <a:ext cx="2030015" cy="953888"/>
            </a:xfrm>
            <a:prstGeom prst="rect">
              <a:avLst/>
            </a:prstGeom>
            <a:solidFill>
              <a:srgbClr val="92C1D7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9" name="Rectangle 8"/>
            <p:cNvSpPr/>
            <p:nvPr/>
          </p:nvSpPr>
          <p:spPr>
            <a:xfrm>
              <a:off x="3227288" y="-952499"/>
              <a:ext cx="2030015" cy="12180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College &amp; Career Ready Standards, Assessments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715000" y="1006638"/>
            <a:ext cx="457200" cy="3130222"/>
          </a:xfrm>
          <a:prstGeom prst="rect">
            <a:avLst/>
          </a:prstGeom>
          <a:solidFill>
            <a:srgbClr val="F28D2C"/>
          </a:solidFill>
          <a:ln w="25400" cap="flat" cmpd="sng" algn="ctr">
            <a:solidFill>
              <a:srgbClr val="F28D2C">
                <a:shade val="50000"/>
              </a:srgbClr>
            </a:solidFill>
            <a:prstDash val="solid"/>
          </a:ln>
          <a:effectLst/>
        </p:spPr>
        <p:txBody>
          <a:bodyPr vert="vert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07679" y="2052176"/>
            <a:ext cx="2061599" cy="1222249"/>
            <a:chOff x="3172604" y="1258985"/>
            <a:chExt cx="2061599" cy="1222249"/>
          </a:xfrm>
        </p:grpSpPr>
        <p:sp>
          <p:nvSpPr>
            <p:cNvPr id="12" name="Rectangle 11"/>
            <p:cNvSpPr/>
            <p:nvPr/>
          </p:nvSpPr>
          <p:spPr>
            <a:xfrm>
              <a:off x="3204188" y="1258985"/>
              <a:ext cx="2030015" cy="1030684"/>
            </a:xfrm>
            <a:prstGeom prst="rect">
              <a:avLst/>
            </a:prstGeom>
            <a:solidFill>
              <a:srgbClr val="8BBD3A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3" name="Rectangle 12"/>
            <p:cNvSpPr/>
            <p:nvPr/>
          </p:nvSpPr>
          <p:spPr>
            <a:xfrm>
              <a:off x="3172604" y="1263225"/>
              <a:ext cx="2030015" cy="12180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Early Learning Initiatives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30297" y="3105151"/>
            <a:ext cx="2034497" cy="1031709"/>
            <a:chOff x="3145018" y="2844006"/>
            <a:chExt cx="2034497" cy="1218009"/>
          </a:xfrm>
        </p:grpSpPr>
        <p:sp>
          <p:nvSpPr>
            <p:cNvPr id="15" name="Rectangle 14"/>
            <p:cNvSpPr/>
            <p:nvPr/>
          </p:nvSpPr>
          <p:spPr>
            <a:xfrm>
              <a:off x="3149500" y="2844006"/>
              <a:ext cx="2030015" cy="1218009"/>
            </a:xfrm>
            <a:prstGeom prst="rect">
              <a:avLst/>
            </a:prstGeom>
            <a:solidFill>
              <a:srgbClr val="FBBA28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6" name="Rectangle 15"/>
            <p:cNvSpPr/>
            <p:nvPr/>
          </p:nvSpPr>
          <p:spPr>
            <a:xfrm>
              <a:off x="3145018" y="2992690"/>
              <a:ext cx="2030015" cy="9144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Higher Education Proposals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28800" y="3082859"/>
            <a:ext cx="1764741" cy="1054000"/>
            <a:chOff x="916483" y="2844005"/>
            <a:chExt cx="2050284" cy="1218009"/>
          </a:xfrm>
        </p:grpSpPr>
        <p:sp>
          <p:nvSpPr>
            <p:cNvPr id="21" name="Rectangle 20"/>
            <p:cNvSpPr/>
            <p:nvPr/>
          </p:nvSpPr>
          <p:spPr>
            <a:xfrm>
              <a:off x="936752" y="2844005"/>
              <a:ext cx="2030015" cy="1218009"/>
            </a:xfrm>
            <a:prstGeom prst="rect">
              <a:avLst/>
            </a:prstGeom>
            <a:solidFill>
              <a:srgbClr val="C7D52F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2" name="Rectangle 21"/>
            <p:cNvSpPr/>
            <p:nvPr/>
          </p:nvSpPr>
          <p:spPr>
            <a:xfrm>
              <a:off x="916483" y="2869764"/>
              <a:ext cx="2030015" cy="11922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Education Research Policy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28800" y="2052176"/>
            <a:ext cx="1778878" cy="1030390"/>
            <a:chOff x="916483" y="1422995"/>
            <a:chExt cx="2030015" cy="1218009"/>
          </a:xfrm>
        </p:grpSpPr>
        <p:sp>
          <p:nvSpPr>
            <p:cNvPr id="24" name="Rectangle 23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  <a:solidFill>
              <a:srgbClr val="2A3358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5" name="Rectangle 24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Teacher Evaluation Systems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828800" y="1098301"/>
            <a:ext cx="1764741" cy="931292"/>
            <a:chOff x="916483" y="1984"/>
            <a:chExt cx="2030015" cy="1218009"/>
          </a:xfrm>
        </p:grpSpPr>
        <p:sp>
          <p:nvSpPr>
            <p:cNvPr id="27" name="Rectangle 26"/>
            <p:cNvSpPr/>
            <p:nvPr/>
          </p:nvSpPr>
          <p:spPr>
            <a:xfrm>
              <a:off x="916483" y="1984"/>
              <a:ext cx="2030015" cy="1218009"/>
            </a:xfrm>
            <a:prstGeom prst="rect">
              <a:avLst/>
            </a:prstGeom>
            <a:solidFill>
              <a:srgbClr val="FBBA28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8" name="Rectangle 27"/>
            <p:cNvSpPr/>
            <p:nvPr/>
          </p:nvSpPr>
          <p:spPr>
            <a:xfrm>
              <a:off x="916483" y="49248"/>
              <a:ext cx="2030015" cy="11707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ESEA Reauthorization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302772" y="1092698"/>
            <a:ext cx="448722" cy="3130220"/>
          </a:xfrm>
          <a:prstGeom prst="rect">
            <a:avLst/>
          </a:prstGeom>
          <a:solidFill>
            <a:srgbClr val="F28D2C"/>
          </a:solidFill>
          <a:ln w="25400" cap="flat" cmpd="sng" algn="ctr">
            <a:solidFill>
              <a:srgbClr val="F28D2C">
                <a:shade val="50000"/>
              </a:srgbClr>
            </a:solidFill>
            <a:prstDash val="solid"/>
          </a:ln>
          <a:effectLst/>
        </p:spPr>
        <p:txBody>
          <a:bodyPr vert="vert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Political Context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66800" y="1388147"/>
            <a:ext cx="59436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dirty="0">
                <a:solidFill>
                  <a:srgbClr val="FF0000"/>
                </a:solidFill>
                <a:effectLst>
                  <a:glow rad="228600">
                    <a:srgbClr val="2A3358">
                      <a:satMod val="175000"/>
                      <a:alpha val="40000"/>
                    </a:srgbClr>
                  </a:glow>
                </a:effectLst>
                <a:latin typeface="Impact" pitchFamily="34" charset="0"/>
              </a:rPr>
              <a:t>NEW!!!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599627180"/>
              </p:ext>
            </p:extLst>
          </p:nvPr>
        </p:nvGraphicFramePr>
        <p:xfrm>
          <a:off x="990600" y="438150"/>
          <a:ext cx="5334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8600" y="228601"/>
            <a:ext cx="1600200" cy="14773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BBD3A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Overhauling Higher Education &amp; Teacher Preparation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" y="2876550"/>
            <a:ext cx="1828800" cy="12001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EB632D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Early Learning Reforms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133351"/>
            <a:ext cx="1828800" cy="14773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BBA28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Funding Cuts &amp; Challenges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2876550"/>
            <a:ext cx="1371600" cy="12001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7B8E1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Advancing Gifted Ed Policy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457200" y="1123950"/>
            <a:ext cx="6248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cap="none" baseline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ea typeface="+mj-ea"/>
                <a:cs typeface="Times New Roman" pitchFamily="18" charset="0"/>
              </a:rPr>
              <a:t>ESEA Reauthorization… Congress Acts?!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harmaqbd.com/wp-content/uploads/2010/10/stalled-c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074" y="1200150"/>
            <a:ext cx="4621852" cy="300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7475" y="1352550"/>
            <a:ext cx="21335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Has the process stalled???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209550"/>
            <a:ext cx="64801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ESEA Reauthorization…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ile:Lightning strike jan 2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" y="133350"/>
            <a:ext cx="614759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363</TotalTime>
  <Words>841</Words>
  <Application>Microsoft Office PowerPoint</Application>
  <PresentationFormat>On-screen Show (16:9)</PresentationFormat>
  <Paragraphs>204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2015 House vs. Senate ESEA</vt:lpstr>
      <vt:lpstr>Lots of Talking…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 for ESEA?</vt:lpstr>
      <vt:lpstr>Federal Budget!</vt:lpstr>
      <vt:lpstr>FY 2015: Where did we end up?</vt:lpstr>
      <vt:lpstr>FY 2016: President’s Budget</vt:lpstr>
      <vt:lpstr>FY 2016: President’s Budget</vt:lpstr>
      <vt:lpstr>FY 2016: Congress’s Budget Blueprints</vt:lpstr>
      <vt:lpstr>THANK YOU!!!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Kutner</dc:creator>
  <cp:lastModifiedBy>Mel Kutner</cp:lastModifiedBy>
  <cp:revision>21</cp:revision>
  <dcterms:created xsi:type="dcterms:W3CDTF">2015-02-27T16:57:07Z</dcterms:created>
  <dcterms:modified xsi:type="dcterms:W3CDTF">2015-04-24T20:44:01Z</dcterms:modified>
</cp:coreProperties>
</file>