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Lst>
  <p:sldSz cx="42803763" cy="30275213"/>
  <p:notesSz cx="6858000" cy="9144000"/>
  <p:defaultTextStyle>
    <a:defPPr>
      <a:defRPr lang="en-US"/>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5">
          <p15:clr>
            <a:srgbClr val="A4A3A4"/>
          </p15:clr>
        </p15:guide>
        <p15:guide id="2" pos="134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nny Lewis" initials="PL" lastIdx="3" clrIdx="0">
    <p:extLst>
      <p:ext uri="{19B8F6BF-5375-455C-9EA6-DF929625EA0E}">
        <p15:presenceInfo xmlns:p15="http://schemas.microsoft.com/office/powerpoint/2012/main" userId="S::LewisP8@cardiff.ac.uk::889e3b58-e86c-4fbc-b7cb-dbf5516765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87" autoAdjust="0"/>
    <p:restoredTop sz="94660"/>
  </p:normalViewPr>
  <p:slideViewPr>
    <p:cSldViewPr snapToGrid="0">
      <p:cViewPr>
        <p:scale>
          <a:sx n="50" d="100"/>
          <a:sy n="50" d="100"/>
        </p:scale>
        <p:origin x="-5392" y="-3296"/>
      </p:cViewPr>
      <p:guideLst>
        <p:guide orient="horz" pos="9535"/>
        <p:guide pos="134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874F57-A021-458E-B286-D2A5B28C1DE6}"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0752E6-5ADA-416B-9799-4F1991A5F686}" type="slidenum">
              <a:rPr lang="en-GB" smtClean="0"/>
              <a:t>‹#›</a:t>
            </a:fld>
            <a:endParaRPr lang="en-GB"/>
          </a:p>
        </p:txBody>
      </p:sp>
    </p:spTree>
    <p:extLst>
      <p:ext uri="{BB962C8B-B14F-4D97-AF65-F5344CB8AC3E}">
        <p14:creationId xmlns:p14="http://schemas.microsoft.com/office/powerpoint/2010/main" val="1656809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874F57-A021-458E-B286-D2A5B28C1DE6}"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0752E6-5ADA-416B-9799-4F1991A5F686}" type="slidenum">
              <a:rPr lang="en-GB" smtClean="0"/>
              <a:t>‹#›</a:t>
            </a:fld>
            <a:endParaRPr lang="en-GB"/>
          </a:p>
        </p:txBody>
      </p:sp>
    </p:spTree>
    <p:extLst>
      <p:ext uri="{BB962C8B-B14F-4D97-AF65-F5344CB8AC3E}">
        <p14:creationId xmlns:p14="http://schemas.microsoft.com/office/powerpoint/2010/main" val="1424013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874F57-A021-458E-B286-D2A5B28C1DE6}"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0752E6-5ADA-416B-9799-4F1991A5F686}" type="slidenum">
              <a:rPr lang="en-GB" smtClean="0"/>
              <a:t>‹#›</a:t>
            </a:fld>
            <a:endParaRPr lang="en-GB"/>
          </a:p>
        </p:txBody>
      </p:sp>
    </p:spTree>
    <p:extLst>
      <p:ext uri="{BB962C8B-B14F-4D97-AF65-F5344CB8AC3E}">
        <p14:creationId xmlns:p14="http://schemas.microsoft.com/office/powerpoint/2010/main" val="379196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874F57-A021-458E-B286-D2A5B28C1DE6}"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0752E6-5ADA-416B-9799-4F1991A5F686}" type="slidenum">
              <a:rPr lang="en-GB" smtClean="0"/>
              <a:t>‹#›</a:t>
            </a:fld>
            <a:endParaRPr lang="en-GB"/>
          </a:p>
        </p:txBody>
      </p:sp>
    </p:spTree>
    <p:extLst>
      <p:ext uri="{BB962C8B-B14F-4D97-AF65-F5344CB8AC3E}">
        <p14:creationId xmlns:p14="http://schemas.microsoft.com/office/powerpoint/2010/main" val="2586943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874F57-A021-458E-B286-D2A5B28C1DE6}"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0752E6-5ADA-416B-9799-4F1991A5F686}" type="slidenum">
              <a:rPr lang="en-GB" smtClean="0"/>
              <a:t>‹#›</a:t>
            </a:fld>
            <a:endParaRPr lang="en-GB"/>
          </a:p>
        </p:txBody>
      </p:sp>
    </p:spTree>
    <p:extLst>
      <p:ext uri="{BB962C8B-B14F-4D97-AF65-F5344CB8AC3E}">
        <p14:creationId xmlns:p14="http://schemas.microsoft.com/office/powerpoint/2010/main" val="211458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874F57-A021-458E-B286-D2A5B28C1DE6}"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0752E6-5ADA-416B-9799-4F1991A5F686}" type="slidenum">
              <a:rPr lang="en-GB" smtClean="0"/>
              <a:t>‹#›</a:t>
            </a:fld>
            <a:endParaRPr lang="en-GB"/>
          </a:p>
        </p:txBody>
      </p:sp>
    </p:spTree>
    <p:extLst>
      <p:ext uri="{BB962C8B-B14F-4D97-AF65-F5344CB8AC3E}">
        <p14:creationId xmlns:p14="http://schemas.microsoft.com/office/powerpoint/2010/main" val="138838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874F57-A021-458E-B286-D2A5B28C1DE6}" type="datetimeFigureOut">
              <a:rPr lang="en-GB" smtClean="0"/>
              <a:t>24/04/2020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0752E6-5ADA-416B-9799-4F1991A5F686}" type="slidenum">
              <a:rPr lang="en-GB" smtClean="0"/>
              <a:t>‹#›</a:t>
            </a:fld>
            <a:endParaRPr lang="en-GB"/>
          </a:p>
        </p:txBody>
      </p:sp>
    </p:spTree>
    <p:extLst>
      <p:ext uri="{BB962C8B-B14F-4D97-AF65-F5344CB8AC3E}">
        <p14:creationId xmlns:p14="http://schemas.microsoft.com/office/powerpoint/2010/main" val="1280985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874F57-A021-458E-B286-D2A5B28C1DE6}" type="datetimeFigureOut">
              <a:rPr lang="en-GB" smtClean="0"/>
              <a:t>24/04/2020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0752E6-5ADA-416B-9799-4F1991A5F686}" type="slidenum">
              <a:rPr lang="en-GB" smtClean="0"/>
              <a:t>‹#›</a:t>
            </a:fld>
            <a:endParaRPr lang="en-GB"/>
          </a:p>
        </p:txBody>
      </p:sp>
    </p:spTree>
    <p:extLst>
      <p:ext uri="{BB962C8B-B14F-4D97-AF65-F5344CB8AC3E}">
        <p14:creationId xmlns:p14="http://schemas.microsoft.com/office/powerpoint/2010/main" val="109027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74F57-A021-458E-B286-D2A5B28C1DE6}" type="datetimeFigureOut">
              <a:rPr lang="en-GB" smtClean="0"/>
              <a:t>24/04/2020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0752E6-5ADA-416B-9799-4F1991A5F686}" type="slidenum">
              <a:rPr lang="en-GB" smtClean="0"/>
              <a:t>‹#›</a:t>
            </a:fld>
            <a:endParaRPr lang="en-GB"/>
          </a:p>
        </p:txBody>
      </p:sp>
    </p:spTree>
    <p:extLst>
      <p:ext uri="{BB962C8B-B14F-4D97-AF65-F5344CB8AC3E}">
        <p14:creationId xmlns:p14="http://schemas.microsoft.com/office/powerpoint/2010/main" val="3027400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A7874F57-A021-458E-B286-D2A5B28C1DE6}"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0752E6-5ADA-416B-9799-4F1991A5F686}" type="slidenum">
              <a:rPr lang="en-GB" smtClean="0"/>
              <a:t>‹#›</a:t>
            </a:fld>
            <a:endParaRPr lang="en-GB"/>
          </a:p>
        </p:txBody>
      </p:sp>
    </p:spTree>
    <p:extLst>
      <p:ext uri="{BB962C8B-B14F-4D97-AF65-F5344CB8AC3E}">
        <p14:creationId xmlns:p14="http://schemas.microsoft.com/office/powerpoint/2010/main" val="1236189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A7874F57-A021-458E-B286-D2A5B28C1DE6}"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0752E6-5ADA-416B-9799-4F1991A5F686}" type="slidenum">
              <a:rPr lang="en-GB" smtClean="0"/>
              <a:t>‹#›</a:t>
            </a:fld>
            <a:endParaRPr lang="en-GB"/>
          </a:p>
        </p:txBody>
      </p:sp>
    </p:spTree>
    <p:extLst>
      <p:ext uri="{BB962C8B-B14F-4D97-AF65-F5344CB8AC3E}">
        <p14:creationId xmlns:p14="http://schemas.microsoft.com/office/powerpoint/2010/main" val="1044424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A7874F57-A021-458E-B286-D2A5B28C1DE6}" type="datetimeFigureOut">
              <a:rPr lang="en-GB" smtClean="0"/>
              <a:t>24/04/2020</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C90752E6-5ADA-416B-9799-4F1991A5F686}" type="slidenum">
              <a:rPr lang="en-GB" smtClean="0"/>
              <a:t>‹#›</a:t>
            </a:fld>
            <a:endParaRPr lang="en-GB"/>
          </a:p>
        </p:txBody>
      </p:sp>
    </p:spTree>
    <p:extLst>
      <p:ext uri="{BB962C8B-B14F-4D97-AF65-F5344CB8AC3E}">
        <p14:creationId xmlns:p14="http://schemas.microsoft.com/office/powerpoint/2010/main" val="19246537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Relationship Id="rId3" Type="http://schemas.openxmlformats.org/officeDocument/2006/relationships/image" Target="../media/image2.png"/><Relationship Id="rId7" Type="http://schemas.openxmlformats.org/officeDocument/2006/relationships/image" Target="../media/image5.tif"/><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tif"/><Relationship Id="rId5" Type="http://schemas.openxmlformats.org/officeDocument/2006/relationships/image" Target="../media/image3.png"/><Relationship Id="rId4" Type="http://schemas.openxmlformats.org/officeDocument/2006/relationships/hyperlink" Target="mailto:PereiraS@cardif.ac.uk" TargetMode="External"/><Relationship Id="rId9" Type="http://schemas.openxmlformats.org/officeDocument/2006/relationships/image" Target="../media/image7.t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1714500" y="1697699"/>
            <a:ext cx="39243000" cy="4716189"/>
          </a:xfrm>
          <a:solidFill>
            <a:schemeClr val="bg1"/>
          </a:solidFill>
          <a:ln w="57150">
            <a:solidFill>
              <a:srgbClr val="C00000"/>
            </a:solidFill>
          </a:ln>
        </p:spPr>
        <p:txBody>
          <a:bodyPr>
            <a:normAutofit fontScale="90000"/>
          </a:bodyPr>
          <a:lstStyle/>
          <a:p>
            <a:pPr algn="ctr"/>
            <a:r>
              <a:rPr lang="en-GB" sz="7300" b="1" dirty="0">
                <a:latin typeface="Verdana" panose="020B0604030504040204" pitchFamily="34" charset="0"/>
              </a:rPr>
              <a:t>Targeted memory reactivation in </a:t>
            </a:r>
            <a:r>
              <a:rPr lang="en-GB" sz="7300" b="1" dirty="0">
                <a:solidFill>
                  <a:srgbClr val="C00000"/>
                </a:solidFill>
                <a:latin typeface="Verdana" panose="020B0604030504040204" pitchFamily="34" charset="0"/>
              </a:rPr>
              <a:t>REM</a:t>
            </a:r>
            <a:r>
              <a:rPr lang="en-GB" sz="7300" b="1" dirty="0">
                <a:latin typeface="Verdana" panose="020B0604030504040204" pitchFamily="34" charset="0"/>
              </a:rPr>
              <a:t> sleep, but not in </a:t>
            </a:r>
            <a:r>
              <a:rPr lang="en-GB" sz="7300" b="1" dirty="0">
                <a:solidFill>
                  <a:schemeClr val="tx2"/>
                </a:solidFill>
                <a:latin typeface="Verdana" panose="020B0604030504040204" pitchFamily="34" charset="0"/>
              </a:rPr>
              <a:t>SWS</a:t>
            </a:r>
            <a:r>
              <a:rPr lang="en-GB" sz="7300" b="1" dirty="0">
                <a:latin typeface="Verdana" panose="020B0604030504040204" pitchFamily="34" charset="0"/>
              </a:rPr>
              <a:t>, facilitates rule abstraction</a:t>
            </a:r>
            <a:r>
              <a:rPr lang="en-GB" sz="7300" b="1" dirty="0">
                <a:solidFill>
                  <a:schemeClr val="accent2"/>
                </a:solidFill>
                <a:latin typeface="Verdana" panose="020B0604030504040204" pitchFamily="34" charset="0"/>
              </a:rPr>
              <a:t/>
            </a:r>
            <a:br>
              <a:rPr lang="en-GB" sz="7300" b="1" dirty="0">
                <a:solidFill>
                  <a:schemeClr val="accent2"/>
                </a:solidFill>
                <a:latin typeface="Verdana" panose="020B0604030504040204" pitchFamily="34" charset="0"/>
              </a:rPr>
            </a:br>
            <a:r>
              <a:rPr lang="en-GB" sz="6790" b="1" dirty="0">
                <a:solidFill>
                  <a:schemeClr val="accent2"/>
                </a:solidFill>
                <a:latin typeface="Verdana" panose="020B0604030504040204" pitchFamily="34" charset="0"/>
              </a:rPr>
              <a:t/>
            </a:r>
            <a:br>
              <a:rPr lang="en-GB" sz="6790" b="1" dirty="0">
                <a:solidFill>
                  <a:schemeClr val="accent2"/>
                </a:solidFill>
                <a:latin typeface="Verdana" panose="020B0604030504040204" pitchFamily="34" charset="0"/>
              </a:rPr>
            </a:br>
            <a:r>
              <a:rPr lang="en-GB" sz="6790" b="1" dirty="0">
                <a:solidFill>
                  <a:schemeClr val="accent2"/>
                </a:solidFill>
                <a:latin typeface="Verdana" panose="020B0604030504040204" pitchFamily="34" charset="0"/>
              </a:rPr>
              <a:t>    </a:t>
            </a:r>
            <a:r>
              <a:rPr lang="en-GB" sz="4900" b="1" i="1" dirty="0">
                <a:solidFill>
                  <a:srgbClr val="333333"/>
                </a:solidFill>
                <a:latin typeface="Verdana" panose="020B0604030504040204" pitchFamily="34" charset="0"/>
              </a:rPr>
              <a:t>Sofia I. R. Pereira</a:t>
            </a:r>
            <a:r>
              <a:rPr lang="en-GB" sz="4900" b="1" i="1" baseline="30000" dirty="0">
                <a:solidFill>
                  <a:srgbClr val="333333"/>
                </a:solidFill>
                <a:latin typeface="Verdana" panose="020B0604030504040204" pitchFamily="34" charset="0"/>
              </a:rPr>
              <a:t>1</a:t>
            </a:r>
            <a:r>
              <a:rPr lang="en-GB" sz="4900" i="1" dirty="0">
                <a:solidFill>
                  <a:srgbClr val="333333"/>
                </a:solidFill>
                <a:latin typeface="Verdana" panose="020B0604030504040204" pitchFamily="34" charset="0"/>
              </a:rPr>
              <a:t>, Ralph Andrews</a:t>
            </a:r>
            <a:r>
              <a:rPr lang="en-GB" sz="4900" i="1" baseline="30000" dirty="0">
                <a:solidFill>
                  <a:srgbClr val="333333"/>
                </a:solidFill>
                <a:latin typeface="Verdana" panose="020B0604030504040204" pitchFamily="34" charset="0"/>
              </a:rPr>
              <a:t>1</a:t>
            </a:r>
            <a:r>
              <a:rPr lang="en-GB" sz="4900" i="1" dirty="0">
                <a:solidFill>
                  <a:srgbClr val="333333"/>
                </a:solidFill>
                <a:latin typeface="Verdana" panose="020B0604030504040204" pitchFamily="34" charset="0"/>
              </a:rPr>
              <a:t>, Elena Schimdt</a:t>
            </a:r>
            <a:r>
              <a:rPr lang="en-GB" sz="4900" i="1" baseline="30000" dirty="0">
                <a:solidFill>
                  <a:srgbClr val="333333"/>
                </a:solidFill>
                <a:latin typeface="Verdana" panose="020B0604030504040204" pitchFamily="34" charset="0"/>
              </a:rPr>
              <a:t>1</a:t>
            </a:r>
            <a:r>
              <a:rPr lang="en-GB" sz="4900" i="1" dirty="0">
                <a:solidFill>
                  <a:srgbClr val="333333"/>
                </a:solidFill>
                <a:latin typeface="Verdana" panose="020B0604030504040204" pitchFamily="34" charset="0"/>
              </a:rPr>
              <a:t>, Mark van Rossum</a:t>
            </a:r>
            <a:r>
              <a:rPr lang="en-GB" sz="4900" i="1" baseline="30000" dirty="0">
                <a:solidFill>
                  <a:srgbClr val="333333"/>
                </a:solidFill>
                <a:latin typeface="Verdana" panose="020B0604030504040204" pitchFamily="34" charset="0"/>
              </a:rPr>
              <a:t>2</a:t>
            </a:r>
            <a:r>
              <a:rPr lang="en-GB" sz="4900" i="1" dirty="0">
                <a:solidFill>
                  <a:srgbClr val="333333"/>
                </a:solidFill>
                <a:latin typeface="Verdana" panose="020B0604030504040204" pitchFamily="34" charset="0"/>
              </a:rPr>
              <a:t>, Penelope </a:t>
            </a:r>
            <a:r>
              <a:rPr lang="en-GB" sz="4900" i="1" dirty="0">
                <a:latin typeface="Verdana" panose="020B0604030504040204" pitchFamily="34" charset="0"/>
              </a:rPr>
              <a:t>A.</a:t>
            </a:r>
            <a:r>
              <a:rPr lang="en-GB" sz="4900" i="1" dirty="0">
                <a:solidFill>
                  <a:srgbClr val="FF0000"/>
                </a:solidFill>
                <a:latin typeface="Verdana" panose="020B0604030504040204" pitchFamily="34" charset="0"/>
              </a:rPr>
              <a:t> </a:t>
            </a:r>
            <a:r>
              <a:rPr lang="en-GB" sz="4900" i="1" dirty="0">
                <a:solidFill>
                  <a:srgbClr val="333333"/>
                </a:solidFill>
                <a:latin typeface="Verdana" panose="020B0604030504040204" pitchFamily="34" charset="0"/>
              </a:rPr>
              <a:t>Lewis</a:t>
            </a:r>
            <a:r>
              <a:rPr lang="en-GB" sz="4900" i="1" baseline="30000" dirty="0">
                <a:solidFill>
                  <a:srgbClr val="333333"/>
                </a:solidFill>
                <a:latin typeface="Verdana" panose="020B0604030504040204" pitchFamily="34" charset="0"/>
              </a:rPr>
              <a:t>1</a:t>
            </a:r>
            <a:r>
              <a:rPr lang="en-GB" sz="5300" i="1" baseline="30000" dirty="0">
                <a:solidFill>
                  <a:srgbClr val="333333"/>
                </a:solidFill>
                <a:latin typeface="Verdana" panose="020B0604030504040204" pitchFamily="34" charset="0"/>
              </a:rPr>
              <a:t/>
            </a:r>
            <a:br>
              <a:rPr lang="en-GB" sz="5300" i="1" baseline="30000" dirty="0">
                <a:solidFill>
                  <a:srgbClr val="333333"/>
                </a:solidFill>
                <a:latin typeface="Verdana" panose="020B0604030504040204" pitchFamily="34" charset="0"/>
              </a:rPr>
            </a:br>
            <a:r>
              <a:rPr lang="en-GB" sz="4000" i="1" baseline="30000" dirty="0">
                <a:solidFill>
                  <a:srgbClr val="333333"/>
                </a:solidFill>
                <a:latin typeface="Verdana" panose="020B0604030504040204" pitchFamily="34" charset="0"/>
              </a:rPr>
              <a:t/>
            </a:r>
            <a:br>
              <a:rPr lang="en-GB" sz="4000" i="1" baseline="30000" dirty="0">
                <a:solidFill>
                  <a:srgbClr val="333333"/>
                </a:solidFill>
                <a:latin typeface="Verdana" panose="020B0604030504040204" pitchFamily="34" charset="0"/>
              </a:rPr>
            </a:br>
            <a:r>
              <a:rPr lang="en-GB" sz="3749" i="1" baseline="30000" dirty="0">
                <a:solidFill>
                  <a:srgbClr val="333333"/>
                </a:solidFill>
                <a:latin typeface="Verdana" panose="020B0604030504040204" pitchFamily="34" charset="0"/>
              </a:rPr>
              <a:t/>
            </a:r>
            <a:br>
              <a:rPr lang="en-GB" sz="3749" i="1" baseline="30000" dirty="0">
                <a:solidFill>
                  <a:srgbClr val="333333"/>
                </a:solidFill>
                <a:latin typeface="Verdana" panose="020B0604030504040204" pitchFamily="34" charset="0"/>
              </a:rPr>
            </a:br>
            <a:r>
              <a:rPr lang="en-GB" sz="4400" i="1" baseline="30000" dirty="0">
                <a:solidFill>
                  <a:srgbClr val="333333"/>
                </a:solidFill>
                <a:latin typeface="Verdana" panose="020B0604030504040204" pitchFamily="34" charset="0"/>
              </a:rPr>
              <a:t>1</a:t>
            </a:r>
            <a:r>
              <a:rPr lang="en-GB" sz="4400" i="1" dirty="0">
                <a:solidFill>
                  <a:srgbClr val="333333"/>
                </a:solidFill>
                <a:latin typeface="Verdana" panose="020B0604030504040204" pitchFamily="34" charset="0"/>
              </a:rPr>
              <a:t>Cardiff University, United Kingdom, </a:t>
            </a:r>
            <a:r>
              <a:rPr lang="en-GB" sz="4400" i="1" baseline="30000" dirty="0">
                <a:solidFill>
                  <a:srgbClr val="333333"/>
                </a:solidFill>
                <a:latin typeface="Verdana" panose="020B0604030504040204" pitchFamily="34" charset="0"/>
              </a:rPr>
              <a:t>2</a:t>
            </a:r>
            <a:r>
              <a:rPr lang="en-GB" sz="4400" i="1" dirty="0">
                <a:solidFill>
                  <a:srgbClr val="333333"/>
                </a:solidFill>
                <a:latin typeface="Verdana" panose="020B0604030504040204" pitchFamily="34" charset="0"/>
              </a:rPr>
              <a:t>University of Nottingham, United Kingdom</a:t>
            </a:r>
            <a:endParaRPr lang="en-GB" sz="44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5596" y="3782886"/>
            <a:ext cx="2741930" cy="2056448"/>
          </a:xfrm>
          <a:prstGeom prst="rect">
            <a:avLst/>
          </a:prstGeom>
        </p:spPr>
      </p:pic>
      <p:pic>
        <p:nvPicPr>
          <p:cNvPr id="11" name="Picture 4" descr="http://chamberm.github.io/images/600cubr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5456" y="3642962"/>
            <a:ext cx="4392743" cy="2196372"/>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13889596" y="14515593"/>
            <a:ext cx="2953053" cy="397032"/>
          </a:xfrm>
          <a:prstGeom prst="rect">
            <a:avLst/>
          </a:prstGeom>
          <a:noFill/>
        </p:spPr>
        <p:txBody>
          <a:bodyPr wrap="none" rtlCol="0">
            <a:spAutoFit/>
          </a:bodyPr>
          <a:lstStyle/>
          <a:p>
            <a:r>
              <a:rPr lang="en-GB" sz="1980" dirty="0">
                <a:latin typeface="Verdana" panose="020B0604030504040204" pitchFamily="34" charset="0"/>
                <a:ea typeface="Verdana" panose="020B0604030504040204" pitchFamily="34" charset="0"/>
                <a:cs typeface="Verdana" panose="020B0604030504040204" pitchFamily="34" charset="0"/>
              </a:rPr>
              <a:t>Within-subject design</a:t>
            </a:r>
          </a:p>
        </p:txBody>
      </p:sp>
      <p:sp>
        <p:nvSpPr>
          <p:cNvPr id="62" name="Rectangle 61"/>
          <p:cNvSpPr/>
          <p:nvPr/>
        </p:nvSpPr>
        <p:spPr>
          <a:xfrm>
            <a:off x="8458200" y="7353301"/>
            <a:ext cx="10618734" cy="20993100"/>
          </a:xfrm>
          <a:prstGeom prst="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84" dirty="0"/>
          </a:p>
        </p:txBody>
      </p:sp>
      <p:sp>
        <p:nvSpPr>
          <p:cNvPr id="66" name="Rectangle 65"/>
          <p:cNvSpPr/>
          <p:nvPr/>
        </p:nvSpPr>
        <p:spPr>
          <a:xfrm>
            <a:off x="19727018" y="7353301"/>
            <a:ext cx="12902756" cy="20993100"/>
          </a:xfrm>
          <a:prstGeom prst="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84" dirty="0"/>
          </a:p>
        </p:txBody>
      </p:sp>
      <p:sp>
        <p:nvSpPr>
          <p:cNvPr id="60" name="TextBox 59"/>
          <p:cNvSpPr txBox="1"/>
          <p:nvPr/>
        </p:nvSpPr>
        <p:spPr>
          <a:xfrm>
            <a:off x="19944671" y="9344772"/>
            <a:ext cx="12361007" cy="830997"/>
          </a:xfrm>
          <a:prstGeom prst="rect">
            <a:avLst/>
          </a:prstGeom>
          <a:noFill/>
        </p:spPr>
        <p:txBody>
          <a:bodyPr wrap="square" rtlCol="0">
            <a:spAutoFit/>
          </a:bodyPr>
          <a:lstStyle/>
          <a:p>
            <a:pPr marL="323378" indent="-323378" algn="just">
              <a:lnSpc>
                <a:spcPct val="150000"/>
              </a:lnSpc>
              <a:buFont typeface="Wingdings" panose="05000000000000000000" pitchFamily="2" charset="2"/>
              <a:buChar char="§"/>
            </a:pPr>
            <a:r>
              <a:rPr lang="en-GB" sz="1600" dirty="0">
                <a:latin typeface="Verdana" panose="020B0604030504040204" pitchFamily="34" charset="0"/>
                <a:ea typeface="Verdana" panose="020B0604030504040204" pitchFamily="34" charset="0"/>
                <a:cs typeface="Verdana" panose="020B0604030504040204" pitchFamily="34" charset="0"/>
              </a:rPr>
              <a:t>Data are presented as mean ± SEM; </a:t>
            </a:r>
            <a:r>
              <a:rPr lang="el-GR" sz="1600" dirty="0">
                <a:latin typeface="Verdana" panose="020B0604030504040204" pitchFamily="34" charset="0"/>
                <a:ea typeface="Verdana" panose="020B0604030504040204" pitchFamily="34" charset="0"/>
                <a:cs typeface="Verdana" panose="020B0604030504040204" pitchFamily="34" charset="0"/>
              </a:rPr>
              <a:t>α</a:t>
            </a:r>
            <a:r>
              <a:rPr lang="en-GB" sz="1600" dirty="0">
                <a:latin typeface="Verdana" panose="020B0604030504040204" pitchFamily="34" charset="0"/>
                <a:ea typeface="Verdana" panose="020B0604030504040204" pitchFamily="34" charset="0"/>
                <a:cs typeface="Verdana" panose="020B0604030504040204" pitchFamily="34" charset="0"/>
              </a:rPr>
              <a:t> = 0.05; n = 27</a:t>
            </a:r>
            <a:r>
              <a:rPr lang="en-GB" sz="1600" dirty="0" smtClean="0">
                <a:latin typeface="Verdana" panose="020B0604030504040204" pitchFamily="34" charset="0"/>
                <a:ea typeface="Verdana" panose="020B0604030504040204" pitchFamily="34" charset="0"/>
                <a:cs typeface="Verdana" panose="020B0604030504040204" pitchFamily="34" charset="0"/>
              </a:rPr>
              <a:t>; </a:t>
            </a:r>
            <a:r>
              <a:rPr lang="en-GB" sz="1600" dirty="0">
                <a:latin typeface="Verdana" panose="020B0604030504040204" pitchFamily="34" charset="0"/>
                <a:ea typeface="Verdana" panose="020B0604030504040204" pitchFamily="34" charset="0"/>
                <a:cs typeface="Verdana" panose="020B0604030504040204" pitchFamily="34" charset="0"/>
              </a:rPr>
              <a:t>R</a:t>
            </a:r>
            <a:r>
              <a:rPr lang="en-GB" sz="1600" dirty="0" smtClean="0">
                <a:latin typeface="Verdana" panose="020B0604030504040204" pitchFamily="34" charset="0"/>
                <a:ea typeface="Verdana" panose="020B0604030504040204" pitchFamily="34" charset="0"/>
                <a:cs typeface="Verdana" panose="020B0604030504040204" pitchFamily="34" charset="0"/>
              </a:rPr>
              <a:t>esults from t-tests (Figure 3) and from a cluster-permutation analysis (Figure 4) are shown.</a:t>
            </a:r>
            <a:endParaRPr lang="en-GB" sz="1600" dirty="0">
              <a:latin typeface="Verdana" panose="020B0604030504040204" pitchFamily="34" charset="0"/>
              <a:ea typeface="Verdana" panose="020B0604030504040204" pitchFamily="34" charset="0"/>
              <a:cs typeface="Verdana" panose="020B0604030504040204" pitchFamily="34" charset="0"/>
            </a:endParaRPr>
          </a:p>
        </p:txBody>
      </p:sp>
      <p:sp>
        <p:nvSpPr>
          <p:cNvPr id="56" name="Rectangle 55"/>
          <p:cNvSpPr/>
          <p:nvPr/>
        </p:nvSpPr>
        <p:spPr>
          <a:xfrm>
            <a:off x="1714500" y="7353301"/>
            <a:ext cx="6096000" cy="20993100"/>
          </a:xfrm>
          <a:prstGeom prst="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3395" dirty="0">
              <a:solidFill>
                <a:srgbClr val="333333"/>
              </a:solidFill>
              <a:latin typeface="Verdana" panose="020B0604030504040204" pitchFamily="34" charset="0"/>
              <a:ea typeface="Verdana" panose="020B0604030504040204" pitchFamily="34" charset="0"/>
              <a:cs typeface="Verdana" panose="020B0604030504040204" pitchFamily="34" charset="0"/>
            </a:endParaRPr>
          </a:p>
        </p:txBody>
      </p:sp>
      <p:sp>
        <p:nvSpPr>
          <p:cNvPr id="61" name="Rectangle 60"/>
          <p:cNvSpPr/>
          <p:nvPr/>
        </p:nvSpPr>
        <p:spPr>
          <a:xfrm>
            <a:off x="33263292" y="7353302"/>
            <a:ext cx="7694207" cy="8391724"/>
          </a:xfrm>
          <a:prstGeom prst="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3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endParaRPr lang="en-GB" sz="3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404222" indent="-404222">
              <a:buFont typeface="Wingdings" panose="05000000000000000000" pitchFamily="2" charset="2"/>
              <a:buChar char="§"/>
            </a:pPr>
            <a:r>
              <a:rPr lang="en-GB" sz="3200" dirty="0">
                <a:solidFill>
                  <a:schemeClr val="tx1"/>
                </a:solidFill>
                <a:latin typeface="Verdana" panose="020B0604030504040204" pitchFamily="34" charset="0"/>
                <a:ea typeface="Verdana" panose="020B0604030504040204" pitchFamily="34" charset="0"/>
                <a:cs typeface="Verdana" panose="020B0604030504040204" pitchFamily="34" charset="0"/>
              </a:rPr>
              <a:t>Targeted memory reactivation in REM sleep, but not SWS, facilitates visual rule abstraction.</a:t>
            </a:r>
          </a:p>
          <a:p>
            <a:endParaRPr lang="en-GB"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404222" indent="-404222">
              <a:buFont typeface="Wingdings" panose="05000000000000000000" pitchFamily="2" charset="2"/>
              <a:buChar char="§"/>
            </a:pPr>
            <a:r>
              <a:rPr lang="en-GB" sz="3200" dirty="0">
                <a:solidFill>
                  <a:schemeClr val="tx1"/>
                </a:solidFill>
                <a:latin typeface="Verdana" panose="020B0604030504040204" pitchFamily="34" charset="0"/>
                <a:ea typeface="Verdana" panose="020B0604030504040204" pitchFamily="34" charset="0"/>
                <a:cs typeface="Verdana" panose="020B0604030504040204" pitchFamily="34" charset="0"/>
              </a:rPr>
              <a:t>Memory-linked trigger sounds evoked distinct neural responses in REM, but not SWS.</a:t>
            </a:r>
          </a:p>
          <a:p>
            <a:pPr marL="404222" indent="-404222">
              <a:buFont typeface="Wingdings" panose="05000000000000000000" pitchFamily="2" charset="2"/>
              <a:buChar char="§"/>
            </a:pPr>
            <a:endParaRPr lang="en-GB"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404222" indent="-404222">
              <a:buFont typeface="Wingdings" panose="05000000000000000000" pitchFamily="2" charset="2"/>
              <a:buChar char="§"/>
            </a:pPr>
            <a:r>
              <a:rPr lang="en-GB" sz="3200" dirty="0">
                <a:solidFill>
                  <a:schemeClr val="tx1"/>
                </a:solidFill>
                <a:latin typeface="Verdana" panose="020B0604030504040204" pitchFamily="34" charset="0"/>
                <a:ea typeface="Verdana" panose="020B0604030504040204" pitchFamily="34" charset="0"/>
                <a:cs typeface="Verdana" panose="020B0604030504040204" pitchFamily="34" charset="0"/>
              </a:rPr>
              <a:t>The benefits of REM TMR required more than one night to emerge.</a:t>
            </a:r>
          </a:p>
          <a:p>
            <a:endParaRPr lang="en-GB"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
            </a:pPr>
            <a:r>
              <a:rPr lang="en-GB" sz="2800" b="1" dirty="0">
                <a:solidFill>
                  <a:schemeClr val="tx1"/>
                </a:solidFill>
                <a:latin typeface="Verdana" panose="020B0604030504040204" pitchFamily="34" charset="0"/>
                <a:ea typeface="Verdana" panose="020B0604030504040204" pitchFamily="34" charset="0"/>
                <a:cs typeface="Verdana" panose="020B0604030504040204" pitchFamily="34" charset="0"/>
              </a:rPr>
              <a:t>Acknowledgements</a:t>
            </a:r>
            <a:r>
              <a:rPr lang="en-GB" sz="2800" dirty="0">
                <a:solidFill>
                  <a:schemeClr val="tx1"/>
                </a:solidFill>
                <a:latin typeface="Verdana" panose="020B0604030504040204" pitchFamily="34" charset="0"/>
                <a:ea typeface="Verdana" panose="020B0604030504040204" pitchFamily="34" charset="0"/>
                <a:cs typeface="Verdana" panose="020B0604030504040204" pitchFamily="34" charset="0"/>
              </a:rPr>
              <a:t>: This study was supported by EPSRC and ERC grants.</a:t>
            </a:r>
          </a:p>
        </p:txBody>
      </p:sp>
      <p:sp>
        <p:nvSpPr>
          <p:cNvPr id="1025" name="TextBox 1024"/>
          <p:cNvSpPr txBox="1"/>
          <p:nvPr/>
        </p:nvSpPr>
        <p:spPr>
          <a:xfrm>
            <a:off x="8458200" y="7364753"/>
            <a:ext cx="10618733" cy="1938992"/>
          </a:xfrm>
          <a:prstGeom prst="rect">
            <a:avLst/>
          </a:prstGeom>
          <a:solidFill>
            <a:srgbClr val="C00000"/>
          </a:solidFill>
          <a:ln>
            <a:solidFill>
              <a:srgbClr val="C00000"/>
            </a:solidFill>
          </a:ln>
        </p:spPr>
        <p:txBody>
          <a:bodyPr wrap="square" rtlCol="0">
            <a:spAutoFit/>
          </a:bodyPr>
          <a:lstStyle/>
          <a:p>
            <a:pPr algn="ctr"/>
            <a:endParaRPr lang="en-GB"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GB" sz="4000" b="1" dirty="0">
                <a:solidFill>
                  <a:schemeClr val="bg1"/>
                </a:solidFill>
                <a:latin typeface="Verdana" panose="020B0604030504040204" pitchFamily="34" charset="0"/>
                <a:ea typeface="Verdana" panose="020B0604030504040204" pitchFamily="34" charset="0"/>
                <a:cs typeface="Verdana" panose="020B0604030504040204" pitchFamily="34" charset="0"/>
              </a:rPr>
              <a:t>METHODS</a:t>
            </a:r>
          </a:p>
          <a:p>
            <a:pPr algn="ctr"/>
            <a:endParaRPr lang="en-GB"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8" name="TextBox 67"/>
          <p:cNvSpPr txBox="1"/>
          <p:nvPr/>
        </p:nvSpPr>
        <p:spPr>
          <a:xfrm>
            <a:off x="19727017" y="7381092"/>
            <a:ext cx="12902757" cy="1938992"/>
          </a:xfrm>
          <a:prstGeom prst="rect">
            <a:avLst/>
          </a:prstGeom>
          <a:solidFill>
            <a:srgbClr val="C00000"/>
          </a:solidFill>
          <a:ln>
            <a:solidFill>
              <a:srgbClr val="C00000"/>
            </a:solidFill>
          </a:ln>
        </p:spPr>
        <p:txBody>
          <a:bodyPr wrap="square" rtlCol="0">
            <a:spAutoFit/>
          </a:bodyPr>
          <a:lstStyle/>
          <a:p>
            <a:pPr algn="ctr"/>
            <a:endParaRPr lang="en-GB"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GB" sz="4000" b="1" dirty="0">
                <a:solidFill>
                  <a:schemeClr val="bg1"/>
                </a:solidFill>
                <a:latin typeface="Verdana" panose="020B0604030504040204" pitchFamily="34" charset="0"/>
                <a:ea typeface="Verdana" panose="020B0604030504040204" pitchFamily="34" charset="0"/>
                <a:cs typeface="Verdana" panose="020B0604030504040204" pitchFamily="34" charset="0"/>
              </a:rPr>
              <a:t>RESULTS</a:t>
            </a:r>
          </a:p>
          <a:p>
            <a:pPr algn="ctr"/>
            <a:endParaRPr lang="en-GB"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27" name="Rectangle 1026"/>
          <p:cNvSpPr/>
          <p:nvPr/>
        </p:nvSpPr>
        <p:spPr>
          <a:xfrm>
            <a:off x="990600" y="1031604"/>
            <a:ext cx="40792775" cy="28229195"/>
          </a:xfrm>
          <a:prstGeom prst="rect">
            <a:avLst/>
          </a:prstGeom>
          <a:noFill/>
          <a:ln w="1016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84">
              <a:solidFill>
                <a:schemeClr val="accent2"/>
              </a:solidFill>
            </a:endParaRPr>
          </a:p>
        </p:txBody>
      </p:sp>
      <p:sp>
        <p:nvSpPr>
          <p:cNvPr id="64" name="Rectangle 63"/>
          <p:cNvSpPr/>
          <p:nvPr/>
        </p:nvSpPr>
        <p:spPr>
          <a:xfrm>
            <a:off x="33263292" y="16408960"/>
            <a:ext cx="7694208" cy="9145225"/>
          </a:xfrm>
          <a:prstGeom prst="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546"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
            </a:pPr>
            <a:endParaRPr lang="en-GB" sz="2400" dirty="0">
              <a:solidFill>
                <a:schemeClr val="tx1"/>
              </a:solidFill>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
            </a:pPr>
            <a:endParaRPr lang="en-GB" sz="2400" dirty="0">
              <a:solidFill>
                <a:schemeClr val="tx1"/>
              </a:solidFill>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
            </a:pPr>
            <a:endParaRPr lang="en-GB" sz="2400" dirty="0">
              <a:solidFill>
                <a:schemeClr val="tx1"/>
              </a:solidFill>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
            </a:pPr>
            <a:endParaRPr lang="en-GB" sz="2600" dirty="0">
              <a:solidFill>
                <a:schemeClr val="tx1"/>
              </a:solidFill>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
            </a:pPr>
            <a:r>
              <a:rPr lang="en-GB" sz="2600" dirty="0">
                <a:solidFill>
                  <a:schemeClr val="tx1"/>
                </a:solidFill>
                <a:latin typeface="Verdana" panose="020B0604030504040204" pitchFamily="34" charset="0"/>
                <a:ea typeface="Verdana" panose="020B0604030504040204" pitchFamily="34" charset="0"/>
              </a:rPr>
              <a:t>Lerner I, Gluck MA. 2019. Sleep and the extraction of hidden regularities: A systematic review and the importance of temporal rules. Sleep Med Rev 47:39–50.</a:t>
            </a:r>
          </a:p>
          <a:p>
            <a:pPr algn="just"/>
            <a:endParaRPr lang="en-GB" sz="2600" dirty="0">
              <a:solidFill>
                <a:schemeClr val="tx1"/>
              </a:solidFill>
              <a:latin typeface="Verdana" panose="020B0604030504040204" pitchFamily="34" charset="0"/>
              <a:ea typeface="Verdana" panose="020B0604030504040204" pitchFamily="34" charset="0"/>
            </a:endParaRPr>
          </a:p>
          <a:p>
            <a:pPr algn="just"/>
            <a:endParaRPr lang="en-GB" sz="2600" dirty="0">
              <a:solidFill>
                <a:schemeClr val="tx1"/>
              </a:solidFill>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
            </a:pPr>
            <a:r>
              <a:rPr lang="en-GB" sz="2600" dirty="0" err="1">
                <a:solidFill>
                  <a:schemeClr val="tx1"/>
                </a:solidFill>
                <a:latin typeface="Verdana" panose="020B0604030504040204" pitchFamily="34" charset="0"/>
                <a:ea typeface="Verdana" panose="020B0604030504040204" pitchFamily="34" charset="0"/>
              </a:rPr>
              <a:t>Fleuret</a:t>
            </a:r>
            <a:r>
              <a:rPr lang="en-GB" sz="2600" dirty="0">
                <a:solidFill>
                  <a:schemeClr val="tx1"/>
                </a:solidFill>
                <a:latin typeface="Verdana" panose="020B0604030504040204" pitchFamily="34" charset="0"/>
                <a:ea typeface="Verdana" panose="020B0604030504040204" pitchFamily="34" charset="0"/>
              </a:rPr>
              <a:t>, F., Li, T., </a:t>
            </a:r>
            <a:r>
              <a:rPr lang="en-GB" sz="2600" dirty="0" err="1">
                <a:solidFill>
                  <a:schemeClr val="tx1"/>
                </a:solidFill>
                <a:latin typeface="Verdana" panose="020B0604030504040204" pitchFamily="34" charset="0"/>
                <a:ea typeface="Verdana" panose="020B0604030504040204" pitchFamily="34" charset="0"/>
              </a:rPr>
              <a:t>Dubout</a:t>
            </a:r>
            <a:r>
              <a:rPr lang="en-GB" sz="2600" dirty="0">
                <a:solidFill>
                  <a:schemeClr val="tx1"/>
                </a:solidFill>
                <a:latin typeface="Verdana" panose="020B0604030504040204" pitchFamily="34" charset="0"/>
                <a:ea typeface="Verdana" panose="020B0604030504040204" pitchFamily="34" charset="0"/>
              </a:rPr>
              <a:t>, C., </a:t>
            </a:r>
            <a:r>
              <a:rPr lang="en-GB" sz="2600" dirty="0" err="1">
                <a:solidFill>
                  <a:schemeClr val="tx1"/>
                </a:solidFill>
                <a:latin typeface="Verdana" panose="020B0604030504040204" pitchFamily="34" charset="0"/>
                <a:ea typeface="Verdana" panose="020B0604030504040204" pitchFamily="34" charset="0"/>
              </a:rPr>
              <a:t>Wampler</a:t>
            </a:r>
            <a:r>
              <a:rPr lang="en-GB" sz="2600" dirty="0">
                <a:solidFill>
                  <a:schemeClr val="tx1"/>
                </a:solidFill>
                <a:latin typeface="Verdana" panose="020B0604030504040204" pitchFamily="34" charset="0"/>
                <a:ea typeface="Verdana" panose="020B0604030504040204" pitchFamily="34" charset="0"/>
              </a:rPr>
              <a:t>, E. K., Yantis, S., and </a:t>
            </a:r>
            <a:r>
              <a:rPr lang="en-GB" sz="2600" dirty="0" err="1">
                <a:solidFill>
                  <a:schemeClr val="tx1"/>
                </a:solidFill>
                <a:latin typeface="Verdana" panose="020B0604030504040204" pitchFamily="34" charset="0"/>
                <a:ea typeface="Verdana" panose="020B0604030504040204" pitchFamily="34" charset="0"/>
              </a:rPr>
              <a:t>Geman</a:t>
            </a:r>
            <a:r>
              <a:rPr lang="en-GB" sz="2600" dirty="0">
                <a:solidFill>
                  <a:schemeClr val="tx1"/>
                </a:solidFill>
                <a:latin typeface="Verdana" panose="020B0604030504040204" pitchFamily="34" charset="0"/>
                <a:ea typeface="Verdana" panose="020B0604030504040204" pitchFamily="34" charset="0"/>
              </a:rPr>
              <a:t>, D. (2011). Comparing machines and humans on a visual categorization test. </a:t>
            </a:r>
            <a:r>
              <a:rPr lang="en-GB" sz="2600" i="1" dirty="0">
                <a:solidFill>
                  <a:schemeClr val="tx1"/>
                </a:solidFill>
                <a:latin typeface="Verdana" panose="020B0604030504040204" pitchFamily="34" charset="0"/>
                <a:ea typeface="Verdana" panose="020B0604030504040204" pitchFamily="34" charset="0"/>
              </a:rPr>
              <a:t>Proc. Natl. Acad. Sci. U. S. A.</a:t>
            </a:r>
            <a:r>
              <a:rPr lang="en-GB" sz="2600" dirty="0">
                <a:solidFill>
                  <a:schemeClr val="tx1"/>
                </a:solidFill>
                <a:latin typeface="Verdana" panose="020B0604030504040204" pitchFamily="34" charset="0"/>
                <a:ea typeface="Verdana" panose="020B0604030504040204" pitchFamily="34" charset="0"/>
              </a:rPr>
              <a:t> 108, 17621–5.</a:t>
            </a:r>
          </a:p>
          <a:p>
            <a:pPr algn="just"/>
            <a:endParaRPr lang="en-GB" sz="2600" dirty="0">
              <a:solidFill>
                <a:schemeClr val="tx1"/>
              </a:solidFill>
              <a:latin typeface="Verdana" panose="020B0604030504040204" pitchFamily="34" charset="0"/>
              <a:ea typeface="Verdana" panose="020B0604030504040204" pitchFamily="34" charset="0"/>
            </a:endParaRPr>
          </a:p>
          <a:p>
            <a:pPr algn="just"/>
            <a:endParaRPr lang="en-GB" sz="2600" dirty="0">
              <a:solidFill>
                <a:schemeClr val="tx1"/>
              </a:solidFill>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
            </a:pPr>
            <a:r>
              <a:rPr lang="en-GB" sz="2600" dirty="0">
                <a:solidFill>
                  <a:schemeClr val="tx1"/>
                </a:solidFill>
                <a:latin typeface="Verdana" panose="020B0604030504040204" pitchFamily="34" charset="0"/>
                <a:ea typeface="Verdana" panose="020B0604030504040204" pitchFamily="34" charset="0"/>
              </a:rPr>
              <a:t> </a:t>
            </a:r>
            <a:r>
              <a:rPr lang="en-GB" sz="2600" dirty="0" err="1">
                <a:solidFill>
                  <a:schemeClr val="tx1"/>
                </a:solidFill>
                <a:latin typeface="Verdana" panose="020B0604030504040204" pitchFamily="34" charset="0"/>
                <a:ea typeface="Verdana" panose="020B0604030504040204" pitchFamily="34" charset="0"/>
              </a:rPr>
              <a:t>Oudiette</a:t>
            </a:r>
            <a:r>
              <a:rPr lang="en-GB" sz="2600" dirty="0">
                <a:solidFill>
                  <a:schemeClr val="tx1"/>
                </a:solidFill>
                <a:latin typeface="Verdana" panose="020B0604030504040204" pitchFamily="34" charset="0"/>
                <a:ea typeface="Verdana" panose="020B0604030504040204" pitchFamily="34" charset="0"/>
              </a:rPr>
              <a:t> D, </a:t>
            </a:r>
            <a:r>
              <a:rPr lang="en-GB" sz="2600" dirty="0" err="1">
                <a:solidFill>
                  <a:schemeClr val="tx1"/>
                </a:solidFill>
                <a:latin typeface="Verdana" panose="020B0604030504040204" pitchFamily="34" charset="0"/>
                <a:ea typeface="Verdana" panose="020B0604030504040204" pitchFamily="34" charset="0"/>
              </a:rPr>
              <a:t>Paller</a:t>
            </a:r>
            <a:r>
              <a:rPr lang="en-GB" sz="2600" dirty="0">
                <a:solidFill>
                  <a:schemeClr val="tx1"/>
                </a:solidFill>
                <a:latin typeface="Verdana" panose="020B0604030504040204" pitchFamily="34" charset="0"/>
                <a:ea typeface="Verdana" panose="020B0604030504040204" pitchFamily="34" charset="0"/>
              </a:rPr>
              <a:t> K a. 2013. Upgrading the sleeping brain with targeted memory reactivation. Trends </a:t>
            </a:r>
            <a:r>
              <a:rPr lang="en-GB" sz="2600" dirty="0" err="1">
                <a:solidFill>
                  <a:schemeClr val="tx1"/>
                </a:solidFill>
                <a:latin typeface="Verdana" panose="020B0604030504040204" pitchFamily="34" charset="0"/>
                <a:ea typeface="Verdana" panose="020B0604030504040204" pitchFamily="34" charset="0"/>
              </a:rPr>
              <a:t>Cogn</a:t>
            </a:r>
            <a:r>
              <a:rPr lang="en-GB" sz="2600" dirty="0">
                <a:solidFill>
                  <a:schemeClr val="tx1"/>
                </a:solidFill>
                <a:latin typeface="Verdana" panose="020B0604030504040204" pitchFamily="34" charset="0"/>
                <a:ea typeface="Verdana" panose="020B0604030504040204" pitchFamily="34" charset="0"/>
              </a:rPr>
              <a:t> </a:t>
            </a:r>
            <a:r>
              <a:rPr lang="en-GB" sz="2600" dirty="0" err="1">
                <a:solidFill>
                  <a:schemeClr val="tx1"/>
                </a:solidFill>
                <a:latin typeface="Verdana" panose="020B0604030504040204" pitchFamily="34" charset="0"/>
                <a:ea typeface="Verdana" panose="020B0604030504040204" pitchFamily="34" charset="0"/>
              </a:rPr>
              <a:t>Sci</a:t>
            </a:r>
            <a:r>
              <a:rPr lang="en-GB" sz="2600" dirty="0">
                <a:solidFill>
                  <a:schemeClr val="tx1"/>
                </a:solidFill>
                <a:latin typeface="Verdana" panose="020B0604030504040204" pitchFamily="34" charset="0"/>
                <a:ea typeface="Verdana" panose="020B0604030504040204" pitchFamily="34" charset="0"/>
              </a:rPr>
              <a:t> 17:142–9.</a:t>
            </a:r>
            <a:endParaRPr lang="en-GB" sz="2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r"/>
            <a:endParaRPr lang="en-GB" sz="2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5" name="TextBox 64"/>
          <p:cNvSpPr txBox="1"/>
          <p:nvPr/>
        </p:nvSpPr>
        <p:spPr>
          <a:xfrm>
            <a:off x="1714501" y="7383115"/>
            <a:ext cx="6095999" cy="1938992"/>
          </a:xfrm>
          <a:prstGeom prst="rect">
            <a:avLst/>
          </a:prstGeom>
          <a:solidFill>
            <a:srgbClr val="C00000"/>
          </a:solidFill>
          <a:ln>
            <a:solidFill>
              <a:srgbClr val="C00000"/>
            </a:solidFill>
          </a:ln>
        </p:spPr>
        <p:txBody>
          <a:bodyPr wrap="square" rtlCol="0">
            <a:spAutoFit/>
          </a:bodyPr>
          <a:lstStyle/>
          <a:p>
            <a:pPr algn="ctr"/>
            <a:endParaRPr lang="en-GB" sz="4000" b="1" dirty="0">
              <a:latin typeface="Verdana" panose="020B0604030504040204" pitchFamily="34" charset="0"/>
              <a:ea typeface="Verdana" panose="020B0604030504040204" pitchFamily="34" charset="0"/>
              <a:cs typeface="Verdana" panose="020B0604030504040204" pitchFamily="34" charset="0"/>
            </a:endParaRPr>
          </a:p>
          <a:p>
            <a:pPr algn="ctr"/>
            <a:r>
              <a:rPr lang="en-GB" sz="4000" b="1" dirty="0">
                <a:solidFill>
                  <a:schemeClr val="bg1"/>
                </a:solidFill>
                <a:latin typeface="Verdana" panose="020B0604030504040204" pitchFamily="34" charset="0"/>
                <a:ea typeface="Verdana" panose="020B0604030504040204" pitchFamily="34" charset="0"/>
                <a:cs typeface="Verdana" panose="020B0604030504040204" pitchFamily="34" charset="0"/>
              </a:rPr>
              <a:t>BACKGROUND</a:t>
            </a:r>
          </a:p>
          <a:p>
            <a:pPr algn="ctr"/>
            <a:endParaRPr lang="en-GB" sz="40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1808338" y="9621741"/>
            <a:ext cx="5735462" cy="18866703"/>
          </a:xfrm>
          <a:prstGeom prst="rect">
            <a:avLst/>
          </a:prstGeom>
        </p:spPr>
        <p:txBody>
          <a:bodyPr wrap="square">
            <a:spAutoFit/>
          </a:bodyPr>
          <a:lstStyle/>
          <a:p>
            <a:pPr marL="404222" indent="-404222">
              <a:buFont typeface="Wingdings" panose="05000000000000000000" pitchFamily="2" charset="2"/>
              <a:buChar char="§"/>
            </a:pPr>
            <a:r>
              <a:rPr lang="en-GB" sz="3200" dirty="0">
                <a:latin typeface="Verdana" panose="020B0604030504040204" pitchFamily="34" charset="0"/>
                <a:ea typeface="Verdana" panose="020B0604030504040204" pitchFamily="34" charset="0"/>
                <a:cs typeface="Verdana" panose="020B0604030504040204" pitchFamily="34" charset="0"/>
              </a:rPr>
              <a:t>Sleep plays an active role in rule abstraction (Lerner and Gluck, 2019).</a:t>
            </a:r>
          </a:p>
          <a:p>
            <a:endParaRPr lang="en-GB" sz="3200" dirty="0">
              <a:latin typeface="Verdana" panose="020B0604030504040204" pitchFamily="34" charset="0"/>
              <a:ea typeface="Verdana" panose="020B0604030504040204" pitchFamily="34" charset="0"/>
              <a:cs typeface="Verdana" panose="020B0604030504040204" pitchFamily="34" charset="0"/>
            </a:endParaRPr>
          </a:p>
          <a:p>
            <a:pPr marL="404222" indent="-404222">
              <a:buFont typeface="Wingdings" panose="05000000000000000000" pitchFamily="2" charset="2"/>
              <a:buChar char="§"/>
            </a:pPr>
            <a:r>
              <a:rPr lang="en-GB" sz="3200" dirty="0">
                <a:latin typeface="Verdana" panose="020B0604030504040204" pitchFamily="34" charset="0"/>
                <a:ea typeface="Verdana" panose="020B0604030504040204" pitchFamily="34" charset="0"/>
                <a:cs typeface="Verdana" panose="020B0604030504040204" pitchFamily="34" charset="0"/>
              </a:rPr>
              <a:t>However, the mechanisms during sleep supporting abstraction and which sleep stage is more important remain unclear.</a:t>
            </a:r>
          </a:p>
          <a:p>
            <a:pPr marL="404222" indent="-404222">
              <a:buFont typeface="Wingdings" panose="05000000000000000000" pitchFamily="2" charset="2"/>
              <a:buChar char="§"/>
            </a:pPr>
            <a:endParaRPr lang="en-GB" sz="3200" dirty="0">
              <a:latin typeface="Verdana" panose="020B0604030504040204" pitchFamily="34" charset="0"/>
              <a:ea typeface="Verdana" panose="020B0604030504040204" pitchFamily="34" charset="0"/>
              <a:cs typeface="Verdana" panose="020B0604030504040204" pitchFamily="34" charset="0"/>
            </a:endParaRPr>
          </a:p>
          <a:p>
            <a:pPr marL="404222" indent="-404222">
              <a:buFont typeface="Wingdings" panose="05000000000000000000" pitchFamily="2" charset="2"/>
              <a:buChar char="§"/>
            </a:pPr>
            <a:r>
              <a:rPr lang="en-GB" sz="3200" dirty="0">
                <a:latin typeface="Verdana" panose="020B0604030504040204" pitchFamily="34" charset="0"/>
                <a:ea typeface="Verdana" panose="020B0604030504040204" pitchFamily="34" charset="0"/>
                <a:cs typeface="Verdana" panose="020B0604030504040204" pitchFamily="34" charset="0"/>
              </a:rPr>
              <a:t>Therefore, we asked: </a:t>
            </a:r>
            <a:r>
              <a:rPr lang="en-GB" sz="3200" i="1" dirty="0">
                <a:latin typeface="Verdana" panose="020B0604030504040204" pitchFamily="34" charset="0"/>
                <a:ea typeface="Verdana" panose="020B0604030504040204" pitchFamily="34" charset="0"/>
                <a:cs typeface="Verdana" panose="020B0604030504040204" pitchFamily="34" charset="0"/>
              </a:rPr>
              <a:t>can memory reactivation in SWS or in REM sleep facilitate visual rule abstraction?</a:t>
            </a:r>
          </a:p>
          <a:p>
            <a:pPr marL="404222" indent="-404222">
              <a:buFont typeface="Wingdings" panose="05000000000000000000" pitchFamily="2" charset="2"/>
              <a:buChar char="§"/>
            </a:pPr>
            <a:endParaRPr lang="en-GB" sz="3200" i="1"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404222" indent="-404222">
              <a:buFont typeface="Wingdings" panose="05000000000000000000" pitchFamily="2" charset="2"/>
              <a:buChar char="§"/>
            </a:pPr>
            <a:r>
              <a:rPr lang="en-GB" sz="3200" dirty="0">
                <a:solidFill>
                  <a:srgbClr val="333333"/>
                </a:solidFill>
                <a:latin typeface="Verdana" panose="020B0604030504040204" pitchFamily="34" charset="0"/>
                <a:ea typeface="Verdana" panose="020B0604030504040204" pitchFamily="34" charset="0"/>
                <a:cs typeface="Verdana" panose="020B0604030504040204" pitchFamily="34" charset="0"/>
              </a:rPr>
              <a:t>To probe rule abstraction, we used a modified version of the synthetic visual reasoning task (SVRT; </a:t>
            </a:r>
            <a:r>
              <a:rPr lang="en-GB" sz="3200" dirty="0" err="1">
                <a:solidFill>
                  <a:srgbClr val="333333"/>
                </a:solidFill>
                <a:latin typeface="Verdana" panose="020B0604030504040204" pitchFamily="34" charset="0"/>
                <a:ea typeface="Verdana" panose="020B0604030504040204" pitchFamily="34" charset="0"/>
                <a:cs typeface="Verdana" panose="020B0604030504040204" pitchFamily="34" charset="0"/>
              </a:rPr>
              <a:t>Fleuret</a:t>
            </a:r>
            <a:r>
              <a:rPr lang="en-GB" sz="3200" dirty="0">
                <a:solidFill>
                  <a:srgbClr val="333333"/>
                </a:solidFill>
                <a:latin typeface="Verdana" panose="020B0604030504040204" pitchFamily="34" charset="0"/>
                <a:ea typeface="Verdana" panose="020B0604030504040204" pitchFamily="34" charset="0"/>
                <a:cs typeface="Verdana" panose="020B0604030504040204" pitchFamily="34" charset="0"/>
              </a:rPr>
              <a:t> et al., 2011);</a:t>
            </a:r>
          </a:p>
          <a:p>
            <a:pPr marL="404222" indent="-404222">
              <a:buFont typeface="Wingdings" panose="05000000000000000000" pitchFamily="2" charset="2"/>
              <a:buChar char="§"/>
            </a:pPr>
            <a:endParaRPr lang="en-GB" sz="320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404222" indent="-404222">
              <a:buFont typeface="Wingdings" panose="05000000000000000000" pitchFamily="2" charset="2"/>
              <a:buChar char="§"/>
            </a:pPr>
            <a:r>
              <a:rPr lang="en-GB" sz="3200" dirty="0">
                <a:solidFill>
                  <a:srgbClr val="333333"/>
                </a:solidFill>
                <a:latin typeface="Verdana" panose="020B0604030504040204" pitchFamily="34" charset="0"/>
                <a:ea typeface="Verdana" panose="020B0604030504040204" pitchFamily="34" charset="0"/>
                <a:cs typeface="Verdana" panose="020B0604030504040204" pitchFamily="34" charset="0"/>
              </a:rPr>
              <a:t>To trigger memory reactivation, we paired abstraction problems with sounds and then replayed these during SWS and REM, a technique known as targeted memory reactivation (TMR; </a:t>
            </a:r>
            <a:r>
              <a:rPr lang="en-GB" sz="3200" dirty="0" err="1">
                <a:solidFill>
                  <a:srgbClr val="333333"/>
                </a:solidFill>
                <a:latin typeface="Verdana" panose="020B0604030504040204" pitchFamily="34" charset="0"/>
                <a:ea typeface="Verdana" panose="020B0604030504040204" pitchFamily="34" charset="0"/>
                <a:cs typeface="Verdana" panose="020B0604030504040204" pitchFamily="34" charset="0"/>
              </a:rPr>
              <a:t>Oudiette</a:t>
            </a:r>
            <a:r>
              <a:rPr lang="en-GB" sz="3200" dirty="0">
                <a:solidFill>
                  <a:srgbClr val="333333"/>
                </a:solidFill>
                <a:latin typeface="Verdana" panose="020B0604030504040204" pitchFamily="34" charset="0"/>
                <a:ea typeface="Verdana" panose="020B0604030504040204" pitchFamily="34" charset="0"/>
                <a:cs typeface="Verdana" panose="020B0604030504040204" pitchFamily="34" charset="0"/>
              </a:rPr>
              <a:t> &amp; </a:t>
            </a:r>
            <a:r>
              <a:rPr lang="en-GB" sz="3200" dirty="0" err="1">
                <a:solidFill>
                  <a:srgbClr val="333333"/>
                </a:solidFill>
                <a:latin typeface="Verdana" panose="020B0604030504040204" pitchFamily="34" charset="0"/>
                <a:ea typeface="Verdana" panose="020B0604030504040204" pitchFamily="34" charset="0"/>
                <a:cs typeface="Verdana" panose="020B0604030504040204" pitchFamily="34" charset="0"/>
              </a:rPr>
              <a:t>Paller</a:t>
            </a:r>
            <a:r>
              <a:rPr lang="en-GB" sz="3200" dirty="0">
                <a:solidFill>
                  <a:srgbClr val="333333"/>
                </a:solidFill>
                <a:latin typeface="Verdana" panose="020B0604030504040204" pitchFamily="34" charset="0"/>
                <a:ea typeface="Verdana" panose="020B0604030504040204" pitchFamily="34" charset="0"/>
                <a:cs typeface="Verdana" panose="020B0604030504040204" pitchFamily="34" charset="0"/>
              </a:rPr>
              <a:t>, 2011).</a:t>
            </a:r>
          </a:p>
          <a:p>
            <a:pPr marL="404222" indent="-404222">
              <a:buFont typeface="Wingdings" panose="05000000000000000000" pitchFamily="2" charset="2"/>
              <a:buChar char="§"/>
            </a:pPr>
            <a:endParaRPr lang="en-GB" sz="3600" dirty="0"/>
          </a:p>
        </p:txBody>
      </p:sp>
      <p:sp>
        <p:nvSpPr>
          <p:cNvPr id="67" name="TextBox 66"/>
          <p:cNvSpPr txBox="1"/>
          <p:nvPr/>
        </p:nvSpPr>
        <p:spPr>
          <a:xfrm>
            <a:off x="33279859" y="7381090"/>
            <a:ext cx="7677640" cy="1938992"/>
          </a:xfrm>
          <a:prstGeom prst="rect">
            <a:avLst/>
          </a:prstGeom>
          <a:solidFill>
            <a:srgbClr val="C00000"/>
          </a:solidFill>
          <a:ln>
            <a:solidFill>
              <a:srgbClr val="C00000"/>
            </a:solidFill>
          </a:ln>
        </p:spPr>
        <p:txBody>
          <a:bodyPr wrap="square" rtlCol="0">
            <a:spAutoFit/>
          </a:bodyPr>
          <a:lstStyle/>
          <a:p>
            <a:pPr algn="ctr"/>
            <a:endParaRPr lang="en-GB"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GB" sz="4000" b="1" dirty="0">
                <a:solidFill>
                  <a:schemeClr val="bg1"/>
                </a:solidFill>
                <a:latin typeface="Verdana" panose="020B0604030504040204" pitchFamily="34" charset="0"/>
                <a:ea typeface="Verdana" panose="020B0604030504040204" pitchFamily="34" charset="0"/>
                <a:cs typeface="Verdana" panose="020B0604030504040204" pitchFamily="34" charset="0"/>
              </a:rPr>
              <a:t>CONCLUSION</a:t>
            </a:r>
          </a:p>
          <a:p>
            <a:pPr algn="ctr"/>
            <a:endParaRPr lang="en-GB"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9" name="TextBox 68"/>
          <p:cNvSpPr txBox="1"/>
          <p:nvPr/>
        </p:nvSpPr>
        <p:spPr>
          <a:xfrm>
            <a:off x="33279859" y="16424279"/>
            <a:ext cx="7677640" cy="1938992"/>
          </a:xfrm>
          <a:prstGeom prst="rect">
            <a:avLst/>
          </a:prstGeom>
          <a:solidFill>
            <a:srgbClr val="C00000"/>
          </a:solidFill>
          <a:ln>
            <a:solidFill>
              <a:srgbClr val="C00000"/>
            </a:solidFill>
          </a:ln>
        </p:spPr>
        <p:txBody>
          <a:bodyPr wrap="square" rtlCol="0">
            <a:spAutoFit/>
          </a:bodyPr>
          <a:lstStyle/>
          <a:p>
            <a:pPr algn="ctr"/>
            <a:endParaRPr lang="en-GB"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GB" sz="4000" b="1" dirty="0">
                <a:solidFill>
                  <a:schemeClr val="bg1"/>
                </a:solidFill>
                <a:latin typeface="Verdana" panose="020B0604030504040204" pitchFamily="34" charset="0"/>
                <a:ea typeface="Verdana" panose="020B0604030504040204" pitchFamily="34" charset="0"/>
                <a:cs typeface="Verdana" panose="020B0604030504040204" pitchFamily="34" charset="0"/>
              </a:rPr>
              <a:t>REFERENCES</a:t>
            </a:r>
          </a:p>
          <a:p>
            <a:pPr algn="ctr"/>
            <a:endParaRPr lang="en-GB"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2" name="Rectangle 71"/>
          <p:cNvSpPr/>
          <p:nvPr/>
        </p:nvSpPr>
        <p:spPr>
          <a:xfrm>
            <a:off x="33279858" y="26113807"/>
            <a:ext cx="7694208" cy="2168760"/>
          </a:xfrm>
          <a:prstGeom prst="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571500" indent="-571500">
              <a:buFont typeface="Wingdings" panose="05000000000000000000" pitchFamily="2" charset="2"/>
              <a:buChar char="§"/>
            </a:pPr>
            <a:endParaRPr lang="en-GB" sz="3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571500" indent="-571500">
              <a:buFont typeface="Wingdings" panose="05000000000000000000" pitchFamily="2" charset="2"/>
              <a:buChar char="§"/>
            </a:pPr>
            <a:endParaRPr lang="en-GB" sz="3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571500" indent="-571500">
              <a:buFont typeface="Wingdings" panose="05000000000000000000" pitchFamily="2" charset="2"/>
              <a:buChar char="§"/>
            </a:pPr>
            <a:endParaRPr lang="en-GB" sz="3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571500" indent="-571500">
              <a:buFont typeface="Wingdings" panose="05000000000000000000" pitchFamily="2" charset="2"/>
              <a:buChar char="§"/>
            </a:pPr>
            <a:endParaRPr lang="en-GB" sz="3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571500" indent="-571500">
              <a:buFont typeface="Wingdings" panose="05000000000000000000" pitchFamily="2" charset="2"/>
              <a:buChar char="§"/>
            </a:pPr>
            <a:r>
              <a:rPr lang="en-GB" sz="3200" b="1" dirty="0">
                <a:solidFill>
                  <a:schemeClr val="tx1"/>
                </a:solidFill>
                <a:latin typeface="Verdana" panose="020B0604030504040204" pitchFamily="34" charset="0"/>
                <a:ea typeface="Verdana" panose="020B0604030504040204" pitchFamily="34" charset="0"/>
                <a:cs typeface="Verdana" panose="020B0604030504040204" pitchFamily="34" charset="0"/>
              </a:rPr>
              <a:t>Email</a:t>
            </a:r>
            <a:r>
              <a:rPr lang="en-GB" sz="3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3200" dirty="0">
                <a:solidFill>
                  <a:schemeClr val="tx1"/>
                </a:solidFill>
                <a:latin typeface="Verdana" panose="020B0604030504040204" pitchFamily="34" charset="0"/>
                <a:ea typeface="Verdana" panose="020B0604030504040204" pitchFamily="34" charset="0"/>
                <a:cs typeface="Verdana" panose="020B0604030504040204" pitchFamily="34" charset="0"/>
                <a:hlinkClick r:id="rId4"/>
              </a:rPr>
              <a:t>PereiraS@cardiff.ac.uk</a:t>
            </a:r>
            <a:endParaRPr lang="en-GB" sz="3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571500" indent="-571500">
              <a:buFont typeface="Wingdings" panose="05000000000000000000" pitchFamily="2" charset="2"/>
              <a:buChar char="§"/>
            </a:pPr>
            <a:endParaRPr lang="en-GB" sz="3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571500" indent="-571500">
              <a:buFont typeface="Wingdings" panose="05000000000000000000" pitchFamily="2" charset="2"/>
              <a:buChar char="§"/>
            </a:pPr>
            <a:r>
              <a:rPr lang="en-GB" sz="3200" dirty="0">
                <a:solidFill>
                  <a:schemeClr val="tx1"/>
                </a:solidFill>
                <a:latin typeface="Verdana" panose="020B0604030504040204" pitchFamily="34" charset="0"/>
                <a:ea typeface="Verdana" panose="020B0604030504040204" pitchFamily="34" charset="0"/>
                <a:cs typeface="Verdana" panose="020B0604030504040204" pitchFamily="34" charset="0"/>
              </a:rPr>
              <a:t>@NaPScardiff1</a:t>
            </a:r>
          </a:p>
          <a:p>
            <a:pPr algn="r"/>
            <a:endParaRPr lang="en-GB" sz="3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r"/>
            <a:endParaRPr lang="en-GB" sz="3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r"/>
            <a:endParaRPr lang="en-GB" sz="3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r"/>
            <a:endParaRPr lang="en-GB" sz="3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r"/>
            <a:endParaRPr lang="en-GB" sz="3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1030" name="Picture 6" descr="Resultado de imagem para TWITTER BIR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70804" y="27175897"/>
            <a:ext cx="937228" cy="762289"/>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19942957" y="20186032"/>
            <a:ext cx="3037419" cy="4801314"/>
          </a:xfrm>
          <a:prstGeom prst="rect">
            <a:avLst/>
          </a:prstGeom>
          <a:noFill/>
        </p:spPr>
        <p:txBody>
          <a:bodyPr wrap="square" rtlCol="0">
            <a:spAutoFit/>
          </a:bodyPr>
          <a:lstStyle/>
          <a:p>
            <a:pPr algn="just"/>
            <a:r>
              <a:rPr lang="en-GB" sz="1800" b="1" dirty="0">
                <a:latin typeface="Verdana" panose="020B0604030504040204" pitchFamily="34" charset="0"/>
                <a:ea typeface="Verdana" panose="020B0604030504040204" pitchFamily="34" charset="0"/>
              </a:rPr>
              <a:t>Figure 4</a:t>
            </a:r>
            <a:r>
              <a:rPr lang="en-GB" sz="1800" dirty="0">
                <a:latin typeface="Verdana" panose="020B0604030504040204" pitchFamily="34" charset="0"/>
                <a:ea typeface="Verdana" panose="020B0604030504040204" pitchFamily="34" charset="0"/>
              </a:rPr>
              <a:t>. </a:t>
            </a:r>
            <a:r>
              <a:rPr lang="en-GB" sz="1800" b="1" dirty="0">
                <a:latin typeface="Verdana" panose="020B0604030504040204" pitchFamily="34" charset="0"/>
                <a:ea typeface="Verdana" panose="020B0604030504040204" pitchFamily="34" charset="0"/>
              </a:rPr>
              <a:t>ERPs during TMR. </a:t>
            </a:r>
            <a:endParaRPr lang="en-GB" sz="1800" dirty="0">
              <a:latin typeface="Verdana" panose="020B0604030504040204" pitchFamily="34" charset="0"/>
              <a:ea typeface="Verdana" panose="020B0604030504040204" pitchFamily="34" charset="0"/>
            </a:endParaRPr>
          </a:p>
          <a:p>
            <a:pPr algn="just"/>
            <a:r>
              <a:rPr lang="en-GB" sz="1800" dirty="0" smtClean="0">
                <a:latin typeface="Verdana" panose="020B0604030504040204" pitchFamily="34" charset="0"/>
                <a:ea typeface="Verdana" panose="020B0604030504040204" pitchFamily="34" charset="0"/>
              </a:rPr>
              <a:t>ERPs in </a:t>
            </a:r>
            <a:r>
              <a:rPr lang="en-GB" sz="1800" dirty="0">
                <a:latin typeface="Verdana" panose="020B0604030504040204" pitchFamily="34" charset="0"/>
                <a:ea typeface="Verdana" panose="020B0604030504040204" pitchFamily="34" charset="0"/>
              </a:rPr>
              <a:t>SWS (blue top panel) and REM (red bottom panel) elicited by control (new) and experimental (task-related) sounds. </a:t>
            </a:r>
            <a:r>
              <a:rPr lang="en-GB" sz="1800" dirty="0" smtClean="0">
                <a:latin typeface="Verdana" panose="020B0604030504040204" pitchFamily="34" charset="0"/>
                <a:ea typeface="Verdana" panose="020B0604030504040204" pitchFamily="34" charset="0"/>
              </a:rPr>
              <a:t>A </a:t>
            </a:r>
            <a:r>
              <a:rPr lang="en-GB" sz="1800" dirty="0">
                <a:latin typeface="Verdana" panose="020B0604030504040204" pitchFamily="34" charset="0"/>
                <a:ea typeface="Verdana" panose="020B0604030504040204" pitchFamily="34" charset="0"/>
              </a:rPr>
              <a:t>cluster analysis revealed a significant difference between ERPs in response to control and experimental sound in REM within the 200 - 400 ms window (cluster corrected *</a:t>
            </a:r>
            <a:r>
              <a:rPr lang="en-GB" sz="1800" i="1" dirty="0">
                <a:latin typeface="Verdana" panose="020B0604030504040204" pitchFamily="34" charset="0"/>
                <a:ea typeface="Verdana" panose="020B0604030504040204" pitchFamily="34" charset="0"/>
              </a:rPr>
              <a:t>p</a:t>
            </a:r>
            <a:r>
              <a:rPr lang="en-GB" sz="1800" dirty="0">
                <a:latin typeface="Verdana" panose="020B0604030504040204" pitchFamily="34" charset="0"/>
                <a:ea typeface="Verdana" panose="020B0604030504040204" pitchFamily="34" charset="0"/>
              </a:rPr>
              <a:t> = 0.01), n = 26.</a:t>
            </a:r>
          </a:p>
        </p:txBody>
      </p:sp>
      <p:sp>
        <p:nvSpPr>
          <p:cNvPr id="107" name="TextBox 106"/>
          <p:cNvSpPr txBox="1"/>
          <p:nvPr/>
        </p:nvSpPr>
        <p:spPr>
          <a:xfrm>
            <a:off x="19942957" y="25236644"/>
            <a:ext cx="3098922" cy="1754326"/>
          </a:xfrm>
          <a:prstGeom prst="rect">
            <a:avLst/>
          </a:prstGeom>
          <a:noFill/>
        </p:spPr>
        <p:txBody>
          <a:bodyPr wrap="square" rtlCol="0">
            <a:spAutoFit/>
          </a:bodyPr>
          <a:lstStyle/>
          <a:p>
            <a:pPr algn="just"/>
            <a:r>
              <a:rPr lang="en-GB" sz="1800" b="1" dirty="0">
                <a:latin typeface="Verdana" panose="020B0604030504040204" pitchFamily="34" charset="0"/>
                <a:ea typeface="Verdana" panose="020B0604030504040204" pitchFamily="34" charset="0"/>
              </a:rPr>
              <a:t>Summary:</a:t>
            </a:r>
          </a:p>
          <a:p>
            <a:pPr marL="342900" indent="-342900" algn="just">
              <a:buFont typeface="Wingdings" panose="05000000000000000000" pitchFamily="2" charset="2"/>
              <a:buChar char="ü"/>
            </a:pPr>
            <a:r>
              <a:rPr lang="en-GB" sz="1800" dirty="0">
                <a:latin typeface="Verdana" panose="020B0604030504040204" pitchFamily="34" charset="0"/>
                <a:ea typeface="Verdana" panose="020B0604030504040204" pitchFamily="34" charset="0"/>
              </a:rPr>
              <a:t>ERPs differ for control and experimental sounds in REM;</a:t>
            </a:r>
          </a:p>
          <a:p>
            <a:pPr marL="342900" indent="-342900" algn="just">
              <a:buFont typeface="Wingdings" panose="05000000000000000000" pitchFamily="2" charset="2"/>
              <a:buChar char="ü"/>
            </a:pPr>
            <a:r>
              <a:rPr lang="en-GB" sz="1800" dirty="0">
                <a:latin typeface="Verdana" panose="020B0604030504040204" pitchFamily="34" charset="0"/>
                <a:ea typeface="Verdana" panose="020B0604030504040204" pitchFamily="34" charset="0"/>
              </a:rPr>
              <a:t>No differences in SWS;</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0205" y="10431498"/>
            <a:ext cx="6412350" cy="4000208"/>
          </a:xfrm>
          <a:prstGeom prst="rect">
            <a:avLst/>
          </a:prstGeom>
        </p:spPr>
      </p:pic>
      <p:sp>
        <p:nvSpPr>
          <p:cNvPr id="105" name="TextBox 104"/>
          <p:cNvSpPr txBox="1"/>
          <p:nvPr/>
        </p:nvSpPr>
        <p:spPr>
          <a:xfrm>
            <a:off x="28383235" y="15926241"/>
            <a:ext cx="3922443" cy="3139321"/>
          </a:xfrm>
          <a:prstGeom prst="rect">
            <a:avLst/>
          </a:prstGeom>
          <a:noFill/>
        </p:spPr>
        <p:txBody>
          <a:bodyPr wrap="square" rtlCol="0">
            <a:spAutoFit/>
          </a:bodyPr>
          <a:lstStyle/>
          <a:p>
            <a:pPr algn="just"/>
            <a:r>
              <a:rPr lang="en-GB" sz="1800" b="1" dirty="0">
                <a:latin typeface="Verdana" panose="020B0604030504040204" pitchFamily="34" charset="0"/>
                <a:ea typeface="Verdana" panose="020B0604030504040204" pitchFamily="34" charset="0"/>
              </a:rPr>
              <a:t>Summary</a:t>
            </a:r>
            <a:r>
              <a:rPr lang="en-GB" sz="1800" b="1" dirty="0" smtClean="0">
                <a:latin typeface="Verdana" panose="020B0604030504040204" pitchFamily="34" charset="0"/>
                <a:ea typeface="Verdana" panose="020B0604030504040204" pitchFamily="34" charset="0"/>
              </a:rPr>
              <a:t>:</a:t>
            </a:r>
          </a:p>
          <a:p>
            <a:pPr algn="just"/>
            <a:endParaRPr lang="en-GB" sz="1800" b="1" dirty="0">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ü"/>
            </a:pPr>
            <a:r>
              <a:rPr lang="en-GB" sz="1800" dirty="0">
                <a:latin typeface="Verdana" panose="020B0604030504040204" pitchFamily="34" charset="0"/>
                <a:ea typeface="Verdana" panose="020B0604030504040204" pitchFamily="34" charset="0"/>
              </a:rPr>
              <a:t>No difference in accuracy before </a:t>
            </a:r>
            <a:r>
              <a:rPr lang="en-GB" sz="1800" dirty="0" smtClean="0">
                <a:latin typeface="Verdana" panose="020B0604030504040204" pitchFamily="34" charset="0"/>
                <a:ea typeface="Verdana" panose="020B0604030504040204" pitchFamily="34" charset="0"/>
              </a:rPr>
              <a:t>sleep in either group;</a:t>
            </a:r>
            <a:endParaRPr lang="en-GB" sz="1800" dirty="0">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ü"/>
            </a:pPr>
            <a:r>
              <a:rPr lang="en-GB" sz="1800" dirty="0">
                <a:latin typeface="Verdana" panose="020B0604030504040204" pitchFamily="34" charset="0"/>
                <a:ea typeface="Verdana" panose="020B0604030504040204" pitchFamily="34" charset="0"/>
              </a:rPr>
              <a:t>Cueing effect after REM TMR (post sleep day 7 – </a:t>
            </a:r>
            <a:r>
              <a:rPr lang="en-GB" sz="1800" dirty="0" smtClean="0">
                <a:latin typeface="Verdana" panose="020B0604030504040204" pitchFamily="34" charset="0"/>
                <a:ea typeface="Verdana" panose="020B0604030504040204" pitchFamily="34" charset="0"/>
              </a:rPr>
              <a:t>pre-sleep and cued vs non-cued on day 7);</a:t>
            </a:r>
            <a:endParaRPr lang="en-GB" sz="1800" dirty="0">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ü"/>
            </a:pPr>
            <a:r>
              <a:rPr lang="en-GB" sz="1800" dirty="0">
                <a:latin typeface="Verdana" panose="020B0604030504040204" pitchFamily="34" charset="0"/>
                <a:ea typeface="Verdana" panose="020B0604030504040204" pitchFamily="34" charset="0"/>
              </a:rPr>
              <a:t>No cueing effect after SWS TMR (post sleep day 7 – </a:t>
            </a:r>
            <a:r>
              <a:rPr lang="en-GB" sz="1800" dirty="0" smtClean="0">
                <a:latin typeface="Verdana" panose="020B0604030504040204" pitchFamily="34" charset="0"/>
                <a:ea typeface="Verdana" panose="020B0604030504040204" pitchFamily="34" charset="0"/>
              </a:rPr>
              <a:t>pre-sleep</a:t>
            </a:r>
            <a:r>
              <a:rPr lang="en-GB" sz="1800" dirty="0">
                <a:latin typeface="Verdana" panose="020B0604030504040204" pitchFamily="34" charset="0"/>
                <a:ea typeface="Verdana" panose="020B0604030504040204" pitchFamily="34" charset="0"/>
              </a:rPr>
              <a:t>);</a:t>
            </a: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103381" y="19879283"/>
            <a:ext cx="9202297" cy="8122698"/>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31757" y="15380178"/>
            <a:ext cx="10761743" cy="9348335"/>
          </a:xfrm>
          <a:prstGeom prst="rect">
            <a:avLst/>
          </a:prstGeom>
        </p:spPr>
      </p:pic>
      <p:sp>
        <p:nvSpPr>
          <p:cNvPr id="5" name="TextBox 4"/>
          <p:cNvSpPr txBox="1"/>
          <p:nvPr/>
        </p:nvSpPr>
        <p:spPr>
          <a:xfrm>
            <a:off x="9080205" y="9535272"/>
            <a:ext cx="7687340" cy="707886"/>
          </a:xfrm>
          <a:prstGeom prst="rect">
            <a:avLst/>
          </a:prstGeom>
          <a:noFill/>
        </p:spPr>
        <p:txBody>
          <a:bodyPr wrap="square" rtlCol="0">
            <a:spAutoFit/>
          </a:bodyPr>
          <a:lstStyle/>
          <a:p>
            <a:r>
              <a:rPr lang="en-GB" sz="4000" b="1" dirty="0"/>
              <a:t>1. The SVRT task</a:t>
            </a:r>
          </a:p>
        </p:txBody>
      </p:sp>
      <p:sp>
        <p:nvSpPr>
          <p:cNvPr id="31" name="TextBox 30"/>
          <p:cNvSpPr txBox="1"/>
          <p:nvPr/>
        </p:nvSpPr>
        <p:spPr>
          <a:xfrm>
            <a:off x="8955026" y="14867779"/>
            <a:ext cx="7687340" cy="707886"/>
          </a:xfrm>
          <a:prstGeom prst="rect">
            <a:avLst/>
          </a:prstGeom>
          <a:noFill/>
        </p:spPr>
        <p:txBody>
          <a:bodyPr wrap="square" rtlCol="0">
            <a:spAutoFit/>
          </a:bodyPr>
          <a:lstStyle/>
          <a:p>
            <a:r>
              <a:rPr lang="en-GB" sz="4000" b="1" dirty="0"/>
              <a:t>2. The experimental design</a:t>
            </a:r>
          </a:p>
        </p:txBody>
      </p:sp>
      <p:sp>
        <p:nvSpPr>
          <p:cNvPr id="7" name="TextBox 6"/>
          <p:cNvSpPr txBox="1"/>
          <p:nvPr/>
        </p:nvSpPr>
        <p:spPr>
          <a:xfrm>
            <a:off x="15569916" y="10423205"/>
            <a:ext cx="3315661" cy="3693319"/>
          </a:xfrm>
          <a:prstGeom prst="rect">
            <a:avLst/>
          </a:prstGeom>
          <a:noFill/>
        </p:spPr>
        <p:txBody>
          <a:bodyPr wrap="square" rtlCol="0">
            <a:spAutoFit/>
          </a:bodyPr>
          <a:lstStyle/>
          <a:p>
            <a:pPr algn="just"/>
            <a:r>
              <a:rPr lang="en-GB" sz="1800" b="1" dirty="0">
                <a:latin typeface="Verdana" panose="020B0604030504040204" pitchFamily="34" charset="0"/>
                <a:ea typeface="Verdana" panose="020B0604030504040204" pitchFamily="34" charset="0"/>
              </a:rPr>
              <a:t>Figure 1. SVRT stimuli. </a:t>
            </a:r>
            <a:r>
              <a:rPr lang="en-GB" sz="1800" dirty="0">
                <a:latin typeface="Verdana" panose="020B0604030504040204" pitchFamily="34" charset="0"/>
                <a:ea typeface="Verdana" panose="020B0604030504040204" pitchFamily="34" charset="0"/>
              </a:rPr>
              <a:t>Sample images from Problem 1, both in class (on the left) and out of class (on the right). In this case, the rule is that: each picture contains two identical shapes (</a:t>
            </a:r>
            <a:r>
              <a:rPr lang="en-GB" sz="1800" dirty="0" err="1">
                <a:latin typeface="Verdana" panose="020B0604030504040204" pitchFamily="34" charset="0"/>
                <a:ea typeface="Verdana" panose="020B0604030504040204" pitchFamily="34" charset="0"/>
              </a:rPr>
              <a:t>Fleuret</a:t>
            </a:r>
            <a:r>
              <a:rPr lang="en-GB" sz="1800" dirty="0">
                <a:latin typeface="Verdana" panose="020B0604030504040204" pitchFamily="34" charset="0"/>
                <a:ea typeface="Verdana" panose="020B0604030504040204" pitchFamily="34" charset="0"/>
              </a:rPr>
              <a:t> et al., 2011). The ‘squiggly lines’ were introduced as distractors (not a part of the rule), to increase the difficulty level. </a:t>
            </a:r>
          </a:p>
        </p:txBody>
      </p:sp>
      <p:sp>
        <p:nvSpPr>
          <p:cNvPr id="33" name="TextBox 32"/>
          <p:cNvSpPr txBox="1"/>
          <p:nvPr/>
        </p:nvSpPr>
        <p:spPr>
          <a:xfrm>
            <a:off x="8566299" y="24895120"/>
            <a:ext cx="10366743" cy="3416320"/>
          </a:xfrm>
          <a:prstGeom prst="rect">
            <a:avLst/>
          </a:prstGeom>
          <a:noFill/>
        </p:spPr>
        <p:txBody>
          <a:bodyPr wrap="square" rtlCol="0">
            <a:spAutoFit/>
          </a:bodyPr>
          <a:lstStyle/>
          <a:p>
            <a:pPr algn="just"/>
            <a:r>
              <a:rPr lang="en-GB" sz="1800" b="1" dirty="0">
                <a:latin typeface="Verdana" panose="020B0604030504040204" pitchFamily="34" charset="0"/>
                <a:ea typeface="Verdana" panose="020B0604030504040204" pitchFamily="34" charset="0"/>
              </a:rPr>
              <a:t>Figure 2. Experimental design. </a:t>
            </a:r>
            <a:r>
              <a:rPr lang="en-GB" sz="1800" dirty="0">
                <a:latin typeface="Verdana" panose="020B0604030504040204" pitchFamily="34" charset="0"/>
                <a:ea typeface="Verdana" panose="020B0604030504040204" pitchFamily="34" charset="0"/>
              </a:rPr>
              <a:t>A) Participants learned to pair each image (a face or a landscape) with an SVRT problem and its associated sound (Problem-Image Association task). Next, they were trained and tested on the SVRT, where they had to decide whether or not the test sample image followed the same rule as the reference. Then, participants were probed on their ability to recall which sound (speaker symbols) had been paired to which SVRT problem (Problem-Sound Association task). During the night, participants were subjected to TMR. Finally, participants were retested on the SVRT on post-sleep day 1) and on post-sleep day 7.  B) Hypnogram depicting the TMR protocol. Half of the sounds played were task-related and the other half were new sounds, which served as controls for auditory responses. Cueing started with the first instance of SWS and REM and terminated once control and experimental sounds had been presented 28 times each. </a:t>
            </a:r>
          </a:p>
        </p:txBody>
      </p:sp>
      <p:sp>
        <p:nvSpPr>
          <p:cNvPr id="88" name="TextBox 87"/>
          <p:cNvSpPr txBox="1"/>
          <p:nvPr/>
        </p:nvSpPr>
        <p:spPr>
          <a:xfrm>
            <a:off x="28366668" y="10232780"/>
            <a:ext cx="3939013" cy="5539978"/>
          </a:xfrm>
          <a:prstGeom prst="rect">
            <a:avLst/>
          </a:prstGeom>
          <a:noFill/>
        </p:spPr>
        <p:txBody>
          <a:bodyPr wrap="square" rtlCol="0">
            <a:spAutoFit/>
          </a:bodyPr>
          <a:lstStyle/>
          <a:p>
            <a:pPr algn="just"/>
            <a:r>
              <a:rPr lang="en-GB" sz="1800" b="1" dirty="0">
                <a:latin typeface="Verdana" panose="020B0604030504040204" pitchFamily="34" charset="0"/>
                <a:ea typeface="Verdana" panose="020B0604030504040204" pitchFamily="34" charset="0"/>
              </a:rPr>
              <a:t>Figure 3</a:t>
            </a:r>
            <a:r>
              <a:rPr lang="en-GB" sz="1800" dirty="0">
                <a:latin typeface="Verdana" panose="020B0604030504040204" pitchFamily="34" charset="0"/>
                <a:ea typeface="Verdana" panose="020B0604030504040204" pitchFamily="34" charset="0"/>
              </a:rPr>
              <a:t>. </a:t>
            </a:r>
            <a:r>
              <a:rPr lang="en-GB" sz="1800" b="1" dirty="0">
                <a:latin typeface="Verdana" panose="020B0604030504040204" pitchFamily="34" charset="0"/>
                <a:ea typeface="Verdana" panose="020B0604030504040204" pitchFamily="34" charset="0"/>
              </a:rPr>
              <a:t>REM TMR, but not SWS TMR, improves rule abstraction. </a:t>
            </a:r>
          </a:p>
          <a:p>
            <a:pPr algn="just"/>
            <a:endParaRPr lang="en-GB" sz="1200" dirty="0">
              <a:latin typeface="Verdana" panose="020B0604030504040204" pitchFamily="34" charset="0"/>
              <a:ea typeface="Verdana" panose="020B0604030504040204" pitchFamily="34" charset="0"/>
            </a:endParaRPr>
          </a:p>
          <a:p>
            <a:pPr algn="just"/>
            <a:r>
              <a:rPr lang="en-GB" sz="1800" dirty="0" smtClean="0">
                <a:latin typeface="Verdana" panose="020B0604030504040204" pitchFamily="34" charset="0"/>
                <a:ea typeface="Verdana" panose="020B0604030504040204" pitchFamily="34" charset="0"/>
              </a:rPr>
              <a:t>A) In </a:t>
            </a:r>
            <a:r>
              <a:rPr lang="en-GB" sz="1800" dirty="0">
                <a:latin typeface="Verdana" panose="020B0604030504040204" pitchFamily="34" charset="0"/>
                <a:ea typeface="Verdana" panose="020B0604030504040204" pitchFamily="34" charset="0"/>
              </a:rPr>
              <a:t>SWS problems, there was no difference between cued and non-cued in any individual session </a:t>
            </a:r>
            <a:r>
              <a:rPr lang="en-GB" sz="1800" dirty="0" smtClean="0">
                <a:latin typeface="Verdana" panose="020B0604030504040204" pitchFamily="34" charset="0"/>
                <a:ea typeface="Verdana" panose="020B0604030504040204" pitchFamily="34" charset="0"/>
              </a:rPr>
              <a:t>(p &gt; 0.3), </a:t>
            </a:r>
            <a:r>
              <a:rPr lang="en-GB" sz="1800" dirty="0">
                <a:latin typeface="Verdana" panose="020B0604030504040204" pitchFamily="34" charset="0"/>
                <a:ea typeface="Verdana" panose="020B0604030504040204" pitchFamily="34" charset="0"/>
              </a:rPr>
              <a:t>or in the change from pre-sleep to day 7, </a:t>
            </a:r>
            <a:r>
              <a:rPr lang="en-GB" sz="1800" dirty="0" smtClean="0">
                <a:latin typeface="Verdana" panose="020B0604030504040204" pitchFamily="34" charset="0"/>
                <a:ea typeface="Verdana" panose="020B0604030504040204" pitchFamily="34" charset="0"/>
              </a:rPr>
              <a:t>(</a:t>
            </a:r>
            <a:r>
              <a:rPr lang="en-GB" sz="1800" i="1" dirty="0" smtClean="0">
                <a:latin typeface="Verdana" panose="020B0604030504040204" pitchFamily="34" charset="0"/>
                <a:ea typeface="Verdana" panose="020B0604030504040204" pitchFamily="34" charset="0"/>
              </a:rPr>
              <a:t>p</a:t>
            </a:r>
            <a:r>
              <a:rPr lang="en-GB" sz="1800" dirty="0" smtClean="0">
                <a:latin typeface="Verdana" panose="020B0604030504040204" pitchFamily="34" charset="0"/>
                <a:ea typeface="Verdana" panose="020B0604030504040204" pitchFamily="34" charset="0"/>
              </a:rPr>
              <a:t> </a:t>
            </a:r>
            <a:r>
              <a:rPr lang="en-GB" sz="1800" dirty="0">
                <a:latin typeface="Verdana" panose="020B0604030504040204" pitchFamily="34" charset="0"/>
                <a:ea typeface="Verdana" panose="020B0604030504040204" pitchFamily="34" charset="0"/>
              </a:rPr>
              <a:t>= 0.198).  </a:t>
            </a:r>
            <a:endParaRPr lang="en-GB" sz="1800" dirty="0" smtClean="0">
              <a:latin typeface="Verdana" panose="020B0604030504040204" pitchFamily="34" charset="0"/>
              <a:ea typeface="Verdana" panose="020B0604030504040204" pitchFamily="34" charset="0"/>
            </a:endParaRPr>
          </a:p>
          <a:p>
            <a:pPr algn="just"/>
            <a:r>
              <a:rPr lang="en-GB" sz="1800" dirty="0" smtClean="0">
                <a:latin typeface="Verdana" panose="020B0604030504040204" pitchFamily="34" charset="0"/>
                <a:ea typeface="Verdana" panose="020B0604030504040204" pitchFamily="34" charset="0"/>
              </a:rPr>
              <a:t>B</a:t>
            </a:r>
            <a:r>
              <a:rPr lang="en-GB" sz="1800" dirty="0">
                <a:latin typeface="Verdana" panose="020B0604030504040204" pitchFamily="34" charset="0"/>
                <a:ea typeface="Verdana" panose="020B0604030504040204" pitchFamily="34" charset="0"/>
              </a:rPr>
              <a:t>) In REM </a:t>
            </a:r>
            <a:r>
              <a:rPr lang="en-GB" sz="1800" dirty="0" smtClean="0">
                <a:latin typeface="Verdana" panose="020B0604030504040204" pitchFamily="34" charset="0"/>
                <a:ea typeface="Verdana" panose="020B0604030504040204" pitchFamily="34" charset="0"/>
              </a:rPr>
              <a:t>problems, </a:t>
            </a:r>
            <a:r>
              <a:rPr lang="en-GB" sz="1800" dirty="0">
                <a:latin typeface="Verdana" panose="020B0604030504040204" pitchFamily="34" charset="0"/>
                <a:ea typeface="Verdana" panose="020B0604030504040204" pitchFamily="34" charset="0"/>
              </a:rPr>
              <a:t>there was no difference between cued and non-cued conditions on day 1 </a:t>
            </a:r>
            <a:r>
              <a:rPr lang="en-GB" sz="1800" dirty="0" smtClean="0">
                <a:latin typeface="Verdana" panose="020B0604030504040204" pitchFamily="34" charset="0"/>
                <a:ea typeface="Verdana" panose="020B0604030504040204" pitchFamily="34" charset="0"/>
              </a:rPr>
              <a:t>(</a:t>
            </a:r>
            <a:r>
              <a:rPr lang="en-GB" sz="1800" i="1" dirty="0" smtClean="0">
                <a:latin typeface="Verdana" panose="020B0604030504040204" pitchFamily="34" charset="0"/>
                <a:ea typeface="Verdana" panose="020B0604030504040204" pitchFamily="34" charset="0"/>
              </a:rPr>
              <a:t>p</a:t>
            </a:r>
            <a:r>
              <a:rPr lang="en-GB" sz="1800" dirty="0" smtClean="0">
                <a:latin typeface="Verdana" panose="020B0604030504040204" pitchFamily="34" charset="0"/>
                <a:ea typeface="Verdana" panose="020B0604030504040204" pitchFamily="34" charset="0"/>
              </a:rPr>
              <a:t> = 0.550), </a:t>
            </a:r>
            <a:r>
              <a:rPr lang="en-GB" sz="1800" dirty="0">
                <a:latin typeface="Verdana" panose="020B0604030504040204" pitchFamily="34" charset="0"/>
                <a:ea typeface="Verdana" panose="020B0604030504040204" pitchFamily="34" charset="0"/>
              </a:rPr>
              <a:t>but at day 7, accuracy was higher on cued compared to non-cued problems (</a:t>
            </a:r>
            <a:r>
              <a:rPr lang="en-GB" sz="1800" i="1" dirty="0">
                <a:latin typeface="Verdana" panose="020B0604030504040204" pitchFamily="34" charset="0"/>
                <a:ea typeface="Verdana" panose="020B0604030504040204" pitchFamily="34" charset="0"/>
              </a:rPr>
              <a:t>p</a:t>
            </a:r>
            <a:r>
              <a:rPr lang="en-GB" sz="1800" dirty="0">
                <a:latin typeface="Verdana" panose="020B0604030504040204" pitchFamily="34" charset="0"/>
                <a:ea typeface="Verdana" panose="020B0604030504040204" pitchFamily="34" charset="0"/>
              </a:rPr>
              <a:t> = 0.002).  Accuracy changed more from pre-sleep to day 7 for cued than non-cued problems (</a:t>
            </a:r>
            <a:r>
              <a:rPr lang="en-GB" sz="1800" i="1" dirty="0">
                <a:latin typeface="Verdana" panose="020B0604030504040204" pitchFamily="34" charset="0"/>
                <a:ea typeface="Verdana" panose="020B0604030504040204" pitchFamily="34" charset="0"/>
              </a:rPr>
              <a:t>p</a:t>
            </a:r>
            <a:r>
              <a:rPr lang="en-GB" sz="1800" dirty="0">
                <a:latin typeface="Verdana" panose="020B0604030504040204" pitchFamily="34" charset="0"/>
                <a:ea typeface="Verdana" panose="020B0604030504040204" pitchFamily="34" charset="0"/>
              </a:rPr>
              <a:t> = </a:t>
            </a:r>
            <a:r>
              <a:rPr lang="en-GB" sz="1800" dirty="0" smtClean="0">
                <a:latin typeface="Verdana" panose="020B0604030504040204" pitchFamily="34" charset="0"/>
                <a:ea typeface="Verdana" panose="020B0604030504040204" pitchFamily="34" charset="0"/>
              </a:rPr>
              <a:t>0.009). </a:t>
            </a:r>
            <a:endParaRPr lang="en-GB" sz="1800" dirty="0">
              <a:latin typeface="Verdana" panose="020B0604030504040204" pitchFamily="34" charset="0"/>
              <a:ea typeface="Verdana" panose="020B0604030504040204" pitchFamily="34" charset="0"/>
            </a:endParaRPr>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029337" y="10195941"/>
            <a:ext cx="8337331" cy="9372803"/>
          </a:xfrm>
          <a:prstGeom prst="rect">
            <a:avLst/>
          </a:prstGeom>
        </p:spPr>
      </p:pic>
    </p:spTree>
    <p:extLst>
      <p:ext uri="{BB962C8B-B14F-4D97-AF65-F5344CB8AC3E}">
        <p14:creationId xmlns:p14="http://schemas.microsoft.com/office/powerpoint/2010/main" val="20916200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953</TotalTime>
  <Words>810</Words>
  <Application>Microsoft Office PowerPoint</Application>
  <PresentationFormat>Custom</PresentationFormat>
  <Paragraphs>72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Verdana</vt:lpstr>
      <vt:lpstr>Wingdings</vt:lpstr>
      <vt:lpstr>Office Theme</vt:lpstr>
      <vt:lpstr>Targeted memory reactivation in REM sleep, but not in SWS, facilitates rule abstraction      Sofia I. R. Pereira1, Ralph Andrews1, Elena Schimdt1, Mark van Rossum2, Penelope A. Lewis1   1Cardiff University, United Kingdom, 2University of Nottingham, United Kingdom</vt:lpstr>
    </vt:vector>
  </TitlesOfParts>
  <Company>Cardiff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Sleep and creativity: differential effects on abstraction and analogical reasoning  Sofia I. R. Pereira1, Natalie Gunasekara1, Scott Lowe2, Mark van Rossum2, Penelope A. Lewis1       1Cardiff University, United Kingdom, 2University of Nottingham, United Kingdom</dc:title>
  <dc:creator>Sofia Pereira</dc:creator>
  <cp:lastModifiedBy>Sofia Pereira</cp:lastModifiedBy>
  <cp:revision>84</cp:revision>
  <dcterms:created xsi:type="dcterms:W3CDTF">2019-03-08T15:54:42Z</dcterms:created>
  <dcterms:modified xsi:type="dcterms:W3CDTF">2020-04-24T14:45:01Z</dcterms:modified>
</cp:coreProperties>
</file>