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45"/>
  </p:notesMasterIdLst>
  <p:sldIdLst>
    <p:sldId id="399" r:id="rId5"/>
    <p:sldId id="400" r:id="rId6"/>
    <p:sldId id="444" r:id="rId7"/>
    <p:sldId id="402" r:id="rId8"/>
    <p:sldId id="403" r:id="rId9"/>
    <p:sldId id="404" r:id="rId10"/>
    <p:sldId id="405" r:id="rId11"/>
    <p:sldId id="406" r:id="rId12"/>
    <p:sldId id="407" r:id="rId13"/>
    <p:sldId id="408" r:id="rId14"/>
    <p:sldId id="409" r:id="rId15"/>
    <p:sldId id="410" r:id="rId16"/>
    <p:sldId id="411" r:id="rId17"/>
    <p:sldId id="412" r:id="rId18"/>
    <p:sldId id="413" r:id="rId19"/>
    <p:sldId id="414" r:id="rId20"/>
    <p:sldId id="390" r:id="rId21"/>
    <p:sldId id="431" r:id="rId22"/>
    <p:sldId id="432" r:id="rId23"/>
    <p:sldId id="433" r:id="rId24"/>
    <p:sldId id="434" r:id="rId25"/>
    <p:sldId id="446" r:id="rId26"/>
    <p:sldId id="435" r:id="rId27"/>
    <p:sldId id="436" r:id="rId28"/>
    <p:sldId id="421" r:id="rId29"/>
    <p:sldId id="422" r:id="rId30"/>
    <p:sldId id="437" r:id="rId31"/>
    <p:sldId id="396" r:id="rId32"/>
    <p:sldId id="290" r:id="rId33"/>
    <p:sldId id="291" r:id="rId34"/>
    <p:sldId id="267" r:id="rId35"/>
    <p:sldId id="397" r:id="rId36"/>
    <p:sldId id="270" r:id="rId37"/>
    <p:sldId id="292" r:id="rId38"/>
    <p:sldId id="438" r:id="rId39"/>
    <p:sldId id="439" r:id="rId40"/>
    <p:sldId id="440" r:id="rId41"/>
    <p:sldId id="441" r:id="rId42"/>
    <p:sldId id="442" r:id="rId43"/>
    <p:sldId id="443" r:id="rId44"/>
  </p:sldIdLst>
  <p:sldSz cx="12192000" cy="6858000"/>
  <p:notesSz cx="6858000" cy="1914525"/>
  <p:embeddedFontLst>
    <p:embeddedFont>
      <p:font typeface="Sofia Pro Black" panose="00000A00000000000000" pitchFamily="2" charset="0"/>
      <p:bold r:id="rId46"/>
      <p:italic r:id="rId47"/>
      <p:boldItalic r:id="rId48"/>
    </p:embeddedFont>
    <p:embeddedFont>
      <p:font typeface="Calibri" panose="020F0502020204030204" pitchFamily="34" charset="0"/>
      <p:regular r:id="rId49"/>
      <p:bold r:id="rId50"/>
      <p:italic r:id="rId51"/>
      <p:boldItalic r:id="rId52"/>
    </p:embeddedFont>
    <p:embeddedFont>
      <p:font typeface="Sofia Pro Medium" panose="00000600000000000000" pitchFamily="2" charset="0"/>
      <p:regular r:id="rId53"/>
      <p:italic r:id="rId54"/>
    </p:embeddedFont>
    <p:embeddedFont>
      <p:font typeface="Sofia Pro" panose="00000500000000000000"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Herman" initials="KH" lastIdx="21" clrIdx="0">
    <p:extLst>
      <p:ext uri="{19B8F6BF-5375-455C-9EA6-DF929625EA0E}">
        <p15:presenceInfo xmlns:p15="http://schemas.microsoft.com/office/powerpoint/2012/main" userId="Kimberly Herman" providerId="None"/>
      </p:ext>
    </p:extLst>
  </p:cmAuthor>
  <p:cmAuthor id="2" name="Karl Johnson" initials="KJ" lastIdx="13" clrIdx="1">
    <p:extLst>
      <p:ext uri="{19B8F6BF-5375-455C-9EA6-DF929625EA0E}">
        <p15:presenceInfo xmlns:p15="http://schemas.microsoft.com/office/powerpoint/2012/main" userId="Karl Joh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1CA"/>
    <a:srgbClr val="F3F0EB"/>
    <a:srgbClr val="323E48"/>
    <a:srgbClr val="ED2024"/>
    <a:srgbClr val="FF8F1C"/>
    <a:srgbClr val="898A8D"/>
    <a:srgbClr val="347AEB"/>
    <a:srgbClr val="D55F37"/>
    <a:srgbClr val="E44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12E21-B5CF-B746-AAF0-D9EC03FB53D6}" v="1" dt="2020-03-19T02:57:49.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44" autoAdjust="0"/>
    <p:restoredTop sz="86103" autoAdjust="0"/>
  </p:normalViewPr>
  <p:slideViewPr>
    <p:cSldViewPr snapToGrid="0">
      <p:cViewPr varScale="1">
        <p:scale>
          <a:sx n="99" d="100"/>
          <a:sy n="99" d="100"/>
        </p:scale>
        <p:origin x="288"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presProps" Target="presProp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arke" userId="5955ba99-a061-40cb-be1b-5f2628abc4f9" providerId="ADAL" clId="{A6B12E21-B5CF-B746-AAF0-D9EC03FB53D6}"/>
    <pc:docChg chg="modSld">
      <pc:chgData name="David Starke" userId="5955ba99-a061-40cb-be1b-5f2628abc4f9" providerId="ADAL" clId="{A6B12E21-B5CF-B746-AAF0-D9EC03FB53D6}" dt="2020-03-19T02:57:49.758" v="0"/>
      <pc:docMkLst>
        <pc:docMk/>
      </pc:docMkLst>
      <pc:sldChg chg="modTransition">
        <pc:chgData name="David Starke" userId="5955ba99-a061-40cb-be1b-5f2628abc4f9" providerId="ADAL" clId="{A6B12E21-B5CF-B746-AAF0-D9EC03FB53D6}" dt="2020-03-19T02:57:49.758" v="0"/>
        <pc:sldMkLst>
          <pc:docMk/>
          <pc:sldMk cId="3812198844" sldId="267"/>
        </pc:sldMkLst>
      </pc:sldChg>
      <pc:sldChg chg="modTransition">
        <pc:chgData name="David Starke" userId="5955ba99-a061-40cb-be1b-5f2628abc4f9" providerId="ADAL" clId="{A6B12E21-B5CF-B746-AAF0-D9EC03FB53D6}" dt="2020-03-19T02:57:49.758" v="0"/>
        <pc:sldMkLst>
          <pc:docMk/>
          <pc:sldMk cId="1680880121" sldId="270"/>
        </pc:sldMkLst>
      </pc:sldChg>
      <pc:sldChg chg="modTransition">
        <pc:chgData name="David Starke" userId="5955ba99-a061-40cb-be1b-5f2628abc4f9" providerId="ADAL" clId="{A6B12E21-B5CF-B746-AAF0-D9EC03FB53D6}" dt="2020-03-19T02:57:49.758" v="0"/>
        <pc:sldMkLst>
          <pc:docMk/>
          <pc:sldMk cId="2301895773" sldId="290"/>
        </pc:sldMkLst>
      </pc:sldChg>
      <pc:sldChg chg="modTransition">
        <pc:chgData name="David Starke" userId="5955ba99-a061-40cb-be1b-5f2628abc4f9" providerId="ADAL" clId="{A6B12E21-B5CF-B746-AAF0-D9EC03FB53D6}" dt="2020-03-19T02:57:49.758" v="0"/>
        <pc:sldMkLst>
          <pc:docMk/>
          <pc:sldMk cId="1865414637" sldId="291"/>
        </pc:sldMkLst>
      </pc:sldChg>
      <pc:sldChg chg="modTransition">
        <pc:chgData name="David Starke" userId="5955ba99-a061-40cb-be1b-5f2628abc4f9" providerId="ADAL" clId="{A6B12E21-B5CF-B746-AAF0-D9EC03FB53D6}" dt="2020-03-19T02:57:49.758" v="0"/>
        <pc:sldMkLst>
          <pc:docMk/>
          <pc:sldMk cId="2374456528" sldId="292"/>
        </pc:sldMkLst>
      </pc:sldChg>
      <pc:sldChg chg="modTransition">
        <pc:chgData name="David Starke" userId="5955ba99-a061-40cb-be1b-5f2628abc4f9" providerId="ADAL" clId="{A6B12E21-B5CF-B746-AAF0-D9EC03FB53D6}" dt="2020-03-19T02:57:49.758" v="0"/>
        <pc:sldMkLst>
          <pc:docMk/>
          <pc:sldMk cId="3744639660" sldId="390"/>
        </pc:sldMkLst>
      </pc:sldChg>
      <pc:sldChg chg="modTransition">
        <pc:chgData name="David Starke" userId="5955ba99-a061-40cb-be1b-5f2628abc4f9" providerId="ADAL" clId="{A6B12E21-B5CF-B746-AAF0-D9EC03FB53D6}" dt="2020-03-19T02:57:49.758" v="0"/>
        <pc:sldMkLst>
          <pc:docMk/>
          <pc:sldMk cId="3886845700" sldId="396"/>
        </pc:sldMkLst>
      </pc:sldChg>
      <pc:sldChg chg="modTransition">
        <pc:chgData name="David Starke" userId="5955ba99-a061-40cb-be1b-5f2628abc4f9" providerId="ADAL" clId="{A6B12E21-B5CF-B746-AAF0-D9EC03FB53D6}" dt="2020-03-19T02:57:49.758" v="0"/>
        <pc:sldMkLst>
          <pc:docMk/>
          <pc:sldMk cId="3141577550" sldId="397"/>
        </pc:sldMkLst>
      </pc:sldChg>
      <pc:sldChg chg="modTransition">
        <pc:chgData name="David Starke" userId="5955ba99-a061-40cb-be1b-5f2628abc4f9" providerId="ADAL" clId="{A6B12E21-B5CF-B746-AAF0-D9EC03FB53D6}" dt="2020-03-19T02:57:49.758" v="0"/>
        <pc:sldMkLst>
          <pc:docMk/>
          <pc:sldMk cId="515278947" sldId="421"/>
        </pc:sldMkLst>
      </pc:sldChg>
      <pc:sldChg chg="modTransition">
        <pc:chgData name="David Starke" userId="5955ba99-a061-40cb-be1b-5f2628abc4f9" providerId="ADAL" clId="{A6B12E21-B5CF-B746-AAF0-D9EC03FB53D6}" dt="2020-03-19T02:57:49.758" v="0"/>
        <pc:sldMkLst>
          <pc:docMk/>
          <pc:sldMk cId="2736463240" sldId="422"/>
        </pc:sldMkLst>
      </pc:sldChg>
      <pc:sldChg chg="modTransition">
        <pc:chgData name="David Starke" userId="5955ba99-a061-40cb-be1b-5f2628abc4f9" providerId="ADAL" clId="{A6B12E21-B5CF-B746-AAF0-D9EC03FB53D6}" dt="2020-03-19T02:57:49.758" v="0"/>
        <pc:sldMkLst>
          <pc:docMk/>
          <pc:sldMk cId="2287532446" sldId="431"/>
        </pc:sldMkLst>
      </pc:sldChg>
      <pc:sldChg chg="modTransition">
        <pc:chgData name="David Starke" userId="5955ba99-a061-40cb-be1b-5f2628abc4f9" providerId="ADAL" clId="{A6B12E21-B5CF-B746-AAF0-D9EC03FB53D6}" dt="2020-03-19T02:57:49.758" v="0"/>
        <pc:sldMkLst>
          <pc:docMk/>
          <pc:sldMk cId="821291932" sldId="432"/>
        </pc:sldMkLst>
      </pc:sldChg>
      <pc:sldChg chg="modTransition">
        <pc:chgData name="David Starke" userId="5955ba99-a061-40cb-be1b-5f2628abc4f9" providerId="ADAL" clId="{A6B12E21-B5CF-B746-AAF0-D9EC03FB53D6}" dt="2020-03-19T02:57:49.758" v="0"/>
        <pc:sldMkLst>
          <pc:docMk/>
          <pc:sldMk cId="262631115" sldId="433"/>
        </pc:sldMkLst>
      </pc:sldChg>
      <pc:sldChg chg="modTransition">
        <pc:chgData name="David Starke" userId="5955ba99-a061-40cb-be1b-5f2628abc4f9" providerId="ADAL" clId="{A6B12E21-B5CF-B746-AAF0-D9EC03FB53D6}" dt="2020-03-19T02:57:49.758" v="0"/>
        <pc:sldMkLst>
          <pc:docMk/>
          <pc:sldMk cId="810365744" sldId="434"/>
        </pc:sldMkLst>
      </pc:sldChg>
      <pc:sldChg chg="modTransition">
        <pc:chgData name="David Starke" userId="5955ba99-a061-40cb-be1b-5f2628abc4f9" providerId="ADAL" clId="{A6B12E21-B5CF-B746-AAF0-D9EC03FB53D6}" dt="2020-03-19T02:57:49.758" v="0"/>
        <pc:sldMkLst>
          <pc:docMk/>
          <pc:sldMk cId="2415845250" sldId="435"/>
        </pc:sldMkLst>
      </pc:sldChg>
      <pc:sldChg chg="modTransition">
        <pc:chgData name="David Starke" userId="5955ba99-a061-40cb-be1b-5f2628abc4f9" providerId="ADAL" clId="{A6B12E21-B5CF-B746-AAF0-D9EC03FB53D6}" dt="2020-03-19T02:57:49.758" v="0"/>
        <pc:sldMkLst>
          <pc:docMk/>
          <pc:sldMk cId="193798191" sldId="436"/>
        </pc:sldMkLst>
      </pc:sldChg>
      <pc:sldChg chg="modTransition">
        <pc:chgData name="David Starke" userId="5955ba99-a061-40cb-be1b-5f2628abc4f9" providerId="ADAL" clId="{A6B12E21-B5CF-B746-AAF0-D9EC03FB53D6}" dt="2020-03-19T02:57:49.758" v="0"/>
        <pc:sldMkLst>
          <pc:docMk/>
          <pc:sldMk cId="1612192562" sldId="437"/>
        </pc:sldMkLst>
      </pc:sldChg>
      <pc:sldChg chg="modTransition">
        <pc:chgData name="David Starke" userId="5955ba99-a061-40cb-be1b-5f2628abc4f9" providerId="ADAL" clId="{A6B12E21-B5CF-B746-AAF0-D9EC03FB53D6}" dt="2020-03-19T02:57:49.758" v="0"/>
        <pc:sldMkLst>
          <pc:docMk/>
          <pc:sldMk cId="2376127142" sldId="438"/>
        </pc:sldMkLst>
      </pc:sldChg>
      <pc:sldChg chg="modTransition">
        <pc:chgData name="David Starke" userId="5955ba99-a061-40cb-be1b-5f2628abc4f9" providerId="ADAL" clId="{A6B12E21-B5CF-B746-AAF0-D9EC03FB53D6}" dt="2020-03-19T02:57:49.758" v="0"/>
        <pc:sldMkLst>
          <pc:docMk/>
          <pc:sldMk cId="2622846389" sldId="439"/>
        </pc:sldMkLst>
      </pc:sldChg>
      <pc:sldChg chg="modTransition">
        <pc:chgData name="David Starke" userId="5955ba99-a061-40cb-be1b-5f2628abc4f9" providerId="ADAL" clId="{A6B12E21-B5CF-B746-AAF0-D9EC03FB53D6}" dt="2020-03-19T02:57:49.758" v="0"/>
        <pc:sldMkLst>
          <pc:docMk/>
          <pc:sldMk cId="2571488249" sldId="440"/>
        </pc:sldMkLst>
      </pc:sldChg>
      <pc:sldChg chg="modTransition">
        <pc:chgData name="David Starke" userId="5955ba99-a061-40cb-be1b-5f2628abc4f9" providerId="ADAL" clId="{A6B12E21-B5CF-B746-AAF0-D9EC03FB53D6}" dt="2020-03-19T02:57:49.758" v="0"/>
        <pc:sldMkLst>
          <pc:docMk/>
          <pc:sldMk cId="2760012944" sldId="441"/>
        </pc:sldMkLst>
      </pc:sldChg>
      <pc:sldChg chg="modTransition">
        <pc:chgData name="David Starke" userId="5955ba99-a061-40cb-be1b-5f2628abc4f9" providerId="ADAL" clId="{A6B12E21-B5CF-B746-AAF0-D9EC03FB53D6}" dt="2020-03-19T02:57:49.758" v="0"/>
        <pc:sldMkLst>
          <pc:docMk/>
          <pc:sldMk cId="2156972305" sldId="442"/>
        </pc:sldMkLst>
      </pc:sldChg>
      <pc:sldChg chg="modTransition">
        <pc:chgData name="David Starke" userId="5955ba99-a061-40cb-be1b-5f2628abc4f9" providerId="ADAL" clId="{A6B12E21-B5CF-B746-AAF0-D9EC03FB53D6}" dt="2020-03-19T02:57:49.758" v="0"/>
        <pc:sldMkLst>
          <pc:docMk/>
          <pc:sldMk cId="2161083031" sldId="443"/>
        </pc:sldMkLst>
      </pc:sldChg>
      <pc:sldChg chg="modTransition">
        <pc:chgData name="David Starke" userId="5955ba99-a061-40cb-be1b-5f2628abc4f9" providerId="ADAL" clId="{A6B12E21-B5CF-B746-AAF0-D9EC03FB53D6}" dt="2020-03-19T02:57:49.758" v="0"/>
        <pc:sldMkLst>
          <pc:docMk/>
          <pc:sldMk cId="3929623070"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488FA-4819-DE47-839F-DFC53215A430}"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08D58-A36D-784A-83F8-B90B01B28E10}" type="slidenum">
              <a:rPr lang="en-US" smtClean="0"/>
              <a:t>‹#›</a:t>
            </a:fld>
            <a:endParaRPr lang="en-US"/>
          </a:p>
        </p:txBody>
      </p:sp>
    </p:spTree>
    <p:extLst>
      <p:ext uri="{BB962C8B-B14F-4D97-AF65-F5344CB8AC3E}">
        <p14:creationId xmlns:p14="http://schemas.microsoft.com/office/powerpoint/2010/main" val="81098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irsonline.org/reports/millennials-and-retirement-already-falling-shor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1</a:t>
            </a:fld>
            <a:endParaRPr lang="en-US"/>
          </a:p>
        </p:txBody>
      </p:sp>
    </p:spTree>
    <p:extLst>
      <p:ext uri="{BB962C8B-B14F-4D97-AF65-F5344CB8AC3E}">
        <p14:creationId xmlns:p14="http://schemas.microsoft.com/office/powerpoint/2010/main" val="389837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Partner Services Team</a:t>
            </a:r>
          </a:p>
          <a:p>
            <a:endParaRPr lang="en-US" dirty="0"/>
          </a:p>
          <a:p>
            <a:r>
              <a:rPr lang="en-US" dirty="0"/>
              <a:t>Partner </a:t>
            </a:r>
            <a:r>
              <a:rPr lang="en-US" dirty="0" err="1"/>
              <a:t>Hotine</a:t>
            </a:r>
            <a:r>
              <a:rPr lang="en-US" dirty="0"/>
              <a:t>/Email</a:t>
            </a:r>
          </a:p>
          <a:p>
            <a:endParaRPr lang="en-US" dirty="0"/>
          </a:p>
          <a:p>
            <a:r>
              <a:rPr lang="en-US" dirty="0"/>
              <a:t>Partner Onboarding Meeting</a:t>
            </a:r>
          </a:p>
          <a:p>
            <a:endParaRPr lang="en-US" dirty="0"/>
          </a:p>
          <a:p>
            <a:r>
              <a:rPr lang="en-US" dirty="0"/>
              <a:t>Customer Implementation Options</a:t>
            </a:r>
          </a:p>
          <a:p>
            <a:endParaRPr lang="en-US" dirty="0"/>
          </a:p>
          <a:p>
            <a:r>
              <a:rPr lang="en-US" dirty="0"/>
              <a:t>Recurring Implementation Status Reports</a:t>
            </a:r>
          </a:p>
          <a:p>
            <a:endParaRPr lang="en-US" dirty="0"/>
          </a:p>
          <a:p>
            <a:r>
              <a:rPr lang="en-US" dirty="0"/>
              <a:t>Partner Business Reviews</a:t>
            </a:r>
          </a:p>
        </p:txBody>
      </p:sp>
      <p:sp>
        <p:nvSpPr>
          <p:cNvPr id="4" name="Slide Number Placeholder 3"/>
          <p:cNvSpPr>
            <a:spLocks noGrp="1"/>
          </p:cNvSpPr>
          <p:nvPr>
            <p:ph type="sldNum" sz="quarter" idx="5"/>
          </p:nvPr>
        </p:nvSpPr>
        <p:spPr/>
        <p:txBody>
          <a:bodyPr/>
          <a:lstStyle/>
          <a:p>
            <a:fld id="{77A08D58-A36D-784A-83F8-B90B01B28E10}" type="slidenum">
              <a:rPr lang="en-US" smtClean="0"/>
              <a:t>10</a:t>
            </a:fld>
            <a:endParaRPr lang="en-US"/>
          </a:p>
        </p:txBody>
      </p:sp>
    </p:spTree>
    <p:extLst>
      <p:ext uri="{BB962C8B-B14F-4D97-AF65-F5344CB8AC3E}">
        <p14:creationId xmlns:p14="http://schemas.microsoft.com/office/powerpoint/2010/main" val="273022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Sales Team</a:t>
            </a:r>
          </a:p>
          <a:p>
            <a:endParaRPr lang="en-US" dirty="0"/>
          </a:p>
          <a:p>
            <a:r>
              <a:rPr lang="en-US" dirty="0"/>
              <a:t>Regional Partner Manager</a:t>
            </a:r>
          </a:p>
          <a:p>
            <a:endParaRPr lang="en-US" dirty="0"/>
          </a:p>
          <a:p>
            <a:r>
              <a:rPr lang="en-US" dirty="0"/>
              <a:t>Partner Director</a:t>
            </a:r>
          </a:p>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11</a:t>
            </a:fld>
            <a:endParaRPr lang="en-US"/>
          </a:p>
        </p:txBody>
      </p:sp>
    </p:spTree>
    <p:extLst>
      <p:ext uri="{BB962C8B-B14F-4D97-AF65-F5344CB8AC3E}">
        <p14:creationId xmlns:p14="http://schemas.microsoft.com/office/powerpoint/2010/main" val="19865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12</a:t>
            </a:fld>
            <a:endParaRPr lang="en-US"/>
          </a:p>
        </p:txBody>
      </p:sp>
    </p:spTree>
    <p:extLst>
      <p:ext uri="{BB962C8B-B14F-4D97-AF65-F5344CB8AC3E}">
        <p14:creationId xmlns:p14="http://schemas.microsoft.com/office/powerpoint/2010/main" val="160222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a:t>
            </a:r>
          </a:p>
        </p:txBody>
      </p:sp>
      <p:sp>
        <p:nvSpPr>
          <p:cNvPr id="4" name="Slide Number Placeholder 3"/>
          <p:cNvSpPr>
            <a:spLocks noGrp="1"/>
          </p:cNvSpPr>
          <p:nvPr>
            <p:ph type="sldNum" sz="quarter" idx="5"/>
          </p:nvPr>
        </p:nvSpPr>
        <p:spPr/>
        <p:txBody>
          <a:bodyPr/>
          <a:lstStyle/>
          <a:p>
            <a:fld id="{77A08D58-A36D-784A-83F8-B90B01B28E10}" type="slidenum">
              <a:rPr lang="en-US" smtClean="0"/>
              <a:t>13</a:t>
            </a:fld>
            <a:endParaRPr lang="en-US"/>
          </a:p>
        </p:txBody>
      </p:sp>
    </p:spTree>
    <p:extLst>
      <p:ext uri="{BB962C8B-B14F-4D97-AF65-F5344CB8AC3E}">
        <p14:creationId xmlns:p14="http://schemas.microsoft.com/office/powerpoint/2010/main" val="390054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15</a:t>
            </a:fld>
            <a:endParaRPr lang="en-US"/>
          </a:p>
        </p:txBody>
      </p:sp>
    </p:spTree>
    <p:extLst>
      <p:ext uri="{BB962C8B-B14F-4D97-AF65-F5344CB8AC3E}">
        <p14:creationId xmlns:p14="http://schemas.microsoft.com/office/powerpoint/2010/main" val="10113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21</a:t>
            </a:fld>
            <a:endParaRPr lang="en-US"/>
          </a:p>
        </p:txBody>
      </p:sp>
    </p:spTree>
    <p:extLst>
      <p:ext uri="{BB962C8B-B14F-4D97-AF65-F5344CB8AC3E}">
        <p14:creationId xmlns:p14="http://schemas.microsoft.com/office/powerpoint/2010/main" val="71657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Carrier Integration</a:t>
            </a:r>
          </a:p>
          <a:p>
            <a:r>
              <a:rPr lang="en-US" dirty="0"/>
              <a:t>(Enterprise &amp; Enhanced)</a:t>
            </a:r>
            <a:endParaRPr lang="en-US" b="1" dirty="0"/>
          </a:p>
          <a:p>
            <a:pPr marL="285750" indent="-285750">
              <a:lnSpc>
                <a:spcPct val="150000"/>
              </a:lnSpc>
              <a:buFont typeface="Arial,Sans-Serif"/>
              <a:buChar char="•"/>
            </a:pPr>
            <a:r>
              <a:rPr lang="en-US" dirty="0"/>
              <a:t>Unlimited no-cost integration feeds per customer (min. 100+ employees)</a:t>
            </a:r>
            <a:endParaRPr lang="en-US" b="1" dirty="0"/>
          </a:p>
          <a:p>
            <a:pPr marL="285750" indent="-285750">
              <a:lnSpc>
                <a:spcPct val="150000"/>
              </a:lnSpc>
              <a:buFont typeface="Arial,Sans-Serif"/>
              <a:buChar char="•"/>
            </a:pPr>
            <a:r>
              <a:rPr lang="en-US" dirty="0"/>
              <a:t>Prioritized Integration</a:t>
            </a:r>
            <a:endParaRPr lang="en-US" b="1" dirty="0"/>
          </a:p>
          <a:p>
            <a:endParaRPr lang="en-US" b="1" dirty="0"/>
          </a:p>
          <a:p>
            <a:r>
              <a:rPr lang="en-US" b="1" dirty="0"/>
              <a:t>Benefit Admin Platform Integrations </a:t>
            </a:r>
            <a:endParaRPr lang="en-US" dirty="0"/>
          </a:p>
          <a:p>
            <a:r>
              <a:rPr lang="en-US" dirty="0"/>
              <a:t>(Any supported 3rd Party Benefit Admin Platform)</a:t>
            </a:r>
          </a:p>
          <a:p>
            <a:endParaRPr lang="en-US" dirty="0"/>
          </a:p>
          <a:p>
            <a:pPr marL="285750" indent="-285750">
              <a:lnSpc>
                <a:spcPct val="150000"/>
              </a:lnSpc>
              <a:buFont typeface="Arial,Sans-Serif"/>
              <a:buChar char="•"/>
            </a:pPr>
            <a:r>
              <a:rPr lang="en-US" dirty="0"/>
              <a:t>No set-up fees or monthly subscription costs</a:t>
            </a:r>
          </a:p>
          <a:p>
            <a:pPr marL="285750" indent="-285750">
              <a:lnSpc>
                <a:spcPct val="150000"/>
              </a:lnSpc>
              <a:buFont typeface="Arial,Sans-Serif"/>
              <a:buChar char="•"/>
            </a:pPr>
            <a:r>
              <a:rPr lang="en-US" dirty="0"/>
              <a:t>Employee Navigator Fees included at no cost</a:t>
            </a:r>
          </a:p>
          <a:p>
            <a:pPr marL="285750" indent="-285750">
              <a:lnSpc>
                <a:spcPct val="150000"/>
              </a:lnSpc>
              <a:buFont typeface="Arial,Sans-Serif"/>
              <a:buChar char="•"/>
            </a:pPr>
            <a:r>
              <a:rPr lang="en-US" dirty="0"/>
              <a:t>Prioritized Integration </a:t>
            </a:r>
          </a:p>
          <a:p>
            <a:endParaRPr lang="en-US" b="1" dirty="0"/>
          </a:p>
          <a:p>
            <a:r>
              <a:rPr lang="en-US" b="1" dirty="0"/>
              <a:t>Flexible Benefit Services &amp; COBRA Administration</a:t>
            </a:r>
            <a:endParaRPr lang="en-US" dirty="0">
              <a:cs typeface="Calibri"/>
            </a:endParaRPr>
          </a:p>
          <a:p>
            <a:pPr marL="285750" indent="-285750">
              <a:lnSpc>
                <a:spcPct val="150000"/>
              </a:lnSpc>
              <a:buFont typeface="Arial,Sans-Serif"/>
              <a:buChar char="•"/>
            </a:pPr>
            <a:r>
              <a:rPr lang="en-US" dirty="0"/>
              <a:t>Discount</a:t>
            </a:r>
          </a:p>
          <a:p>
            <a:pPr marL="285750" indent="-285750">
              <a:lnSpc>
                <a:spcPct val="150000"/>
              </a:lnSpc>
              <a:buFont typeface="Arial,Sans-Serif"/>
              <a:buChar char="•"/>
            </a:pPr>
            <a:r>
              <a:rPr lang="en-US" dirty="0"/>
              <a:t>Dedicated Partner Resource</a:t>
            </a:r>
          </a:p>
        </p:txBody>
      </p:sp>
      <p:sp>
        <p:nvSpPr>
          <p:cNvPr id="4" name="Slide Number Placeholder 3"/>
          <p:cNvSpPr>
            <a:spLocks noGrp="1"/>
          </p:cNvSpPr>
          <p:nvPr>
            <p:ph type="sldNum" sz="quarter" idx="5"/>
          </p:nvPr>
        </p:nvSpPr>
        <p:spPr/>
        <p:txBody>
          <a:bodyPr/>
          <a:lstStyle/>
          <a:p>
            <a:fld id="{77A08D58-A36D-784A-83F8-B90B01B28E10}" type="slidenum">
              <a:rPr lang="en-US" smtClean="0"/>
              <a:t>22</a:t>
            </a:fld>
            <a:endParaRPr lang="en-US"/>
          </a:p>
        </p:txBody>
      </p:sp>
    </p:spTree>
    <p:extLst>
      <p:ext uri="{BB962C8B-B14F-4D97-AF65-F5344CB8AC3E}">
        <p14:creationId xmlns:p14="http://schemas.microsoft.com/office/powerpoint/2010/main" val="1941139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a:t>
            </a:r>
          </a:p>
        </p:txBody>
      </p:sp>
      <p:sp>
        <p:nvSpPr>
          <p:cNvPr id="4" name="Slide Number Placeholder 3"/>
          <p:cNvSpPr>
            <a:spLocks noGrp="1"/>
          </p:cNvSpPr>
          <p:nvPr>
            <p:ph type="sldNum" sz="quarter" idx="5"/>
          </p:nvPr>
        </p:nvSpPr>
        <p:spPr/>
        <p:txBody>
          <a:bodyPr/>
          <a:lstStyle/>
          <a:p>
            <a:fld id="{77A08D58-A36D-784A-83F8-B90B01B28E10}" type="slidenum">
              <a:rPr lang="en-US" smtClean="0"/>
              <a:t>24</a:t>
            </a:fld>
            <a:endParaRPr lang="en-US"/>
          </a:p>
        </p:txBody>
      </p:sp>
    </p:spTree>
    <p:extLst>
      <p:ext uri="{BB962C8B-B14F-4D97-AF65-F5344CB8AC3E}">
        <p14:creationId xmlns:p14="http://schemas.microsoft.com/office/powerpoint/2010/main" val="359529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a:t>
            </a:r>
          </a:p>
        </p:txBody>
      </p:sp>
      <p:sp>
        <p:nvSpPr>
          <p:cNvPr id="4" name="Slide Number Placeholder 3"/>
          <p:cNvSpPr>
            <a:spLocks noGrp="1"/>
          </p:cNvSpPr>
          <p:nvPr>
            <p:ph type="sldNum" sz="quarter" idx="5"/>
          </p:nvPr>
        </p:nvSpPr>
        <p:spPr/>
        <p:txBody>
          <a:bodyPr/>
          <a:lstStyle/>
          <a:p>
            <a:fld id="{77A08D58-A36D-784A-83F8-B90B01B28E10}" type="slidenum">
              <a:rPr lang="en-US" smtClean="0"/>
              <a:t>27</a:t>
            </a:fld>
            <a:endParaRPr lang="en-US"/>
          </a:p>
        </p:txBody>
      </p:sp>
    </p:spTree>
    <p:extLst>
      <p:ext uri="{BB962C8B-B14F-4D97-AF65-F5344CB8AC3E}">
        <p14:creationId xmlns:p14="http://schemas.microsoft.com/office/powerpoint/2010/main" val="3998581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Speaking points: </a:t>
            </a:r>
          </a:p>
          <a:p>
            <a:endParaRPr lang="en-US" dirty="0">
              <a:cs typeface="Calibri"/>
            </a:endParaRPr>
          </a:p>
          <a:p>
            <a:r>
              <a:rPr lang="en-US" dirty="0">
                <a:cs typeface="Calibri"/>
              </a:rPr>
              <a:t>Some of the questions that you might be getting questions from your clients are around the ever changing makeup of the dynamic modern workplace.</a:t>
            </a:r>
          </a:p>
          <a:p>
            <a:endParaRPr lang="en-US" dirty="0"/>
          </a:p>
          <a:p>
            <a:pPr marL="171450" indent="-171450">
              <a:buFontTx/>
              <a:buChar char="-"/>
            </a:pPr>
            <a:r>
              <a:rPr lang="en-US" dirty="0"/>
              <a:t>The</a:t>
            </a:r>
            <a:r>
              <a:rPr lang="en-US" baseline="0" dirty="0"/>
              <a:t> shift in your role and industry is being driven by Millennials entering management and Generation Z joining the workforce.</a:t>
            </a:r>
            <a:r>
              <a:rPr lang="en-US" dirty="0"/>
              <a:t> </a:t>
            </a:r>
          </a:p>
          <a:p>
            <a:pPr lvl="1" indent="-171450">
              <a:buFontTx/>
              <a:buChar char="-"/>
            </a:pPr>
            <a:r>
              <a:rPr lang="en-US" dirty="0"/>
              <a:t>According to a research report from the National Institute on Retirement Security: </a:t>
            </a:r>
            <a:endParaRPr lang="en-US" dirty="0">
              <a:cs typeface="Calibri" panose="020F0502020204030204"/>
            </a:endParaRPr>
          </a:p>
          <a:p>
            <a:pPr lvl="2" indent="-171450">
              <a:buFontTx/>
              <a:buChar char="-"/>
            </a:pPr>
            <a:r>
              <a:rPr lang="en-US" dirty="0"/>
              <a:t>Even though 66% of Millennials work for an employer that offers a retirement plan, only 34% participate and </a:t>
            </a:r>
            <a:endParaRPr lang="en-US" dirty="0">
              <a:cs typeface="Calibri" panose="020F0502020204030204"/>
            </a:endParaRPr>
          </a:p>
          <a:p>
            <a:pPr lvl="2" indent="-171450">
              <a:buFontTx/>
              <a:buChar char="-"/>
            </a:pPr>
            <a:r>
              <a:rPr lang="en-US" dirty="0"/>
              <a:t>Only 5% of Millennials save enough for retirement. </a:t>
            </a:r>
            <a:endParaRPr lang="en-US" dirty="0">
              <a:cs typeface="Calibri" panose="020F0502020204030204"/>
            </a:endParaRPr>
          </a:p>
          <a:p>
            <a:pPr marL="171450" indent="-171450">
              <a:buFontTx/>
              <a:buChar char="-"/>
            </a:pPr>
            <a:r>
              <a:rPr lang="en-US" dirty="0"/>
              <a:t>As</a:t>
            </a:r>
            <a:r>
              <a:rPr lang="en-US" baseline="0" dirty="0"/>
              <a:t> a result, employers – or your clients – are prioritizing engagement and retention.</a:t>
            </a:r>
            <a:r>
              <a:rPr lang="en-US" dirty="0"/>
              <a:t> </a:t>
            </a:r>
            <a:endParaRPr lang="en-US" baseline="0" dirty="0">
              <a:cs typeface="Calibri" panose="020F0502020204030204"/>
            </a:endParaRPr>
          </a:p>
          <a:p>
            <a:pPr marL="171450" indent="-171450">
              <a:buFontTx/>
              <a:buChar char="-"/>
            </a:pPr>
            <a:r>
              <a:rPr lang="en-US" baseline="0" dirty="0"/>
              <a:t>One way you can help your clients increase engagement and retention is not only through </a:t>
            </a:r>
            <a:r>
              <a:rPr lang="en-US" i="1" baseline="0" dirty="0"/>
              <a:t>what</a:t>
            </a:r>
            <a:r>
              <a:rPr lang="en-US" i="0" baseline="0" dirty="0"/>
              <a:t> benefits they offer, but also </a:t>
            </a:r>
            <a:r>
              <a:rPr lang="en-US" i="1" baseline="0" dirty="0"/>
              <a:t>how</a:t>
            </a:r>
            <a:r>
              <a:rPr lang="en-US" i="0" baseline="0" dirty="0"/>
              <a:t> they communicate their offerings. </a:t>
            </a:r>
          </a:p>
          <a:p>
            <a:pPr marL="171450" lvl="0" indent="-171450">
              <a:buFontTx/>
              <a:buChar char="-"/>
            </a:pPr>
            <a:r>
              <a:rPr lang="en-US" i="0" baseline="0" dirty="0"/>
              <a:t>This creates </a:t>
            </a:r>
            <a:r>
              <a:rPr lang="en-US" baseline="0" dirty="0"/>
              <a:t>a huge opportunity for you to engage with the younger workforce to increase participation. The key is to do it in a way that speaks to them – technology. </a:t>
            </a:r>
          </a:p>
          <a:p>
            <a:pPr marL="171450" lvl="0" indent="-171450">
              <a:buFontTx/>
              <a:buChar char="-"/>
            </a:pPr>
            <a:endParaRPr lang="en-US" baseline="0" dirty="0"/>
          </a:p>
          <a:p>
            <a:pPr marL="171450" lvl="0" indent="-171450">
              <a:buFontTx/>
              <a:buChar char="-"/>
            </a:pPr>
            <a:r>
              <a:rPr lang="en-US" sz="1200" b="0" i="0" kern="1200" dirty="0">
                <a:solidFill>
                  <a:schemeClr val="tx1"/>
                </a:solidFill>
                <a:effectLst/>
                <a:latin typeface="+mn-lt"/>
                <a:ea typeface="+mn-ea"/>
                <a:cs typeface="+mn-cs"/>
                <a:hlinkClick r:id="rId3"/>
              </a:rPr>
              <a:t>https://www.nirsonline.org/reports/millennials-and-retirement-already-falling-short/</a:t>
            </a:r>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29</a:t>
            </a:fld>
            <a:endParaRPr lang="en-US"/>
          </a:p>
        </p:txBody>
      </p:sp>
    </p:spTree>
    <p:extLst>
      <p:ext uri="{BB962C8B-B14F-4D97-AF65-F5344CB8AC3E}">
        <p14:creationId xmlns:p14="http://schemas.microsoft.com/office/powerpoint/2010/main" val="325935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2</a:t>
            </a:fld>
            <a:endParaRPr lang="en-US"/>
          </a:p>
        </p:txBody>
      </p:sp>
    </p:spTree>
    <p:extLst>
      <p:ext uri="{BB962C8B-B14F-4D97-AF65-F5344CB8AC3E}">
        <p14:creationId xmlns:p14="http://schemas.microsoft.com/office/powerpoint/2010/main" val="419186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 </a:t>
            </a:r>
          </a:p>
          <a:p>
            <a:r>
              <a:rPr lang="en-US" dirty="0">
                <a:cs typeface="Calibri"/>
              </a:rPr>
              <a:t>Elaborating a little bit more on the dynamic modern workplace...</a:t>
            </a:r>
          </a:p>
          <a:p>
            <a:r>
              <a:rPr lang="en-US" baseline="0" dirty="0">
                <a:cs typeface="Calibri"/>
              </a:rPr>
              <a:t>-   Millennials and Gen Z make up 59% of the global workforce</a:t>
            </a:r>
          </a:p>
          <a:p>
            <a:pPr marL="171450" indent="-171450">
              <a:buFontTx/>
              <a:buChar char="-"/>
            </a:pPr>
            <a:r>
              <a:rPr lang="en-US" baseline="0" dirty="0"/>
              <a:t>According to a Pew Research 2018 study, more than nine-in-ten Millennials own smartphones; 98% of Gen Z owns one</a:t>
            </a:r>
          </a:p>
          <a:p>
            <a:pPr marL="171450" indent="-171450">
              <a:buFontTx/>
              <a:buChar char="-"/>
            </a:pPr>
            <a:endParaRPr lang="en-US" baseline="0" dirty="0">
              <a:cs typeface="Calibri"/>
            </a:endParaRPr>
          </a:p>
          <a:p>
            <a:pPr marL="171450" indent="-171450">
              <a:buFontTx/>
              <a:buChar char="-"/>
            </a:pPr>
            <a:r>
              <a:rPr lang="en-US" baseline="0" dirty="0"/>
              <a:t>Why am I sharing these statistics with all of you?</a:t>
            </a:r>
            <a:r>
              <a:rPr lang="en-US" dirty="0"/>
              <a:t> </a:t>
            </a:r>
          </a:p>
          <a:p>
            <a:pPr marL="171450" indent="-171450">
              <a:buFontTx/>
              <a:buChar char="-"/>
            </a:pPr>
            <a:r>
              <a:rPr lang="en-US" baseline="0" dirty="0"/>
              <a:t>Because communicating and engaging with Millennials and Gen Z depends greatly on the channel.</a:t>
            </a:r>
            <a:r>
              <a:rPr lang="en-US" dirty="0"/>
              <a:t> </a:t>
            </a:r>
            <a:endParaRPr lang="en-US" baseline="0" dirty="0">
              <a:cs typeface="Calibri"/>
            </a:endParaRPr>
          </a:p>
          <a:p>
            <a:pPr marL="171450" indent="-171450">
              <a:buFontTx/>
              <a:buChar char="-"/>
            </a:pPr>
            <a:r>
              <a:rPr lang="en-US" baseline="0" dirty="0"/>
              <a:t>To share information about retirement and 401(k)/benefits, you must make it easily accessible from a mobile device.</a:t>
            </a:r>
          </a:p>
          <a:p>
            <a:pPr marL="171450" indent="-171450">
              <a:buFontTx/>
              <a:buChar char="-"/>
            </a:pPr>
            <a:endParaRPr lang="en-US" baseline="0" dirty="0"/>
          </a:p>
          <a:p>
            <a:pPr marL="0" indent="0">
              <a:buFontTx/>
              <a:buNone/>
            </a:pPr>
            <a:r>
              <a:rPr lang="en-US" baseline="0" dirty="0"/>
              <a:t>1 https://</a:t>
            </a:r>
            <a:r>
              <a:rPr lang="en-US" baseline="0" dirty="0" err="1"/>
              <a:t>www.manpowergroup.com</a:t>
            </a:r>
            <a:r>
              <a:rPr lang="en-US" baseline="0" dirty="0"/>
              <a:t>/</a:t>
            </a:r>
            <a:r>
              <a:rPr lang="en-US" baseline="0" dirty="0" err="1"/>
              <a:t>wps</a:t>
            </a:r>
            <a:r>
              <a:rPr lang="en-US" baseline="0" dirty="0"/>
              <a:t>/</a:t>
            </a:r>
            <a:r>
              <a:rPr lang="en-US" baseline="0" dirty="0" err="1"/>
              <a:t>wcm</a:t>
            </a:r>
            <a:r>
              <a:rPr lang="en-US" baseline="0" dirty="0"/>
              <a:t>/connect/660ebf65-144c-489e-975c-9f838294c237/MillennialsPaper1_2020Vision_lo.pdf?MOD=AJPERES</a:t>
            </a:r>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30</a:t>
            </a:fld>
            <a:endParaRPr lang="en-US"/>
          </a:p>
        </p:txBody>
      </p:sp>
    </p:spTree>
    <p:extLst>
      <p:ext uri="{BB962C8B-B14F-4D97-AF65-F5344CB8AC3E}">
        <p14:creationId xmlns:p14="http://schemas.microsoft.com/office/powerpoint/2010/main" val="337529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 </a:t>
            </a:r>
          </a:p>
          <a:p>
            <a:pPr marL="171450" indent="-171450">
              <a:buFontTx/>
              <a:buChar char="-"/>
            </a:pPr>
            <a:r>
              <a:rPr lang="en-US" dirty="0"/>
              <a:t>From a mobile</a:t>
            </a:r>
            <a:r>
              <a:rPr lang="en-US" baseline="0" dirty="0"/>
              <a:t> app to mobile-responsive design, your clients’ employees can access Paylocity solutions where and when they need them.</a:t>
            </a:r>
            <a:r>
              <a:rPr lang="en-US" dirty="0"/>
              <a:t> </a:t>
            </a:r>
            <a:endParaRPr lang="en-US" baseline="0" dirty="0">
              <a:cs typeface="Calibri"/>
            </a:endParaRPr>
          </a:p>
          <a:p>
            <a:pPr marL="171450" indent="-171450">
              <a:buFontTx/>
              <a:buChar char="-"/>
            </a:pPr>
            <a:r>
              <a:rPr lang="en-US" baseline="0" dirty="0"/>
              <a:t>For you, this means your clients can push notifications right to their employee’s favorite device about 401(k) contributions/open enrollment, for example.</a:t>
            </a:r>
            <a:r>
              <a:rPr lang="en-US" dirty="0"/>
              <a:t> </a:t>
            </a:r>
          </a:p>
        </p:txBody>
      </p:sp>
      <p:sp>
        <p:nvSpPr>
          <p:cNvPr id="4" name="Slide Number Placeholder 3"/>
          <p:cNvSpPr>
            <a:spLocks noGrp="1"/>
          </p:cNvSpPr>
          <p:nvPr>
            <p:ph type="sldNum" sz="quarter" idx="5"/>
          </p:nvPr>
        </p:nvSpPr>
        <p:spPr/>
        <p:txBody>
          <a:bodyPr/>
          <a:lstStyle/>
          <a:p>
            <a:fld id="{B98DC2A9-E490-404A-8284-1CB80B0B8269}" type="slidenum">
              <a:rPr lang="en-US" smtClean="0"/>
              <a:t>31</a:t>
            </a:fld>
            <a:endParaRPr lang="en-US"/>
          </a:p>
        </p:txBody>
      </p:sp>
    </p:spTree>
    <p:extLst>
      <p:ext uri="{BB962C8B-B14F-4D97-AF65-F5344CB8AC3E}">
        <p14:creationId xmlns:p14="http://schemas.microsoft.com/office/powerpoint/2010/main" val="1453360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points: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fourth value proposition that Paylocity brings to our Partners is that of Technology.</a:t>
            </a:r>
          </a:p>
          <a:p>
            <a:endParaRPr lang="en-US" dirty="0">
              <a:cs typeface="Calibri"/>
            </a:endParaRPr>
          </a:p>
          <a:p>
            <a:r>
              <a:rPr lang="en-US" dirty="0">
                <a:cs typeface="Calibri"/>
              </a:rPr>
              <a:t>The first way we help your clients Leverage Technology is through our strong stance on open integration. Rather than either 1)  having an acquired and bolted technology with </a:t>
            </a:r>
            <a:r>
              <a:rPr lang="en-US" dirty="0" err="1">
                <a:cs typeface="Calibri"/>
              </a:rPr>
              <a:t>mutliple</a:t>
            </a:r>
            <a:r>
              <a:rPr lang="en-US" dirty="0">
                <a:cs typeface="Calibri"/>
              </a:rPr>
              <a:t> usernames/passwords and databases that piece mails purchased software together which creates a clunky user experience and requires manual data transfer on the back end with possible human error of course or 2) being a single database that is closed and doesn’t let any data in or out and doesn't choose to partner with best of breed technologies out there, Paylocity decided to have a single, homegrown, and open system that allows a user to have one database for a company with one username and password which means that one change only has to be made once and it flows throughout the system. We are homegrown and built the software from the ground up and last year alone made over 250+ system enhancements. We are an open not closed platform and have over 300+ best in breed technology integrations to help make our clients lives easier in case they have any unique needs or if their Partners have any preferred technologies they recommend.</a:t>
            </a:r>
          </a:p>
          <a:p>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33</a:t>
            </a:fld>
            <a:endParaRPr lang="en-US"/>
          </a:p>
        </p:txBody>
      </p:sp>
    </p:spTree>
    <p:extLst>
      <p:ext uri="{BB962C8B-B14F-4D97-AF65-F5344CB8AC3E}">
        <p14:creationId xmlns:p14="http://schemas.microsoft.com/office/powerpoint/2010/main" val="3892720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a:t>
            </a:r>
            <a:endParaRPr lang="en-US" dirty="0">
              <a:cs typeface="Calibri" panose="020F0502020204030204"/>
            </a:endParaRPr>
          </a:p>
          <a:p>
            <a:r>
              <a:rPr lang="en-US" dirty="0"/>
              <a:t>These are a sample of integrations we have for 180 inbound. 180 inbound means that data from these particular providers will be sent to Paylocity payroll and HR and accepted on a scheduled basis.</a:t>
            </a:r>
          </a:p>
          <a:p>
            <a:endParaRPr lang="en-US" dirty="0"/>
          </a:p>
          <a:p>
            <a:r>
              <a:rPr lang="en-US" dirty="0">
                <a:cs typeface="Calibri"/>
              </a:rPr>
              <a:t>These are a sample of integrations we have for 180 outbound. 180 outbound means that data from Paylocity payroll and HR will be sent to these particular providers on a scheduled basis.</a:t>
            </a:r>
          </a:p>
          <a:p>
            <a:endParaRPr lang="en-US" dirty="0">
              <a:cs typeface="Calibri"/>
            </a:endParaRPr>
          </a:p>
          <a:p>
            <a:r>
              <a:rPr lang="en-US" dirty="0"/>
              <a:t>These are a sample of integrations we have for 360. 360 means information is sent from Paylocity payroll and HR to these providers and also from these providers back into Paylocity payroll and HR.</a:t>
            </a:r>
            <a:endParaRPr lang="en-US" dirty="0">
              <a:cs typeface="Calibri" panose="020F0502020204030204"/>
            </a:endParaRPr>
          </a:p>
          <a:p>
            <a:r>
              <a:rPr lang="en-US" dirty="0"/>
              <a:t>-There is a 360 degree integration between Paylocity and these organizations. </a:t>
            </a:r>
            <a:endParaRPr lang="en-US" dirty="0">
              <a:cs typeface="Calibri" panose="020F0502020204030204"/>
            </a:endParaRPr>
          </a:p>
          <a:p>
            <a:r>
              <a:rPr lang="en-US" dirty="0"/>
              <a:t>-This means that once all of the necessary employee information is entered accurately, data flows seamless from Paylocity to Principal. </a:t>
            </a:r>
            <a:endParaRPr lang="en-US" dirty="0">
              <a:cs typeface="Calibri" panose="020F0502020204030204"/>
            </a:endParaRPr>
          </a:p>
          <a:p>
            <a:r>
              <a:rPr lang="en-US" dirty="0"/>
              <a:t>-Employees simply enter information in one system and changes appear automatically in the other. </a:t>
            </a:r>
            <a:endParaRPr lang="en-US" dirty="0">
              <a:cs typeface="Calibri" panose="020F0502020204030204"/>
            </a:endParaRPr>
          </a:p>
          <a:p>
            <a:r>
              <a:rPr lang="en-US" dirty="0"/>
              <a:t>-With this type of integration, your clients get: </a:t>
            </a:r>
            <a:endParaRPr lang="en-US" dirty="0">
              <a:cs typeface="Calibri" panose="020F0502020204030204"/>
            </a:endParaRPr>
          </a:p>
          <a:p>
            <a:r>
              <a:rPr lang="en-US" dirty="0"/>
              <a:t>-Improved data accuracy</a:t>
            </a:r>
            <a:endParaRPr lang="en-US" dirty="0">
              <a:cs typeface="Calibri" panose="020F0502020204030204"/>
            </a:endParaRPr>
          </a:p>
          <a:p>
            <a:r>
              <a:rPr lang="en-US" dirty="0"/>
              <a:t>-Streamlined manual efforts</a:t>
            </a:r>
            <a:endParaRPr lang="en-US" dirty="0">
              <a:cs typeface="Calibri" panose="020F0502020204030204"/>
            </a:endParaRPr>
          </a:p>
          <a:p>
            <a:r>
              <a:rPr lang="en-US" dirty="0"/>
              <a:t>-Reduced redundancy of tedious tasks</a:t>
            </a:r>
            <a:endParaRPr lang="en-US" dirty="0">
              <a:cs typeface="Calibri" panose="020F0502020204030204"/>
            </a:endParaRPr>
          </a:p>
          <a:p>
            <a:r>
              <a:rPr lang="en-US" dirty="0"/>
              <a:t>-Increased data visibility</a:t>
            </a:r>
            <a:endParaRPr lang="en-US" dirty="0">
              <a:cs typeface="Calibri" panose="020F0502020204030204"/>
            </a:endParaRPr>
          </a:p>
          <a:p>
            <a:r>
              <a:rPr lang="en-US" dirty="0"/>
              <a:t>-Enhanced security of vulnerable data</a:t>
            </a:r>
            <a:endParaRPr lang="en-US" dirty="0">
              <a:cs typeface="Calibri" panose="020F0502020204030204"/>
            </a:endParaRPr>
          </a:p>
          <a:p>
            <a:r>
              <a:rPr lang="en-US" dirty="0"/>
              <a:t>-Increased productivity by saving time</a:t>
            </a:r>
          </a:p>
        </p:txBody>
      </p:sp>
      <p:sp>
        <p:nvSpPr>
          <p:cNvPr id="4" name="Slide Number Placeholder 3"/>
          <p:cNvSpPr>
            <a:spLocks noGrp="1"/>
          </p:cNvSpPr>
          <p:nvPr>
            <p:ph type="sldNum" sz="quarter" idx="5"/>
          </p:nvPr>
        </p:nvSpPr>
        <p:spPr/>
        <p:txBody>
          <a:bodyPr/>
          <a:lstStyle/>
          <a:p>
            <a:fld id="{B98DC2A9-E490-404A-8284-1CB80B0B8269}" type="slidenum">
              <a:rPr lang="en-US" smtClean="0"/>
              <a:t>34</a:t>
            </a:fld>
            <a:endParaRPr lang="en-US"/>
          </a:p>
        </p:txBody>
      </p:sp>
    </p:spTree>
    <p:extLst>
      <p:ext uri="{BB962C8B-B14F-4D97-AF65-F5344CB8AC3E}">
        <p14:creationId xmlns:p14="http://schemas.microsoft.com/office/powerpoint/2010/main" val="2357236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a:t>
            </a:r>
            <a:endParaRPr lang="en-US" dirty="0">
              <a:cs typeface="Calibri" panose="020F0502020204030204"/>
            </a:endParaRPr>
          </a:p>
          <a:p>
            <a:endParaRPr lang="en-US" dirty="0">
              <a:cs typeface="Calibri" panose="020F0502020204030204"/>
            </a:endParaRPr>
          </a:p>
          <a:p>
            <a:r>
              <a:rPr lang="en-US" dirty="0">
                <a:cs typeface="Calibri" panose="020F0502020204030204"/>
              </a:rPr>
              <a:t>You can also have your client sign an authorization form to allow you to send memo or emails to your clients' employees to help maximize awareness and insight into what programs or benefits are available. You can also bookmark the messages to see the effectiveness of the campaigns in terms of increased participation.</a:t>
            </a:r>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38</a:t>
            </a:fld>
            <a:endParaRPr lang="en-US"/>
          </a:p>
        </p:txBody>
      </p:sp>
    </p:spTree>
    <p:extLst>
      <p:ext uri="{BB962C8B-B14F-4D97-AF65-F5344CB8AC3E}">
        <p14:creationId xmlns:p14="http://schemas.microsoft.com/office/powerpoint/2010/main" val="147529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a:t>
            </a:r>
          </a:p>
          <a:p>
            <a:endParaRPr lang="en-US" dirty="0"/>
          </a:p>
          <a:p>
            <a:r>
              <a:rPr lang="en-US" dirty="0">
                <a:cs typeface="Calibri" panose="020F0502020204030204"/>
              </a:rPr>
              <a:t>The Partner Portal has dashboards that let you see across all your clients that have Paylocity and have provided signed authorization to us to view this info. This info includes data such as recent hires, recent terminations, and participation in things like HSA, 401k, etc.</a:t>
            </a:r>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39</a:t>
            </a:fld>
            <a:endParaRPr lang="en-US"/>
          </a:p>
        </p:txBody>
      </p:sp>
    </p:spTree>
    <p:extLst>
      <p:ext uri="{BB962C8B-B14F-4D97-AF65-F5344CB8AC3E}">
        <p14:creationId xmlns:p14="http://schemas.microsoft.com/office/powerpoint/2010/main" val="873709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40</a:t>
            </a:fld>
            <a:endParaRPr lang="en-US"/>
          </a:p>
        </p:txBody>
      </p:sp>
    </p:spTree>
    <p:extLst>
      <p:ext uri="{BB962C8B-B14F-4D97-AF65-F5344CB8AC3E}">
        <p14:creationId xmlns:p14="http://schemas.microsoft.com/office/powerpoint/2010/main" val="61135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dirty="0"/>
              <a:t>Accelerating Engagement, Collaboration, and Community</a:t>
            </a:r>
          </a:p>
          <a:p>
            <a:pPr marL="171450" indent="-171450">
              <a:buFontTx/>
              <a:buChar char="-"/>
            </a:pPr>
            <a:r>
              <a:rPr lang="en-US" baseline="0" dirty="0"/>
              <a:t>For over a decade, we worked with partners like you to deliver the best payroll solution. But, as I’m sure you all know, it’s not just about payroll anymore. It’s all about Human Capital Management (HCM). </a:t>
            </a:r>
          </a:p>
          <a:p>
            <a:pPr marL="171450" indent="-171450">
              <a:buFontTx/>
              <a:buChar char="-"/>
            </a:pPr>
            <a:r>
              <a:rPr lang="en-US" baseline="0" dirty="0"/>
              <a:t>HCM is essentially the management of people from acquisition to optimization. </a:t>
            </a:r>
          </a:p>
          <a:p>
            <a:pPr marL="171450" indent="-171450">
              <a:buFontTx/>
              <a:buChar char="-"/>
            </a:pPr>
            <a:r>
              <a:rPr lang="en-US" baseline="0" dirty="0"/>
              <a:t>HCM solutions help attract, retain, and engage top talent throughout key employee experience touch points, such as onboarding, benefit enrollment, performance management, and more. </a:t>
            </a:r>
          </a:p>
          <a:p>
            <a:pPr marL="0" indent="0">
              <a:buFontTx/>
              <a:buNone/>
            </a:pPr>
            <a:endParaRPr lang="en-US" baseline="0" dirty="0"/>
          </a:p>
          <a:p>
            <a:pPr marL="0" indent="0">
              <a:buFontTx/>
              <a:buNone/>
            </a:pPr>
            <a:r>
              <a:rPr lang="en-US" baseline="0" dirty="0"/>
              <a:t>Question: </a:t>
            </a:r>
          </a:p>
          <a:p>
            <a:pPr marL="171450" indent="-171450">
              <a:buFontTx/>
              <a:buChar char="-"/>
            </a:pPr>
            <a:r>
              <a:rPr lang="en-US" baseline="0" dirty="0"/>
              <a:t>Are you seeing this shift away from payroll and more toward HCM?  How is it playing out for your clients?  How is it changing what they are asking form you?</a:t>
            </a:r>
            <a:endParaRPr lang="en-US" dirty="0"/>
          </a:p>
        </p:txBody>
      </p:sp>
      <p:sp>
        <p:nvSpPr>
          <p:cNvPr id="4" name="Slide Number Placeholder 3"/>
          <p:cNvSpPr>
            <a:spLocks noGrp="1"/>
          </p:cNvSpPr>
          <p:nvPr>
            <p:ph type="sldNum" sz="quarter" idx="5"/>
          </p:nvPr>
        </p:nvSpPr>
        <p:spPr/>
        <p:txBody>
          <a:bodyPr/>
          <a:lstStyle/>
          <a:p>
            <a:fld id="{B98DC2A9-E490-404A-8284-1CB80B0B8269}" type="slidenum">
              <a:rPr lang="en-US" smtClean="0"/>
              <a:t>3</a:t>
            </a:fld>
            <a:endParaRPr lang="en-US"/>
          </a:p>
        </p:txBody>
      </p:sp>
    </p:spTree>
    <p:extLst>
      <p:ext uri="{BB962C8B-B14F-4D97-AF65-F5344CB8AC3E}">
        <p14:creationId xmlns:p14="http://schemas.microsoft.com/office/powerpoint/2010/main" val="289817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Value props for brokers/FA’s</a:t>
            </a:r>
            <a:r>
              <a:rPr lang="en-US" sz="1200" b="0" i="0" u="none" strike="noStrike" kern="1200" baseline="0" dirty="0">
                <a:solidFill>
                  <a:schemeClr val="tx1"/>
                </a:solidFill>
                <a:effectLst/>
                <a:latin typeface="+mn-lt"/>
                <a:ea typeface="+mn-ea"/>
                <a:cs typeface="+mn-cs"/>
              </a:rPr>
              <a:t> in this arrangement</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1.       Safeguard &amp; retain (current business; e.g. we won’t compete with you like ADP or Paychex)</a:t>
            </a:r>
          </a:p>
          <a:p>
            <a:r>
              <a:rPr lang="en-US" sz="1200" b="0" i="0" u="none" strike="noStrike" kern="1200" dirty="0">
                <a:solidFill>
                  <a:schemeClr val="tx1"/>
                </a:solidFill>
                <a:effectLst/>
                <a:latin typeface="+mn-lt"/>
                <a:ea typeface="+mn-ea"/>
                <a:cs typeface="+mn-cs"/>
              </a:rPr>
              <a:t>2.       HCM Consultant (we’re your SME on HR/Payroll/Engagement/Retention/Regulations, etc.)</a:t>
            </a:r>
          </a:p>
          <a:p>
            <a:r>
              <a:rPr lang="en-US" sz="1200" b="0" i="0" u="none" strike="noStrike" kern="1200" dirty="0">
                <a:solidFill>
                  <a:schemeClr val="tx1"/>
                </a:solidFill>
                <a:effectLst/>
                <a:latin typeface="+mn-lt"/>
                <a:ea typeface="+mn-ea"/>
                <a:cs typeface="+mn-cs"/>
              </a:rPr>
              <a:t>3.       Competitive Differentiation (Offer your customer better tech, service and support; get better satisfaction, retention and lifetime value)</a:t>
            </a:r>
          </a:p>
          <a:p>
            <a:r>
              <a:rPr lang="en-US" sz="1200" b="0" i="0" u="none" strike="noStrike" kern="1200" dirty="0">
                <a:solidFill>
                  <a:schemeClr val="tx1"/>
                </a:solidFill>
                <a:effectLst/>
                <a:latin typeface="+mn-lt"/>
                <a:ea typeface="+mn-ea"/>
                <a:cs typeface="+mn-cs"/>
              </a:rPr>
              <a:t>4.       Technology (Open architecture = integration = flexibility; easier to do business)</a:t>
            </a:r>
            <a:endParaRPr lang="en-US" dirty="0"/>
          </a:p>
        </p:txBody>
      </p:sp>
      <p:sp>
        <p:nvSpPr>
          <p:cNvPr id="4" name="Slide Number Placeholder 3"/>
          <p:cNvSpPr>
            <a:spLocks noGrp="1"/>
          </p:cNvSpPr>
          <p:nvPr>
            <p:ph type="sldNum" sz="quarter" idx="5"/>
          </p:nvPr>
        </p:nvSpPr>
        <p:spPr/>
        <p:txBody>
          <a:bodyPr/>
          <a:lstStyle/>
          <a:p>
            <a:fld id="{77A08D58-A36D-784A-83F8-B90B01B28E10}" type="slidenum">
              <a:rPr lang="en-US" smtClean="0"/>
              <a:t>4</a:t>
            </a:fld>
            <a:endParaRPr lang="en-US"/>
          </a:p>
        </p:txBody>
      </p:sp>
    </p:spTree>
    <p:extLst>
      <p:ext uri="{BB962C8B-B14F-4D97-AF65-F5344CB8AC3E}">
        <p14:creationId xmlns:p14="http://schemas.microsoft.com/office/powerpoint/2010/main" val="419899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a:t>
            </a:r>
          </a:p>
        </p:txBody>
      </p:sp>
      <p:sp>
        <p:nvSpPr>
          <p:cNvPr id="4" name="Slide Number Placeholder 3"/>
          <p:cNvSpPr>
            <a:spLocks noGrp="1"/>
          </p:cNvSpPr>
          <p:nvPr>
            <p:ph type="sldNum" sz="quarter" idx="5"/>
          </p:nvPr>
        </p:nvSpPr>
        <p:spPr/>
        <p:txBody>
          <a:bodyPr/>
          <a:lstStyle/>
          <a:p>
            <a:fld id="{77A08D58-A36D-784A-83F8-B90B01B28E10}" type="slidenum">
              <a:rPr lang="en-US" smtClean="0"/>
              <a:t>5</a:t>
            </a:fld>
            <a:endParaRPr lang="en-US"/>
          </a:p>
        </p:txBody>
      </p:sp>
    </p:spTree>
    <p:extLst>
      <p:ext uri="{BB962C8B-B14F-4D97-AF65-F5344CB8AC3E}">
        <p14:creationId xmlns:p14="http://schemas.microsoft.com/office/powerpoint/2010/main" val="374425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a:t>
            </a:r>
          </a:p>
        </p:txBody>
      </p:sp>
      <p:sp>
        <p:nvSpPr>
          <p:cNvPr id="4" name="Slide Number Placeholder 3"/>
          <p:cNvSpPr>
            <a:spLocks noGrp="1"/>
          </p:cNvSpPr>
          <p:nvPr>
            <p:ph type="sldNum" sz="quarter" idx="5"/>
          </p:nvPr>
        </p:nvSpPr>
        <p:spPr/>
        <p:txBody>
          <a:bodyPr/>
          <a:lstStyle/>
          <a:p>
            <a:fld id="{77A08D58-A36D-784A-83F8-B90B01B28E10}" type="slidenum">
              <a:rPr lang="en-US" smtClean="0"/>
              <a:t>6</a:t>
            </a:fld>
            <a:endParaRPr lang="en-US"/>
          </a:p>
        </p:txBody>
      </p:sp>
    </p:spTree>
    <p:extLst>
      <p:ext uri="{BB962C8B-B14F-4D97-AF65-F5344CB8AC3E}">
        <p14:creationId xmlns:p14="http://schemas.microsoft.com/office/powerpoint/2010/main" val="196410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area of our our business -  bringing more resources to bear to help you grow your business. Measurably, tangibly.</a:t>
            </a:r>
          </a:p>
        </p:txBody>
      </p:sp>
      <p:sp>
        <p:nvSpPr>
          <p:cNvPr id="4" name="Slide Number Placeholder 3"/>
          <p:cNvSpPr>
            <a:spLocks noGrp="1"/>
          </p:cNvSpPr>
          <p:nvPr>
            <p:ph type="sldNum" sz="quarter" idx="5"/>
          </p:nvPr>
        </p:nvSpPr>
        <p:spPr/>
        <p:txBody>
          <a:bodyPr/>
          <a:lstStyle/>
          <a:p>
            <a:fld id="{77A08D58-A36D-784A-83F8-B90B01B28E10}" type="slidenum">
              <a:rPr lang="en-US" smtClean="0"/>
              <a:t>7</a:t>
            </a:fld>
            <a:endParaRPr lang="en-US"/>
          </a:p>
        </p:txBody>
      </p:sp>
    </p:spTree>
    <p:extLst>
      <p:ext uri="{BB962C8B-B14F-4D97-AF65-F5344CB8AC3E}">
        <p14:creationId xmlns:p14="http://schemas.microsoft.com/office/powerpoint/2010/main" val="302714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Amplify Co-Funded Program Support</a:t>
            </a:r>
          </a:p>
          <a:p>
            <a:endParaRPr lang="en-US" dirty="0"/>
          </a:p>
          <a:p>
            <a:r>
              <a:rPr lang="en-US" dirty="0"/>
              <a:t>Hosted Activity</a:t>
            </a:r>
          </a:p>
          <a:p>
            <a:r>
              <a:rPr lang="en-US" dirty="0"/>
              <a:t>Co-Marketing Support</a:t>
            </a:r>
          </a:p>
        </p:txBody>
      </p:sp>
      <p:sp>
        <p:nvSpPr>
          <p:cNvPr id="4" name="Slide Number Placeholder 3"/>
          <p:cNvSpPr>
            <a:spLocks noGrp="1"/>
          </p:cNvSpPr>
          <p:nvPr>
            <p:ph type="sldNum" sz="quarter" idx="5"/>
          </p:nvPr>
        </p:nvSpPr>
        <p:spPr/>
        <p:txBody>
          <a:bodyPr/>
          <a:lstStyle/>
          <a:p>
            <a:fld id="{77A08D58-A36D-784A-83F8-B90B01B28E10}" type="slidenum">
              <a:rPr lang="en-US" smtClean="0"/>
              <a:t>8</a:t>
            </a:fld>
            <a:endParaRPr lang="en-US"/>
          </a:p>
        </p:txBody>
      </p:sp>
    </p:spTree>
    <p:extLst>
      <p:ext uri="{BB962C8B-B14F-4D97-AF65-F5344CB8AC3E}">
        <p14:creationId xmlns:p14="http://schemas.microsoft.com/office/powerpoint/2010/main" val="63331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Carrier Integration</a:t>
            </a:r>
          </a:p>
          <a:p>
            <a:r>
              <a:rPr lang="en-US" dirty="0"/>
              <a:t>(Enterprise &amp; Enhanced)</a:t>
            </a:r>
            <a:endParaRPr lang="en-US" b="1" dirty="0"/>
          </a:p>
          <a:p>
            <a:pPr marL="285750" indent="-285750">
              <a:lnSpc>
                <a:spcPct val="150000"/>
              </a:lnSpc>
              <a:buFont typeface="Arial,Sans-Serif"/>
              <a:buChar char="•"/>
            </a:pPr>
            <a:r>
              <a:rPr lang="en-US" dirty="0"/>
              <a:t>Unlimited no-cost integration feeds per customer (min. 100+ employees)</a:t>
            </a:r>
            <a:endParaRPr lang="en-US" b="1" dirty="0"/>
          </a:p>
          <a:p>
            <a:pPr marL="285750" indent="-285750">
              <a:lnSpc>
                <a:spcPct val="150000"/>
              </a:lnSpc>
              <a:buFont typeface="Arial,Sans-Serif"/>
              <a:buChar char="•"/>
            </a:pPr>
            <a:r>
              <a:rPr lang="en-US" dirty="0"/>
              <a:t>Prioritized Integration</a:t>
            </a:r>
            <a:endParaRPr lang="en-US" b="1" dirty="0"/>
          </a:p>
          <a:p>
            <a:endParaRPr lang="en-US" b="1" dirty="0"/>
          </a:p>
          <a:p>
            <a:r>
              <a:rPr lang="en-US" b="1" dirty="0"/>
              <a:t>Benefit Admin Platform Integrations </a:t>
            </a:r>
            <a:endParaRPr lang="en-US" dirty="0"/>
          </a:p>
          <a:p>
            <a:r>
              <a:rPr lang="en-US" dirty="0"/>
              <a:t>(Any supported 3rd Party Benefit Admin Platform)</a:t>
            </a:r>
          </a:p>
          <a:p>
            <a:endParaRPr lang="en-US" dirty="0"/>
          </a:p>
          <a:p>
            <a:pPr marL="285750" indent="-285750">
              <a:lnSpc>
                <a:spcPct val="150000"/>
              </a:lnSpc>
              <a:buFont typeface="Arial,Sans-Serif"/>
              <a:buChar char="•"/>
            </a:pPr>
            <a:r>
              <a:rPr lang="en-US" dirty="0"/>
              <a:t>No set-up fees or monthly subscription costs</a:t>
            </a:r>
          </a:p>
          <a:p>
            <a:pPr marL="285750" indent="-285750">
              <a:lnSpc>
                <a:spcPct val="150000"/>
              </a:lnSpc>
              <a:buFont typeface="Arial,Sans-Serif"/>
              <a:buChar char="•"/>
            </a:pPr>
            <a:r>
              <a:rPr lang="en-US" dirty="0"/>
              <a:t>Employee Navigator Fees included at no cost</a:t>
            </a:r>
          </a:p>
          <a:p>
            <a:pPr marL="285750" indent="-285750">
              <a:lnSpc>
                <a:spcPct val="150000"/>
              </a:lnSpc>
              <a:buFont typeface="Arial,Sans-Serif"/>
              <a:buChar char="•"/>
            </a:pPr>
            <a:r>
              <a:rPr lang="en-US" dirty="0"/>
              <a:t>Prioritized Integration </a:t>
            </a:r>
          </a:p>
          <a:p>
            <a:endParaRPr lang="en-US" b="1" dirty="0"/>
          </a:p>
          <a:p>
            <a:r>
              <a:rPr lang="en-US" b="1" dirty="0"/>
              <a:t>Flexible Benefit Services &amp; COBRA Administration</a:t>
            </a:r>
            <a:endParaRPr lang="en-US" dirty="0">
              <a:cs typeface="Calibri"/>
            </a:endParaRPr>
          </a:p>
          <a:p>
            <a:pPr marL="285750" indent="-285750">
              <a:lnSpc>
                <a:spcPct val="150000"/>
              </a:lnSpc>
              <a:buFont typeface="Arial,Sans-Serif"/>
              <a:buChar char="•"/>
            </a:pPr>
            <a:r>
              <a:rPr lang="en-US" dirty="0"/>
              <a:t>Discount</a:t>
            </a:r>
          </a:p>
          <a:p>
            <a:pPr marL="285750" indent="-285750">
              <a:lnSpc>
                <a:spcPct val="150000"/>
              </a:lnSpc>
              <a:buFont typeface="Arial,Sans-Serif"/>
              <a:buChar char="•"/>
            </a:pPr>
            <a:r>
              <a:rPr lang="en-US" dirty="0"/>
              <a:t>Dedicated Partner Resource</a:t>
            </a:r>
          </a:p>
        </p:txBody>
      </p:sp>
      <p:sp>
        <p:nvSpPr>
          <p:cNvPr id="4" name="Slide Number Placeholder 3"/>
          <p:cNvSpPr>
            <a:spLocks noGrp="1"/>
          </p:cNvSpPr>
          <p:nvPr>
            <p:ph type="sldNum" sz="quarter" idx="5"/>
          </p:nvPr>
        </p:nvSpPr>
        <p:spPr/>
        <p:txBody>
          <a:bodyPr/>
          <a:lstStyle/>
          <a:p>
            <a:fld id="{77A08D58-A36D-784A-83F8-B90B01B28E10}" type="slidenum">
              <a:rPr lang="en-US" smtClean="0"/>
              <a:t>9</a:t>
            </a:fld>
            <a:endParaRPr lang="en-US"/>
          </a:p>
        </p:txBody>
      </p:sp>
    </p:spTree>
    <p:extLst>
      <p:ext uri="{BB962C8B-B14F-4D97-AF65-F5344CB8AC3E}">
        <p14:creationId xmlns:p14="http://schemas.microsoft.com/office/powerpoint/2010/main" val="258865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with No Tit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9085FBA-56CF-7645-9709-F28F194B7389}"/>
              </a:ext>
            </a:extLst>
          </p:cNvPr>
          <p:cNvSpPr>
            <a:spLocks noGrp="1"/>
          </p:cNvSpPr>
          <p:nvPr>
            <p:ph type="pic" sz="quarter" idx="10"/>
          </p:nvPr>
        </p:nvSpPr>
        <p:spPr>
          <a:xfrm>
            <a:off x="0" y="0"/>
            <a:ext cx="12192000" cy="6858000"/>
          </a:xfrm>
          <a:pattFill prst="lgCheck">
            <a:fgClr>
              <a:schemeClr val="bg1"/>
            </a:fgClr>
            <a:bgClr>
              <a:schemeClr val="bg2"/>
            </a:bgClr>
          </a:pattFill>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253911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AD2715-2D7F-DA48-8840-347D41B322CC}"/>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50277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80 Inbound Integration">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F7E6DA8-0FE0-B74C-9600-0F1B9C541EFF}"/>
              </a:ext>
            </a:extLst>
          </p:cNvPr>
          <p:cNvPicPr>
            <a:picLocks noChangeAspect="1"/>
          </p:cNvPicPr>
          <p:nvPr userDrawn="1"/>
        </p:nvPicPr>
        <p:blipFill rotWithShape="1">
          <a:blip r:embed="rId2"/>
          <a:srcRect r="5694"/>
          <a:stretch/>
        </p:blipFill>
        <p:spPr>
          <a:xfrm>
            <a:off x="694267" y="0"/>
            <a:ext cx="11497733" cy="6858000"/>
          </a:xfrm>
          <a:prstGeom prst="rect">
            <a:avLst/>
          </a:prstGeom>
        </p:spPr>
      </p:pic>
      <p:sp>
        <p:nvSpPr>
          <p:cNvPr id="9" name="Picture Placeholder 8">
            <a:extLst>
              <a:ext uri="{FF2B5EF4-FFF2-40B4-BE49-F238E27FC236}">
                <a16:creationId xmlns:a16="http://schemas.microsoft.com/office/drawing/2014/main" id="{CE229AFD-D5BC-654F-8AA5-64A2FE6D6B4F}"/>
              </a:ext>
            </a:extLst>
          </p:cNvPr>
          <p:cNvSpPr>
            <a:spLocks noGrp="1"/>
          </p:cNvSpPr>
          <p:nvPr>
            <p:ph type="pic" sz="quarter" idx="10" hasCustomPrompt="1"/>
          </p:nvPr>
        </p:nvSpPr>
        <p:spPr>
          <a:xfrm>
            <a:off x="5089957" y="4178350"/>
            <a:ext cx="2595217" cy="1621710"/>
          </a:xfrm>
          <a:pattFill prst="smCheck">
            <a:fgClr>
              <a:schemeClr val="bg2"/>
            </a:fgClr>
            <a:bgClr>
              <a:schemeClr val="bg1"/>
            </a:bgClr>
          </a:pattFill>
        </p:spPr>
        <p:txBody>
          <a:bodyPr anchor="ctr"/>
          <a:lstStyle>
            <a:lvl1pPr marL="0" indent="0" algn="ctr">
              <a:buNone/>
              <a:defRPr/>
            </a:lvl1pPr>
          </a:lstStyle>
          <a:p>
            <a:r>
              <a:rPr lang="en-US" dirty="0"/>
              <a:t>Click to </a:t>
            </a:r>
            <a:br>
              <a:rPr lang="en-US" dirty="0"/>
            </a:br>
            <a:r>
              <a:rPr lang="en-US" dirty="0"/>
              <a:t>add logo</a:t>
            </a:r>
          </a:p>
        </p:txBody>
      </p:sp>
    </p:spTree>
    <p:extLst>
      <p:ext uri="{BB962C8B-B14F-4D97-AF65-F5344CB8AC3E}">
        <p14:creationId xmlns:p14="http://schemas.microsoft.com/office/powerpoint/2010/main" val="29408068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5F6EE9-7C56-F74A-99CA-A673826485DE}"/>
              </a:ext>
            </a:extLst>
          </p:cNvPr>
          <p:cNvSpPr>
            <a:spLocks noGrp="1"/>
          </p:cNvSpPr>
          <p:nvPr>
            <p:ph type="title"/>
          </p:nvPr>
        </p:nvSpPr>
        <p:spPr>
          <a:xfrm>
            <a:off x="457200" y="457200"/>
            <a:ext cx="11201400" cy="914400"/>
          </a:xfrm>
          <a:prstGeom prst="rect">
            <a:avLst/>
          </a:prstGeom>
        </p:spPr>
        <p:txBody>
          <a:bodyPr vert="horz" lIns="91440" tIns="45720" rIns="91440" bIns="45720" rtlCol="0" anchor="b">
            <a:normAutofit/>
          </a:bodyPr>
          <a:lstStyle/>
          <a:p>
            <a:r>
              <a:rPr lang="en-US"/>
              <a:t>Click to edit Master </a:t>
            </a:r>
            <a:br>
              <a:rPr lang="en-US"/>
            </a:br>
            <a:r>
              <a:rPr lang="en-US"/>
              <a:t>title style</a:t>
            </a:r>
          </a:p>
        </p:txBody>
      </p:sp>
      <p:sp>
        <p:nvSpPr>
          <p:cNvPr id="3" name="Text Placeholder 2">
            <a:extLst>
              <a:ext uri="{FF2B5EF4-FFF2-40B4-BE49-F238E27FC236}">
                <a16:creationId xmlns:a16="http://schemas.microsoft.com/office/drawing/2014/main" id="{35687325-5271-8849-8ADD-3132D4F13238}"/>
              </a:ext>
            </a:extLst>
          </p:cNvPr>
          <p:cNvSpPr>
            <a:spLocks noGrp="1"/>
          </p:cNvSpPr>
          <p:nvPr>
            <p:ph type="body" idx="1"/>
          </p:nvPr>
        </p:nvSpPr>
        <p:spPr>
          <a:xfrm>
            <a:off x="457200" y="1828800"/>
            <a:ext cx="11201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378872"/>
      </p:ext>
    </p:extLst>
  </p:cSld>
  <p:clrMap bg1="lt1" tx1="dk1" bg2="lt2" tx2="dk2" accent1="accent1" accent2="accent2" accent3="accent3" accent4="accent4" accent5="accent5" accent6="accent6" hlink="hlink" folHlink="folHlink"/>
  <p:sldLayoutIdLst>
    <p:sldLayoutId id="2147483679" r:id="rId1"/>
    <p:sldLayoutId id="2147483699" r:id="rId2"/>
    <p:sldLayoutId id="2147483700" r:id="rId3"/>
  </p:sldLayoutIdLst>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1"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300"/>
        </a:spcAft>
        <a:buFont typeface="Arial" panose="020B0604020202020204" pitchFamily="34" charset="0"/>
        <a:buChar char="•"/>
        <a:defRPr sz="2100" kern="1200">
          <a:solidFill>
            <a:schemeClr val="tx1"/>
          </a:solidFill>
          <a:latin typeface="+mn-lt"/>
          <a:ea typeface="+mn-ea"/>
          <a:cs typeface="+mn-cs"/>
        </a:defRPr>
      </a:lvl3pPr>
      <a:lvl4pPr marL="11430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2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2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1.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3" Type="http://schemas.openxmlformats.org/officeDocument/2006/relationships/image" Target="../media/image6.jp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jp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g"/><Relationship Id="rId7" Type="http://schemas.openxmlformats.org/officeDocument/2006/relationships/image" Target="../media/image22.sv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1.sv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6.svg"/><Relationship Id="rId18" Type="http://schemas.openxmlformats.org/officeDocument/2006/relationships/image" Target="../media/image32.png"/><Relationship Id="rId3" Type="http://schemas.openxmlformats.org/officeDocument/2006/relationships/image" Target="../media/image24.jpg"/><Relationship Id="rId7" Type="http://schemas.openxmlformats.org/officeDocument/2006/relationships/image" Target="../media/image40.svg"/><Relationship Id="rId12" Type="http://schemas.openxmlformats.org/officeDocument/2006/relationships/image" Target="../media/image29.png"/><Relationship Id="rId17" Type="http://schemas.openxmlformats.org/officeDocument/2006/relationships/image" Target="../media/image50.svg"/><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28.png"/><Relationship Id="rId19" Type="http://schemas.openxmlformats.org/officeDocument/2006/relationships/image" Target="../media/image52.svg"/><Relationship Id="rId4" Type="http://schemas.openxmlformats.org/officeDocument/2006/relationships/image" Target="../media/image25.png"/><Relationship Id="rId9" Type="http://schemas.openxmlformats.org/officeDocument/2006/relationships/image" Target="../media/image42.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985188-E277-7E4C-9632-3181E4972693}"/>
              </a:ext>
            </a:extLst>
          </p:cNvPr>
          <p:cNvPicPr>
            <a:picLocks noChangeAspect="1"/>
          </p:cNvPicPr>
          <p:nvPr/>
        </p:nvPicPr>
        <p:blipFill rotWithShape="1">
          <a:blip r:embed="rId3"/>
          <a:srcRect t="1907" r="1868"/>
          <a:stretch/>
        </p:blipFill>
        <p:spPr>
          <a:xfrm>
            <a:off x="-80682" y="-38089"/>
            <a:ext cx="12299576" cy="6922983"/>
          </a:xfrm>
          <a:prstGeom prst="rect">
            <a:avLst/>
          </a:prstGeom>
        </p:spPr>
      </p:pic>
      <p:sp>
        <p:nvSpPr>
          <p:cNvPr id="6" name="TextBox 5">
            <a:extLst>
              <a:ext uri="{FF2B5EF4-FFF2-40B4-BE49-F238E27FC236}">
                <a16:creationId xmlns:a16="http://schemas.microsoft.com/office/drawing/2014/main" id="{868D4056-51FC-3F49-9EE1-FB13BCD97D90}"/>
              </a:ext>
            </a:extLst>
          </p:cNvPr>
          <p:cNvSpPr txBox="1"/>
          <p:nvPr/>
        </p:nvSpPr>
        <p:spPr>
          <a:xfrm>
            <a:off x="914400" y="1600200"/>
            <a:ext cx="7223760" cy="2477601"/>
          </a:xfrm>
          <a:prstGeom prst="rect">
            <a:avLst/>
          </a:prstGeom>
          <a:noFill/>
        </p:spPr>
        <p:txBody>
          <a:bodyPr wrap="square" rtlCol="0">
            <a:spAutoFit/>
          </a:bodyPr>
          <a:lstStyle/>
          <a:p>
            <a:pPr>
              <a:lnSpc>
                <a:spcPts val="2400"/>
              </a:lnSpc>
              <a:spcAft>
                <a:spcPts val="1200"/>
              </a:spcAft>
            </a:pPr>
            <a:r>
              <a:rPr lang="en-US" b="1" dirty="0">
                <a:solidFill>
                  <a:srgbClr val="323E48"/>
                </a:solidFill>
                <a:latin typeface="Sofia Pro Black" pitchFamily="2" charset="77"/>
              </a:rPr>
              <a:t>amplify broker partner program</a:t>
            </a:r>
            <a:endParaRPr lang="en-US" b="1" dirty="0">
              <a:solidFill>
                <a:schemeClr val="bg1"/>
              </a:solidFill>
              <a:latin typeface="Sofia Pro Black" pitchFamily="2" charset="77"/>
            </a:endParaRPr>
          </a:p>
          <a:p>
            <a:pPr>
              <a:lnSpc>
                <a:spcPts val="5000"/>
              </a:lnSpc>
            </a:pPr>
            <a:r>
              <a:rPr lang="en-US" sz="4400" b="1" dirty="0">
                <a:solidFill>
                  <a:schemeClr val="bg1"/>
                </a:solidFill>
                <a:latin typeface="Sofia Pro Black" pitchFamily="2" charset="77"/>
              </a:rPr>
              <a:t>Building a </a:t>
            </a:r>
            <a:br>
              <a:rPr lang="en-US" sz="4400" b="1" dirty="0">
                <a:solidFill>
                  <a:schemeClr val="bg1"/>
                </a:solidFill>
                <a:latin typeface="Sofia Pro Black" pitchFamily="2" charset="77"/>
              </a:rPr>
            </a:br>
            <a:r>
              <a:rPr lang="en-US" sz="4400" b="1" dirty="0">
                <a:solidFill>
                  <a:schemeClr val="bg1"/>
                </a:solidFill>
                <a:latin typeface="Sofia Pro Black" pitchFamily="2" charset="77"/>
              </a:rPr>
              <a:t>Partnership </a:t>
            </a:r>
            <a:br>
              <a:rPr lang="en-US" sz="4400" b="1" dirty="0">
                <a:solidFill>
                  <a:schemeClr val="bg1"/>
                </a:solidFill>
                <a:latin typeface="Sofia Pro Black" pitchFamily="2" charset="77"/>
              </a:rPr>
            </a:br>
            <a:r>
              <a:rPr lang="en-US" sz="4400" b="1" dirty="0">
                <a:solidFill>
                  <a:schemeClr val="bg1"/>
                </a:solidFill>
                <a:latin typeface="Sofia Pro Black" pitchFamily="2" charset="77"/>
              </a:rPr>
              <a:t>for Success</a:t>
            </a:r>
          </a:p>
        </p:txBody>
      </p:sp>
      <p:pic>
        <p:nvPicPr>
          <p:cNvPr id="7" name="Picture 6" descr="A close up of a sign&#10;&#10;Description automatically generated">
            <a:extLst>
              <a:ext uri="{FF2B5EF4-FFF2-40B4-BE49-F238E27FC236}">
                <a16:creationId xmlns:a16="http://schemas.microsoft.com/office/drawing/2014/main" id="{E6B89B71-B3C6-4A4F-985E-D66271113061}"/>
              </a:ext>
            </a:extLst>
          </p:cNvPr>
          <p:cNvPicPr>
            <a:picLocks noChangeAspect="1"/>
          </p:cNvPicPr>
          <p:nvPr/>
        </p:nvPicPr>
        <p:blipFill>
          <a:blip r:embed="rId4"/>
          <a:stretch>
            <a:fillRect/>
          </a:stretch>
        </p:blipFill>
        <p:spPr>
          <a:xfrm>
            <a:off x="999065" y="5020733"/>
            <a:ext cx="2514600" cy="679622"/>
          </a:xfrm>
          <a:prstGeom prst="rect">
            <a:avLst/>
          </a:prstGeom>
        </p:spPr>
      </p:pic>
    </p:spTree>
    <p:extLst>
      <p:ext uri="{BB962C8B-B14F-4D97-AF65-F5344CB8AC3E}">
        <p14:creationId xmlns:p14="http://schemas.microsoft.com/office/powerpoint/2010/main" val="1767206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FD5140-321C-034F-A90F-4F340C0B9D78}"/>
              </a:ext>
            </a:extLst>
          </p:cNvPr>
          <p:cNvPicPr>
            <a:picLocks noChangeAspect="1"/>
          </p:cNvPicPr>
          <p:nvPr/>
        </p:nvPicPr>
        <p:blipFill>
          <a:blip r:embed="rId3"/>
          <a:srcRect/>
          <a:stretch/>
        </p:blipFill>
        <p:spPr>
          <a:xfrm>
            <a:off x="-86956" y="-57322"/>
            <a:ext cx="12347381" cy="6952644"/>
          </a:xfrm>
          <a:prstGeom prst="rect">
            <a:avLst/>
          </a:prstGeom>
        </p:spPr>
      </p:pic>
      <p:pic>
        <p:nvPicPr>
          <p:cNvPr id="8" name="Picture 7">
            <a:extLst>
              <a:ext uri="{FF2B5EF4-FFF2-40B4-BE49-F238E27FC236}">
                <a16:creationId xmlns:a16="http://schemas.microsoft.com/office/drawing/2014/main" id="{6A9E579B-3A9A-B34D-B338-C845215E1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143000"/>
            <a:ext cx="7129670" cy="4745915"/>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elite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Implementation Services</a:t>
            </a:r>
          </a:p>
          <a:p>
            <a:pPr>
              <a:lnSpc>
                <a:spcPct val="90000"/>
              </a:lnSpc>
              <a:spcAft>
                <a:spcPts val="2400"/>
              </a:spcAft>
            </a:pPr>
            <a:r>
              <a:rPr lang="en-US" sz="2200" b="1" dirty="0">
                <a:solidFill>
                  <a:srgbClr val="FF8F1C"/>
                </a:solidFill>
                <a:latin typeface="Sofia Pro Black" pitchFamily="2" charset="77"/>
              </a:rPr>
              <a:t>Dedicated Partner Services Team</a:t>
            </a:r>
          </a:p>
          <a:p>
            <a:pPr>
              <a:lnSpc>
                <a:spcPct val="90000"/>
              </a:lnSpc>
              <a:spcAft>
                <a:spcPts val="2400"/>
              </a:spcAft>
            </a:pPr>
            <a:r>
              <a:rPr lang="en-US" sz="2200" b="1" dirty="0">
                <a:solidFill>
                  <a:srgbClr val="FF8F1C"/>
                </a:solidFill>
                <a:latin typeface="Sofia Pro Black" pitchFamily="2" charset="77"/>
              </a:rPr>
              <a:t>Partner Hotline/Email</a:t>
            </a:r>
          </a:p>
          <a:p>
            <a:pPr>
              <a:lnSpc>
                <a:spcPct val="90000"/>
              </a:lnSpc>
              <a:spcAft>
                <a:spcPts val="2400"/>
              </a:spcAft>
            </a:pPr>
            <a:r>
              <a:rPr lang="en-US" sz="2200" b="1" dirty="0">
                <a:solidFill>
                  <a:srgbClr val="FF8F1C"/>
                </a:solidFill>
                <a:latin typeface="Sofia Pro Black" pitchFamily="2" charset="77"/>
              </a:rPr>
              <a:t>Partner Onboarding Meeting</a:t>
            </a:r>
          </a:p>
          <a:p>
            <a:pPr>
              <a:lnSpc>
                <a:spcPct val="90000"/>
              </a:lnSpc>
              <a:spcAft>
                <a:spcPts val="2400"/>
              </a:spcAft>
            </a:pPr>
            <a:r>
              <a:rPr lang="en-US" sz="2200" b="1" dirty="0">
                <a:solidFill>
                  <a:srgbClr val="FF8F1C"/>
                </a:solidFill>
                <a:latin typeface="Sofia Pro Black" pitchFamily="2" charset="77"/>
              </a:rPr>
              <a:t>Custom Implementation Options</a:t>
            </a:r>
          </a:p>
          <a:p>
            <a:pPr>
              <a:lnSpc>
                <a:spcPct val="90000"/>
              </a:lnSpc>
              <a:spcAft>
                <a:spcPts val="2400"/>
              </a:spcAft>
            </a:pPr>
            <a:r>
              <a:rPr lang="en-US" sz="2200" b="1" dirty="0">
                <a:solidFill>
                  <a:srgbClr val="FF8F1C"/>
                </a:solidFill>
                <a:latin typeface="Sofia Pro Black" pitchFamily="2" charset="77"/>
              </a:rPr>
              <a:t>Recurring Implementation Status Reports</a:t>
            </a:r>
          </a:p>
          <a:p>
            <a:pPr>
              <a:lnSpc>
                <a:spcPct val="90000"/>
              </a:lnSpc>
              <a:spcAft>
                <a:spcPts val="800"/>
              </a:spcAft>
            </a:pPr>
            <a:r>
              <a:rPr lang="en-US" sz="2200" b="1" dirty="0">
                <a:solidFill>
                  <a:srgbClr val="FF8F1C"/>
                </a:solidFill>
                <a:latin typeface="Sofia Pro Black" pitchFamily="2" charset="77"/>
              </a:rPr>
              <a:t>Partner Business Reviews</a:t>
            </a:r>
            <a:endParaRPr lang="en-US" sz="2200" b="1" dirty="0">
              <a:latin typeface="Sofia Pro Black" pitchFamily="2" charset="77"/>
            </a:endParaRPr>
          </a:p>
        </p:txBody>
      </p:sp>
    </p:spTree>
    <p:extLst>
      <p:ext uri="{BB962C8B-B14F-4D97-AF65-F5344CB8AC3E}">
        <p14:creationId xmlns:p14="http://schemas.microsoft.com/office/powerpoint/2010/main" val="7924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A66F3-0615-3F40-9C88-FBA1C5E88464}"/>
              </a:ext>
            </a:extLst>
          </p:cNvPr>
          <p:cNvPicPr>
            <a:picLocks noChangeAspect="1"/>
          </p:cNvPicPr>
          <p:nvPr/>
        </p:nvPicPr>
        <p:blipFill>
          <a:blip r:embed="rId3"/>
          <a:srcRect/>
          <a:stretch/>
        </p:blipFill>
        <p:spPr>
          <a:xfrm>
            <a:off x="-1" y="-24493"/>
            <a:ext cx="12335069" cy="6938476"/>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828800"/>
            <a:ext cx="8915337" cy="2908489"/>
          </a:xfrm>
          <a:prstGeom prst="rect">
            <a:avLst/>
          </a:prstGeom>
          <a:noFill/>
        </p:spPr>
        <p:txBody>
          <a:bodyPr wrap="square" rtlCol="0">
            <a:spAutoFit/>
          </a:bodyPr>
          <a:lstStyle/>
          <a:p>
            <a:pPr>
              <a:lnSpc>
                <a:spcPct val="90000"/>
              </a:lnSpc>
              <a:spcAft>
                <a:spcPts val="600"/>
              </a:spcAft>
              <a:tabLst>
                <a:tab pos="6623050" algn="l"/>
              </a:tabLst>
            </a:pPr>
            <a:r>
              <a:rPr lang="en-US" b="1" dirty="0">
                <a:solidFill>
                  <a:srgbClr val="ED2024"/>
                </a:solidFill>
                <a:latin typeface="Sofia Pro Black" pitchFamily="2" charset="77"/>
              </a:rPr>
              <a:t>elite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Resources &amp; Support</a:t>
            </a:r>
          </a:p>
          <a:p>
            <a:pPr>
              <a:lnSpc>
                <a:spcPct val="90000"/>
              </a:lnSpc>
              <a:spcAft>
                <a:spcPts val="2400"/>
              </a:spcAft>
            </a:pPr>
            <a:r>
              <a:rPr lang="en-US" sz="2200" b="1" dirty="0">
                <a:solidFill>
                  <a:srgbClr val="FF8F1C"/>
                </a:solidFill>
                <a:latin typeface="Sofia Pro Black" pitchFamily="2" charset="77"/>
              </a:rPr>
              <a:t>Local Sales Team</a:t>
            </a:r>
          </a:p>
          <a:p>
            <a:pPr>
              <a:lnSpc>
                <a:spcPct val="90000"/>
              </a:lnSpc>
              <a:spcAft>
                <a:spcPts val="2400"/>
              </a:spcAft>
            </a:pPr>
            <a:r>
              <a:rPr lang="en-US" sz="2200" b="1" dirty="0">
                <a:solidFill>
                  <a:srgbClr val="FF8F1C"/>
                </a:solidFill>
                <a:latin typeface="Sofia Pro Black" pitchFamily="2" charset="77"/>
              </a:rPr>
              <a:t>Regional Partner Manager</a:t>
            </a:r>
          </a:p>
          <a:p>
            <a:pPr>
              <a:lnSpc>
                <a:spcPct val="90000"/>
              </a:lnSpc>
              <a:spcAft>
                <a:spcPts val="2400"/>
              </a:spcAft>
            </a:pPr>
            <a:r>
              <a:rPr lang="en-US" sz="2200" b="1" dirty="0">
                <a:solidFill>
                  <a:srgbClr val="FF8F1C"/>
                </a:solidFill>
                <a:latin typeface="Sofia Pro Black" pitchFamily="2" charset="77"/>
              </a:rPr>
              <a:t>Partner Director</a:t>
            </a:r>
            <a:endParaRPr lang="en-US" sz="2100" b="1" dirty="0">
              <a:latin typeface="Sofia Pro Black" pitchFamily="2" charset="77"/>
            </a:endParaRPr>
          </a:p>
        </p:txBody>
      </p:sp>
      <p:pic>
        <p:nvPicPr>
          <p:cNvPr id="5" name="Picture 4">
            <a:extLst>
              <a:ext uri="{FF2B5EF4-FFF2-40B4-BE49-F238E27FC236}">
                <a16:creationId xmlns:a16="http://schemas.microsoft.com/office/drawing/2014/main" id="{46506CFD-A2A3-BA4F-9717-31EDD490F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2816604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0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CF65E-E75C-904C-8712-5A9C6AB4989D}"/>
              </a:ext>
            </a:extLst>
          </p:cNvPr>
          <p:cNvPicPr>
            <a:picLocks noChangeAspect="1"/>
          </p:cNvPicPr>
          <p:nvPr/>
        </p:nvPicPr>
        <p:blipFill>
          <a:blip r:embed="rId3"/>
          <a:srcRect/>
          <a:stretch/>
        </p:blipFill>
        <p:spPr>
          <a:xfrm>
            <a:off x="-2454" y="-8534"/>
            <a:ext cx="12194455" cy="6866534"/>
          </a:xfrm>
          <a:prstGeom prst="rect">
            <a:avLst/>
          </a:prstGeom>
          <a:solidFill>
            <a:srgbClr val="D6D1CA">
              <a:alpha val="0"/>
            </a:srgbClr>
          </a:solidFill>
        </p:spPr>
      </p:pic>
      <p:pic>
        <p:nvPicPr>
          <p:cNvPr id="6" name="Picture 5" descr="A screen shot of a computer&#10;&#10;Description automatically generated">
            <a:extLst>
              <a:ext uri="{FF2B5EF4-FFF2-40B4-BE49-F238E27FC236}">
                <a16:creationId xmlns:a16="http://schemas.microsoft.com/office/drawing/2014/main" id="{6B4BD0D1-09C1-F349-B869-D60C175785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3774" y="1453225"/>
            <a:ext cx="7178727" cy="5189621"/>
          </a:xfrm>
          <a:prstGeom prst="rect">
            <a:avLst/>
          </a:prstGeom>
        </p:spPr>
      </p:pic>
      <p:sp>
        <p:nvSpPr>
          <p:cNvPr id="7" name="TextBox 6">
            <a:extLst>
              <a:ext uri="{FF2B5EF4-FFF2-40B4-BE49-F238E27FC236}">
                <a16:creationId xmlns:a16="http://schemas.microsoft.com/office/drawing/2014/main" id="{CC8BA84E-EA8A-984A-855E-8B4EB8F8DAE6}"/>
              </a:ext>
            </a:extLst>
          </p:cNvPr>
          <p:cNvSpPr txBox="1"/>
          <p:nvPr/>
        </p:nvSpPr>
        <p:spPr>
          <a:xfrm>
            <a:off x="914400" y="685800"/>
            <a:ext cx="8915337" cy="4884414"/>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elite tier</a:t>
            </a:r>
          </a:p>
          <a:p>
            <a:pPr>
              <a:lnSpc>
                <a:spcPct val="90000"/>
              </a:lnSpc>
              <a:spcAft>
                <a:spcPts val="3600"/>
              </a:spcAft>
            </a:pPr>
            <a:r>
              <a:rPr lang="en-US" sz="3600" b="1" dirty="0">
                <a:solidFill>
                  <a:srgbClr val="323E48"/>
                </a:solidFill>
                <a:latin typeface="Sofia Pro Black" pitchFamily="2" charset="77"/>
              </a:rPr>
              <a:t>Partner Portal</a:t>
            </a:r>
          </a:p>
          <a:p>
            <a:pPr>
              <a:lnSpc>
                <a:spcPct val="90000"/>
              </a:lnSpc>
              <a:spcAft>
                <a:spcPts val="600"/>
              </a:spcAft>
            </a:pPr>
            <a:r>
              <a:rPr lang="en-US" sz="2200" b="1" dirty="0">
                <a:solidFill>
                  <a:srgbClr val="FF8F1C"/>
                </a:solidFill>
                <a:latin typeface="Sofia Pro Black" pitchFamily="2" charset="77"/>
              </a:rPr>
              <a:t>Stay Informed</a:t>
            </a:r>
          </a:p>
          <a:p>
            <a:pPr>
              <a:lnSpc>
                <a:spcPct val="90000"/>
              </a:lnSpc>
              <a:spcAft>
                <a:spcPts val="2400"/>
              </a:spcAft>
            </a:pPr>
            <a:r>
              <a:rPr lang="en-US" dirty="0">
                <a:latin typeface="Sofia Pro Medium" pitchFamily="2" charset="77"/>
              </a:rPr>
              <a:t>Get notified of new hires and terminations </a:t>
            </a:r>
            <a:br>
              <a:rPr lang="en-US" dirty="0">
                <a:latin typeface="Sofia Pro Medium" pitchFamily="2" charset="77"/>
              </a:rPr>
            </a:br>
            <a:r>
              <a:rPr lang="en-US" dirty="0">
                <a:latin typeface="Sofia Pro Medium" pitchFamily="2" charset="77"/>
              </a:rPr>
              <a:t>to take action.</a:t>
            </a:r>
          </a:p>
          <a:p>
            <a:pPr>
              <a:lnSpc>
                <a:spcPct val="90000"/>
              </a:lnSpc>
              <a:spcAft>
                <a:spcPts val="600"/>
              </a:spcAft>
            </a:pPr>
            <a:r>
              <a:rPr lang="en-US" sz="2200" b="1" dirty="0">
                <a:solidFill>
                  <a:srgbClr val="FF8F1C"/>
                </a:solidFill>
                <a:latin typeface="Sofia Pro Black" pitchFamily="2" charset="77"/>
              </a:rPr>
              <a:t>Use Insights</a:t>
            </a:r>
          </a:p>
          <a:p>
            <a:pPr>
              <a:lnSpc>
                <a:spcPct val="90000"/>
              </a:lnSpc>
              <a:spcAft>
                <a:spcPts val="2400"/>
              </a:spcAft>
            </a:pPr>
            <a:r>
              <a:rPr lang="en-US" dirty="0">
                <a:latin typeface="Sofia Pro Medium" pitchFamily="2" charset="77"/>
              </a:rPr>
              <a:t>Spot the biggest opportunities by </a:t>
            </a:r>
            <a:br>
              <a:rPr lang="en-US" dirty="0">
                <a:latin typeface="Sofia Pro Medium" pitchFamily="2" charset="77"/>
              </a:rPr>
            </a:br>
            <a:r>
              <a:rPr lang="en-US" dirty="0">
                <a:latin typeface="Sofia Pro Medium" pitchFamily="2" charset="77"/>
              </a:rPr>
              <a:t>tracking key metrics.</a:t>
            </a:r>
            <a:endParaRPr lang="en-US" b="1" dirty="0">
              <a:latin typeface="Sofia Pro Black" pitchFamily="2" charset="77"/>
            </a:endParaRPr>
          </a:p>
          <a:p>
            <a:pPr>
              <a:lnSpc>
                <a:spcPct val="90000"/>
              </a:lnSpc>
              <a:spcAft>
                <a:spcPts val="600"/>
              </a:spcAft>
            </a:pPr>
            <a:r>
              <a:rPr lang="en-US" sz="2200" b="1" dirty="0">
                <a:solidFill>
                  <a:srgbClr val="FF8F1C"/>
                </a:solidFill>
                <a:latin typeface="Sofia Pro Black" pitchFamily="2" charset="77"/>
              </a:rPr>
              <a:t>Stay Informed</a:t>
            </a:r>
          </a:p>
          <a:p>
            <a:pPr>
              <a:lnSpc>
                <a:spcPct val="90000"/>
              </a:lnSpc>
              <a:spcAft>
                <a:spcPts val="2400"/>
              </a:spcAft>
            </a:pPr>
            <a:r>
              <a:rPr lang="en-US" dirty="0">
                <a:latin typeface="Sofia Pro Medium" pitchFamily="2" charset="77"/>
              </a:rPr>
              <a:t>Send Campaigns to client employees </a:t>
            </a:r>
            <a:br>
              <a:rPr lang="en-US" dirty="0">
                <a:latin typeface="Sofia Pro Medium" pitchFamily="2" charset="77"/>
              </a:rPr>
            </a:br>
            <a:r>
              <a:rPr lang="en-US" dirty="0">
                <a:latin typeface="Sofia Pro Medium" pitchFamily="2" charset="77"/>
              </a:rPr>
              <a:t>across the trusted Paylocity site and </a:t>
            </a:r>
            <a:br>
              <a:rPr lang="en-US" dirty="0">
                <a:latin typeface="Sofia Pro Medium" pitchFamily="2" charset="77"/>
              </a:rPr>
            </a:br>
            <a:r>
              <a:rPr lang="en-US" dirty="0">
                <a:latin typeface="Sofia Pro Medium" pitchFamily="2" charset="77"/>
              </a:rPr>
              <a:t>mobile app.</a:t>
            </a:r>
            <a:endParaRPr lang="en-US" sz="2100" dirty="0">
              <a:latin typeface="Sofia Pro Medium" pitchFamily="2" charset="77"/>
            </a:endParaRPr>
          </a:p>
        </p:txBody>
      </p:sp>
      <p:pic>
        <p:nvPicPr>
          <p:cNvPr id="8" name="Picture 7">
            <a:extLst>
              <a:ext uri="{FF2B5EF4-FFF2-40B4-BE49-F238E27FC236}">
                <a16:creationId xmlns:a16="http://schemas.microsoft.com/office/drawing/2014/main" id="{043A2A32-8103-D84F-A862-1C82C75D9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236881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7314E6-4525-1942-9CEF-A45B8FCD8FE9}"/>
              </a:ext>
            </a:extLst>
          </p:cNvPr>
          <p:cNvPicPr>
            <a:picLocks noChangeAspect="1"/>
          </p:cNvPicPr>
          <p:nvPr/>
        </p:nvPicPr>
        <p:blipFill>
          <a:blip r:embed="rId3"/>
          <a:srcRect/>
          <a:stretch/>
        </p:blipFill>
        <p:spPr>
          <a:xfrm>
            <a:off x="-38272" y="-23428"/>
            <a:ext cx="12440816" cy="6997959"/>
          </a:xfrm>
          <a:prstGeom prst="rect">
            <a:avLst/>
          </a:prstGeom>
        </p:spPr>
      </p:pic>
      <p:pic>
        <p:nvPicPr>
          <p:cNvPr id="11" name="Picture 10">
            <a:extLst>
              <a:ext uri="{FF2B5EF4-FFF2-40B4-BE49-F238E27FC236}">
                <a16:creationId xmlns:a16="http://schemas.microsoft.com/office/drawing/2014/main" id="{DFD1C53C-1748-F24F-AD62-F5984B527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
        <p:nvSpPr>
          <p:cNvPr id="3" name="TextBox 2">
            <a:extLst>
              <a:ext uri="{FF2B5EF4-FFF2-40B4-BE49-F238E27FC236}">
                <a16:creationId xmlns:a16="http://schemas.microsoft.com/office/drawing/2014/main" id="{E7E5C2E6-F96D-A545-8381-EF2C8AD3E53D}"/>
              </a:ext>
            </a:extLst>
          </p:cNvPr>
          <p:cNvSpPr txBox="1"/>
          <p:nvPr/>
        </p:nvSpPr>
        <p:spPr>
          <a:xfrm>
            <a:off x="914400" y="2514600"/>
            <a:ext cx="2556588" cy="2086725"/>
          </a:xfrm>
          <a:prstGeom prst="rect">
            <a:avLst/>
          </a:prstGeom>
          <a:noFill/>
        </p:spPr>
        <p:txBody>
          <a:bodyPr wrap="square" rtlCol="0">
            <a:spAutoFit/>
          </a:bodyPr>
          <a:lstStyle/>
          <a:p>
            <a:pPr>
              <a:lnSpc>
                <a:spcPct val="90000"/>
              </a:lnSpc>
              <a:spcAft>
                <a:spcPts val="800"/>
              </a:spcAft>
            </a:pPr>
            <a:r>
              <a:rPr lang="en-US" sz="3600" b="1" dirty="0">
                <a:solidFill>
                  <a:schemeClr val="bg1"/>
                </a:solidFill>
                <a:latin typeface="Sofia Pro Black" pitchFamily="2" charset="77"/>
              </a:rPr>
              <a:t>Pricing Credits for Referred Clients</a:t>
            </a:r>
            <a:endParaRPr lang="en-US" sz="3600" dirty="0">
              <a:solidFill>
                <a:schemeClr val="bg1"/>
              </a:solidFill>
              <a:latin typeface="Sofia Pro Medium" pitchFamily="2" charset="77"/>
            </a:endParaRPr>
          </a:p>
        </p:txBody>
      </p:sp>
      <p:sp>
        <p:nvSpPr>
          <p:cNvPr id="18" name="TextBox 17">
            <a:extLst>
              <a:ext uri="{FF2B5EF4-FFF2-40B4-BE49-F238E27FC236}">
                <a16:creationId xmlns:a16="http://schemas.microsoft.com/office/drawing/2014/main" id="{5F2BBFE0-85FF-CE49-8391-408F29AA023E}"/>
              </a:ext>
            </a:extLst>
          </p:cNvPr>
          <p:cNvSpPr txBox="1"/>
          <p:nvPr/>
        </p:nvSpPr>
        <p:spPr>
          <a:xfrm>
            <a:off x="5761529" y="3687417"/>
            <a:ext cx="1964342" cy="424155"/>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elite</a:t>
            </a:r>
          </a:p>
        </p:txBody>
      </p:sp>
      <p:pic>
        <p:nvPicPr>
          <p:cNvPr id="20" name="Picture 19">
            <a:extLst>
              <a:ext uri="{FF2B5EF4-FFF2-40B4-BE49-F238E27FC236}">
                <a16:creationId xmlns:a16="http://schemas.microsoft.com/office/drawing/2014/main" id="{2E6675AC-88E3-5640-A363-EFEDCE29E905}"/>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6172200" y="2514600"/>
            <a:ext cx="1143000" cy="1143000"/>
          </a:xfrm>
          <a:prstGeom prst="rect">
            <a:avLst/>
          </a:prstGeom>
        </p:spPr>
      </p:pic>
      <p:sp>
        <p:nvSpPr>
          <p:cNvPr id="6" name="Rectangle 5">
            <a:extLst>
              <a:ext uri="{FF2B5EF4-FFF2-40B4-BE49-F238E27FC236}">
                <a16:creationId xmlns:a16="http://schemas.microsoft.com/office/drawing/2014/main" id="{8B3E8895-4EC5-D444-8D3D-0865F5D9CB90}"/>
              </a:ext>
            </a:extLst>
          </p:cNvPr>
          <p:cNvSpPr/>
          <p:nvPr/>
        </p:nvSpPr>
        <p:spPr>
          <a:xfrm>
            <a:off x="7543800" y="2743200"/>
            <a:ext cx="6096000" cy="895630"/>
          </a:xfrm>
          <a:prstGeom prst="rect">
            <a:avLst/>
          </a:prstGeom>
        </p:spPr>
        <p:txBody>
          <a:bodyPr>
            <a:spAutoFit/>
          </a:bodyPr>
          <a:lstStyle/>
          <a:p>
            <a:pPr>
              <a:lnSpc>
                <a:spcPct val="90000"/>
              </a:lnSpc>
              <a:spcAft>
                <a:spcPts val="800"/>
              </a:spcAft>
            </a:pPr>
            <a:r>
              <a:rPr lang="en-US" sz="2200" b="1" dirty="0">
                <a:solidFill>
                  <a:srgbClr val="323E48"/>
                </a:solidFill>
                <a:latin typeface="Sofia Pro Black" pitchFamily="2" charset="77"/>
              </a:rPr>
              <a:t>30% credit </a:t>
            </a:r>
            <a:r>
              <a:rPr lang="en-US" sz="2100" b="1" dirty="0">
                <a:solidFill>
                  <a:srgbClr val="323E48"/>
                </a:solidFill>
                <a:latin typeface="Sofia Pro Black" pitchFamily="2" charset="77"/>
              </a:rPr>
              <a:t/>
            </a:r>
            <a:br>
              <a:rPr lang="en-US" sz="2100" b="1" dirty="0">
                <a:solidFill>
                  <a:srgbClr val="323E48"/>
                </a:solidFill>
                <a:latin typeface="Sofia Pro Black" pitchFamily="2" charset="77"/>
              </a:rPr>
            </a:br>
            <a:r>
              <a:rPr lang="en-US" dirty="0">
                <a:solidFill>
                  <a:srgbClr val="323E48"/>
                </a:solidFill>
                <a:latin typeface="Sofia Pro Medium" pitchFamily="2" charset="77"/>
              </a:rPr>
              <a:t>on any Paylocity product </a:t>
            </a:r>
            <a:br>
              <a:rPr lang="en-US" dirty="0">
                <a:solidFill>
                  <a:srgbClr val="323E48"/>
                </a:solidFill>
                <a:latin typeface="Sofia Pro Medium" pitchFamily="2" charset="77"/>
              </a:rPr>
            </a:br>
            <a:r>
              <a:rPr lang="en-US" dirty="0">
                <a:solidFill>
                  <a:srgbClr val="323E48"/>
                </a:solidFill>
                <a:latin typeface="Sofia Pro Medium" pitchFamily="2" charset="77"/>
              </a:rPr>
              <a:t>purchased by your clients  </a:t>
            </a:r>
            <a:endParaRPr lang="en-US" b="1" dirty="0">
              <a:solidFill>
                <a:srgbClr val="323E48"/>
              </a:solidFill>
              <a:latin typeface="Sofia Pro Black" pitchFamily="2" charset="77"/>
            </a:endParaRPr>
          </a:p>
        </p:txBody>
      </p:sp>
    </p:spTree>
    <p:extLst>
      <p:ext uri="{BB962C8B-B14F-4D97-AF65-F5344CB8AC3E}">
        <p14:creationId xmlns:p14="http://schemas.microsoft.com/office/powerpoint/2010/main" val="271473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0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D609A-BBEC-8C48-A02A-E08216278EB0}"/>
              </a:ext>
            </a:extLst>
          </p:cNvPr>
          <p:cNvPicPr>
            <a:picLocks noChangeAspect="1"/>
          </p:cNvPicPr>
          <p:nvPr/>
        </p:nvPicPr>
        <p:blipFill>
          <a:blip r:embed="rId2"/>
          <a:srcRect/>
          <a:stretch/>
        </p:blipFill>
        <p:spPr>
          <a:xfrm>
            <a:off x="-74644" y="-55985"/>
            <a:ext cx="12457404" cy="7007290"/>
          </a:xfrm>
          <a:prstGeom prst="rect">
            <a:avLst/>
          </a:prstGeom>
        </p:spPr>
      </p:pic>
      <p:sp>
        <p:nvSpPr>
          <p:cNvPr id="6" name="TextBox 5">
            <a:extLst>
              <a:ext uri="{FF2B5EF4-FFF2-40B4-BE49-F238E27FC236}">
                <a16:creationId xmlns:a16="http://schemas.microsoft.com/office/drawing/2014/main" id="{10F325F9-EBC4-4949-95F2-A42C574E13FD}"/>
              </a:ext>
            </a:extLst>
          </p:cNvPr>
          <p:cNvSpPr txBox="1"/>
          <p:nvPr/>
        </p:nvSpPr>
        <p:spPr>
          <a:xfrm>
            <a:off x="914400" y="1828800"/>
            <a:ext cx="8915337" cy="3293209"/>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amplify partner program</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Getting Started</a:t>
            </a:r>
          </a:p>
          <a:p>
            <a:pPr>
              <a:lnSpc>
                <a:spcPct val="90000"/>
              </a:lnSpc>
              <a:spcAft>
                <a:spcPts val="600"/>
              </a:spcAft>
            </a:pPr>
            <a:r>
              <a:rPr lang="en-US" sz="2200" b="1" dirty="0">
                <a:solidFill>
                  <a:srgbClr val="FF8F1C"/>
                </a:solidFill>
                <a:latin typeface="Sofia Pro Black" pitchFamily="2" charset="77"/>
              </a:rPr>
              <a:t>Basic Agreement and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Commitments, Including:</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Onboarding</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Planning</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Promotion</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Growing together</a:t>
            </a:r>
          </a:p>
        </p:txBody>
      </p:sp>
      <p:pic>
        <p:nvPicPr>
          <p:cNvPr id="7" name="Picture 6">
            <a:extLst>
              <a:ext uri="{FF2B5EF4-FFF2-40B4-BE49-F238E27FC236}">
                <a16:creationId xmlns:a16="http://schemas.microsoft.com/office/drawing/2014/main" id="{B986EC06-7E9F-224B-B40A-53FC683E9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247085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6C5C3-55B1-7A4B-A470-4BD34BFB8033}"/>
              </a:ext>
            </a:extLst>
          </p:cNvPr>
          <p:cNvPicPr>
            <a:picLocks noChangeAspect="1"/>
          </p:cNvPicPr>
          <p:nvPr/>
        </p:nvPicPr>
        <p:blipFill>
          <a:blip r:embed="rId3"/>
          <a:srcRect/>
          <a:stretch/>
        </p:blipFill>
        <p:spPr>
          <a:xfrm>
            <a:off x="-37323" y="-43154"/>
            <a:ext cx="12335069" cy="6938476"/>
          </a:xfrm>
          <a:prstGeom prst="rect">
            <a:avLst/>
          </a:prstGeom>
        </p:spPr>
      </p:pic>
      <p:pic>
        <p:nvPicPr>
          <p:cNvPr id="7" name="Picture 6">
            <a:extLst>
              <a:ext uri="{FF2B5EF4-FFF2-40B4-BE49-F238E27FC236}">
                <a16:creationId xmlns:a16="http://schemas.microsoft.com/office/drawing/2014/main" id="{25348A4F-A2B5-1D4C-A612-83992280E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
        <p:nvSpPr>
          <p:cNvPr id="4" name="TextBox 3">
            <a:extLst>
              <a:ext uri="{FF2B5EF4-FFF2-40B4-BE49-F238E27FC236}">
                <a16:creationId xmlns:a16="http://schemas.microsoft.com/office/drawing/2014/main" id="{00F22991-33C1-CB4F-A27E-B113B57DFAA1}"/>
              </a:ext>
            </a:extLst>
          </p:cNvPr>
          <p:cNvSpPr txBox="1"/>
          <p:nvPr/>
        </p:nvSpPr>
        <p:spPr>
          <a:xfrm>
            <a:off x="914400" y="685800"/>
            <a:ext cx="9601200" cy="5546134"/>
          </a:xfrm>
          <a:prstGeom prst="rect">
            <a:avLst/>
          </a:prstGeom>
          <a:noFill/>
        </p:spPr>
        <p:txBody>
          <a:bodyPr wrap="square" rtlCol="0">
            <a:spAutoFit/>
          </a:bodyPr>
          <a:lstStyle/>
          <a:p>
            <a:pPr>
              <a:lnSpc>
                <a:spcPct val="90000"/>
              </a:lnSpc>
              <a:spcAft>
                <a:spcPts val="600"/>
              </a:spcAft>
            </a:pPr>
            <a:r>
              <a:rPr lang="en-US" b="1" dirty="0">
                <a:solidFill>
                  <a:srgbClr val="323E48"/>
                </a:solidFill>
                <a:latin typeface="Sofia Pro Black" pitchFamily="2" charset="77"/>
              </a:rPr>
              <a:t>amplify partner program</a:t>
            </a:r>
          </a:p>
          <a:p>
            <a:pPr>
              <a:lnSpc>
                <a:spcPct val="90000"/>
              </a:lnSpc>
              <a:spcAft>
                <a:spcPts val="3600"/>
              </a:spcAft>
            </a:pPr>
            <a:r>
              <a:rPr lang="en-US" sz="3600" b="1" dirty="0">
                <a:solidFill>
                  <a:schemeClr val="bg1"/>
                </a:solidFill>
                <a:latin typeface="Sofia Pro Black" pitchFamily="2" charset="77"/>
              </a:rPr>
              <a:t>Benefits of Partnering with Paylocity</a:t>
            </a:r>
          </a:p>
          <a:p>
            <a:pPr>
              <a:lnSpc>
                <a:spcPct val="90000"/>
              </a:lnSpc>
              <a:spcAft>
                <a:spcPts val="2400"/>
              </a:spcAft>
            </a:pPr>
            <a:r>
              <a:rPr lang="en-US" sz="2200" b="1" dirty="0">
                <a:solidFill>
                  <a:schemeClr val="bg1"/>
                </a:solidFill>
                <a:latin typeface="Sofia Pro Black" pitchFamily="2" charset="77"/>
              </a:rPr>
              <a:t>Add Industry Knowledge</a:t>
            </a:r>
          </a:p>
          <a:p>
            <a:pPr>
              <a:lnSpc>
                <a:spcPct val="90000"/>
              </a:lnSpc>
              <a:spcAft>
                <a:spcPts val="2400"/>
              </a:spcAft>
            </a:pPr>
            <a:r>
              <a:rPr lang="en-US" sz="2200" b="1" dirty="0">
                <a:solidFill>
                  <a:schemeClr val="bg1"/>
                </a:solidFill>
                <a:latin typeface="Sofia Pro Black" pitchFamily="2" charset="77"/>
              </a:rPr>
              <a:t>Expand Service Offerings and Appeal to New Clients</a:t>
            </a:r>
          </a:p>
          <a:p>
            <a:pPr>
              <a:lnSpc>
                <a:spcPct val="90000"/>
              </a:lnSpc>
              <a:spcAft>
                <a:spcPts val="2400"/>
              </a:spcAft>
            </a:pPr>
            <a:r>
              <a:rPr lang="en-US" sz="2200" b="1" dirty="0">
                <a:solidFill>
                  <a:schemeClr val="bg1"/>
                </a:solidFill>
                <a:latin typeface="Sofia Pro Black" pitchFamily="2" charset="77"/>
              </a:rPr>
              <a:t>Pre-empt Competition</a:t>
            </a:r>
          </a:p>
          <a:p>
            <a:pPr>
              <a:lnSpc>
                <a:spcPct val="90000"/>
              </a:lnSpc>
              <a:spcAft>
                <a:spcPts val="2400"/>
              </a:spcAft>
            </a:pPr>
            <a:r>
              <a:rPr lang="en-US" sz="2200" b="1" dirty="0">
                <a:solidFill>
                  <a:schemeClr val="bg1"/>
                </a:solidFill>
                <a:latin typeface="Sofia Pro Black" pitchFamily="2" charset="77"/>
              </a:rPr>
              <a:t>Deliver High Service Levels</a:t>
            </a:r>
          </a:p>
          <a:p>
            <a:pPr>
              <a:lnSpc>
                <a:spcPct val="90000"/>
              </a:lnSpc>
              <a:spcAft>
                <a:spcPts val="2400"/>
              </a:spcAft>
            </a:pPr>
            <a:r>
              <a:rPr lang="en-US" sz="2200" b="1" dirty="0">
                <a:solidFill>
                  <a:schemeClr val="bg1"/>
                </a:solidFill>
                <a:latin typeface="Sofia Pro Black" pitchFamily="2" charset="77"/>
              </a:rPr>
              <a:t>Increase Customer Satisfaction</a:t>
            </a:r>
          </a:p>
          <a:p>
            <a:pPr>
              <a:lnSpc>
                <a:spcPct val="90000"/>
              </a:lnSpc>
              <a:spcAft>
                <a:spcPts val="600"/>
              </a:spcAft>
            </a:pPr>
            <a:r>
              <a:rPr lang="en-US" sz="2200" b="1" dirty="0">
                <a:solidFill>
                  <a:schemeClr val="bg1"/>
                </a:solidFill>
                <a:latin typeface="Sofia Pro Black" pitchFamily="2" charset="77"/>
              </a:rPr>
              <a:t>Grow Your Business Faster — and More Profitably</a:t>
            </a:r>
          </a:p>
          <a:p>
            <a:pPr>
              <a:spcAft>
                <a:spcPts val="600"/>
              </a:spcAft>
            </a:pPr>
            <a:endParaRPr lang="en-US" sz="2100" dirty="0">
              <a:solidFill>
                <a:srgbClr val="F3F0EB"/>
              </a:solidFill>
              <a:latin typeface="Sofia Pro Medium" pitchFamily="2" charset="77"/>
            </a:endParaRPr>
          </a:p>
          <a:p>
            <a:pPr>
              <a:spcAft>
                <a:spcPts val="2400"/>
              </a:spcAft>
            </a:pPr>
            <a:endParaRPr lang="en-US" sz="2100" b="1" dirty="0">
              <a:latin typeface="Sofia Pro Black" pitchFamily="2" charset="77"/>
            </a:endParaRPr>
          </a:p>
        </p:txBody>
      </p:sp>
    </p:spTree>
    <p:extLst>
      <p:ext uri="{BB962C8B-B14F-4D97-AF65-F5344CB8AC3E}">
        <p14:creationId xmlns:p14="http://schemas.microsoft.com/office/powerpoint/2010/main" val="15207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EA052-4D38-B44E-BC6C-60C3A4010A96}"/>
              </a:ext>
            </a:extLst>
          </p:cNvPr>
          <p:cNvPicPr>
            <a:picLocks noChangeAspect="1"/>
          </p:cNvPicPr>
          <p:nvPr/>
        </p:nvPicPr>
        <p:blipFill>
          <a:blip r:embed="rId2"/>
          <a:src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5929BEFC-BBB8-A24F-82DD-8DA0ADA9CB23}"/>
              </a:ext>
            </a:extLst>
          </p:cNvPr>
          <p:cNvPicPr>
            <a:picLocks noChangeAspect="1"/>
          </p:cNvPicPr>
          <p:nvPr/>
        </p:nvPicPr>
        <p:blipFill>
          <a:blip r:embed="rId3"/>
          <a:stretch>
            <a:fillRect/>
          </a:stretch>
        </p:blipFill>
        <p:spPr>
          <a:xfrm>
            <a:off x="605734" y="3058297"/>
            <a:ext cx="2743200" cy="741405"/>
          </a:xfrm>
          <a:prstGeom prst="rect">
            <a:avLst/>
          </a:prstGeom>
        </p:spPr>
      </p:pic>
      <p:sp>
        <p:nvSpPr>
          <p:cNvPr id="7" name="TextBox 6">
            <a:extLst>
              <a:ext uri="{FF2B5EF4-FFF2-40B4-BE49-F238E27FC236}">
                <a16:creationId xmlns:a16="http://schemas.microsoft.com/office/drawing/2014/main" id="{62B64828-C309-8642-A480-D8796AD7E3CE}"/>
              </a:ext>
            </a:extLst>
          </p:cNvPr>
          <p:cNvSpPr txBox="1"/>
          <p:nvPr/>
        </p:nvSpPr>
        <p:spPr>
          <a:xfrm>
            <a:off x="7086600" y="2743200"/>
            <a:ext cx="3892065" cy="1323439"/>
          </a:xfrm>
          <a:prstGeom prst="rect">
            <a:avLst/>
          </a:prstGeom>
          <a:noFill/>
        </p:spPr>
        <p:txBody>
          <a:bodyPr wrap="square" rtlCol="0">
            <a:spAutoFit/>
          </a:bodyPr>
          <a:lstStyle/>
          <a:p>
            <a:pPr>
              <a:lnSpc>
                <a:spcPct val="90000"/>
              </a:lnSpc>
              <a:spcAft>
                <a:spcPts val="800"/>
              </a:spcAft>
            </a:pPr>
            <a:r>
              <a:rPr lang="en-US" sz="4400" b="1" dirty="0">
                <a:solidFill>
                  <a:schemeClr val="bg1"/>
                </a:solidFill>
                <a:latin typeface="Sofia Pro Black" pitchFamily="2" charset="77"/>
              </a:rPr>
              <a:t>Thank You for Your Time!</a:t>
            </a:r>
            <a:endParaRPr lang="en-US" sz="4400" dirty="0">
              <a:solidFill>
                <a:schemeClr val="bg1"/>
              </a:solidFill>
              <a:latin typeface="Sofia Pro Medium" pitchFamily="2" charset="77"/>
            </a:endParaRPr>
          </a:p>
        </p:txBody>
      </p:sp>
      <p:sp>
        <p:nvSpPr>
          <p:cNvPr id="2" name="TextBox 1">
            <a:extLst>
              <a:ext uri="{FF2B5EF4-FFF2-40B4-BE49-F238E27FC236}">
                <a16:creationId xmlns:a16="http://schemas.microsoft.com/office/drawing/2014/main" id="{A449821C-F161-2D49-8F77-1CAB75945B33}"/>
              </a:ext>
            </a:extLst>
          </p:cNvPr>
          <p:cNvSpPr txBox="1"/>
          <p:nvPr/>
        </p:nvSpPr>
        <p:spPr>
          <a:xfrm>
            <a:off x="11393314" y="113752"/>
            <a:ext cx="688009" cy="215444"/>
          </a:xfrm>
          <a:prstGeom prst="rect">
            <a:avLst/>
          </a:prstGeom>
          <a:noFill/>
        </p:spPr>
        <p:txBody>
          <a:bodyPr wrap="none" rtlCol="0">
            <a:spAutoFit/>
          </a:bodyPr>
          <a:lstStyle/>
          <a:p>
            <a:r>
              <a:rPr lang="en-US" sz="800" dirty="0">
                <a:solidFill>
                  <a:schemeClr val="bg1"/>
                </a:solidFill>
                <a:latin typeface="Sofia Pro Medium" pitchFamily="2" charset="77"/>
              </a:rPr>
              <a:t>03020102A</a:t>
            </a:r>
          </a:p>
        </p:txBody>
      </p:sp>
    </p:spTree>
    <p:extLst>
      <p:ext uri="{BB962C8B-B14F-4D97-AF65-F5344CB8AC3E}">
        <p14:creationId xmlns:p14="http://schemas.microsoft.com/office/powerpoint/2010/main" val="139348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95C42-E3AC-C94A-9A49-1ABDD8B1C3FC}"/>
              </a:ext>
            </a:extLst>
          </p:cNvPr>
          <p:cNvSpPr txBox="1">
            <a:spLocks/>
          </p:cNvSpPr>
          <p:nvPr/>
        </p:nvSpPr>
        <p:spPr>
          <a:xfrm>
            <a:off x="605897" y="2893742"/>
            <a:ext cx="11201400" cy="1070516"/>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lnSpc>
                <a:spcPts val="2800"/>
              </a:lnSpc>
              <a:spcAft>
                <a:spcPts val="600"/>
              </a:spcAft>
            </a:pPr>
            <a:r>
              <a:rPr lang="en-US" sz="2200" cap="none" dirty="0">
                <a:latin typeface="Sofia Pro Medium" pitchFamily="2" charset="77"/>
              </a:rPr>
              <a:t>Modular Optional Slides for Amplify Program</a:t>
            </a:r>
          </a:p>
          <a:p>
            <a:pPr algn="ctr">
              <a:lnSpc>
                <a:spcPts val="4800"/>
              </a:lnSpc>
            </a:pPr>
            <a:r>
              <a:rPr lang="en-US" sz="3600" b="1" cap="none" dirty="0">
                <a:latin typeface="Sofia Pro Black" pitchFamily="2" charset="77"/>
              </a:rPr>
              <a:t>Preferred Tier</a:t>
            </a:r>
          </a:p>
        </p:txBody>
      </p:sp>
    </p:spTree>
    <p:extLst>
      <p:ext uri="{BB962C8B-B14F-4D97-AF65-F5344CB8AC3E}">
        <p14:creationId xmlns:p14="http://schemas.microsoft.com/office/powerpoint/2010/main" val="3744639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3CCD7-4DB8-0342-AA44-421DCB91597B}"/>
              </a:ext>
            </a:extLst>
          </p:cNvPr>
          <p:cNvPicPr>
            <a:picLocks noChangeAspect="1"/>
          </p:cNvPicPr>
          <p:nvPr/>
        </p:nvPicPr>
        <p:blipFill>
          <a:blip r:embed="rId2"/>
          <a:srcRect/>
          <a:stretch/>
        </p:blipFill>
        <p:spPr>
          <a:xfrm>
            <a:off x="-86956" y="-57322"/>
            <a:ext cx="12347381" cy="6952644"/>
          </a:xfrm>
          <a:prstGeom prst="rect">
            <a:avLst/>
          </a:prstGeom>
        </p:spPr>
      </p:pic>
      <p:pic>
        <p:nvPicPr>
          <p:cNvPr id="6" name="Picture 5">
            <a:extLst>
              <a:ext uri="{FF2B5EF4-FFF2-40B4-BE49-F238E27FC236}">
                <a16:creationId xmlns:a16="http://schemas.microsoft.com/office/drawing/2014/main" id="{D9947934-66A5-914C-A145-27E88E44F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828800"/>
            <a:ext cx="6008915" cy="2296013"/>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preferred tier</a:t>
            </a:r>
          </a:p>
          <a:p>
            <a:pPr>
              <a:lnSpc>
                <a:spcPct val="90000"/>
              </a:lnSpc>
              <a:spcAft>
                <a:spcPts val="3600"/>
              </a:spcAft>
            </a:pPr>
            <a:r>
              <a:rPr lang="en-US" sz="3600" b="1" dirty="0">
                <a:solidFill>
                  <a:srgbClr val="323E48"/>
                </a:solidFill>
                <a:latin typeface="Sofia Pro Black" pitchFamily="2" charset="77"/>
              </a:rPr>
              <a:t>Marketing Support</a:t>
            </a:r>
          </a:p>
          <a:p>
            <a:pPr>
              <a:lnSpc>
                <a:spcPct val="90000"/>
              </a:lnSpc>
              <a:spcAft>
                <a:spcPts val="2400"/>
              </a:spcAft>
            </a:pPr>
            <a:r>
              <a:rPr lang="en-US" sz="2200" b="1" dirty="0">
                <a:solidFill>
                  <a:srgbClr val="FF8F1C"/>
                </a:solidFill>
                <a:latin typeface="Sofia Pro Black" pitchFamily="2" charset="77"/>
              </a:rPr>
              <a:t>Amplify Co-Funded Program Support</a:t>
            </a:r>
          </a:p>
          <a:p>
            <a:pPr>
              <a:lnSpc>
                <a:spcPct val="90000"/>
              </a:lnSpc>
              <a:spcAft>
                <a:spcPts val="2400"/>
              </a:spcAft>
            </a:pPr>
            <a:r>
              <a:rPr lang="en-US" sz="2200" b="1" dirty="0">
                <a:solidFill>
                  <a:srgbClr val="FF8F1C"/>
                </a:solidFill>
                <a:latin typeface="Sofia Pro Black" pitchFamily="2" charset="77"/>
              </a:rPr>
              <a:t>Marketing Resources</a:t>
            </a:r>
          </a:p>
        </p:txBody>
      </p:sp>
    </p:spTree>
    <p:extLst>
      <p:ext uri="{BB962C8B-B14F-4D97-AF65-F5344CB8AC3E}">
        <p14:creationId xmlns:p14="http://schemas.microsoft.com/office/powerpoint/2010/main" val="2287532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3FBC1-C2A3-F24C-A227-12098904D5FC}"/>
              </a:ext>
            </a:extLst>
          </p:cNvPr>
          <p:cNvPicPr>
            <a:picLocks noChangeAspect="1"/>
          </p:cNvPicPr>
          <p:nvPr/>
        </p:nvPicPr>
        <p:blipFill>
          <a:blip r:embed="rId2"/>
          <a:srcRect/>
          <a:stretch/>
        </p:blipFill>
        <p:spPr>
          <a:xfrm>
            <a:off x="-49634" y="0"/>
            <a:ext cx="12328719" cy="6942136"/>
          </a:xfrm>
          <a:prstGeom prst="rect">
            <a:avLst/>
          </a:prstGeom>
        </p:spPr>
      </p:pic>
      <p:pic>
        <p:nvPicPr>
          <p:cNvPr id="6" name="Picture 5">
            <a:extLst>
              <a:ext uri="{FF2B5EF4-FFF2-40B4-BE49-F238E27FC236}">
                <a16:creationId xmlns:a16="http://schemas.microsoft.com/office/drawing/2014/main" id="{5772C2AC-7871-B64B-BA97-918315050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685800"/>
            <a:ext cx="8915337" cy="5438412"/>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preferred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Integrations &amp; Administration</a:t>
            </a:r>
          </a:p>
          <a:p>
            <a:pPr>
              <a:lnSpc>
                <a:spcPct val="90000"/>
              </a:lnSpc>
              <a:spcAft>
                <a:spcPts val="600"/>
              </a:spcAft>
            </a:pPr>
            <a:r>
              <a:rPr lang="en-US" sz="2200" b="1" dirty="0">
                <a:solidFill>
                  <a:srgbClr val="FF8F1C"/>
                </a:solidFill>
                <a:latin typeface="Sofia Pro Black" pitchFamily="2" charset="77"/>
              </a:rPr>
              <a:t>Carrier Integration </a:t>
            </a:r>
            <a:br>
              <a:rPr lang="en-US" sz="2200" b="1" dirty="0">
                <a:solidFill>
                  <a:srgbClr val="FF8F1C"/>
                </a:solidFill>
                <a:latin typeface="Sofia Pro Black" pitchFamily="2" charset="77"/>
              </a:rPr>
            </a:br>
            <a:r>
              <a:rPr lang="en-US" dirty="0">
                <a:solidFill>
                  <a:srgbClr val="FF8F1C"/>
                </a:solidFill>
                <a:latin typeface="Sofia Pro Medium" pitchFamily="2" charset="77"/>
              </a:rPr>
              <a:t>(Enterprise and Enhanced)</a:t>
            </a:r>
          </a:p>
          <a:p>
            <a:pPr marL="285750" lvl="1" indent="-285750">
              <a:lnSpc>
                <a:spcPct val="90000"/>
              </a:lnSpc>
              <a:spcAft>
                <a:spcPts val="2400"/>
              </a:spcAft>
              <a:buClr>
                <a:srgbClr val="ED2024"/>
              </a:buClr>
              <a:buFont typeface="Arial,Sans-Serif"/>
              <a:buChar char="•"/>
            </a:pPr>
            <a:r>
              <a:rPr lang="en-US" dirty="0">
                <a:solidFill>
                  <a:srgbClr val="323E48"/>
                </a:solidFill>
                <a:latin typeface="Sofia Pro Medium" pitchFamily="2" charset="77"/>
              </a:rPr>
              <a:t>Up to (6) no-cost integration feeds per customer (min. 100+ employees)</a:t>
            </a:r>
          </a:p>
          <a:p>
            <a:pPr>
              <a:lnSpc>
                <a:spcPct val="90000"/>
              </a:lnSpc>
              <a:spcAft>
                <a:spcPts val="600"/>
              </a:spcAft>
            </a:pPr>
            <a:r>
              <a:rPr lang="en-US" sz="2200" b="1" dirty="0">
                <a:solidFill>
                  <a:srgbClr val="FF8F1C"/>
                </a:solidFill>
                <a:latin typeface="Sofia Pro Black" pitchFamily="2" charset="77"/>
              </a:rPr>
              <a:t>Benefit Administration Platform Integrations</a:t>
            </a:r>
            <a:r>
              <a:rPr lang="en-US" sz="2100" b="1" dirty="0">
                <a:latin typeface="Sofia Pro Black" pitchFamily="2" charset="77"/>
              </a:rPr>
              <a:t/>
            </a:r>
            <a:br>
              <a:rPr lang="en-US" sz="2100" b="1" dirty="0">
                <a:latin typeface="Sofia Pro Black" pitchFamily="2" charset="77"/>
              </a:rPr>
            </a:br>
            <a:r>
              <a:rPr lang="en-US" dirty="0">
                <a:solidFill>
                  <a:srgbClr val="FF8F1C"/>
                </a:solidFill>
                <a:latin typeface="Sofia Pro Medium" pitchFamily="2" charset="77"/>
              </a:rPr>
              <a:t>(Any supported third-party benefit administration platform)</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50% discount on set-up fees or monthly subscription costs</a:t>
            </a:r>
          </a:p>
          <a:p>
            <a:pPr marL="285750" lvl="1" indent="-285750">
              <a:lnSpc>
                <a:spcPct val="90000"/>
              </a:lnSpc>
              <a:spcAft>
                <a:spcPts val="2400"/>
              </a:spcAft>
              <a:buClr>
                <a:srgbClr val="ED2024"/>
              </a:buClr>
              <a:buFont typeface="Arial,Sans-Serif"/>
              <a:buChar char="•"/>
            </a:pPr>
            <a:r>
              <a:rPr lang="en-US" dirty="0">
                <a:solidFill>
                  <a:srgbClr val="323E48"/>
                </a:solidFill>
                <a:latin typeface="Sofia Pro Medium" pitchFamily="2" charset="77"/>
              </a:rPr>
              <a:t>Employee Navigator fees included at no cost</a:t>
            </a:r>
          </a:p>
          <a:p>
            <a:pPr>
              <a:lnSpc>
                <a:spcPct val="90000"/>
              </a:lnSpc>
              <a:spcAft>
                <a:spcPts val="600"/>
              </a:spcAft>
            </a:pPr>
            <a:r>
              <a:rPr lang="en-US" sz="2200" b="1" dirty="0">
                <a:solidFill>
                  <a:srgbClr val="FF8F1C"/>
                </a:solidFill>
                <a:latin typeface="Sofia Pro Black" pitchFamily="2" charset="77"/>
              </a:rPr>
              <a:t>Flexible Benefit Services &amp; COBRA Administration</a:t>
            </a:r>
          </a:p>
          <a:p>
            <a:pPr marL="285750" lvl="1" indent="-285750">
              <a:lnSpc>
                <a:spcPct val="90000"/>
              </a:lnSpc>
              <a:spcAft>
                <a:spcPts val="600"/>
              </a:spcAft>
              <a:buClr>
                <a:srgbClr val="ED2024"/>
              </a:buClr>
              <a:buSzPct val="100000"/>
              <a:buFont typeface="Arial,Sans-Serif"/>
              <a:buChar char="•"/>
            </a:pPr>
            <a:r>
              <a:rPr lang="en-US" dirty="0">
                <a:solidFill>
                  <a:srgbClr val="323E48"/>
                </a:solidFill>
                <a:latin typeface="Sofia Pro Medium" pitchFamily="2" charset="77"/>
              </a:rPr>
              <a:t>Discount</a:t>
            </a:r>
          </a:p>
          <a:p>
            <a:pPr marL="285750" lvl="1" indent="-285750">
              <a:lnSpc>
                <a:spcPct val="90000"/>
              </a:lnSpc>
              <a:spcAft>
                <a:spcPts val="600"/>
              </a:spcAft>
              <a:buClr>
                <a:srgbClr val="ED2024"/>
              </a:buClr>
              <a:buSzPct val="100000"/>
              <a:buFont typeface="Arial,Sans-Serif"/>
              <a:buChar char="•"/>
            </a:pPr>
            <a:r>
              <a:rPr lang="en-US" dirty="0">
                <a:solidFill>
                  <a:srgbClr val="323E48"/>
                </a:solidFill>
                <a:latin typeface="Sofia Pro Medium" pitchFamily="2" charset="77"/>
              </a:rPr>
              <a:t>Waived setup and renewal fees</a:t>
            </a:r>
          </a:p>
          <a:p>
            <a:pPr>
              <a:spcAft>
                <a:spcPts val="2400"/>
              </a:spcAft>
            </a:pPr>
            <a:endParaRPr lang="en-US" sz="2100" b="1" dirty="0">
              <a:latin typeface="Sofia Pro Black" pitchFamily="2" charset="77"/>
            </a:endParaRPr>
          </a:p>
        </p:txBody>
      </p:sp>
    </p:spTree>
    <p:extLst>
      <p:ext uri="{BB962C8B-B14F-4D97-AF65-F5344CB8AC3E}">
        <p14:creationId xmlns:p14="http://schemas.microsoft.com/office/powerpoint/2010/main" val="821291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0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FE89E-455D-374C-B7D8-702147C704DE}"/>
              </a:ext>
            </a:extLst>
          </p:cNvPr>
          <p:cNvPicPr>
            <a:picLocks noChangeAspect="1"/>
          </p:cNvPicPr>
          <p:nvPr/>
        </p:nvPicPr>
        <p:blipFill>
          <a:blip r:embed="rId3"/>
          <a:srcRect/>
          <a:stretch/>
        </p:blipFill>
        <p:spPr>
          <a:xfrm>
            <a:off x="-130629" y="-123944"/>
            <a:ext cx="12465697" cy="7019266"/>
          </a:xfrm>
          <a:prstGeom prst="rect">
            <a:avLst/>
          </a:prstGeom>
        </p:spPr>
      </p:pic>
      <p:sp>
        <p:nvSpPr>
          <p:cNvPr id="4" name="TextBox 3">
            <a:extLst>
              <a:ext uri="{FF2B5EF4-FFF2-40B4-BE49-F238E27FC236}">
                <a16:creationId xmlns:a16="http://schemas.microsoft.com/office/drawing/2014/main" id="{AA4B3996-A0B7-BF4C-AD54-AD22EC3CD554}"/>
              </a:ext>
            </a:extLst>
          </p:cNvPr>
          <p:cNvSpPr txBox="1"/>
          <p:nvPr/>
        </p:nvSpPr>
        <p:spPr>
          <a:xfrm>
            <a:off x="914400" y="914400"/>
            <a:ext cx="5943600" cy="4721292"/>
          </a:xfrm>
          <a:prstGeom prst="rect">
            <a:avLst/>
          </a:prstGeom>
          <a:noFill/>
        </p:spPr>
        <p:txBody>
          <a:bodyPr wrap="square" rtlCol="0">
            <a:spAutoFit/>
          </a:bodyPr>
          <a:lstStyle/>
          <a:p>
            <a:pPr>
              <a:lnSpc>
                <a:spcPts val="4800"/>
              </a:lnSpc>
              <a:spcBef>
                <a:spcPts val="1000"/>
              </a:spcBef>
            </a:pPr>
            <a:r>
              <a:rPr lang="en-US" sz="3600" b="1" dirty="0">
                <a:solidFill>
                  <a:srgbClr val="323E48"/>
                </a:solidFill>
                <a:latin typeface="Sofia Pro Black" pitchFamily="2" charset="77"/>
              </a:rPr>
              <a:t>Who We Are</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Founded in 1997</a:t>
            </a:r>
          </a:p>
          <a:p>
            <a:pPr marL="342900" indent="-342900">
              <a:lnSpc>
                <a:spcPct val="90000"/>
              </a:lnSpc>
              <a:spcBef>
                <a:spcPts val="1000"/>
              </a:spcBef>
              <a:spcAft>
                <a:spcPts val="800"/>
              </a:spcAft>
              <a:buClr>
                <a:srgbClr val="ED2024"/>
              </a:buClr>
              <a:buFont typeface="Arial" panose="020B0604020202020204" pitchFamily="34" charset="0"/>
              <a:buChar char="•"/>
            </a:pPr>
            <a:r>
              <a:rPr lang="en-US" dirty="0">
                <a:solidFill>
                  <a:srgbClr val="323E48"/>
                </a:solidFill>
                <a:latin typeface="Sofia Pro Medium" pitchFamily="2" charset="77"/>
              </a:rPr>
              <a:t>Went public in 2014 (NASDAQ:PCTY)</a:t>
            </a:r>
          </a:p>
          <a:p>
            <a:pPr marL="342900" indent="-342900">
              <a:lnSpc>
                <a:spcPct val="90000"/>
              </a:lnSpc>
              <a:spcBef>
                <a:spcPts val="1000"/>
              </a:spcBef>
              <a:spcAft>
                <a:spcPts val="2000"/>
              </a:spcAft>
              <a:buClr>
                <a:srgbClr val="ED2024"/>
              </a:buClr>
              <a:buFont typeface="Arial" panose="020B0604020202020204" pitchFamily="34" charset="0"/>
              <a:buChar char="•"/>
            </a:pPr>
            <a:r>
              <a:rPr lang="en-US" dirty="0">
                <a:solidFill>
                  <a:srgbClr val="323E48"/>
                </a:solidFill>
                <a:latin typeface="Sofia Pro Medium" pitchFamily="2" charset="77"/>
              </a:rPr>
              <a:t>Disrupters in HR and payroll </a:t>
            </a:r>
            <a:br>
              <a:rPr lang="en-US" dirty="0">
                <a:solidFill>
                  <a:srgbClr val="323E48"/>
                </a:solidFill>
                <a:latin typeface="Sofia Pro Medium" pitchFamily="2" charset="77"/>
              </a:rPr>
            </a:br>
            <a:r>
              <a:rPr lang="en-US" dirty="0">
                <a:solidFill>
                  <a:srgbClr val="323E48"/>
                </a:solidFill>
                <a:latin typeface="Sofia Pro Medium" pitchFamily="2" charset="77"/>
              </a:rPr>
              <a:t>software industry</a:t>
            </a:r>
          </a:p>
          <a:p>
            <a:pPr>
              <a:lnSpc>
                <a:spcPts val="2800"/>
              </a:lnSpc>
              <a:spcBef>
                <a:spcPts val="1000"/>
              </a:spcBef>
            </a:pPr>
            <a:r>
              <a:rPr lang="en-US" sz="2200" b="1" dirty="0">
                <a:solidFill>
                  <a:srgbClr val="FF8F1C"/>
                </a:solidFill>
                <a:latin typeface="Sofia Pro Black" pitchFamily="2" charset="77"/>
              </a:rPr>
              <a:t>By the Numbers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20,000+ clients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25% year-over-year </a:t>
            </a:r>
            <a:br>
              <a:rPr lang="en-US" dirty="0">
                <a:solidFill>
                  <a:srgbClr val="323E48"/>
                </a:solidFill>
                <a:latin typeface="Sofia Pro Medium" pitchFamily="2" charset="77"/>
              </a:rPr>
            </a:br>
            <a:r>
              <a:rPr lang="en-US" dirty="0">
                <a:solidFill>
                  <a:srgbClr val="323E48"/>
                </a:solidFill>
                <a:latin typeface="Sofia Pro Medium" pitchFamily="2" charset="77"/>
              </a:rPr>
              <a:t>revenue growth</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13-15% investment of </a:t>
            </a:r>
            <a:br>
              <a:rPr lang="en-US" dirty="0">
                <a:solidFill>
                  <a:srgbClr val="323E48"/>
                </a:solidFill>
                <a:latin typeface="Sofia Pro Medium" pitchFamily="2" charset="77"/>
              </a:rPr>
            </a:br>
            <a:r>
              <a:rPr lang="en-US" dirty="0">
                <a:solidFill>
                  <a:srgbClr val="323E48"/>
                </a:solidFill>
                <a:latin typeface="Sofia Pro Medium" pitchFamily="2" charset="77"/>
              </a:rPr>
              <a:t>annual revenue in R&amp;D</a:t>
            </a:r>
          </a:p>
        </p:txBody>
      </p:sp>
      <p:pic>
        <p:nvPicPr>
          <p:cNvPr id="5" name="Picture 4">
            <a:extLst>
              <a:ext uri="{FF2B5EF4-FFF2-40B4-BE49-F238E27FC236}">
                <a16:creationId xmlns:a16="http://schemas.microsoft.com/office/drawing/2014/main" id="{2FF38B3A-DAB5-3446-9185-C6E8152C6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Tree>
    <p:extLst>
      <p:ext uri="{BB962C8B-B14F-4D97-AF65-F5344CB8AC3E}">
        <p14:creationId xmlns:p14="http://schemas.microsoft.com/office/powerpoint/2010/main" val="38747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C3040-6EC2-7748-8983-60BEBE493C72}"/>
              </a:ext>
            </a:extLst>
          </p:cNvPr>
          <p:cNvPicPr>
            <a:picLocks noChangeAspect="1"/>
          </p:cNvPicPr>
          <p:nvPr/>
        </p:nvPicPr>
        <p:blipFill>
          <a:blip r:embed="rId2"/>
          <a:srcRect/>
          <a:stretch/>
        </p:blipFill>
        <p:spPr>
          <a:xfrm>
            <a:off x="-86956" y="-57322"/>
            <a:ext cx="12347381" cy="6952644"/>
          </a:xfrm>
          <a:prstGeom prst="rect">
            <a:avLst/>
          </a:prstGeom>
        </p:spPr>
      </p:pic>
      <p:pic>
        <p:nvPicPr>
          <p:cNvPr id="8" name="Picture 7">
            <a:extLst>
              <a:ext uri="{FF2B5EF4-FFF2-40B4-BE49-F238E27FC236}">
                <a16:creationId xmlns:a16="http://schemas.microsoft.com/office/drawing/2014/main" id="{7BCF5E69-4AEE-FE42-B6B6-DF5CC2523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143000"/>
            <a:ext cx="7129670" cy="4745915"/>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preferred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Implementation Services</a:t>
            </a:r>
          </a:p>
          <a:p>
            <a:pPr>
              <a:lnSpc>
                <a:spcPct val="90000"/>
              </a:lnSpc>
              <a:spcAft>
                <a:spcPts val="2400"/>
              </a:spcAft>
            </a:pPr>
            <a:r>
              <a:rPr lang="en-US" sz="2200" b="1" dirty="0">
                <a:solidFill>
                  <a:srgbClr val="FF8F1C"/>
                </a:solidFill>
                <a:latin typeface="Sofia Pro Black" pitchFamily="2" charset="77"/>
              </a:rPr>
              <a:t>Dedicated Partner Services Team</a:t>
            </a:r>
          </a:p>
          <a:p>
            <a:pPr>
              <a:lnSpc>
                <a:spcPct val="90000"/>
              </a:lnSpc>
              <a:spcAft>
                <a:spcPts val="2400"/>
              </a:spcAft>
            </a:pPr>
            <a:r>
              <a:rPr lang="en-US" sz="2200" b="1" dirty="0">
                <a:solidFill>
                  <a:srgbClr val="FF8F1C"/>
                </a:solidFill>
                <a:latin typeface="Sofia Pro Black" pitchFamily="2" charset="77"/>
              </a:rPr>
              <a:t>Partner Hotline/Email</a:t>
            </a:r>
          </a:p>
          <a:p>
            <a:pPr>
              <a:lnSpc>
                <a:spcPct val="90000"/>
              </a:lnSpc>
              <a:spcAft>
                <a:spcPts val="2400"/>
              </a:spcAft>
            </a:pPr>
            <a:r>
              <a:rPr lang="en-US" sz="2200" b="1" dirty="0">
                <a:solidFill>
                  <a:srgbClr val="FF8F1C"/>
                </a:solidFill>
                <a:latin typeface="Sofia Pro Black" pitchFamily="2" charset="77"/>
              </a:rPr>
              <a:t>Partner Onboarding Meeting</a:t>
            </a:r>
          </a:p>
          <a:p>
            <a:pPr>
              <a:lnSpc>
                <a:spcPct val="90000"/>
              </a:lnSpc>
              <a:spcAft>
                <a:spcPts val="2400"/>
              </a:spcAft>
            </a:pPr>
            <a:r>
              <a:rPr lang="en-US" sz="2200" b="1" dirty="0">
                <a:solidFill>
                  <a:srgbClr val="FF8F1C"/>
                </a:solidFill>
                <a:latin typeface="Sofia Pro Black" pitchFamily="2" charset="77"/>
              </a:rPr>
              <a:t>Custom Implementation Options</a:t>
            </a:r>
          </a:p>
          <a:p>
            <a:pPr>
              <a:lnSpc>
                <a:spcPct val="90000"/>
              </a:lnSpc>
              <a:spcAft>
                <a:spcPts val="2400"/>
              </a:spcAft>
            </a:pPr>
            <a:r>
              <a:rPr lang="en-US" sz="2200" b="1" dirty="0">
                <a:solidFill>
                  <a:srgbClr val="FF8F1C"/>
                </a:solidFill>
                <a:latin typeface="Sofia Pro Black" pitchFamily="2" charset="77"/>
              </a:rPr>
              <a:t>Recurring Implementation Status Reports</a:t>
            </a:r>
          </a:p>
          <a:p>
            <a:pPr>
              <a:lnSpc>
                <a:spcPct val="90000"/>
              </a:lnSpc>
              <a:spcAft>
                <a:spcPts val="800"/>
              </a:spcAft>
            </a:pPr>
            <a:r>
              <a:rPr lang="en-US" sz="2200" b="1" dirty="0">
                <a:solidFill>
                  <a:srgbClr val="FF8F1C"/>
                </a:solidFill>
                <a:latin typeface="Sofia Pro Black" pitchFamily="2" charset="77"/>
              </a:rPr>
              <a:t>Partner Business Reviews</a:t>
            </a:r>
            <a:endParaRPr lang="en-US" sz="2200" b="1" dirty="0">
              <a:latin typeface="Sofia Pro Black" pitchFamily="2" charset="77"/>
            </a:endParaRPr>
          </a:p>
        </p:txBody>
      </p:sp>
    </p:spTree>
    <p:extLst>
      <p:ext uri="{BB962C8B-B14F-4D97-AF65-F5344CB8AC3E}">
        <p14:creationId xmlns:p14="http://schemas.microsoft.com/office/powerpoint/2010/main" val="262631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67E92-55FB-A345-B0D4-F05BF7CC9A19}"/>
              </a:ext>
            </a:extLst>
          </p:cNvPr>
          <p:cNvPicPr>
            <a:picLocks noChangeAspect="1"/>
          </p:cNvPicPr>
          <p:nvPr/>
        </p:nvPicPr>
        <p:blipFill>
          <a:blip r:embed="rId3"/>
          <a:srcRect/>
          <a:stretch/>
        </p:blipFill>
        <p:spPr>
          <a:xfrm>
            <a:off x="-1" y="-24493"/>
            <a:ext cx="12335069" cy="6938476"/>
          </a:xfrm>
          <a:prstGeom prst="rect">
            <a:avLst/>
          </a:prstGeom>
        </p:spPr>
      </p:pic>
      <p:pic>
        <p:nvPicPr>
          <p:cNvPr id="7" name="Picture 6">
            <a:extLst>
              <a:ext uri="{FF2B5EF4-FFF2-40B4-BE49-F238E27FC236}">
                <a16:creationId xmlns:a16="http://schemas.microsoft.com/office/drawing/2014/main" id="{61942CBB-436B-0A45-9F1D-8645AF10A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828800"/>
            <a:ext cx="8915337" cy="2908489"/>
          </a:xfrm>
          <a:prstGeom prst="rect">
            <a:avLst/>
          </a:prstGeom>
          <a:noFill/>
        </p:spPr>
        <p:txBody>
          <a:bodyPr wrap="square" rtlCol="0">
            <a:spAutoFit/>
          </a:bodyPr>
          <a:lstStyle/>
          <a:p>
            <a:pPr>
              <a:lnSpc>
                <a:spcPct val="90000"/>
              </a:lnSpc>
              <a:spcAft>
                <a:spcPts val="600"/>
              </a:spcAft>
              <a:tabLst>
                <a:tab pos="6623050" algn="l"/>
              </a:tabLst>
            </a:pPr>
            <a:r>
              <a:rPr lang="en-US" b="1" dirty="0">
                <a:solidFill>
                  <a:srgbClr val="ED2024"/>
                </a:solidFill>
                <a:latin typeface="Sofia Pro Black" pitchFamily="2" charset="77"/>
              </a:rPr>
              <a:t>preferred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Resources &amp; Support</a:t>
            </a:r>
          </a:p>
          <a:p>
            <a:pPr>
              <a:lnSpc>
                <a:spcPct val="90000"/>
              </a:lnSpc>
              <a:spcAft>
                <a:spcPts val="2400"/>
              </a:spcAft>
            </a:pPr>
            <a:r>
              <a:rPr lang="en-US" sz="2200" b="1" dirty="0">
                <a:solidFill>
                  <a:srgbClr val="FF8F1C"/>
                </a:solidFill>
                <a:latin typeface="Sofia Pro Black" pitchFamily="2" charset="77"/>
              </a:rPr>
              <a:t>Local Sales Team</a:t>
            </a:r>
          </a:p>
          <a:p>
            <a:pPr>
              <a:lnSpc>
                <a:spcPct val="90000"/>
              </a:lnSpc>
              <a:spcAft>
                <a:spcPts val="2400"/>
              </a:spcAft>
            </a:pPr>
            <a:r>
              <a:rPr lang="en-US" sz="2200" b="1" dirty="0">
                <a:solidFill>
                  <a:srgbClr val="FF8F1C"/>
                </a:solidFill>
                <a:latin typeface="Sofia Pro Black" pitchFamily="2" charset="77"/>
              </a:rPr>
              <a:t>Regional Partner Manager</a:t>
            </a:r>
          </a:p>
          <a:p>
            <a:pPr>
              <a:lnSpc>
                <a:spcPct val="90000"/>
              </a:lnSpc>
              <a:spcAft>
                <a:spcPts val="2400"/>
              </a:spcAft>
            </a:pPr>
            <a:r>
              <a:rPr lang="en-US" sz="2200" b="1" dirty="0">
                <a:solidFill>
                  <a:srgbClr val="FF8F1C"/>
                </a:solidFill>
                <a:latin typeface="Sofia Pro Black" pitchFamily="2" charset="77"/>
              </a:rPr>
              <a:t>Partner Director</a:t>
            </a:r>
            <a:endParaRPr lang="en-US" sz="2100" b="1" dirty="0">
              <a:latin typeface="Sofia Pro Black" pitchFamily="2" charset="77"/>
            </a:endParaRPr>
          </a:p>
        </p:txBody>
      </p:sp>
    </p:spTree>
    <p:extLst>
      <p:ext uri="{BB962C8B-B14F-4D97-AF65-F5344CB8AC3E}">
        <p14:creationId xmlns:p14="http://schemas.microsoft.com/office/powerpoint/2010/main" val="810365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C2532-8D9A-2247-9194-CEA1E4D9F3DA}"/>
              </a:ext>
            </a:extLst>
          </p:cNvPr>
          <p:cNvPicPr>
            <a:picLocks noChangeAspect="1"/>
          </p:cNvPicPr>
          <p:nvPr/>
        </p:nvPicPr>
        <p:blipFill>
          <a:blip r:embed="rId3"/>
          <a:srcRect/>
          <a:stretch/>
        </p:blipFill>
        <p:spPr>
          <a:xfrm>
            <a:off x="-49634" y="0"/>
            <a:ext cx="12328719" cy="6942136"/>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685800"/>
            <a:ext cx="8915337" cy="3911840"/>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preferred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Benefit Advisor Certification</a:t>
            </a:r>
          </a:p>
          <a:p>
            <a:pPr>
              <a:lnSpc>
                <a:spcPct val="90000"/>
              </a:lnSpc>
              <a:spcAft>
                <a:spcPts val="600"/>
              </a:spcAft>
            </a:pPr>
            <a:r>
              <a:rPr lang="en-US" b="1" i="1" dirty="0">
                <a:solidFill>
                  <a:schemeClr val="accent2"/>
                </a:solidFill>
                <a:latin typeface="Sofia Pro Black" pitchFamily="2" charset="77"/>
              </a:rPr>
              <a:t>For Enterprise and Enhanced platforms only. </a:t>
            </a:r>
            <a:endParaRPr lang="en-US" sz="2400" b="1" i="1" dirty="0">
              <a:solidFill>
                <a:schemeClr val="accent2"/>
              </a:solidFill>
              <a:latin typeface="Sofia Pro" pitchFamily="2" charset="77"/>
            </a:endParaRPr>
          </a:p>
          <a:p>
            <a:pPr>
              <a:lnSpc>
                <a:spcPct val="90000"/>
              </a:lnSpc>
              <a:spcAft>
                <a:spcPts val="600"/>
              </a:spcAft>
            </a:pPr>
            <a:r>
              <a:rPr lang="en-US" dirty="0">
                <a:latin typeface="Sofia Pro" pitchFamily="2" charset="77"/>
              </a:rPr>
              <a:t>Become Paylocity Certified Benefits Advisors and be the value-added </a:t>
            </a:r>
            <a:br>
              <a:rPr lang="en-US" dirty="0">
                <a:latin typeface="Sofia Pro" pitchFamily="2" charset="77"/>
              </a:rPr>
            </a:br>
            <a:r>
              <a:rPr lang="en-US" dirty="0">
                <a:latin typeface="Sofia Pro" pitchFamily="2" charset="77"/>
              </a:rPr>
              <a:t>main contact between Paylocity and your client. </a:t>
            </a:r>
            <a:endParaRPr lang="en-US" sz="2400" dirty="0">
              <a:latin typeface="Sofia Pro" pitchFamily="2" charset="77"/>
            </a:endParaRPr>
          </a:p>
          <a:p>
            <a:pPr>
              <a:lnSpc>
                <a:spcPct val="90000"/>
              </a:lnSpc>
              <a:spcBef>
                <a:spcPts val="1200"/>
              </a:spcBef>
              <a:spcAft>
                <a:spcPts val="600"/>
              </a:spcAft>
            </a:pPr>
            <a:r>
              <a:rPr lang="en-US" dirty="0">
                <a:latin typeface="Sofia Pro" pitchFamily="2" charset="77"/>
              </a:rPr>
              <a:t>Partners will identify one or two individuals within their agency to be </a:t>
            </a:r>
            <a:br>
              <a:rPr lang="en-US" dirty="0">
                <a:latin typeface="Sofia Pro" pitchFamily="2" charset="77"/>
              </a:rPr>
            </a:br>
            <a:r>
              <a:rPr lang="en-US" dirty="0">
                <a:latin typeface="Sofia Pro" pitchFamily="2" charset="77"/>
              </a:rPr>
              <a:t>trained in the “client role” during the Benefits Administration </a:t>
            </a:r>
            <a:br>
              <a:rPr lang="en-US" dirty="0">
                <a:latin typeface="Sofia Pro" pitchFamily="2" charset="77"/>
              </a:rPr>
            </a:br>
            <a:r>
              <a:rPr lang="en-US" dirty="0">
                <a:latin typeface="Sofia Pro" pitchFamily="2" charset="77"/>
              </a:rPr>
              <a:t>Implementation, Support, and Open Enrollment experience. </a:t>
            </a:r>
            <a:endParaRPr lang="en-US" sz="2400" dirty="0">
              <a:latin typeface="Sofia Pro" pitchFamily="2" charset="77"/>
            </a:endParaRPr>
          </a:p>
          <a:p>
            <a:pPr>
              <a:lnSpc>
                <a:spcPct val="90000"/>
              </a:lnSpc>
              <a:spcBef>
                <a:spcPts val="1200"/>
              </a:spcBef>
              <a:spcAft>
                <a:spcPts val="600"/>
              </a:spcAft>
            </a:pPr>
            <a:r>
              <a:rPr lang="en-US" dirty="0">
                <a:latin typeface="Sofia Pro" pitchFamily="2" charset="77"/>
              </a:rPr>
              <a:t>Receive a certification of completion upon successful completion of </a:t>
            </a:r>
            <a:br>
              <a:rPr lang="en-US" dirty="0">
                <a:latin typeface="Sofia Pro" pitchFamily="2" charset="77"/>
              </a:rPr>
            </a:br>
            <a:r>
              <a:rPr lang="en-US" dirty="0">
                <a:latin typeface="Sofia Pro" pitchFamily="2" charset="77"/>
              </a:rPr>
              <a:t>the training program.</a:t>
            </a:r>
            <a:endParaRPr lang="en-US" sz="2100" b="1" dirty="0">
              <a:latin typeface="Sofia Pro" pitchFamily="2" charset="77"/>
            </a:endParaRPr>
          </a:p>
        </p:txBody>
      </p:sp>
      <p:pic>
        <p:nvPicPr>
          <p:cNvPr id="5" name="Picture 4">
            <a:extLst>
              <a:ext uri="{FF2B5EF4-FFF2-40B4-BE49-F238E27FC236}">
                <a16:creationId xmlns:a16="http://schemas.microsoft.com/office/drawing/2014/main" id="{3BE3EF4E-FC7B-8046-A50E-EDAA4D398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3929623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CF65E-E75C-904C-8712-5A9C6AB4989D}"/>
              </a:ext>
            </a:extLst>
          </p:cNvPr>
          <p:cNvPicPr>
            <a:picLocks noChangeAspect="1"/>
          </p:cNvPicPr>
          <p:nvPr/>
        </p:nvPicPr>
        <p:blipFill>
          <a:blip r:embed="rId2"/>
          <a:srcRect/>
          <a:stretch/>
        </p:blipFill>
        <p:spPr>
          <a:xfrm>
            <a:off x="-2454" y="-8534"/>
            <a:ext cx="12194455" cy="6866534"/>
          </a:xfrm>
          <a:prstGeom prst="rect">
            <a:avLst/>
          </a:prstGeom>
          <a:solidFill>
            <a:srgbClr val="D6D1CA">
              <a:alpha val="0"/>
            </a:srgbClr>
          </a:solidFill>
        </p:spPr>
      </p:pic>
      <p:pic>
        <p:nvPicPr>
          <p:cNvPr id="6" name="Picture 5" descr="A screen shot of a computer&#10;&#10;Description automatically generated">
            <a:extLst>
              <a:ext uri="{FF2B5EF4-FFF2-40B4-BE49-F238E27FC236}">
                <a16:creationId xmlns:a16="http://schemas.microsoft.com/office/drawing/2014/main" id="{6B4BD0D1-09C1-F349-B869-D60C175785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3774" y="1453225"/>
            <a:ext cx="7178727" cy="5189621"/>
          </a:xfrm>
          <a:prstGeom prst="rect">
            <a:avLst/>
          </a:prstGeom>
        </p:spPr>
      </p:pic>
      <p:sp>
        <p:nvSpPr>
          <p:cNvPr id="7" name="TextBox 6">
            <a:extLst>
              <a:ext uri="{FF2B5EF4-FFF2-40B4-BE49-F238E27FC236}">
                <a16:creationId xmlns:a16="http://schemas.microsoft.com/office/drawing/2014/main" id="{CC8BA84E-EA8A-984A-855E-8B4EB8F8DAE6}"/>
              </a:ext>
            </a:extLst>
          </p:cNvPr>
          <p:cNvSpPr txBox="1"/>
          <p:nvPr/>
        </p:nvSpPr>
        <p:spPr>
          <a:xfrm>
            <a:off x="914400" y="685800"/>
            <a:ext cx="8915337" cy="4884414"/>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preferred tier</a:t>
            </a:r>
          </a:p>
          <a:p>
            <a:pPr>
              <a:lnSpc>
                <a:spcPct val="90000"/>
              </a:lnSpc>
              <a:spcAft>
                <a:spcPts val="3600"/>
              </a:spcAft>
            </a:pPr>
            <a:r>
              <a:rPr lang="en-US" sz="3600" b="1" dirty="0">
                <a:solidFill>
                  <a:srgbClr val="323E48"/>
                </a:solidFill>
                <a:latin typeface="Sofia Pro Black" pitchFamily="2" charset="77"/>
              </a:rPr>
              <a:t>Partner Portal</a:t>
            </a:r>
          </a:p>
          <a:p>
            <a:pPr>
              <a:lnSpc>
                <a:spcPct val="90000"/>
              </a:lnSpc>
              <a:spcAft>
                <a:spcPts val="600"/>
              </a:spcAft>
            </a:pPr>
            <a:r>
              <a:rPr lang="en-US" sz="2200" b="1" dirty="0">
                <a:solidFill>
                  <a:srgbClr val="FF8F1C"/>
                </a:solidFill>
                <a:latin typeface="Sofia Pro Black" pitchFamily="2" charset="77"/>
              </a:rPr>
              <a:t>Stay Informed</a:t>
            </a:r>
          </a:p>
          <a:p>
            <a:pPr>
              <a:lnSpc>
                <a:spcPct val="90000"/>
              </a:lnSpc>
              <a:spcAft>
                <a:spcPts val="2400"/>
              </a:spcAft>
            </a:pPr>
            <a:r>
              <a:rPr lang="en-US" dirty="0">
                <a:latin typeface="Sofia Pro Medium" pitchFamily="2" charset="77"/>
              </a:rPr>
              <a:t>Get notified of new hires and terminations </a:t>
            </a:r>
            <a:br>
              <a:rPr lang="en-US" dirty="0">
                <a:latin typeface="Sofia Pro Medium" pitchFamily="2" charset="77"/>
              </a:rPr>
            </a:br>
            <a:r>
              <a:rPr lang="en-US" dirty="0">
                <a:latin typeface="Sofia Pro Medium" pitchFamily="2" charset="77"/>
              </a:rPr>
              <a:t>to take action.</a:t>
            </a:r>
          </a:p>
          <a:p>
            <a:pPr>
              <a:lnSpc>
                <a:spcPct val="90000"/>
              </a:lnSpc>
              <a:spcAft>
                <a:spcPts val="600"/>
              </a:spcAft>
            </a:pPr>
            <a:r>
              <a:rPr lang="en-US" sz="2200" b="1" dirty="0">
                <a:solidFill>
                  <a:srgbClr val="FF8F1C"/>
                </a:solidFill>
                <a:latin typeface="Sofia Pro Black" pitchFamily="2" charset="77"/>
              </a:rPr>
              <a:t>Use Insights</a:t>
            </a:r>
          </a:p>
          <a:p>
            <a:pPr>
              <a:lnSpc>
                <a:spcPct val="90000"/>
              </a:lnSpc>
              <a:spcAft>
                <a:spcPts val="2400"/>
              </a:spcAft>
            </a:pPr>
            <a:r>
              <a:rPr lang="en-US" dirty="0">
                <a:latin typeface="Sofia Pro Medium" pitchFamily="2" charset="77"/>
              </a:rPr>
              <a:t>Spot the biggest opportunities by </a:t>
            </a:r>
            <a:br>
              <a:rPr lang="en-US" dirty="0">
                <a:latin typeface="Sofia Pro Medium" pitchFamily="2" charset="77"/>
              </a:rPr>
            </a:br>
            <a:r>
              <a:rPr lang="en-US" dirty="0">
                <a:latin typeface="Sofia Pro Medium" pitchFamily="2" charset="77"/>
              </a:rPr>
              <a:t>tracking key metrics.</a:t>
            </a:r>
            <a:endParaRPr lang="en-US" b="1" dirty="0">
              <a:latin typeface="Sofia Pro Black" pitchFamily="2" charset="77"/>
            </a:endParaRPr>
          </a:p>
          <a:p>
            <a:pPr>
              <a:lnSpc>
                <a:spcPct val="90000"/>
              </a:lnSpc>
              <a:spcAft>
                <a:spcPts val="600"/>
              </a:spcAft>
            </a:pPr>
            <a:r>
              <a:rPr lang="en-US" sz="2200" b="1" dirty="0">
                <a:solidFill>
                  <a:srgbClr val="FF8F1C"/>
                </a:solidFill>
                <a:latin typeface="Sofia Pro Black" pitchFamily="2" charset="77"/>
              </a:rPr>
              <a:t>Stay Informed</a:t>
            </a:r>
          </a:p>
          <a:p>
            <a:pPr>
              <a:lnSpc>
                <a:spcPct val="90000"/>
              </a:lnSpc>
              <a:spcAft>
                <a:spcPts val="2400"/>
              </a:spcAft>
            </a:pPr>
            <a:r>
              <a:rPr lang="en-US" dirty="0">
                <a:latin typeface="Sofia Pro Medium" pitchFamily="2" charset="77"/>
              </a:rPr>
              <a:t>Send Campaigns to client employees </a:t>
            </a:r>
            <a:br>
              <a:rPr lang="en-US" dirty="0">
                <a:latin typeface="Sofia Pro Medium" pitchFamily="2" charset="77"/>
              </a:rPr>
            </a:br>
            <a:r>
              <a:rPr lang="en-US" dirty="0">
                <a:latin typeface="Sofia Pro Medium" pitchFamily="2" charset="77"/>
              </a:rPr>
              <a:t>across the trusted Paylocity site and </a:t>
            </a:r>
            <a:br>
              <a:rPr lang="en-US" dirty="0">
                <a:latin typeface="Sofia Pro Medium" pitchFamily="2" charset="77"/>
              </a:rPr>
            </a:br>
            <a:r>
              <a:rPr lang="en-US" dirty="0">
                <a:latin typeface="Sofia Pro Medium" pitchFamily="2" charset="77"/>
              </a:rPr>
              <a:t>mobile app.</a:t>
            </a:r>
            <a:endParaRPr lang="en-US" sz="2100" dirty="0">
              <a:latin typeface="Sofia Pro Medium" pitchFamily="2" charset="77"/>
            </a:endParaRPr>
          </a:p>
        </p:txBody>
      </p:sp>
      <p:pic>
        <p:nvPicPr>
          <p:cNvPr id="8" name="Picture 7">
            <a:extLst>
              <a:ext uri="{FF2B5EF4-FFF2-40B4-BE49-F238E27FC236}">
                <a16:creationId xmlns:a16="http://schemas.microsoft.com/office/drawing/2014/main" id="{7ACD0B0E-F785-3946-8823-F63BD206F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2415845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30D98C-8A0A-0B41-B392-76A684D68B45}"/>
              </a:ext>
            </a:extLst>
          </p:cNvPr>
          <p:cNvPicPr>
            <a:picLocks noChangeAspect="1"/>
          </p:cNvPicPr>
          <p:nvPr/>
        </p:nvPicPr>
        <p:blipFill>
          <a:blip r:embed="rId3"/>
          <a:srcRect/>
          <a:stretch/>
        </p:blipFill>
        <p:spPr>
          <a:xfrm>
            <a:off x="-38272" y="-23428"/>
            <a:ext cx="12440816" cy="6997959"/>
          </a:xfrm>
          <a:prstGeom prst="rect">
            <a:avLst/>
          </a:prstGeom>
        </p:spPr>
      </p:pic>
      <p:pic>
        <p:nvPicPr>
          <p:cNvPr id="12" name="Picture 11">
            <a:extLst>
              <a:ext uri="{FF2B5EF4-FFF2-40B4-BE49-F238E27FC236}">
                <a16:creationId xmlns:a16="http://schemas.microsoft.com/office/drawing/2014/main" id="{749E687C-DEC8-3D42-8E4D-08EE4F17B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
        <p:nvSpPr>
          <p:cNvPr id="21" name="TextBox 20">
            <a:extLst>
              <a:ext uri="{FF2B5EF4-FFF2-40B4-BE49-F238E27FC236}">
                <a16:creationId xmlns:a16="http://schemas.microsoft.com/office/drawing/2014/main" id="{CBBC4BA9-39DC-8C4A-9897-4B5E71D59F6A}"/>
              </a:ext>
            </a:extLst>
          </p:cNvPr>
          <p:cNvSpPr txBox="1"/>
          <p:nvPr/>
        </p:nvSpPr>
        <p:spPr>
          <a:xfrm>
            <a:off x="5826292" y="3687418"/>
            <a:ext cx="1834816" cy="423001"/>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preferred</a:t>
            </a:r>
          </a:p>
        </p:txBody>
      </p:sp>
      <p:pic>
        <p:nvPicPr>
          <p:cNvPr id="22" name="Picture 14">
            <a:extLst>
              <a:ext uri="{FF2B5EF4-FFF2-40B4-BE49-F238E27FC236}">
                <a16:creationId xmlns:a16="http://schemas.microsoft.com/office/drawing/2014/main" id="{37C77318-BB05-A14A-A0CC-6B0A7E196D60}"/>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6172200" y="2514600"/>
            <a:ext cx="1143000" cy="1143000"/>
          </a:xfrm>
          <a:prstGeom prst="rect">
            <a:avLst/>
          </a:prstGeom>
        </p:spPr>
      </p:pic>
      <p:sp>
        <p:nvSpPr>
          <p:cNvPr id="19" name="Rectangle 18">
            <a:extLst>
              <a:ext uri="{FF2B5EF4-FFF2-40B4-BE49-F238E27FC236}">
                <a16:creationId xmlns:a16="http://schemas.microsoft.com/office/drawing/2014/main" id="{CCC26F2E-C029-234D-AFCD-359218694443}"/>
              </a:ext>
            </a:extLst>
          </p:cNvPr>
          <p:cNvSpPr/>
          <p:nvPr/>
        </p:nvSpPr>
        <p:spPr>
          <a:xfrm>
            <a:off x="7543800" y="2743200"/>
            <a:ext cx="6096000" cy="895630"/>
          </a:xfrm>
          <a:prstGeom prst="rect">
            <a:avLst/>
          </a:prstGeom>
        </p:spPr>
        <p:txBody>
          <a:bodyPr>
            <a:spAutoFit/>
          </a:bodyPr>
          <a:lstStyle/>
          <a:p>
            <a:pPr>
              <a:lnSpc>
                <a:spcPct val="90000"/>
              </a:lnSpc>
              <a:spcAft>
                <a:spcPts val="800"/>
              </a:spcAft>
            </a:pPr>
            <a:r>
              <a:rPr lang="en-US" sz="2200" b="1" dirty="0">
                <a:solidFill>
                  <a:srgbClr val="323E48"/>
                </a:solidFill>
                <a:latin typeface="Sofia Pro Black" pitchFamily="2" charset="77"/>
              </a:rPr>
              <a:t>20% credit </a:t>
            </a:r>
            <a:r>
              <a:rPr lang="en-US" sz="2100" b="1" dirty="0">
                <a:solidFill>
                  <a:srgbClr val="323E48"/>
                </a:solidFill>
                <a:latin typeface="Sofia Pro Black" pitchFamily="2" charset="77"/>
              </a:rPr>
              <a:t/>
            </a:r>
            <a:br>
              <a:rPr lang="en-US" sz="2100" b="1" dirty="0">
                <a:solidFill>
                  <a:srgbClr val="323E48"/>
                </a:solidFill>
                <a:latin typeface="Sofia Pro Black" pitchFamily="2" charset="77"/>
              </a:rPr>
            </a:br>
            <a:r>
              <a:rPr lang="en-US" dirty="0">
                <a:solidFill>
                  <a:srgbClr val="323E48"/>
                </a:solidFill>
                <a:latin typeface="Sofia Pro Medium" pitchFamily="2" charset="77"/>
              </a:rPr>
              <a:t>on any Paylocity product </a:t>
            </a:r>
            <a:br>
              <a:rPr lang="en-US" dirty="0">
                <a:solidFill>
                  <a:srgbClr val="323E48"/>
                </a:solidFill>
                <a:latin typeface="Sofia Pro Medium" pitchFamily="2" charset="77"/>
              </a:rPr>
            </a:br>
            <a:r>
              <a:rPr lang="en-US" dirty="0">
                <a:solidFill>
                  <a:srgbClr val="323E48"/>
                </a:solidFill>
                <a:latin typeface="Sofia Pro Medium" pitchFamily="2" charset="77"/>
              </a:rPr>
              <a:t>purchased by your clients  </a:t>
            </a:r>
            <a:endParaRPr lang="en-US" b="1" dirty="0">
              <a:solidFill>
                <a:srgbClr val="323E48"/>
              </a:solidFill>
              <a:latin typeface="Sofia Pro Black" pitchFamily="2" charset="77"/>
            </a:endParaRPr>
          </a:p>
        </p:txBody>
      </p:sp>
      <p:sp>
        <p:nvSpPr>
          <p:cNvPr id="8" name="TextBox 7">
            <a:extLst>
              <a:ext uri="{FF2B5EF4-FFF2-40B4-BE49-F238E27FC236}">
                <a16:creationId xmlns:a16="http://schemas.microsoft.com/office/drawing/2014/main" id="{83471997-C654-0845-8E23-AAD796C368C6}"/>
              </a:ext>
            </a:extLst>
          </p:cNvPr>
          <p:cNvSpPr txBox="1"/>
          <p:nvPr/>
        </p:nvSpPr>
        <p:spPr>
          <a:xfrm>
            <a:off x="914400" y="2514600"/>
            <a:ext cx="2556588" cy="2086725"/>
          </a:xfrm>
          <a:prstGeom prst="rect">
            <a:avLst/>
          </a:prstGeom>
          <a:noFill/>
        </p:spPr>
        <p:txBody>
          <a:bodyPr wrap="square" rtlCol="0">
            <a:spAutoFit/>
          </a:bodyPr>
          <a:lstStyle/>
          <a:p>
            <a:pPr>
              <a:lnSpc>
                <a:spcPct val="90000"/>
              </a:lnSpc>
              <a:spcAft>
                <a:spcPts val="800"/>
              </a:spcAft>
            </a:pPr>
            <a:r>
              <a:rPr lang="en-US" sz="3600" b="1" dirty="0">
                <a:solidFill>
                  <a:schemeClr val="bg1"/>
                </a:solidFill>
                <a:latin typeface="Sofia Pro Black" pitchFamily="2" charset="77"/>
              </a:rPr>
              <a:t>Pricing Credits for Referred Clients</a:t>
            </a:r>
            <a:endParaRPr lang="en-US" sz="3600" dirty="0">
              <a:solidFill>
                <a:schemeClr val="bg1"/>
              </a:solidFill>
              <a:latin typeface="Sofia Pro Medium" pitchFamily="2" charset="77"/>
            </a:endParaRPr>
          </a:p>
        </p:txBody>
      </p:sp>
    </p:spTree>
    <p:extLst>
      <p:ext uri="{BB962C8B-B14F-4D97-AF65-F5344CB8AC3E}">
        <p14:creationId xmlns:p14="http://schemas.microsoft.com/office/powerpoint/2010/main" val="193798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95C42-E3AC-C94A-9A49-1ABDD8B1C3FC}"/>
              </a:ext>
            </a:extLst>
          </p:cNvPr>
          <p:cNvSpPr txBox="1">
            <a:spLocks/>
          </p:cNvSpPr>
          <p:nvPr/>
        </p:nvSpPr>
        <p:spPr>
          <a:xfrm>
            <a:off x="605897" y="2893742"/>
            <a:ext cx="11201400" cy="1070516"/>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lnSpc>
                <a:spcPts val="2800"/>
              </a:lnSpc>
              <a:spcAft>
                <a:spcPts val="600"/>
              </a:spcAft>
            </a:pPr>
            <a:r>
              <a:rPr lang="en-US" sz="2200" cap="none" dirty="0">
                <a:latin typeface="Sofia Pro Medium" pitchFamily="2" charset="77"/>
              </a:rPr>
              <a:t>Modular Optional Slides for Amplify Program</a:t>
            </a:r>
          </a:p>
          <a:p>
            <a:pPr algn="ctr">
              <a:lnSpc>
                <a:spcPts val="4800"/>
              </a:lnSpc>
            </a:pPr>
            <a:r>
              <a:rPr lang="en-US" sz="3600" b="1" cap="none" dirty="0">
                <a:latin typeface="Sofia Pro Black" pitchFamily="2" charset="77"/>
              </a:rPr>
              <a:t>Select Tier</a:t>
            </a:r>
          </a:p>
        </p:txBody>
      </p:sp>
    </p:spTree>
    <p:extLst>
      <p:ext uri="{BB962C8B-B14F-4D97-AF65-F5344CB8AC3E}">
        <p14:creationId xmlns:p14="http://schemas.microsoft.com/office/powerpoint/2010/main" val="515278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16B07B-057D-FB4D-9285-BED2B0168F8F}"/>
              </a:ext>
            </a:extLst>
          </p:cNvPr>
          <p:cNvPicPr>
            <a:picLocks noChangeAspect="1"/>
          </p:cNvPicPr>
          <p:nvPr/>
        </p:nvPicPr>
        <p:blipFill>
          <a:blip r:embed="rId2"/>
          <a:srcRect/>
          <a:stretch/>
        </p:blipFill>
        <p:spPr>
          <a:xfrm>
            <a:off x="-49634" y="0"/>
            <a:ext cx="12328719" cy="6942136"/>
          </a:xfrm>
          <a:prstGeom prst="rect">
            <a:avLst/>
          </a:prstGeom>
        </p:spPr>
      </p:pic>
      <p:pic>
        <p:nvPicPr>
          <p:cNvPr id="8" name="Picture 7">
            <a:extLst>
              <a:ext uri="{FF2B5EF4-FFF2-40B4-BE49-F238E27FC236}">
                <a16:creationId xmlns:a16="http://schemas.microsoft.com/office/drawing/2014/main" id="{48CEE5C9-07FF-BA45-BCE3-682E4089E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685800"/>
            <a:ext cx="10376452" cy="6426375"/>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select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Support from Every Area of Our Business</a:t>
            </a:r>
          </a:p>
          <a:p>
            <a:pPr>
              <a:lnSpc>
                <a:spcPct val="90000"/>
              </a:lnSpc>
              <a:spcAft>
                <a:spcPts val="600"/>
              </a:spcAft>
            </a:pPr>
            <a:r>
              <a:rPr lang="en-US" sz="2200" b="1" dirty="0">
                <a:solidFill>
                  <a:srgbClr val="FF8F1C"/>
                </a:solidFill>
                <a:latin typeface="Sofia Pro Black" pitchFamily="2" charset="77"/>
              </a:rPr>
              <a:t>Marketing</a:t>
            </a:r>
          </a:p>
          <a:p>
            <a:pPr marL="285750" lvl="1" indent="-285750">
              <a:lnSpc>
                <a:spcPct val="90000"/>
              </a:lnSpc>
              <a:spcAft>
                <a:spcPts val="2400"/>
              </a:spcAft>
              <a:buClr>
                <a:srgbClr val="ED2024"/>
              </a:buClr>
              <a:buFont typeface="Arial,Sans-Serif"/>
              <a:buChar char="•"/>
            </a:pPr>
            <a:r>
              <a:rPr lang="en-US" dirty="0">
                <a:latin typeface="Sofia Pro Medium" pitchFamily="2" charset="77"/>
              </a:rPr>
              <a:t>Eligibility for Amplify co-funded </a:t>
            </a:r>
            <a:br>
              <a:rPr lang="en-US" dirty="0">
                <a:latin typeface="Sofia Pro Medium" pitchFamily="2" charset="77"/>
              </a:rPr>
            </a:br>
            <a:r>
              <a:rPr lang="en-US" dirty="0">
                <a:latin typeface="Sofia Pro Medium" pitchFamily="2" charset="77"/>
              </a:rPr>
              <a:t>program support</a:t>
            </a:r>
          </a:p>
          <a:p>
            <a:pPr>
              <a:lnSpc>
                <a:spcPct val="90000"/>
              </a:lnSpc>
              <a:spcAft>
                <a:spcPts val="600"/>
              </a:spcAft>
            </a:pPr>
            <a:r>
              <a:rPr lang="en-US" sz="2200" b="1" dirty="0">
                <a:solidFill>
                  <a:srgbClr val="FF8F1C"/>
                </a:solidFill>
                <a:latin typeface="Sofia Pro Black" pitchFamily="2" charset="77"/>
              </a:rPr>
              <a:t>Carrier Integration </a:t>
            </a:r>
            <a:r>
              <a:rPr lang="en-US" sz="2100" b="1" dirty="0">
                <a:solidFill>
                  <a:srgbClr val="FF8F1C"/>
                </a:solidFill>
                <a:latin typeface="Sofia Pro Black" pitchFamily="2" charset="77"/>
              </a:rPr>
              <a:t/>
            </a:r>
            <a:br>
              <a:rPr lang="en-US" sz="2100" b="1" dirty="0">
                <a:solidFill>
                  <a:srgbClr val="FF8F1C"/>
                </a:solidFill>
                <a:latin typeface="Sofia Pro Black" pitchFamily="2" charset="77"/>
              </a:rPr>
            </a:br>
            <a:r>
              <a:rPr lang="en-US" dirty="0">
                <a:solidFill>
                  <a:srgbClr val="FF8F1C"/>
                </a:solidFill>
                <a:latin typeface="Sofia Pro Medium" pitchFamily="2" charset="77"/>
              </a:rPr>
              <a:t>(Enterprise &amp; Enhanced)</a:t>
            </a:r>
          </a:p>
          <a:p>
            <a:pPr marL="285750" lvl="1" indent="-285750">
              <a:lnSpc>
                <a:spcPct val="90000"/>
              </a:lnSpc>
              <a:spcAft>
                <a:spcPts val="2400"/>
              </a:spcAft>
              <a:buClr>
                <a:srgbClr val="ED2024"/>
              </a:buClr>
              <a:buFont typeface="Arial,Sans-Serif"/>
              <a:buChar char="•"/>
            </a:pPr>
            <a:r>
              <a:rPr lang="en-US" dirty="0">
                <a:latin typeface="Sofia Pro Medium" pitchFamily="2" charset="77"/>
              </a:rPr>
              <a:t>Up to (4) no-cost integration feeds </a:t>
            </a:r>
            <a:br>
              <a:rPr lang="en-US" dirty="0">
                <a:latin typeface="Sofia Pro Medium" pitchFamily="2" charset="77"/>
              </a:rPr>
            </a:br>
            <a:r>
              <a:rPr lang="en-US" dirty="0">
                <a:latin typeface="Sofia Pro Medium" pitchFamily="2" charset="77"/>
              </a:rPr>
              <a:t>per customer </a:t>
            </a:r>
            <a:r>
              <a:rPr lang="en-US" sz="1600" dirty="0">
                <a:latin typeface="Sofia Pro Medium" pitchFamily="2" charset="77"/>
              </a:rPr>
              <a:t>(min. 100+ employees)</a:t>
            </a:r>
          </a:p>
          <a:p>
            <a:pPr>
              <a:lnSpc>
                <a:spcPct val="90000"/>
              </a:lnSpc>
              <a:spcAft>
                <a:spcPts val="600"/>
              </a:spcAft>
            </a:pPr>
            <a:r>
              <a:rPr lang="en-US" sz="2200" b="1" dirty="0">
                <a:solidFill>
                  <a:srgbClr val="FF8F1C"/>
                </a:solidFill>
                <a:latin typeface="Sofia Pro Black" pitchFamily="2" charset="77"/>
              </a:rPr>
              <a:t>Flexible Benefit Services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&amp; COBRA Administration</a:t>
            </a:r>
          </a:p>
          <a:p>
            <a:pPr marL="285750" lvl="1" indent="-285750">
              <a:lnSpc>
                <a:spcPct val="90000"/>
              </a:lnSpc>
              <a:spcAft>
                <a:spcPts val="600"/>
              </a:spcAft>
              <a:buClr>
                <a:srgbClr val="ED2024"/>
              </a:buClr>
              <a:buFont typeface="Arial,Sans-Serif"/>
              <a:buChar char="•"/>
            </a:pPr>
            <a:r>
              <a:rPr lang="en-US" dirty="0">
                <a:latin typeface="Sofia Pro Medium" pitchFamily="2" charset="77"/>
              </a:rPr>
              <a:t>Discount</a:t>
            </a:r>
          </a:p>
          <a:p>
            <a:pPr marL="285750" lvl="1" indent="-285750">
              <a:lnSpc>
                <a:spcPct val="90000"/>
              </a:lnSpc>
              <a:spcAft>
                <a:spcPts val="1800"/>
              </a:spcAft>
              <a:buClr>
                <a:srgbClr val="ED2024"/>
              </a:buClr>
              <a:buFont typeface="Arial,Sans-Serif"/>
              <a:buChar char="•"/>
            </a:pPr>
            <a:r>
              <a:rPr lang="en-US" dirty="0">
                <a:latin typeface="Sofia Pro Medium" pitchFamily="2" charset="77"/>
              </a:rPr>
              <a:t>Waived setup and renewal fees</a:t>
            </a:r>
          </a:p>
          <a:p>
            <a:pPr marL="285750" lvl="1" indent="-285750">
              <a:lnSpc>
                <a:spcPts val="2400"/>
              </a:lnSpc>
              <a:spcAft>
                <a:spcPts val="600"/>
              </a:spcAft>
              <a:buFont typeface="Arial,Sans-Serif"/>
              <a:buChar char="•"/>
            </a:pPr>
            <a:endParaRPr lang="en-US" sz="2100" dirty="0">
              <a:latin typeface="Sofia Pro Medium" pitchFamily="2" charset="77"/>
            </a:endParaRPr>
          </a:p>
          <a:p>
            <a:pPr>
              <a:spcAft>
                <a:spcPts val="2400"/>
              </a:spcAft>
            </a:pPr>
            <a:endParaRPr lang="en-US" sz="2100" b="1" dirty="0">
              <a:latin typeface="Sofia Pro Black" pitchFamily="2" charset="77"/>
            </a:endParaRPr>
          </a:p>
        </p:txBody>
      </p:sp>
      <p:sp>
        <p:nvSpPr>
          <p:cNvPr id="2" name="Rectangle 1">
            <a:extLst>
              <a:ext uri="{FF2B5EF4-FFF2-40B4-BE49-F238E27FC236}">
                <a16:creationId xmlns:a16="http://schemas.microsoft.com/office/drawing/2014/main" id="{68A94C3B-28DE-6646-9290-5619B1133641}"/>
              </a:ext>
            </a:extLst>
          </p:cNvPr>
          <p:cNvSpPr/>
          <p:nvPr/>
        </p:nvSpPr>
        <p:spPr>
          <a:xfrm>
            <a:off x="5943600" y="2006317"/>
            <a:ext cx="6096000" cy="2292935"/>
          </a:xfrm>
          <a:prstGeom prst="rect">
            <a:avLst/>
          </a:prstGeom>
        </p:spPr>
        <p:txBody>
          <a:bodyPr>
            <a:spAutoFit/>
          </a:bodyPr>
          <a:lstStyle/>
          <a:p>
            <a:pPr>
              <a:lnSpc>
                <a:spcPct val="90000"/>
              </a:lnSpc>
              <a:spcAft>
                <a:spcPts val="600"/>
              </a:spcAft>
            </a:pPr>
            <a:r>
              <a:rPr lang="en-US" sz="2200" b="1" dirty="0">
                <a:solidFill>
                  <a:srgbClr val="FF8F1C"/>
                </a:solidFill>
                <a:latin typeface="Sofia Pro Black" pitchFamily="2" charset="77"/>
              </a:rPr>
              <a:t>Expert Integration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&amp; Implementation Support</a:t>
            </a:r>
          </a:p>
          <a:p>
            <a:pPr marL="285750" lvl="1" indent="-285750">
              <a:lnSpc>
                <a:spcPct val="90000"/>
              </a:lnSpc>
              <a:spcAft>
                <a:spcPts val="600"/>
              </a:spcAft>
              <a:buClr>
                <a:srgbClr val="ED2024"/>
              </a:buClr>
              <a:buFont typeface="Arial,Sans-Serif"/>
              <a:buChar char="•"/>
            </a:pPr>
            <a:r>
              <a:rPr lang="en-US" dirty="0">
                <a:latin typeface="Sofia Pro Medium" pitchFamily="2" charset="77"/>
              </a:rPr>
              <a:t>Dedicated partner services team</a:t>
            </a:r>
          </a:p>
          <a:p>
            <a:pPr marL="285750" lvl="1" indent="-285750">
              <a:lnSpc>
                <a:spcPct val="90000"/>
              </a:lnSpc>
              <a:spcAft>
                <a:spcPts val="2400"/>
              </a:spcAft>
              <a:buClr>
                <a:srgbClr val="ED2024"/>
              </a:buClr>
              <a:buFont typeface="Arial,Sans-Serif"/>
              <a:buChar char="•"/>
            </a:pPr>
            <a:r>
              <a:rPr lang="en-US" dirty="0">
                <a:latin typeface="Sofia Pro Medium" pitchFamily="2" charset="77"/>
              </a:rPr>
              <a:t>Partner hotline/email</a:t>
            </a:r>
          </a:p>
          <a:p>
            <a:pPr>
              <a:lnSpc>
                <a:spcPct val="90000"/>
              </a:lnSpc>
              <a:spcAft>
                <a:spcPts val="600"/>
              </a:spcAft>
            </a:pPr>
            <a:r>
              <a:rPr lang="en-US" sz="2200" b="1" dirty="0">
                <a:solidFill>
                  <a:srgbClr val="FF8F1C"/>
                </a:solidFill>
                <a:latin typeface="Sofia Pro Black" pitchFamily="2" charset="77"/>
              </a:rPr>
              <a:t>Resources &amp; Support</a:t>
            </a:r>
          </a:p>
          <a:p>
            <a:pPr marL="285750" lvl="1" indent="-285750">
              <a:lnSpc>
                <a:spcPct val="90000"/>
              </a:lnSpc>
              <a:spcAft>
                <a:spcPts val="600"/>
              </a:spcAft>
              <a:buClr>
                <a:srgbClr val="ED2024"/>
              </a:buClr>
              <a:buFont typeface="Arial,Sans-Serif"/>
              <a:buChar char="•"/>
            </a:pPr>
            <a:r>
              <a:rPr lang="en-US" dirty="0">
                <a:latin typeface="Sofia Pro Medium" pitchFamily="2" charset="77"/>
              </a:rPr>
              <a:t>Dedicated local sales team</a:t>
            </a:r>
          </a:p>
        </p:txBody>
      </p:sp>
    </p:spTree>
    <p:extLst>
      <p:ext uri="{BB962C8B-B14F-4D97-AF65-F5344CB8AC3E}">
        <p14:creationId xmlns:p14="http://schemas.microsoft.com/office/powerpoint/2010/main" val="2736463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FFDDF5-E391-114F-9132-D2B1E9B9F1FE}"/>
              </a:ext>
            </a:extLst>
          </p:cNvPr>
          <p:cNvPicPr>
            <a:picLocks noChangeAspect="1"/>
          </p:cNvPicPr>
          <p:nvPr/>
        </p:nvPicPr>
        <p:blipFill>
          <a:blip r:embed="rId3"/>
          <a:srcRect/>
          <a:stretch/>
        </p:blipFill>
        <p:spPr>
          <a:xfrm>
            <a:off x="-38272" y="-23428"/>
            <a:ext cx="12440816" cy="6997959"/>
          </a:xfrm>
          <a:prstGeom prst="rect">
            <a:avLst/>
          </a:prstGeom>
        </p:spPr>
      </p:pic>
      <p:pic>
        <p:nvPicPr>
          <p:cNvPr id="15" name="Picture 14">
            <a:extLst>
              <a:ext uri="{FF2B5EF4-FFF2-40B4-BE49-F238E27FC236}">
                <a16:creationId xmlns:a16="http://schemas.microsoft.com/office/drawing/2014/main" id="{F5D177F3-0E28-9A47-9AE3-4392260BD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
        <p:nvSpPr>
          <p:cNvPr id="12" name="TextBox 11">
            <a:extLst>
              <a:ext uri="{FF2B5EF4-FFF2-40B4-BE49-F238E27FC236}">
                <a16:creationId xmlns:a16="http://schemas.microsoft.com/office/drawing/2014/main" id="{6A88E1C3-B664-C040-BA0C-F2875DBBA746}"/>
              </a:ext>
            </a:extLst>
          </p:cNvPr>
          <p:cNvSpPr txBox="1"/>
          <p:nvPr/>
        </p:nvSpPr>
        <p:spPr>
          <a:xfrm>
            <a:off x="5896302" y="3687418"/>
            <a:ext cx="1694716" cy="423001"/>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select</a:t>
            </a:r>
          </a:p>
        </p:txBody>
      </p:sp>
      <p:pic>
        <p:nvPicPr>
          <p:cNvPr id="13" name="Picture 10">
            <a:extLst>
              <a:ext uri="{FF2B5EF4-FFF2-40B4-BE49-F238E27FC236}">
                <a16:creationId xmlns:a16="http://schemas.microsoft.com/office/drawing/2014/main" id="{9184468B-F983-B649-B96A-70844C023FFC}"/>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6172160" y="2514600"/>
            <a:ext cx="1143000" cy="1143000"/>
          </a:xfrm>
          <a:prstGeom prst="rect">
            <a:avLst/>
          </a:prstGeom>
        </p:spPr>
      </p:pic>
      <p:sp>
        <p:nvSpPr>
          <p:cNvPr id="14" name="Rectangle 13">
            <a:extLst>
              <a:ext uri="{FF2B5EF4-FFF2-40B4-BE49-F238E27FC236}">
                <a16:creationId xmlns:a16="http://schemas.microsoft.com/office/drawing/2014/main" id="{071CCD64-B957-674D-9DFA-1C4B2C2FED3B}"/>
              </a:ext>
            </a:extLst>
          </p:cNvPr>
          <p:cNvSpPr/>
          <p:nvPr/>
        </p:nvSpPr>
        <p:spPr>
          <a:xfrm>
            <a:off x="7543800" y="2743200"/>
            <a:ext cx="6096000" cy="895630"/>
          </a:xfrm>
          <a:prstGeom prst="rect">
            <a:avLst/>
          </a:prstGeom>
        </p:spPr>
        <p:txBody>
          <a:bodyPr>
            <a:spAutoFit/>
          </a:bodyPr>
          <a:lstStyle/>
          <a:p>
            <a:pPr>
              <a:lnSpc>
                <a:spcPct val="90000"/>
              </a:lnSpc>
              <a:spcAft>
                <a:spcPts val="800"/>
              </a:spcAft>
            </a:pPr>
            <a:r>
              <a:rPr lang="en-US" sz="2200" b="1" dirty="0">
                <a:solidFill>
                  <a:srgbClr val="323E48"/>
                </a:solidFill>
                <a:latin typeface="Sofia Pro Black" pitchFamily="2" charset="77"/>
              </a:rPr>
              <a:t>10% credit </a:t>
            </a:r>
            <a:r>
              <a:rPr lang="en-US" sz="2100" b="1" dirty="0">
                <a:solidFill>
                  <a:srgbClr val="323E48"/>
                </a:solidFill>
                <a:latin typeface="Sofia Pro Black" pitchFamily="2" charset="77"/>
              </a:rPr>
              <a:t/>
            </a:r>
            <a:br>
              <a:rPr lang="en-US" sz="2100" b="1" dirty="0">
                <a:solidFill>
                  <a:srgbClr val="323E48"/>
                </a:solidFill>
                <a:latin typeface="Sofia Pro Black" pitchFamily="2" charset="77"/>
              </a:rPr>
            </a:br>
            <a:r>
              <a:rPr lang="en-US" dirty="0">
                <a:solidFill>
                  <a:srgbClr val="323E48"/>
                </a:solidFill>
                <a:latin typeface="Sofia Pro Medium" pitchFamily="2" charset="77"/>
              </a:rPr>
              <a:t>on any Paylocity product </a:t>
            </a:r>
            <a:br>
              <a:rPr lang="en-US" dirty="0">
                <a:solidFill>
                  <a:srgbClr val="323E48"/>
                </a:solidFill>
                <a:latin typeface="Sofia Pro Medium" pitchFamily="2" charset="77"/>
              </a:rPr>
            </a:br>
            <a:r>
              <a:rPr lang="en-US" dirty="0">
                <a:solidFill>
                  <a:srgbClr val="323E48"/>
                </a:solidFill>
                <a:latin typeface="Sofia Pro Medium" pitchFamily="2" charset="77"/>
              </a:rPr>
              <a:t>purchased by your clients  </a:t>
            </a:r>
            <a:endParaRPr lang="en-US" b="1" dirty="0">
              <a:solidFill>
                <a:srgbClr val="323E48"/>
              </a:solidFill>
              <a:latin typeface="Sofia Pro Black" pitchFamily="2" charset="77"/>
            </a:endParaRPr>
          </a:p>
        </p:txBody>
      </p:sp>
      <p:sp>
        <p:nvSpPr>
          <p:cNvPr id="8" name="TextBox 7">
            <a:extLst>
              <a:ext uri="{FF2B5EF4-FFF2-40B4-BE49-F238E27FC236}">
                <a16:creationId xmlns:a16="http://schemas.microsoft.com/office/drawing/2014/main" id="{14099699-11E2-F843-B23F-FD561723BCA6}"/>
              </a:ext>
            </a:extLst>
          </p:cNvPr>
          <p:cNvSpPr txBox="1"/>
          <p:nvPr/>
        </p:nvSpPr>
        <p:spPr>
          <a:xfrm>
            <a:off x="914400" y="2514600"/>
            <a:ext cx="2556588" cy="2086725"/>
          </a:xfrm>
          <a:prstGeom prst="rect">
            <a:avLst/>
          </a:prstGeom>
          <a:noFill/>
        </p:spPr>
        <p:txBody>
          <a:bodyPr wrap="square" rtlCol="0">
            <a:spAutoFit/>
          </a:bodyPr>
          <a:lstStyle/>
          <a:p>
            <a:pPr>
              <a:lnSpc>
                <a:spcPct val="90000"/>
              </a:lnSpc>
              <a:spcAft>
                <a:spcPts val="800"/>
              </a:spcAft>
            </a:pPr>
            <a:r>
              <a:rPr lang="en-US" sz="3600" b="1" dirty="0">
                <a:solidFill>
                  <a:schemeClr val="bg1"/>
                </a:solidFill>
                <a:latin typeface="Sofia Pro Black" pitchFamily="2" charset="77"/>
              </a:rPr>
              <a:t>Pricing Credits for Referred Clients</a:t>
            </a:r>
            <a:endParaRPr lang="en-US" sz="3600" dirty="0">
              <a:solidFill>
                <a:schemeClr val="bg1"/>
              </a:solidFill>
              <a:latin typeface="Sofia Pro Medium" pitchFamily="2" charset="77"/>
            </a:endParaRPr>
          </a:p>
        </p:txBody>
      </p:sp>
    </p:spTree>
    <p:extLst>
      <p:ext uri="{BB962C8B-B14F-4D97-AF65-F5344CB8AC3E}">
        <p14:creationId xmlns:p14="http://schemas.microsoft.com/office/powerpoint/2010/main" val="1612192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73C5CA-C035-DF4E-B088-61E0ABC86C3E}"/>
              </a:ext>
            </a:extLst>
          </p:cNvPr>
          <p:cNvSpPr txBox="1">
            <a:spLocks/>
          </p:cNvSpPr>
          <p:nvPr/>
        </p:nvSpPr>
        <p:spPr>
          <a:xfrm>
            <a:off x="605897" y="2893742"/>
            <a:ext cx="11201400" cy="1070516"/>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lnSpc>
                <a:spcPts val="2800"/>
              </a:lnSpc>
              <a:spcAft>
                <a:spcPts val="600"/>
              </a:spcAft>
            </a:pPr>
            <a:r>
              <a:rPr lang="en-US" sz="2200" cap="none" dirty="0">
                <a:latin typeface="Sofia Pro Medium" pitchFamily="2" charset="77"/>
              </a:rPr>
              <a:t>Section 1</a:t>
            </a:r>
          </a:p>
          <a:p>
            <a:pPr algn="ctr">
              <a:lnSpc>
                <a:spcPts val="4800"/>
              </a:lnSpc>
            </a:pPr>
            <a:r>
              <a:rPr lang="en-US" sz="3600" b="1" cap="none" dirty="0">
                <a:latin typeface="Sofia Pro Black" pitchFamily="2" charset="77"/>
              </a:rPr>
              <a:t>About Paylocity + Client Value Prop</a:t>
            </a:r>
          </a:p>
        </p:txBody>
      </p:sp>
    </p:spTree>
    <p:extLst>
      <p:ext uri="{BB962C8B-B14F-4D97-AF65-F5344CB8AC3E}">
        <p14:creationId xmlns:p14="http://schemas.microsoft.com/office/powerpoint/2010/main" val="3886845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BB2740-8407-D141-8933-376BF7309DDE}"/>
              </a:ext>
            </a:extLst>
          </p:cNvPr>
          <p:cNvPicPr>
            <a:picLocks noChangeAspect="1"/>
          </p:cNvPicPr>
          <p:nvPr/>
        </p:nvPicPr>
        <p:blipFill>
          <a:blip r:embed="rId3"/>
          <a:srcRect/>
          <a:stretch/>
        </p:blipFill>
        <p:spPr>
          <a:xfrm>
            <a:off x="-37323" y="-43154"/>
            <a:ext cx="12335069" cy="6938476"/>
          </a:xfrm>
          <a:prstGeom prst="rect">
            <a:avLst/>
          </a:prstGeom>
        </p:spPr>
      </p:pic>
      <p:pic>
        <p:nvPicPr>
          <p:cNvPr id="14" name="Picture 13">
            <a:extLst>
              <a:ext uri="{FF2B5EF4-FFF2-40B4-BE49-F238E27FC236}">
                <a16:creationId xmlns:a16="http://schemas.microsoft.com/office/drawing/2014/main" id="{EC1BF675-3047-9C49-A316-09A2429D3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
        <p:nvSpPr>
          <p:cNvPr id="4" name="TextBox 3">
            <a:extLst>
              <a:ext uri="{FF2B5EF4-FFF2-40B4-BE49-F238E27FC236}">
                <a16:creationId xmlns:a16="http://schemas.microsoft.com/office/drawing/2014/main" id="{58E3A1F0-047C-AE41-A439-F09F97C029A8}"/>
              </a:ext>
            </a:extLst>
          </p:cNvPr>
          <p:cNvSpPr txBox="1"/>
          <p:nvPr/>
        </p:nvSpPr>
        <p:spPr>
          <a:xfrm>
            <a:off x="914400" y="685800"/>
            <a:ext cx="8852452" cy="1089529"/>
          </a:xfrm>
          <a:prstGeom prst="rect">
            <a:avLst/>
          </a:prstGeom>
          <a:noFill/>
        </p:spPr>
        <p:txBody>
          <a:bodyPr wrap="square" rtlCol="0">
            <a:spAutoFit/>
          </a:bodyPr>
          <a:lstStyle/>
          <a:p>
            <a:pPr>
              <a:lnSpc>
                <a:spcPct val="90000"/>
              </a:lnSpc>
            </a:pPr>
            <a:r>
              <a:rPr lang="en-US" sz="3600" b="1" dirty="0">
                <a:solidFill>
                  <a:schemeClr val="bg1"/>
                </a:solidFill>
                <a:latin typeface="Sofia Pro Black" pitchFamily="2" charset="77"/>
              </a:rPr>
              <a:t>Supporting Your Clients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in the Modern Workplace</a:t>
            </a:r>
            <a:endParaRPr lang="en-US" sz="3600" dirty="0">
              <a:solidFill>
                <a:schemeClr val="bg1"/>
              </a:solidFill>
              <a:latin typeface="Sofia Pro Medium" pitchFamily="2" charset="77"/>
            </a:endParaRPr>
          </a:p>
        </p:txBody>
      </p:sp>
      <p:grpSp>
        <p:nvGrpSpPr>
          <p:cNvPr id="25" name="Group 24">
            <a:extLst>
              <a:ext uri="{FF2B5EF4-FFF2-40B4-BE49-F238E27FC236}">
                <a16:creationId xmlns:a16="http://schemas.microsoft.com/office/drawing/2014/main" id="{9B7FFD67-D57B-FB4B-8D52-A4FFEFE2B057}"/>
              </a:ext>
            </a:extLst>
          </p:cNvPr>
          <p:cNvGrpSpPr/>
          <p:nvPr/>
        </p:nvGrpSpPr>
        <p:grpSpPr>
          <a:xfrm>
            <a:off x="1020417" y="2743200"/>
            <a:ext cx="8640418" cy="2743200"/>
            <a:chOff x="1020417" y="3101009"/>
            <a:chExt cx="8640418" cy="2743200"/>
          </a:xfrm>
        </p:grpSpPr>
        <p:sp>
          <p:nvSpPr>
            <p:cNvPr id="17" name="Rectangle 16">
              <a:extLst>
                <a:ext uri="{FF2B5EF4-FFF2-40B4-BE49-F238E27FC236}">
                  <a16:creationId xmlns:a16="http://schemas.microsoft.com/office/drawing/2014/main" id="{B4FAE51D-AC3A-434A-B734-9EB56CBC351C}"/>
                </a:ext>
              </a:extLst>
            </p:cNvPr>
            <p:cNvSpPr/>
            <p:nvPr/>
          </p:nvSpPr>
          <p:spPr>
            <a:xfrm>
              <a:off x="1020417" y="3101009"/>
              <a:ext cx="2743200" cy="2743200"/>
            </a:xfrm>
            <a:prstGeom prst="rect">
              <a:avLst/>
            </a:prstGeom>
            <a:solidFill>
              <a:srgbClr val="F3F0E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8A5E3-D936-F149-8FE5-EB322D5C0056}"/>
                </a:ext>
              </a:extLst>
            </p:cNvPr>
            <p:cNvSpPr/>
            <p:nvPr/>
          </p:nvSpPr>
          <p:spPr>
            <a:xfrm>
              <a:off x="3969026" y="3101009"/>
              <a:ext cx="2743200" cy="2743200"/>
            </a:xfrm>
            <a:prstGeom prst="rect">
              <a:avLst/>
            </a:prstGeom>
            <a:solidFill>
              <a:srgbClr val="F3F0E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318359-8110-9944-909A-6C5D753A9C2C}"/>
                </a:ext>
              </a:extLst>
            </p:cNvPr>
            <p:cNvSpPr/>
            <p:nvPr/>
          </p:nvSpPr>
          <p:spPr>
            <a:xfrm>
              <a:off x="6917635" y="3101009"/>
              <a:ext cx="2743200" cy="2743200"/>
            </a:xfrm>
            <a:prstGeom prst="rect">
              <a:avLst/>
            </a:prstGeom>
            <a:solidFill>
              <a:srgbClr val="F3F0E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00B8A3C-EB42-0546-B1A7-99BE8225E5B7}"/>
                </a:ext>
              </a:extLst>
            </p:cNvPr>
            <p:cNvSpPr txBox="1"/>
            <p:nvPr/>
          </p:nvSpPr>
          <p:spPr>
            <a:xfrm>
              <a:off x="1123122" y="3430193"/>
              <a:ext cx="2537791" cy="1997470"/>
            </a:xfrm>
            <a:prstGeom prst="rect">
              <a:avLst/>
            </a:prstGeom>
            <a:noFill/>
          </p:spPr>
          <p:txBody>
            <a:bodyPr wrap="square" rtlCol="0">
              <a:spAutoFit/>
            </a:bodyPr>
            <a:lstStyle/>
            <a:p>
              <a:pPr algn="ctr">
                <a:lnSpc>
                  <a:spcPct val="90000"/>
                </a:lnSpc>
                <a:spcAft>
                  <a:spcPts val="600"/>
                </a:spcAft>
              </a:pPr>
              <a:r>
                <a:rPr lang="en-US" sz="6000" b="1" dirty="0">
                  <a:solidFill>
                    <a:schemeClr val="bg1"/>
                  </a:solidFill>
                  <a:latin typeface="Sofia Pro Black" pitchFamily="2" charset="77"/>
                </a:rPr>
                <a:t>66%</a:t>
              </a:r>
            </a:p>
            <a:p>
              <a:pPr algn="ctr">
                <a:lnSpc>
                  <a:spcPct val="90000"/>
                </a:lnSpc>
                <a:spcAft>
                  <a:spcPts val="800"/>
                </a:spcAft>
              </a:pPr>
              <a:r>
                <a:rPr lang="en-US" dirty="0">
                  <a:solidFill>
                    <a:schemeClr val="bg1"/>
                  </a:solidFill>
                  <a:latin typeface="Sofia Pro Medium" pitchFamily="2" charset="77"/>
                </a:rPr>
                <a:t>of Millennials work </a:t>
              </a:r>
              <a:br>
                <a:rPr lang="en-US" dirty="0">
                  <a:solidFill>
                    <a:schemeClr val="bg1"/>
                  </a:solidFill>
                  <a:latin typeface="Sofia Pro Medium" pitchFamily="2" charset="77"/>
                </a:rPr>
              </a:br>
              <a:r>
                <a:rPr lang="en-US" dirty="0">
                  <a:solidFill>
                    <a:schemeClr val="bg1"/>
                  </a:solidFill>
                  <a:latin typeface="Sofia Pro Medium" pitchFamily="2" charset="77"/>
                </a:rPr>
                <a:t>for an employer </a:t>
              </a:r>
              <a:br>
                <a:rPr lang="en-US" dirty="0">
                  <a:solidFill>
                    <a:schemeClr val="bg1"/>
                  </a:solidFill>
                  <a:latin typeface="Sofia Pro Medium" pitchFamily="2" charset="77"/>
                </a:rPr>
              </a:br>
              <a:r>
                <a:rPr lang="en-US" dirty="0">
                  <a:solidFill>
                    <a:schemeClr val="bg1"/>
                  </a:solidFill>
                  <a:latin typeface="Sofia Pro Medium" pitchFamily="2" charset="77"/>
                </a:rPr>
                <a:t>that offers a retirement plan.</a:t>
              </a:r>
            </a:p>
          </p:txBody>
        </p:sp>
        <p:sp>
          <p:nvSpPr>
            <p:cNvPr id="22" name="TextBox 21">
              <a:extLst>
                <a:ext uri="{FF2B5EF4-FFF2-40B4-BE49-F238E27FC236}">
                  <a16:creationId xmlns:a16="http://schemas.microsoft.com/office/drawing/2014/main" id="{7BE52780-5A85-E147-AFD6-1444D10269A2}"/>
                </a:ext>
              </a:extLst>
            </p:cNvPr>
            <p:cNvSpPr txBox="1"/>
            <p:nvPr/>
          </p:nvSpPr>
          <p:spPr>
            <a:xfrm>
              <a:off x="4071731" y="3429000"/>
              <a:ext cx="2537791" cy="1997470"/>
            </a:xfrm>
            <a:prstGeom prst="rect">
              <a:avLst/>
            </a:prstGeom>
            <a:noFill/>
          </p:spPr>
          <p:txBody>
            <a:bodyPr wrap="square" rtlCol="0">
              <a:spAutoFit/>
            </a:bodyPr>
            <a:lstStyle/>
            <a:p>
              <a:pPr algn="ctr">
                <a:lnSpc>
                  <a:spcPct val="90000"/>
                </a:lnSpc>
                <a:spcAft>
                  <a:spcPts val="600"/>
                </a:spcAft>
              </a:pPr>
              <a:r>
                <a:rPr lang="en-US" sz="6000" b="1" dirty="0">
                  <a:solidFill>
                    <a:schemeClr val="bg1"/>
                  </a:solidFill>
                  <a:latin typeface="Sofia Pro Black" pitchFamily="2" charset="77"/>
                </a:rPr>
                <a:t>34%</a:t>
              </a:r>
            </a:p>
            <a:p>
              <a:pPr algn="ctr">
                <a:lnSpc>
                  <a:spcPct val="90000"/>
                </a:lnSpc>
                <a:spcAft>
                  <a:spcPts val="800"/>
                </a:spcAft>
              </a:pPr>
              <a:r>
                <a:rPr lang="en-US" dirty="0">
                  <a:solidFill>
                    <a:schemeClr val="bg1"/>
                  </a:solidFill>
                  <a:latin typeface="Sofia Pro Medium" pitchFamily="2" charset="77"/>
                </a:rPr>
                <a:t>of those employees participate in the retirement plan offered to them.  </a:t>
              </a:r>
            </a:p>
          </p:txBody>
        </p:sp>
        <p:sp>
          <p:nvSpPr>
            <p:cNvPr id="23" name="TextBox 22">
              <a:extLst>
                <a:ext uri="{FF2B5EF4-FFF2-40B4-BE49-F238E27FC236}">
                  <a16:creationId xmlns:a16="http://schemas.microsoft.com/office/drawing/2014/main" id="{6F460762-C774-4D4B-A5DC-BA6A54957ECE}"/>
                </a:ext>
              </a:extLst>
            </p:cNvPr>
            <p:cNvSpPr txBox="1"/>
            <p:nvPr/>
          </p:nvSpPr>
          <p:spPr>
            <a:xfrm>
              <a:off x="7020339" y="3429000"/>
              <a:ext cx="2537791" cy="1748171"/>
            </a:xfrm>
            <a:prstGeom prst="rect">
              <a:avLst/>
            </a:prstGeom>
            <a:noFill/>
          </p:spPr>
          <p:txBody>
            <a:bodyPr wrap="square" rtlCol="0">
              <a:spAutoFit/>
            </a:bodyPr>
            <a:lstStyle/>
            <a:p>
              <a:pPr algn="ctr">
                <a:lnSpc>
                  <a:spcPct val="90000"/>
                </a:lnSpc>
                <a:spcAft>
                  <a:spcPts val="600"/>
                </a:spcAft>
              </a:pPr>
              <a:r>
                <a:rPr lang="en-US" sz="6000" b="1" dirty="0">
                  <a:solidFill>
                    <a:schemeClr val="bg1"/>
                  </a:solidFill>
                  <a:latin typeface="Sofia Pro Black" pitchFamily="2" charset="77"/>
                </a:rPr>
                <a:t>5%</a:t>
              </a:r>
            </a:p>
            <a:p>
              <a:pPr algn="ctr">
                <a:lnSpc>
                  <a:spcPct val="90000"/>
                </a:lnSpc>
                <a:spcAft>
                  <a:spcPts val="800"/>
                </a:spcAft>
              </a:pPr>
              <a:r>
                <a:rPr lang="en-US" dirty="0">
                  <a:solidFill>
                    <a:schemeClr val="bg1"/>
                  </a:solidFill>
                  <a:latin typeface="Sofia Pro Medium" pitchFamily="2" charset="77"/>
                </a:rPr>
                <a:t>of Millennials </a:t>
              </a:r>
              <a:br>
                <a:rPr lang="en-US" dirty="0">
                  <a:solidFill>
                    <a:schemeClr val="bg1"/>
                  </a:solidFill>
                  <a:latin typeface="Sofia Pro Medium" pitchFamily="2" charset="77"/>
                </a:rPr>
              </a:br>
              <a:r>
                <a:rPr lang="en-US" dirty="0">
                  <a:solidFill>
                    <a:schemeClr val="bg1"/>
                  </a:solidFill>
                  <a:latin typeface="Sofia Pro Medium" pitchFamily="2" charset="77"/>
                </a:rPr>
                <a:t>save enough </a:t>
              </a:r>
              <a:br>
                <a:rPr lang="en-US" dirty="0">
                  <a:solidFill>
                    <a:schemeClr val="bg1"/>
                  </a:solidFill>
                  <a:latin typeface="Sofia Pro Medium" pitchFamily="2" charset="77"/>
                </a:rPr>
              </a:br>
              <a:r>
                <a:rPr lang="en-US" dirty="0">
                  <a:solidFill>
                    <a:schemeClr val="bg1"/>
                  </a:solidFill>
                  <a:latin typeface="Sofia Pro Medium" pitchFamily="2" charset="77"/>
                </a:rPr>
                <a:t>for retirement.</a:t>
              </a:r>
            </a:p>
          </p:txBody>
        </p:sp>
      </p:grpSp>
    </p:spTree>
    <p:extLst>
      <p:ext uri="{BB962C8B-B14F-4D97-AF65-F5344CB8AC3E}">
        <p14:creationId xmlns:p14="http://schemas.microsoft.com/office/powerpoint/2010/main" val="2301895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drawing&#10;&#10;Description automatically generated">
            <a:extLst>
              <a:ext uri="{FF2B5EF4-FFF2-40B4-BE49-F238E27FC236}">
                <a16:creationId xmlns:a16="http://schemas.microsoft.com/office/drawing/2014/main" id="{7976540A-595A-C34F-90D1-79C3F77B0079}"/>
              </a:ext>
            </a:extLst>
          </p:cNvPr>
          <p:cNvPicPr>
            <a:picLocks noGrp="1" noChangeAspect="1"/>
          </p:cNvPicPr>
          <p:nvPr>
            <p:ph type="pic" sz="quarter" idx="10"/>
          </p:nvPr>
        </p:nvPicPr>
        <p:blipFill>
          <a:blip r:embed="rId3"/>
          <a:srcRect/>
          <a:stretch>
            <a:fillRect/>
          </a:stretch>
        </p:blipFill>
        <p:spPr>
          <a:xfrm>
            <a:off x="-145200" y="-43270"/>
            <a:ext cx="12560117" cy="7065066"/>
          </a:xfrm>
        </p:spPr>
      </p:pic>
      <p:cxnSp>
        <p:nvCxnSpPr>
          <p:cNvPr id="20" name="Straight Connector 19">
            <a:extLst>
              <a:ext uri="{FF2B5EF4-FFF2-40B4-BE49-F238E27FC236}">
                <a16:creationId xmlns:a16="http://schemas.microsoft.com/office/drawing/2014/main" id="{3100F5FB-8352-CD45-9096-4A2539B022CD}"/>
              </a:ext>
            </a:extLst>
          </p:cNvPr>
          <p:cNvCxnSpPr>
            <a:cxnSpLocks/>
          </p:cNvCxnSpPr>
          <p:nvPr/>
        </p:nvCxnSpPr>
        <p:spPr>
          <a:xfrm>
            <a:off x="6134859" y="4572000"/>
            <a:ext cx="0" cy="1132439"/>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25ECC4-CA4C-8849-8534-1D0BA0E57797}"/>
              </a:ext>
            </a:extLst>
          </p:cNvPr>
          <p:cNvCxnSpPr>
            <a:cxnSpLocks/>
          </p:cNvCxnSpPr>
          <p:nvPr/>
        </p:nvCxnSpPr>
        <p:spPr>
          <a:xfrm>
            <a:off x="1143989" y="5391219"/>
            <a:ext cx="9726659" cy="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F7247B-7FE5-7D45-B547-7E8006DFBD88}"/>
              </a:ext>
            </a:extLst>
          </p:cNvPr>
          <p:cNvCxnSpPr>
            <a:cxnSpLocks/>
          </p:cNvCxnSpPr>
          <p:nvPr/>
        </p:nvCxnSpPr>
        <p:spPr>
          <a:xfrm>
            <a:off x="1143989" y="5382176"/>
            <a:ext cx="0" cy="322263"/>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F9CDBE-7475-9B43-A066-CB484412E955}"/>
              </a:ext>
            </a:extLst>
          </p:cNvPr>
          <p:cNvCxnSpPr>
            <a:cxnSpLocks/>
          </p:cNvCxnSpPr>
          <p:nvPr/>
        </p:nvCxnSpPr>
        <p:spPr>
          <a:xfrm>
            <a:off x="2588284" y="5391219"/>
            <a:ext cx="0" cy="31322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700D41-7F65-3841-93F4-4827BB44DAE5}"/>
              </a:ext>
            </a:extLst>
          </p:cNvPr>
          <p:cNvCxnSpPr>
            <a:cxnSpLocks/>
          </p:cNvCxnSpPr>
          <p:nvPr/>
        </p:nvCxnSpPr>
        <p:spPr>
          <a:xfrm>
            <a:off x="4272406" y="5391219"/>
            <a:ext cx="0" cy="31322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B4BFE3-8B07-D64B-8FA0-F20581143F8A}"/>
              </a:ext>
            </a:extLst>
          </p:cNvPr>
          <p:cNvCxnSpPr>
            <a:cxnSpLocks/>
          </p:cNvCxnSpPr>
          <p:nvPr/>
        </p:nvCxnSpPr>
        <p:spPr>
          <a:xfrm>
            <a:off x="10870648" y="5391219"/>
            <a:ext cx="0" cy="31322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86B66B-B4C2-6D46-AC5D-B9FA60B2E9F7}"/>
              </a:ext>
            </a:extLst>
          </p:cNvPr>
          <p:cNvCxnSpPr>
            <a:cxnSpLocks/>
          </p:cNvCxnSpPr>
          <p:nvPr/>
        </p:nvCxnSpPr>
        <p:spPr>
          <a:xfrm>
            <a:off x="7691522" y="5391219"/>
            <a:ext cx="0" cy="31322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6E117BF-6141-584B-A25B-A3E225E2EC05}"/>
              </a:ext>
            </a:extLst>
          </p:cNvPr>
          <p:cNvCxnSpPr>
            <a:cxnSpLocks/>
          </p:cNvCxnSpPr>
          <p:nvPr/>
        </p:nvCxnSpPr>
        <p:spPr>
          <a:xfrm>
            <a:off x="9184728" y="5391219"/>
            <a:ext cx="0" cy="313220"/>
          </a:xfrm>
          <a:prstGeom prst="line">
            <a:avLst/>
          </a:prstGeom>
          <a:ln w="25400">
            <a:solidFill>
              <a:srgbClr val="F3F0EB"/>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ED9707-217B-8B45-AF9F-D3296EB76AD5}"/>
              </a:ext>
            </a:extLst>
          </p:cNvPr>
          <p:cNvSpPr txBox="1"/>
          <p:nvPr/>
        </p:nvSpPr>
        <p:spPr>
          <a:xfrm>
            <a:off x="3539613" y="5812872"/>
            <a:ext cx="1465586" cy="553998"/>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Time &amp; Labor</a:t>
            </a:r>
            <a:br>
              <a:rPr lang="en-US" sz="1600" dirty="0">
                <a:solidFill>
                  <a:srgbClr val="F3F0EB"/>
                </a:solidFill>
                <a:latin typeface="Sofia Pro Medium" pitchFamily="2" charset="77"/>
              </a:rPr>
            </a:br>
            <a:r>
              <a:rPr lang="en-US" sz="1600" dirty="0">
                <a:solidFill>
                  <a:srgbClr val="F3F0EB"/>
                </a:solidFill>
                <a:latin typeface="Sofia Pro Medium" pitchFamily="2" charset="77"/>
              </a:rPr>
              <a:t>Management</a:t>
            </a:r>
          </a:p>
        </p:txBody>
      </p:sp>
      <p:sp>
        <p:nvSpPr>
          <p:cNvPr id="16" name="TextBox 15">
            <a:extLst>
              <a:ext uri="{FF2B5EF4-FFF2-40B4-BE49-F238E27FC236}">
                <a16:creationId xmlns:a16="http://schemas.microsoft.com/office/drawing/2014/main" id="{B37E0AFA-3EC2-FF42-AA01-C178BF58ACE6}"/>
              </a:ext>
            </a:extLst>
          </p:cNvPr>
          <p:cNvSpPr txBox="1"/>
          <p:nvPr/>
        </p:nvSpPr>
        <p:spPr>
          <a:xfrm>
            <a:off x="5323354" y="5812872"/>
            <a:ext cx="1623010" cy="553998"/>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Benefit </a:t>
            </a:r>
            <a:br>
              <a:rPr lang="en-US" sz="1600" dirty="0">
                <a:solidFill>
                  <a:srgbClr val="F3F0EB"/>
                </a:solidFill>
                <a:latin typeface="Sofia Pro Medium" pitchFamily="2" charset="77"/>
              </a:rPr>
            </a:br>
            <a:r>
              <a:rPr lang="en-US" sz="1600" dirty="0">
                <a:solidFill>
                  <a:srgbClr val="F3F0EB"/>
                </a:solidFill>
                <a:latin typeface="Sofia Pro Medium" pitchFamily="2" charset="77"/>
              </a:rPr>
              <a:t>Administration</a:t>
            </a:r>
          </a:p>
        </p:txBody>
      </p:sp>
      <p:sp>
        <p:nvSpPr>
          <p:cNvPr id="17" name="TextBox 16">
            <a:extLst>
              <a:ext uri="{FF2B5EF4-FFF2-40B4-BE49-F238E27FC236}">
                <a16:creationId xmlns:a16="http://schemas.microsoft.com/office/drawing/2014/main" id="{C78BC599-EDCE-0445-85F1-16C83BF0A009}"/>
              </a:ext>
            </a:extLst>
          </p:cNvPr>
          <p:cNvSpPr txBox="1"/>
          <p:nvPr/>
        </p:nvSpPr>
        <p:spPr>
          <a:xfrm>
            <a:off x="7136188" y="5812872"/>
            <a:ext cx="1110668" cy="784830"/>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Applicant </a:t>
            </a:r>
            <a:br>
              <a:rPr lang="en-US" sz="1600" dirty="0">
                <a:solidFill>
                  <a:srgbClr val="F3F0EB"/>
                </a:solidFill>
                <a:latin typeface="Sofia Pro Medium" pitchFamily="2" charset="77"/>
              </a:rPr>
            </a:br>
            <a:r>
              <a:rPr lang="en-US" sz="1600" dirty="0">
                <a:solidFill>
                  <a:srgbClr val="F3F0EB"/>
                </a:solidFill>
                <a:latin typeface="Sofia Pro Medium" pitchFamily="2" charset="77"/>
              </a:rPr>
              <a:t>Tracking</a:t>
            </a:r>
            <a:br>
              <a:rPr lang="en-US" sz="1600" dirty="0">
                <a:solidFill>
                  <a:srgbClr val="F3F0EB"/>
                </a:solidFill>
                <a:latin typeface="Sofia Pro Medium" pitchFamily="2" charset="77"/>
              </a:rPr>
            </a:br>
            <a:r>
              <a:rPr lang="en-US" sz="1600" dirty="0">
                <a:solidFill>
                  <a:srgbClr val="F3F0EB"/>
                </a:solidFill>
                <a:latin typeface="Sofia Pro Medium" pitchFamily="2" charset="77"/>
              </a:rPr>
              <a:t>System</a:t>
            </a:r>
          </a:p>
        </p:txBody>
      </p:sp>
      <p:sp>
        <p:nvSpPr>
          <p:cNvPr id="18" name="TextBox 17">
            <a:extLst>
              <a:ext uri="{FF2B5EF4-FFF2-40B4-BE49-F238E27FC236}">
                <a16:creationId xmlns:a16="http://schemas.microsoft.com/office/drawing/2014/main" id="{886606A2-9E19-C742-90BA-22D4D339E548}"/>
              </a:ext>
            </a:extLst>
          </p:cNvPr>
          <p:cNvSpPr txBox="1"/>
          <p:nvPr/>
        </p:nvSpPr>
        <p:spPr>
          <a:xfrm>
            <a:off x="8436680" y="5812872"/>
            <a:ext cx="1496096" cy="784830"/>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Learning </a:t>
            </a:r>
            <a:br>
              <a:rPr lang="en-US" sz="1600" dirty="0">
                <a:solidFill>
                  <a:srgbClr val="F3F0EB"/>
                </a:solidFill>
                <a:latin typeface="Sofia Pro Medium" pitchFamily="2" charset="77"/>
              </a:rPr>
            </a:br>
            <a:r>
              <a:rPr lang="en-US" sz="1600" dirty="0">
                <a:solidFill>
                  <a:srgbClr val="F3F0EB"/>
                </a:solidFill>
                <a:latin typeface="Sofia Pro Medium" pitchFamily="2" charset="77"/>
              </a:rPr>
              <a:t>Management </a:t>
            </a:r>
            <a:br>
              <a:rPr lang="en-US" sz="1600" dirty="0">
                <a:solidFill>
                  <a:srgbClr val="F3F0EB"/>
                </a:solidFill>
                <a:latin typeface="Sofia Pro Medium" pitchFamily="2" charset="77"/>
              </a:rPr>
            </a:br>
            <a:r>
              <a:rPr lang="en-US" sz="1600" dirty="0">
                <a:solidFill>
                  <a:srgbClr val="F3F0EB"/>
                </a:solidFill>
                <a:latin typeface="Sofia Pro Medium" pitchFamily="2" charset="77"/>
              </a:rPr>
              <a:t>System</a:t>
            </a:r>
          </a:p>
        </p:txBody>
      </p:sp>
      <p:sp>
        <p:nvSpPr>
          <p:cNvPr id="28" name="TextBox 27">
            <a:extLst>
              <a:ext uri="{FF2B5EF4-FFF2-40B4-BE49-F238E27FC236}">
                <a16:creationId xmlns:a16="http://schemas.microsoft.com/office/drawing/2014/main" id="{E58ACAB7-763B-C84A-8693-19B4C128C87B}"/>
              </a:ext>
            </a:extLst>
          </p:cNvPr>
          <p:cNvSpPr txBox="1"/>
          <p:nvPr/>
        </p:nvSpPr>
        <p:spPr>
          <a:xfrm>
            <a:off x="1955110" y="5812872"/>
            <a:ext cx="1266349" cy="553998"/>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Human</a:t>
            </a:r>
            <a:br>
              <a:rPr lang="en-US" sz="1600" dirty="0">
                <a:solidFill>
                  <a:srgbClr val="F3F0EB"/>
                </a:solidFill>
                <a:latin typeface="Sofia Pro Medium" pitchFamily="2" charset="77"/>
              </a:rPr>
            </a:br>
            <a:r>
              <a:rPr lang="en-US" sz="1600" dirty="0">
                <a:solidFill>
                  <a:srgbClr val="F3F0EB"/>
                </a:solidFill>
                <a:latin typeface="Sofia Pro Medium" pitchFamily="2" charset="77"/>
              </a:rPr>
              <a:t>Resources</a:t>
            </a:r>
          </a:p>
        </p:txBody>
      </p:sp>
      <p:sp>
        <p:nvSpPr>
          <p:cNvPr id="13" name="TextBox 12">
            <a:extLst>
              <a:ext uri="{FF2B5EF4-FFF2-40B4-BE49-F238E27FC236}">
                <a16:creationId xmlns:a16="http://schemas.microsoft.com/office/drawing/2014/main" id="{D44277B9-E7FD-3044-A810-4B2603DD51C1}"/>
              </a:ext>
            </a:extLst>
          </p:cNvPr>
          <p:cNvSpPr txBox="1"/>
          <p:nvPr/>
        </p:nvSpPr>
        <p:spPr>
          <a:xfrm>
            <a:off x="651022" y="5812872"/>
            <a:ext cx="985934" cy="323165"/>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Payroll</a:t>
            </a:r>
          </a:p>
        </p:txBody>
      </p:sp>
      <p:sp>
        <p:nvSpPr>
          <p:cNvPr id="29" name="TextBox 28">
            <a:extLst>
              <a:ext uri="{FF2B5EF4-FFF2-40B4-BE49-F238E27FC236}">
                <a16:creationId xmlns:a16="http://schemas.microsoft.com/office/drawing/2014/main" id="{BFA92B0D-9626-0A4F-AFD2-237E80246112}"/>
              </a:ext>
            </a:extLst>
          </p:cNvPr>
          <p:cNvSpPr txBox="1"/>
          <p:nvPr/>
        </p:nvSpPr>
        <p:spPr>
          <a:xfrm>
            <a:off x="10122600" y="5812872"/>
            <a:ext cx="1496096" cy="553998"/>
          </a:xfrm>
          <a:prstGeom prst="rect">
            <a:avLst/>
          </a:prstGeom>
          <a:noFill/>
        </p:spPr>
        <p:txBody>
          <a:bodyPr wrap="square" rtlCol="0">
            <a:spAutoFit/>
          </a:bodyPr>
          <a:lstStyle/>
          <a:p>
            <a:pPr algn="ctr">
              <a:lnSpc>
                <a:spcPts val="1800"/>
              </a:lnSpc>
              <a:spcAft>
                <a:spcPts val="800"/>
              </a:spcAft>
            </a:pPr>
            <a:r>
              <a:rPr lang="en-US" sz="1600" dirty="0">
                <a:solidFill>
                  <a:srgbClr val="F3F0EB"/>
                </a:solidFill>
                <a:latin typeface="Sofia Pro Medium" pitchFamily="2" charset="77"/>
              </a:rPr>
              <a:t>Talent</a:t>
            </a:r>
            <a:br>
              <a:rPr lang="en-US" sz="1600" dirty="0">
                <a:solidFill>
                  <a:srgbClr val="F3F0EB"/>
                </a:solidFill>
                <a:latin typeface="Sofia Pro Medium" pitchFamily="2" charset="77"/>
              </a:rPr>
            </a:br>
            <a:r>
              <a:rPr lang="en-US" sz="1600" dirty="0">
                <a:solidFill>
                  <a:srgbClr val="F3F0EB"/>
                </a:solidFill>
                <a:latin typeface="Sofia Pro Medium" pitchFamily="2" charset="77"/>
              </a:rPr>
              <a:t>Management</a:t>
            </a:r>
          </a:p>
        </p:txBody>
      </p:sp>
      <p:pic>
        <p:nvPicPr>
          <p:cNvPr id="49" name="Graphic 48">
            <a:extLst>
              <a:ext uri="{FF2B5EF4-FFF2-40B4-BE49-F238E27FC236}">
                <a16:creationId xmlns:a16="http://schemas.microsoft.com/office/drawing/2014/main" id="{6B08940F-CED5-C94D-8F52-06E375E16E61}"/>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5818624" y="359122"/>
            <a:ext cx="685800" cy="685800"/>
          </a:xfrm>
          <a:prstGeom prst="rect">
            <a:avLst/>
          </a:prstGeom>
        </p:spPr>
      </p:pic>
      <p:sp>
        <p:nvSpPr>
          <p:cNvPr id="58" name="TextBox 57">
            <a:extLst>
              <a:ext uri="{FF2B5EF4-FFF2-40B4-BE49-F238E27FC236}">
                <a16:creationId xmlns:a16="http://schemas.microsoft.com/office/drawing/2014/main" id="{13F2CB86-B6F4-F849-A3AB-27C2270379B2}"/>
              </a:ext>
            </a:extLst>
          </p:cNvPr>
          <p:cNvSpPr txBox="1"/>
          <p:nvPr/>
        </p:nvSpPr>
        <p:spPr>
          <a:xfrm>
            <a:off x="5246541" y="1238426"/>
            <a:ext cx="1829967" cy="330988"/>
          </a:xfrm>
          <a:prstGeom prst="rect">
            <a:avLst/>
          </a:prstGeom>
          <a:noFill/>
        </p:spPr>
        <p:txBody>
          <a:bodyPr wrap="square" rtlCol="0">
            <a:spAutoFit/>
          </a:bodyPr>
          <a:lstStyle/>
          <a:p>
            <a:pPr algn="ctr">
              <a:lnSpc>
                <a:spcPts val="1800"/>
              </a:lnSpc>
              <a:spcAft>
                <a:spcPts val="800"/>
              </a:spcAft>
            </a:pPr>
            <a:r>
              <a:rPr lang="en-US" sz="2200" dirty="0">
                <a:solidFill>
                  <a:srgbClr val="ED2024"/>
                </a:solidFill>
                <a:latin typeface="Sofia Pro Medium" pitchFamily="2" charset="77"/>
              </a:rPr>
              <a:t>Engagement</a:t>
            </a:r>
          </a:p>
        </p:txBody>
      </p:sp>
      <p:pic>
        <p:nvPicPr>
          <p:cNvPr id="53" name="Graphic 52">
            <a:extLst>
              <a:ext uri="{FF2B5EF4-FFF2-40B4-BE49-F238E27FC236}">
                <a16:creationId xmlns:a16="http://schemas.microsoft.com/office/drawing/2014/main" id="{3909D911-01F5-0E45-8D76-7580DEE161F2}"/>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578011" y="1015067"/>
            <a:ext cx="685800" cy="685800"/>
          </a:xfrm>
          <a:prstGeom prst="rect">
            <a:avLst/>
          </a:prstGeom>
        </p:spPr>
      </p:pic>
      <p:sp>
        <p:nvSpPr>
          <p:cNvPr id="57" name="TextBox 56">
            <a:extLst>
              <a:ext uri="{FF2B5EF4-FFF2-40B4-BE49-F238E27FC236}">
                <a16:creationId xmlns:a16="http://schemas.microsoft.com/office/drawing/2014/main" id="{8EE146A8-4AED-864B-9B27-112F209B0A03}"/>
              </a:ext>
            </a:extLst>
          </p:cNvPr>
          <p:cNvSpPr txBox="1"/>
          <p:nvPr/>
        </p:nvSpPr>
        <p:spPr>
          <a:xfrm>
            <a:off x="2941893" y="1894371"/>
            <a:ext cx="1958037" cy="330988"/>
          </a:xfrm>
          <a:prstGeom prst="rect">
            <a:avLst/>
          </a:prstGeom>
          <a:noFill/>
        </p:spPr>
        <p:txBody>
          <a:bodyPr wrap="square" rtlCol="0">
            <a:spAutoFit/>
          </a:bodyPr>
          <a:lstStyle/>
          <a:p>
            <a:pPr algn="ctr">
              <a:lnSpc>
                <a:spcPts val="1800"/>
              </a:lnSpc>
              <a:spcAft>
                <a:spcPts val="800"/>
              </a:spcAft>
            </a:pPr>
            <a:r>
              <a:rPr lang="en-US" sz="2200" dirty="0">
                <a:solidFill>
                  <a:srgbClr val="ED2024"/>
                </a:solidFill>
                <a:latin typeface="Sofia Pro Medium" pitchFamily="2" charset="77"/>
              </a:rPr>
              <a:t>Development</a:t>
            </a:r>
          </a:p>
        </p:txBody>
      </p:sp>
      <p:pic>
        <p:nvPicPr>
          <p:cNvPr id="51" name="Graphic 50">
            <a:extLst>
              <a:ext uri="{FF2B5EF4-FFF2-40B4-BE49-F238E27FC236}">
                <a16:creationId xmlns:a16="http://schemas.microsoft.com/office/drawing/2014/main" id="{79CC05F7-FD23-6B48-82EA-ADE859E2537B}"/>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7799206" y="1015067"/>
            <a:ext cx="685800" cy="685800"/>
          </a:xfrm>
          <a:prstGeom prst="rect">
            <a:avLst/>
          </a:prstGeom>
        </p:spPr>
      </p:pic>
      <p:sp>
        <p:nvSpPr>
          <p:cNvPr id="59" name="TextBox 58">
            <a:extLst>
              <a:ext uri="{FF2B5EF4-FFF2-40B4-BE49-F238E27FC236}">
                <a16:creationId xmlns:a16="http://schemas.microsoft.com/office/drawing/2014/main" id="{B6B46676-302F-624A-BF94-61B86C4D580C}"/>
              </a:ext>
            </a:extLst>
          </p:cNvPr>
          <p:cNvSpPr txBox="1"/>
          <p:nvPr/>
        </p:nvSpPr>
        <p:spPr>
          <a:xfrm>
            <a:off x="6956389" y="1894371"/>
            <a:ext cx="2371435" cy="330988"/>
          </a:xfrm>
          <a:prstGeom prst="rect">
            <a:avLst/>
          </a:prstGeom>
          <a:noFill/>
        </p:spPr>
        <p:txBody>
          <a:bodyPr wrap="square" rtlCol="0">
            <a:spAutoFit/>
          </a:bodyPr>
          <a:lstStyle/>
          <a:p>
            <a:pPr algn="ctr">
              <a:lnSpc>
                <a:spcPts val="1800"/>
              </a:lnSpc>
              <a:spcAft>
                <a:spcPts val="800"/>
              </a:spcAft>
            </a:pPr>
            <a:r>
              <a:rPr lang="en-US" sz="2200" dirty="0">
                <a:solidFill>
                  <a:srgbClr val="ED2024"/>
                </a:solidFill>
                <a:latin typeface="Sofia Pro Medium" pitchFamily="2" charset="77"/>
              </a:rPr>
              <a:t>People Analytics</a:t>
            </a:r>
          </a:p>
        </p:txBody>
      </p:sp>
      <p:pic>
        <p:nvPicPr>
          <p:cNvPr id="47" name="Graphic 46">
            <a:extLst>
              <a:ext uri="{FF2B5EF4-FFF2-40B4-BE49-F238E27FC236}">
                <a16:creationId xmlns:a16="http://schemas.microsoft.com/office/drawing/2014/main" id="{59C2B7F8-74C6-CD43-8CC6-620BE70F00EC}"/>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518076" y="1826068"/>
            <a:ext cx="685800" cy="685800"/>
          </a:xfrm>
          <a:prstGeom prst="rect">
            <a:avLst/>
          </a:prstGeom>
        </p:spPr>
      </p:pic>
      <p:sp>
        <p:nvSpPr>
          <p:cNvPr id="56" name="TextBox 55">
            <a:extLst>
              <a:ext uri="{FF2B5EF4-FFF2-40B4-BE49-F238E27FC236}">
                <a16:creationId xmlns:a16="http://schemas.microsoft.com/office/drawing/2014/main" id="{21FE86F6-0521-1049-8938-BDFD2DD52BC3}"/>
              </a:ext>
            </a:extLst>
          </p:cNvPr>
          <p:cNvSpPr txBox="1"/>
          <p:nvPr/>
        </p:nvSpPr>
        <p:spPr>
          <a:xfrm>
            <a:off x="1222034" y="2705372"/>
            <a:ext cx="1277884" cy="330988"/>
          </a:xfrm>
          <a:prstGeom prst="rect">
            <a:avLst/>
          </a:prstGeom>
          <a:noFill/>
        </p:spPr>
        <p:txBody>
          <a:bodyPr wrap="square" rtlCol="0">
            <a:spAutoFit/>
          </a:bodyPr>
          <a:lstStyle/>
          <a:p>
            <a:pPr algn="ctr">
              <a:lnSpc>
                <a:spcPts val="1800"/>
              </a:lnSpc>
              <a:spcAft>
                <a:spcPts val="800"/>
              </a:spcAft>
            </a:pPr>
            <a:r>
              <a:rPr lang="en-US" sz="2200" dirty="0">
                <a:solidFill>
                  <a:srgbClr val="ED2024"/>
                </a:solidFill>
                <a:latin typeface="Sofia Pro Medium" pitchFamily="2" charset="77"/>
              </a:rPr>
              <a:t>Culture</a:t>
            </a:r>
          </a:p>
        </p:txBody>
      </p:sp>
      <p:pic>
        <p:nvPicPr>
          <p:cNvPr id="55" name="Graphic 54">
            <a:extLst>
              <a:ext uri="{FF2B5EF4-FFF2-40B4-BE49-F238E27FC236}">
                <a16:creationId xmlns:a16="http://schemas.microsoft.com/office/drawing/2014/main" id="{E99A785C-D8AB-4643-A7DB-91C2867D45C9}"/>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9763777" y="1826068"/>
            <a:ext cx="685800" cy="685800"/>
          </a:xfrm>
          <a:prstGeom prst="rect">
            <a:avLst/>
          </a:prstGeom>
        </p:spPr>
      </p:pic>
      <p:sp>
        <p:nvSpPr>
          <p:cNvPr id="60" name="TextBox 59">
            <a:extLst>
              <a:ext uri="{FF2B5EF4-FFF2-40B4-BE49-F238E27FC236}">
                <a16:creationId xmlns:a16="http://schemas.microsoft.com/office/drawing/2014/main" id="{5E1767C3-DE29-164B-88CB-0E314C7ABA58}"/>
              </a:ext>
            </a:extLst>
          </p:cNvPr>
          <p:cNvSpPr txBox="1"/>
          <p:nvPr/>
        </p:nvSpPr>
        <p:spPr>
          <a:xfrm>
            <a:off x="9112341" y="2705372"/>
            <a:ext cx="1988673" cy="330988"/>
          </a:xfrm>
          <a:prstGeom prst="rect">
            <a:avLst/>
          </a:prstGeom>
          <a:noFill/>
        </p:spPr>
        <p:txBody>
          <a:bodyPr wrap="square" rtlCol="0">
            <a:spAutoFit/>
          </a:bodyPr>
          <a:lstStyle/>
          <a:p>
            <a:pPr algn="ctr">
              <a:lnSpc>
                <a:spcPts val="1800"/>
              </a:lnSpc>
              <a:spcAft>
                <a:spcPts val="800"/>
              </a:spcAft>
            </a:pPr>
            <a:r>
              <a:rPr lang="en-US" sz="2200" dirty="0">
                <a:solidFill>
                  <a:srgbClr val="ED2024"/>
                </a:solidFill>
                <a:latin typeface="Sofia Pro Medium" pitchFamily="2" charset="77"/>
              </a:rPr>
              <a:t>Recognition</a:t>
            </a:r>
          </a:p>
        </p:txBody>
      </p:sp>
      <p:pic>
        <p:nvPicPr>
          <p:cNvPr id="70" name="Picture 69" descr="A picture containing clock, sign, laptop, computer&#10;&#10;Description automatically generated">
            <a:extLst>
              <a:ext uri="{FF2B5EF4-FFF2-40B4-BE49-F238E27FC236}">
                <a16:creationId xmlns:a16="http://schemas.microsoft.com/office/drawing/2014/main" id="{8F645457-BDDA-4A4D-B129-7050F9F17674}"/>
              </a:ext>
            </a:extLst>
          </p:cNvPr>
          <p:cNvPicPr>
            <a:picLocks noChangeAspect="1"/>
          </p:cNvPicPr>
          <p:nvPr/>
        </p:nvPicPr>
        <p:blipFill>
          <a:blip r:embed="rId14"/>
          <a:stretch>
            <a:fillRect/>
          </a:stretch>
        </p:blipFill>
        <p:spPr>
          <a:xfrm>
            <a:off x="4495800" y="3049889"/>
            <a:ext cx="3200400" cy="758222"/>
          </a:xfrm>
          <a:prstGeom prst="rect">
            <a:avLst/>
          </a:prstGeom>
        </p:spPr>
      </p:pic>
    </p:spTree>
    <p:extLst>
      <p:ext uri="{BB962C8B-B14F-4D97-AF65-F5344CB8AC3E}">
        <p14:creationId xmlns:p14="http://schemas.microsoft.com/office/powerpoint/2010/main" val="1976092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208F2D1-AF15-A144-8CB3-B71AA1FF7C56}"/>
              </a:ext>
            </a:extLst>
          </p:cNvPr>
          <p:cNvPicPr>
            <a:picLocks noChangeAspect="1"/>
          </p:cNvPicPr>
          <p:nvPr/>
        </p:nvPicPr>
        <p:blipFill>
          <a:blip r:embed="rId3"/>
          <a:srcRect/>
          <a:stretch/>
        </p:blipFill>
        <p:spPr>
          <a:xfrm>
            <a:off x="-49634" y="0"/>
            <a:ext cx="12328719" cy="6942136"/>
          </a:xfrm>
          <a:prstGeom prst="rect">
            <a:avLst/>
          </a:prstGeom>
        </p:spPr>
      </p:pic>
      <p:pic>
        <p:nvPicPr>
          <p:cNvPr id="17" name="Picture 16">
            <a:extLst>
              <a:ext uri="{FF2B5EF4-FFF2-40B4-BE49-F238E27FC236}">
                <a16:creationId xmlns:a16="http://schemas.microsoft.com/office/drawing/2014/main" id="{4947C01E-A63B-034D-8CDE-73BAA897A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
        <p:nvSpPr>
          <p:cNvPr id="5" name="TextBox 4">
            <a:extLst>
              <a:ext uri="{FF2B5EF4-FFF2-40B4-BE49-F238E27FC236}">
                <a16:creationId xmlns:a16="http://schemas.microsoft.com/office/drawing/2014/main" id="{8860DBDD-122C-AF48-8DA9-1B0DD803D422}"/>
              </a:ext>
            </a:extLst>
          </p:cNvPr>
          <p:cNvSpPr txBox="1"/>
          <p:nvPr/>
        </p:nvSpPr>
        <p:spPr>
          <a:xfrm>
            <a:off x="914400" y="685800"/>
            <a:ext cx="8915337" cy="590931"/>
          </a:xfrm>
          <a:prstGeom prst="rect">
            <a:avLst/>
          </a:prstGeom>
          <a:noFill/>
        </p:spPr>
        <p:txBody>
          <a:bodyPr wrap="square" rtlCol="0">
            <a:spAutoFit/>
          </a:bodyPr>
          <a:lstStyle/>
          <a:p>
            <a:pPr>
              <a:lnSpc>
                <a:spcPct val="90000"/>
              </a:lnSpc>
              <a:spcAft>
                <a:spcPts val="3600"/>
              </a:spcAft>
            </a:pPr>
            <a:r>
              <a:rPr lang="en-US" sz="3600" b="1" dirty="0">
                <a:solidFill>
                  <a:srgbClr val="323E48"/>
                </a:solidFill>
                <a:latin typeface="Sofia Pro Black" pitchFamily="2" charset="77"/>
              </a:rPr>
              <a:t>Communication &amp; Engagement</a:t>
            </a:r>
          </a:p>
        </p:txBody>
      </p:sp>
      <p:grpSp>
        <p:nvGrpSpPr>
          <p:cNvPr id="2" name="Group 1">
            <a:extLst>
              <a:ext uri="{FF2B5EF4-FFF2-40B4-BE49-F238E27FC236}">
                <a16:creationId xmlns:a16="http://schemas.microsoft.com/office/drawing/2014/main" id="{38F34E08-BFF4-3246-A407-0377917AF309}"/>
              </a:ext>
            </a:extLst>
          </p:cNvPr>
          <p:cNvGrpSpPr/>
          <p:nvPr/>
        </p:nvGrpSpPr>
        <p:grpSpPr>
          <a:xfrm>
            <a:off x="914400" y="2057400"/>
            <a:ext cx="9551504" cy="4237718"/>
            <a:chOff x="914400" y="2286000"/>
            <a:chExt cx="9551504" cy="4237718"/>
          </a:xfrm>
        </p:grpSpPr>
        <p:pic>
          <p:nvPicPr>
            <p:cNvPr id="6" name="Picture 5">
              <a:extLst>
                <a:ext uri="{FF2B5EF4-FFF2-40B4-BE49-F238E27FC236}">
                  <a16:creationId xmlns:a16="http://schemas.microsoft.com/office/drawing/2014/main" id="{5F38729B-E96C-2140-A7B8-BB936F1543C3}"/>
                </a:ext>
              </a:extLst>
            </p:cNvPr>
            <p:cNvPicPr>
              <a:picLocks noChangeAspect="1"/>
            </p:cNvPicPr>
            <p:nvPr/>
          </p:nvPicPr>
          <p:blipFill>
            <a:blip r:embed="rId5"/>
            <a:stretch>
              <a:fillRect/>
            </a:stretch>
          </p:blipFill>
          <p:spPr>
            <a:xfrm>
              <a:off x="914400" y="2415584"/>
              <a:ext cx="3657600" cy="3657600"/>
            </a:xfrm>
            <a:prstGeom prst="rect">
              <a:avLst/>
            </a:prstGeom>
          </p:spPr>
        </p:pic>
        <p:sp>
          <p:nvSpPr>
            <p:cNvPr id="10" name="Rectangle 9">
              <a:extLst>
                <a:ext uri="{FF2B5EF4-FFF2-40B4-BE49-F238E27FC236}">
                  <a16:creationId xmlns:a16="http://schemas.microsoft.com/office/drawing/2014/main" id="{4210D0B9-C1EC-EA46-8FAF-7468A6471943}"/>
                </a:ext>
              </a:extLst>
            </p:cNvPr>
            <p:cNvSpPr/>
            <p:nvPr/>
          </p:nvSpPr>
          <p:spPr>
            <a:xfrm>
              <a:off x="1219200" y="3905856"/>
              <a:ext cx="3048000" cy="723275"/>
            </a:xfrm>
            <a:prstGeom prst="rect">
              <a:avLst/>
            </a:prstGeom>
          </p:spPr>
          <p:txBody>
            <a:bodyPr wrap="square">
              <a:spAutoFit/>
            </a:bodyPr>
            <a:lstStyle/>
            <a:p>
              <a:pPr algn="ctr">
                <a:lnSpc>
                  <a:spcPct val="90000"/>
                </a:lnSpc>
                <a:spcAft>
                  <a:spcPts val="600"/>
                </a:spcAft>
              </a:pPr>
              <a:r>
                <a:rPr lang="en-US" sz="2200" b="1" dirty="0">
                  <a:solidFill>
                    <a:srgbClr val="323E48"/>
                  </a:solidFill>
                  <a:latin typeface="Sofia Pro Black" pitchFamily="2" charset="77"/>
                </a:rPr>
                <a:t>Global Workforce</a:t>
              </a:r>
            </a:p>
            <a:p>
              <a:pPr marL="0" lvl="1" algn="ctr">
                <a:lnSpc>
                  <a:spcPct val="90000"/>
                </a:lnSpc>
                <a:spcAft>
                  <a:spcPts val="600"/>
                </a:spcAft>
              </a:pPr>
              <a:r>
                <a:rPr lang="en-US" dirty="0">
                  <a:solidFill>
                    <a:srgbClr val="323E48"/>
                  </a:solidFill>
                  <a:latin typeface="Sofia Pro Medium" pitchFamily="2" charset="77"/>
                </a:rPr>
                <a:t>By generation in 2020</a:t>
              </a:r>
              <a:endParaRPr lang="en-US" dirty="0">
                <a:solidFill>
                  <a:srgbClr val="323E48"/>
                </a:solidFill>
              </a:endParaRPr>
            </a:p>
          </p:txBody>
        </p:sp>
        <p:sp>
          <p:nvSpPr>
            <p:cNvPr id="11" name="Rectangle 10">
              <a:extLst>
                <a:ext uri="{FF2B5EF4-FFF2-40B4-BE49-F238E27FC236}">
                  <a16:creationId xmlns:a16="http://schemas.microsoft.com/office/drawing/2014/main" id="{D2393231-7E4A-F140-8BCA-346DC5DCEBCF}"/>
                </a:ext>
              </a:extLst>
            </p:cNvPr>
            <p:cNvSpPr/>
            <p:nvPr/>
          </p:nvSpPr>
          <p:spPr>
            <a:xfrm>
              <a:off x="2469842" y="5838146"/>
              <a:ext cx="3048000" cy="685572"/>
            </a:xfrm>
            <a:prstGeom prst="rect">
              <a:avLst/>
            </a:prstGeom>
          </p:spPr>
          <p:txBody>
            <a:bodyPr wrap="square">
              <a:spAutoFit/>
            </a:bodyPr>
            <a:lstStyle/>
            <a:p>
              <a:pPr algn="ctr"/>
              <a:r>
                <a:rPr lang="en-US" sz="2200" b="1" dirty="0">
                  <a:solidFill>
                    <a:srgbClr val="FF8F1C"/>
                  </a:solidFill>
                  <a:latin typeface="Sofia Pro Black" pitchFamily="2" charset="77"/>
                </a:rPr>
                <a:t>24%</a:t>
              </a:r>
            </a:p>
            <a:p>
              <a:pPr marL="0" lvl="1" algn="ctr">
                <a:lnSpc>
                  <a:spcPts val="2100"/>
                </a:lnSpc>
              </a:pPr>
              <a:r>
                <a:rPr lang="en-US" sz="1600" dirty="0">
                  <a:solidFill>
                    <a:srgbClr val="323E48"/>
                  </a:solidFill>
                  <a:latin typeface="Sofia Pro Medium" pitchFamily="2" charset="77"/>
                </a:rPr>
                <a:t>Gen Z</a:t>
              </a:r>
              <a:endParaRPr lang="en-US" sz="1600" dirty="0">
                <a:solidFill>
                  <a:srgbClr val="323E48"/>
                </a:solidFill>
              </a:endParaRPr>
            </a:p>
          </p:txBody>
        </p:sp>
        <p:sp>
          <p:nvSpPr>
            <p:cNvPr id="12" name="Rectangle 11">
              <a:extLst>
                <a:ext uri="{FF2B5EF4-FFF2-40B4-BE49-F238E27FC236}">
                  <a16:creationId xmlns:a16="http://schemas.microsoft.com/office/drawing/2014/main" id="{050F84EF-1748-E145-9B10-7331E7F153D3}"/>
                </a:ext>
              </a:extLst>
            </p:cNvPr>
            <p:cNvSpPr/>
            <p:nvPr/>
          </p:nvSpPr>
          <p:spPr>
            <a:xfrm>
              <a:off x="4051853" y="2286000"/>
              <a:ext cx="1126435" cy="685572"/>
            </a:xfrm>
            <a:prstGeom prst="rect">
              <a:avLst/>
            </a:prstGeom>
          </p:spPr>
          <p:txBody>
            <a:bodyPr wrap="square">
              <a:spAutoFit/>
            </a:bodyPr>
            <a:lstStyle/>
            <a:p>
              <a:pPr algn="ctr"/>
              <a:r>
                <a:rPr lang="en-US" sz="2200" b="1" dirty="0">
                  <a:solidFill>
                    <a:srgbClr val="ED2024"/>
                  </a:solidFill>
                  <a:latin typeface="Sofia Pro Black" pitchFamily="2" charset="77"/>
                </a:rPr>
                <a:t>35%</a:t>
              </a:r>
            </a:p>
            <a:p>
              <a:pPr marL="0" lvl="1" algn="ctr">
                <a:lnSpc>
                  <a:spcPts val="2100"/>
                </a:lnSpc>
              </a:pPr>
              <a:r>
                <a:rPr lang="en-US" sz="1600" dirty="0">
                  <a:solidFill>
                    <a:srgbClr val="323E48"/>
                  </a:solidFill>
                  <a:latin typeface="Sofia Pro Medium" pitchFamily="2" charset="77"/>
                </a:rPr>
                <a:t>Millennial</a:t>
              </a:r>
              <a:endParaRPr lang="en-US" sz="1600" dirty="0">
                <a:solidFill>
                  <a:srgbClr val="323E48"/>
                </a:solidFill>
              </a:endParaRPr>
            </a:p>
          </p:txBody>
        </p:sp>
        <p:sp>
          <p:nvSpPr>
            <p:cNvPr id="13" name="Rectangle 12">
              <a:extLst>
                <a:ext uri="{FF2B5EF4-FFF2-40B4-BE49-F238E27FC236}">
                  <a16:creationId xmlns:a16="http://schemas.microsoft.com/office/drawing/2014/main" id="{70BE73A1-F956-D648-85E4-6938F439F3D4}"/>
                </a:ext>
              </a:extLst>
            </p:cNvPr>
            <p:cNvSpPr/>
            <p:nvPr/>
          </p:nvSpPr>
          <p:spPr>
            <a:xfrm>
              <a:off x="6511786" y="2467904"/>
              <a:ext cx="3048000" cy="430887"/>
            </a:xfrm>
            <a:prstGeom prst="rect">
              <a:avLst/>
            </a:prstGeom>
          </p:spPr>
          <p:txBody>
            <a:bodyPr wrap="square">
              <a:spAutoFit/>
            </a:bodyPr>
            <a:lstStyle/>
            <a:p>
              <a:pPr algn="ctr">
                <a:spcAft>
                  <a:spcPts val="600"/>
                </a:spcAft>
              </a:pPr>
              <a:r>
                <a:rPr lang="en-US" sz="2200" b="1" dirty="0">
                  <a:solidFill>
                    <a:srgbClr val="323E48"/>
                  </a:solidFill>
                  <a:latin typeface="Sofia Pro Black" pitchFamily="2" charset="77"/>
                </a:rPr>
                <a:t>Own Smartphones</a:t>
              </a:r>
              <a:endParaRPr lang="en-US" sz="2200" dirty="0">
                <a:solidFill>
                  <a:srgbClr val="323E48"/>
                </a:solidFill>
              </a:endParaRPr>
            </a:p>
          </p:txBody>
        </p:sp>
        <p:pic>
          <p:nvPicPr>
            <p:cNvPr id="7" name="Picture 6">
              <a:extLst>
                <a:ext uri="{FF2B5EF4-FFF2-40B4-BE49-F238E27FC236}">
                  <a16:creationId xmlns:a16="http://schemas.microsoft.com/office/drawing/2014/main" id="{BA102ECB-DA40-EE44-93B2-0F8C1326F4B3}"/>
                </a:ext>
              </a:extLst>
            </p:cNvPr>
            <p:cNvPicPr>
              <a:picLocks noChangeAspect="1"/>
            </p:cNvPicPr>
            <p:nvPr/>
          </p:nvPicPr>
          <p:blipFill>
            <a:blip r:embed="rId6"/>
            <a:stretch>
              <a:fillRect/>
            </a:stretch>
          </p:blipFill>
          <p:spPr>
            <a:xfrm>
              <a:off x="5605668" y="3094004"/>
              <a:ext cx="2286000" cy="2286000"/>
            </a:xfrm>
            <a:prstGeom prst="rect">
              <a:avLst/>
            </a:prstGeom>
          </p:spPr>
        </p:pic>
        <p:pic>
          <p:nvPicPr>
            <p:cNvPr id="9" name="Picture 8">
              <a:extLst>
                <a:ext uri="{FF2B5EF4-FFF2-40B4-BE49-F238E27FC236}">
                  <a16:creationId xmlns:a16="http://schemas.microsoft.com/office/drawing/2014/main" id="{3AAE9B73-5A20-CD43-B789-2168FAD3C8A7}"/>
                </a:ext>
              </a:extLst>
            </p:cNvPr>
            <p:cNvPicPr>
              <a:picLocks noChangeAspect="1"/>
            </p:cNvPicPr>
            <p:nvPr/>
          </p:nvPicPr>
          <p:blipFill>
            <a:blip r:embed="rId7"/>
            <a:stretch>
              <a:fillRect/>
            </a:stretch>
          </p:blipFill>
          <p:spPr>
            <a:xfrm>
              <a:off x="8179904" y="3094004"/>
              <a:ext cx="2286000" cy="2286000"/>
            </a:xfrm>
            <a:prstGeom prst="rect">
              <a:avLst/>
            </a:prstGeom>
          </p:spPr>
        </p:pic>
        <p:sp>
          <p:nvSpPr>
            <p:cNvPr id="14" name="Rectangle 13">
              <a:extLst>
                <a:ext uri="{FF2B5EF4-FFF2-40B4-BE49-F238E27FC236}">
                  <a16:creationId xmlns:a16="http://schemas.microsoft.com/office/drawing/2014/main" id="{2F67F2D7-12F1-004A-9C36-E7F8069EC5D9}"/>
                </a:ext>
              </a:extLst>
            </p:cNvPr>
            <p:cNvSpPr/>
            <p:nvPr/>
          </p:nvSpPr>
          <p:spPr>
            <a:xfrm>
              <a:off x="5988096" y="3812091"/>
              <a:ext cx="1521144" cy="840230"/>
            </a:xfrm>
            <a:prstGeom prst="rect">
              <a:avLst/>
            </a:prstGeom>
          </p:spPr>
          <p:txBody>
            <a:bodyPr wrap="square">
              <a:spAutoFit/>
            </a:bodyPr>
            <a:lstStyle/>
            <a:p>
              <a:pPr algn="ctr">
                <a:lnSpc>
                  <a:spcPct val="90000"/>
                </a:lnSpc>
              </a:pPr>
              <a:r>
                <a:rPr lang="en-US" sz="3600" b="1" dirty="0">
                  <a:solidFill>
                    <a:srgbClr val="ED2024"/>
                  </a:solidFill>
                  <a:latin typeface="Sofia Pro Black" pitchFamily="2" charset="77"/>
                </a:rPr>
                <a:t>90%</a:t>
              </a:r>
            </a:p>
            <a:p>
              <a:pPr marL="0" lvl="1" algn="ctr">
                <a:lnSpc>
                  <a:spcPct val="90000"/>
                </a:lnSpc>
              </a:pPr>
              <a:r>
                <a:rPr lang="en-US" dirty="0">
                  <a:solidFill>
                    <a:srgbClr val="323E48"/>
                  </a:solidFill>
                  <a:latin typeface="Sofia Pro Medium" pitchFamily="2" charset="77"/>
                </a:rPr>
                <a:t>Millennials</a:t>
              </a:r>
              <a:endParaRPr lang="en-US" dirty="0">
                <a:solidFill>
                  <a:srgbClr val="323E48"/>
                </a:solidFill>
              </a:endParaRPr>
            </a:p>
          </p:txBody>
        </p:sp>
        <p:sp>
          <p:nvSpPr>
            <p:cNvPr id="15" name="Rectangle 14">
              <a:extLst>
                <a:ext uri="{FF2B5EF4-FFF2-40B4-BE49-F238E27FC236}">
                  <a16:creationId xmlns:a16="http://schemas.microsoft.com/office/drawing/2014/main" id="{CF90CD1C-6272-084F-B8E1-CAA719F0E687}"/>
                </a:ext>
              </a:extLst>
            </p:cNvPr>
            <p:cNvSpPr/>
            <p:nvPr/>
          </p:nvSpPr>
          <p:spPr>
            <a:xfrm>
              <a:off x="8620540" y="3812091"/>
              <a:ext cx="1404729" cy="840230"/>
            </a:xfrm>
            <a:prstGeom prst="rect">
              <a:avLst/>
            </a:prstGeom>
          </p:spPr>
          <p:txBody>
            <a:bodyPr wrap="square">
              <a:spAutoFit/>
            </a:bodyPr>
            <a:lstStyle/>
            <a:p>
              <a:pPr algn="ctr">
                <a:lnSpc>
                  <a:spcPct val="90000"/>
                </a:lnSpc>
              </a:pPr>
              <a:r>
                <a:rPr lang="en-US" sz="3600" b="1" dirty="0">
                  <a:solidFill>
                    <a:srgbClr val="FF8F1C"/>
                  </a:solidFill>
                  <a:latin typeface="Sofia Pro Black" pitchFamily="2" charset="77"/>
                </a:rPr>
                <a:t>97%</a:t>
              </a:r>
              <a:r>
                <a:rPr lang="en-US" sz="2100" dirty="0">
                  <a:solidFill>
                    <a:srgbClr val="323E48"/>
                  </a:solidFill>
                  <a:latin typeface="Sofia Pro Medium" pitchFamily="2" charset="77"/>
                </a:rPr>
                <a:t/>
              </a:r>
              <a:br>
                <a:rPr lang="en-US" sz="2100" dirty="0">
                  <a:solidFill>
                    <a:srgbClr val="323E48"/>
                  </a:solidFill>
                  <a:latin typeface="Sofia Pro Medium" pitchFamily="2" charset="77"/>
                </a:rPr>
              </a:br>
              <a:r>
                <a:rPr lang="en-US" dirty="0">
                  <a:solidFill>
                    <a:srgbClr val="323E48"/>
                  </a:solidFill>
                  <a:latin typeface="Sofia Pro Medium" pitchFamily="2" charset="77"/>
                </a:rPr>
                <a:t>Gen Z</a:t>
              </a:r>
              <a:endParaRPr lang="en-US" dirty="0">
                <a:solidFill>
                  <a:srgbClr val="323E48"/>
                </a:solidFill>
              </a:endParaRPr>
            </a:p>
          </p:txBody>
        </p:sp>
      </p:grpSp>
    </p:spTree>
    <p:extLst>
      <p:ext uri="{BB962C8B-B14F-4D97-AF65-F5344CB8AC3E}">
        <p14:creationId xmlns:p14="http://schemas.microsoft.com/office/powerpoint/2010/main" val="1865414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5E880E-008E-1F42-B736-1FB7B0522758}"/>
              </a:ext>
            </a:extLst>
          </p:cNvPr>
          <p:cNvPicPr>
            <a:picLocks noGrp="1" noChangeAspect="1"/>
          </p:cNvPicPr>
          <p:nvPr>
            <p:ph type="pic" sz="quarter" idx="10"/>
          </p:nvPr>
        </p:nvPicPr>
        <p:blipFill>
          <a:blip r:embed="rId3"/>
          <a:srcRect/>
          <a:stretch/>
        </p:blipFill>
        <p:spPr>
          <a:xfrm>
            <a:off x="-74644" y="-74646"/>
            <a:ext cx="12457404" cy="7007290"/>
          </a:xfrm>
        </p:spPr>
      </p:pic>
      <p:sp>
        <p:nvSpPr>
          <p:cNvPr id="3" name="TextBox 2">
            <a:extLst>
              <a:ext uri="{FF2B5EF4-FFF2-40B4-BE49-F238E27FC236}">
                <a16:creationId xmlns:a16="http://schemas.microsoft.com/office/drawing/2014/main" id="{3F76A149-467F-1F4E-B914-308E0863E6AB}"/>
              </a:ext>
            </a:extLst>
          </p:cNvPr>
          <p:cNvSpPr txBox="1"/>
          <p:nvPr/>
        </p:nvSpPr>
        <p:spPr>
          <a:xfrm>
            <a:off x="914400" y="2743200"/>
            <a:ext cx="8915337" cy="1089529"/>
          </a:xfrm>
          <a:prstGeom prst="rect">
            <a:avLst/>
          </a:prstGeom>
          <a:noFill/>
        </p:spPr>
        <p:txBody>
          <a:bodyPr wrap="square" rtlCol="0">
            <a:spAutoFit/>
          </a:bodyPr>
          <a:lstStyle/>
          <a:p>
            <a:pPr>
              <a:lnSpc>
                <a:spcPct val="90000"/>
              </a:lnSpc>
              <a:spcAft>
                <a:spcPts val="3600"/>
              </a:spcAft>
            </a:pPr>
            <a:r>
              <a:rPr lang="en-US" sz="3600" b="1" dirty="0">
                <a:solidFill>
                  <a:srgbClr val="323E48"/>
                </a:solidFill>
                <a:latin typeface="Sofia Pro Black" pitchFamily="2" charset="77"/>
              </a:rPr>
              <a:t>Access from </a:t>
            </a:r>
            <a:br>
              <a:rPr lang="en-US" sz="3600" b="1" dirty="0">
                <a:solidFill>
                  <a:srgbClr val="323E48"/>
                </a:solidFill>
                <a:latin typeface="Sofia Pro Black" pitchFamily="2" charset="77"/>
              </a:rPr>
            </a:br>
            <a:r>
              <a:rPr lang="en-US" sz="3600" b="1" dirty="0">
                <a:solidFill>
                  <a:srgbClr val="323E48"/>
                </a:solidFill>
                <a:latin typeface="Sofia Pro Black" pitchFamily="2" charset="77"/>
              </a:rPr>
              <a:t>Anywhere</a:t>
            </a:r>
          </a:p>
        </p:txBody>
      </p:sp>
      <p:pic>
        <p:nvPicPr>
          <p:cNvPr id="6" name="Picture 5">
            <a:extLst>
              <a:ext uri="{FF2B5EF4-FFF2-40B4-BE49-F238E27FC236}">
                <a16:creationId xmlns:a16="http://schemas.microsoft.com/office/drawing/2014/main" id="{594C349E-300C-534A-A309-9755BFC0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3812198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8B26C65-9B29-3E4F-B5F7-04765BEFAD77}"/>
              </a:ext>
            </a:extLst>
          </p:cNvPr>
          <p:cNvSpPr txBox="1">
            <a:spLocks/>
          </p:cNvSpPr>
          <p:nvPr/>
        </p:nvSpPr>
        <p:spPr>
          <a:xfrm>
            <a:off x="605897" y="2893742"/>
            <a:ext cx="11201400" cy="1070516"/>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algn="ctr">
              <a:lnSpc>
                <a:spcPts val="2800"/>
              </a:lnSpc>
              <a:spcAft>
                <a:spcPts val="600"/>
              </a:spcAft>
            </a:pPr>
            <a:r>
              <a:rPr lang="en-US" sz="2200" cap="none" dirty="0">
                <a:latin typeface="Sofia Pro Medium" pitchFamily="2" charset="77"/>
              </a:rPr>
              <a:t>Section 2</a:t>
            </a:r>
          </a:p>
          <a:p>
            <a:pPr algn="ctr">
              <a:lnSpc>
                <a:spcPts val="4800"/>
              </a:lnSpc>
            </a:pPr>
            <a:r>
              <a:rPr lang="en-US" sz="3600" b="1" cap="none" dirty="0">
                <a:latin typeface="Sofia Pro Black" pitchFamily="2" charset="77"/>
              </a:rPr>
              <a:t>Additional Detail on Tech + Integrations</a:t>
            </a:r>
          </a:p>
        </p:txBody>
      </p:sp>
    </p:spTree>
    <p:extLst>
      <p:ext uri="{BB962C8B-B14F-4D97-AF65-F5344CB8AC3E}">
        <p14:creationId xmlns:p14="http://schemas.microsoft.com/office/powerpoint/2010/main" val="3141577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701A0A-2D54-B745-B0F0-FB3BDBF8C64E}"/>
              </a:ext>
            </a:extLst>
          </p:cNvPr>
          <p:cNvPicPr>
            <a:picLocks noChangeAspect="1"/>
          </p:cNvPicPr>
          <p:nvPr/>
        </p:nvPicPr>
        <p:blipFill>
          <a:blip r:embed="rId3"/>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67E87C9-FD51-CA4B-BD60-B0D5BA6766F2}"/>
              </a:ext>
            </a:extLst>
          </p:cNvPr>
          <p:cNvSpPr txBox="1"/>
          <p:nvPr/>
        </p:nvSpPr>
        <p:spPr>
          <a:xfrm>
            <a:off x="914399" y="685800"/>
            <a:ext cx="8056179" cy="2126672"/>
          </a:xfrm>
          <a:prstGeom prst="rect">
            <a:avLst/>
          </a:prstGeom>
          <a:noFill/>
        </p:spPr>
        <p:txBody>
          <a:bodyPr wrap="square" rtlCol="0">
            <a:spAutoFit/>
          </a:bodyPr>
          <a:lstStyle/>
          <a:p>
            <a:pPr>
              <a:lnSpc>
                <a:spcPct val="90000"/>
              </a:lnSpc>
              <a:spcAft>
                <a:spcPts val="2400"/>
              </a:spcAft>
            </a:pPr>
            <a:r>
              <a:rPr lang="en-US" sz="3600" b="1" dirty="0">
                <a:solidFill>
                  <a:srgbClr val="323E48"/>
                </a:solidFill>
                <a:latin typeface="Sofia Pro Black" pitchFamily="2" charset="77"/>
              </a:rPr>
              <a:t>Integration Types</a:t>
            </a:r>
          </a:p>
          <a:p>
            <a:pPr>
              <a:lnSpc>
                <a:spcPct val="90000"/>
              </a:lnSpc>
              <a:spcAft>
                <a:spcPts val="800"/>
              </a:spcAft>
            </a:pPr>
            <a:r>
              <a:rPr lang="en-US" b="1" dirty="0">
                <a:solidFill>
                  <a:srgbClr val="323E48"/>
                </a:solidFill>
                <a:latin typeface="Sofia Pro Black" pitchFamily="2" charset="77"/>
              </a:rPr>
              <a:t>180° integration </a:t>
            </a:r>
            <a:r>
              <a:rPr lang="en-US" dirty="0">
                <a:solidFill>
                  <a:srgbClr val="323E48"/>
                </a:solidFill>
                <a:latin typeface="Sofia Pro Medium" pitchFamily="2" charset="77"/>
              </a:rPr>
              <a:t>is unidirectional and scheduled</a:t>
            </a:r>
          </a:p>
          <a:p>
            <a:pPr>
              <a:lnSpc>
                <a:spcPct val="90000"/>
              </a:lnSpc>
              <a:spcAft>
                <a:spcPts val="800"/>
              </a:spcAft>
            </a:pPr>
            <a:r>
              <a:rPr lang="en-US" b="1" dirty="0">
                <a:solidFill>
                  <a:srgbClr val="323E48"/>
                </a:solidFill>
                <a:latin typeface="Sofia Pro Black" pitchFamily="2" charset="77"/>
              </a:rPr>
              <a:t>360° integration </a:t>
            </a:r>
            <a:r>
              <a:rPr lang="en-US" dirty="0">
                <a:solidFill>
                  <a:srgbClr val="323E48"/>
                </a:solidFill>
                <a:latin typeface="Sofia Pro Medium" pitchFamily="2" charset="77"/>
              </a:rPr>
              <a:t>flows data back </a:t>
            </a:r>
            <a:r>
              <a:rPr lang="en-US" b="1" dirty="0">
                <a:solidFill>
                  <a:srgbClr val="323E48"/>
                </a:solidFill>
                <a:latin typeface="Sofia Pro Black" pitchFamily="2" charset="77"/>
              </a:rPr>
              <a:t>and</a:t>
            </a:r>
            <a:r>
              <a:rPr lang="en-US" dirty="0">
                <a:solidFill>
                  <a:srgbClr val="323E48"/>
                </a:solidFill>
                <a:latin typeface="Sofia Pro Medium" pitchFamily="2" charset="77"/>
              </a:rPr>
              <a:t> forth  </a:t>
            </a:r>
          </a:p>
          <a:p>
            <a:pPr>
              <a:lnSpc>
                <a:spcPts val="4800"/>
              </a:lnSpc>
              <a:spcAft>
                <a:spcPts val="2400"/>
              </a:spcAft>
            </a:pPr>
            <a:endParaRPr lang="en-US" sz="2100" dirty="0">
              <a:latin typeface="Sofia Pro Medium" pitchFamily="2" charset="77"/>
            </a:endParaRPr>
          </a:p>
        </p:txBody>
      </p:sp>
      <p:pic>
        <p:nvPicPr>
          <p:cNvPr id="12" name="Picture 11">
            <a:extLst>
              <a:ext uri="{FF2B5EF4-FFF2-40B4-BE49-F238E27FC236}">
                <a16:creationId xmlns:a16="http://schemas.microsoft.com/office/drawing/2014/main" id="{B3D49A0B-55B1-6549-8AC5-1C0335FA514B}"/>
              </a:ext>
            </a:extLst>
          </p:cNvPr>
          <p:cNvPicPr>
            <a:picLocks noChangeAspect="1"/>
          </p:cNvPicPr>
          <p:nvPr/>
        </p:nvPicPr>
        <p:blipFill>
          <a:blip r:embed="rId4">
            <a:alphaModFix amt="50000"/>
          </a:blip>
          <a:stretch>
            <a:fillRect/>
          </a:stretch>
        </p:blipFill>
        <p:spPr>
          <a:xfrm>
            <a:off x="11430000" y="6172200"/>
            <a:ext cx="457200" cy="457200"/>
          </a:xfrm>
          <a:prstGeom prst="rect">
            <a:avLst/>
          </a:prstGeom>
        </p:spPr>
      </p:pic>
      <p:cxnSp>
        <p:nvCxnSpPr>
          <p:cNvPr id="15" name="Straight Arrow Connector 14">
            <a:extLst>
              <a:ext uri="{FF2B5EF4-FFF2-40B4-BE49-F238E27FC236}">
                <a16:creationId xmlns:a16="http://schemas.microsoft.com/office/drawing/2014/main" id="{0905E966-3BA0-7246-8C18-30E1C3DD9187}"/>
              </a:ext>
            </a:extLst>
          </p:cNvPr>
          <p:cNvCxnSpPr/>
          <p:nvPr/>
        </p:nvCxnSpPr>
        <p:spPr>
          <a:xfrm>
            <a:off x="5073173" y="3935896"/>
            <a:ext cx="1490870" cy="0"/>
          </a:xfrm>
          <a:prstGeom prst="straightConnector1">
            <a:avLst/>
          </a:prstGeom>
          <a:ln w="88900">
            <a:solidFill>
              <a:srgbClr val="323E48"/>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3E63B41-F5BE-8746-B85F-C7ABCE988354}"/>
              </a:ext>
            </a:extLst>
          </p:cNvPr>
          <p:cNvSpPr/>
          <p:nvPr/>
        </p:nvSpPr>
        <p:spPr>
          <a:xfrm>
            <a:off x="5031373" y="3429000"/>
            <a:ext cx="1585690" cy="369332"/>
          </a:xfrm>
          <a:prstGeom prst="rect">
            <a:avLst/>
          </a:prstGeom>
        </p:spPr>
        <p:txBody>
          <a:bodyPr wrap="none">
            <a:spAutoFit/>
          </a:bodyPr>
          <a:lstStyle/>
          <a:p>
            <a:pPr algn="ctr"/>
            <a:r>
              <a:rPr lang="en-US" dirty="0">
                <a:solidFill>
                  <a:srgbClr val="323E48"/>
                </a:solidFill>
                <a:latin typeface="Sofia Pro Medium" pitchFamily="2" charset="77"/>
              </a:rPr>
              <a:t>180° Inbound</a:t>
            </a:r>
            <a:endParaRPr lang="en-US" dirty="0">
              <a:latin typeface="Sofia Pro Medium" pitchFamily="2" charset="77"/>
            </a:endParaRPr>
          </a:p>
        </p:txBody>
      </p:sp>
      <p:cxnSp>
        <p:nvCxnSpPr>
          <p:cNvPr id="17" name="Straight Arrow Connector 16">
            <a:extLst>
              <a:ext uri="{FF2B5EF4-FFF2-40B4-BE49-F238E27FC236}">
                <a16:creationId xmlns:a16="http://schemas.microsoft.com/office/drawing/2014/main" id="{C7E50046-E9E8-5242-BBB1-BAB03232125D}"/>
              </a:ext>
            </a:extLst>
          </p:cNvPr>
          <p:cNvCxnSpPr>
            <a:cxnSpLocks/>
          </p:cNvCxnSpPr>
          <p:nvPr/>
        </p:nvCxnSpPr>
        <p:spPr>
          <a:xfrm flipH="1">
            <a:off x="5073173" y="4681853"/>
            <a:ext cx="1490870" cy="0"/>
          </a:xfrm>
          <a:prstGeom prst="straightConnector1">
            <a:avLst/>
          </a:prstGeom>
          <a:ln w="88900">
            <a:solidFill>
              <a:srgbClr val="FF8F1C"/>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690FDF9-3266-2B42-8AA4-D3829A5E1E2F}"/>
              </a:ext>
            </a:extLst>
          </p:cNvPr>
          <p:cNvSpPr/>
          <p:nvPr/>
        </p:nvSpPr>
        <p:spPr>
          <a:xfrm>
            <a:off x="4952826" y="4190998"/>
            <a:ext cx="1778051" cy="369332"/>
          </a:xfrm>
          <a:prstGeom prst="rect">
            <a:avLst/>
          </a:prstGeom>
        </p:spPr>
        <p:txBody>
          <a:bodyPr wrap="none">
            <a:spAutoFit/>
          </a:bodyPr>
          <a:lstStyle/>
          <a:p>
            <a:pPr algn="ctr"/>
            <a:r>
              <a:rPr lang="en-US" dirty="0">
                <a:solidFill>
                  <a:srgbClr val="FF8F1C"/>
                </a:solidFill>
                <a:latin typeface="Sofia Pro Medium" pitchFamily="2" charset="77"/>
              </a:rPr>
              <a:t>180° Outbound</a:t>
            </a:r>
          </a:p>
        </p:txBody>
      </p:sp>
      <p:cxnSp>
        <p:nvCxnSpPr>
          <p:cNvPr id="19" name="Straight Arrow Connector 18">
            <a:extLst>
              <a:ext uri="{FF2B5EF4-FFF2-40B4-BE49-F238E27FC236}">
                <a16:creationId xmlns:a16="http://schemas.microsoft.com/office/drawing/2014/main" id="{72483566-9337-FC48-9F5D-BA14EA446DBD}"/>
              </a:ext>
            </a:extLst>
          </p:cNvPr>
          <p:cNvCxnSpPr>
            <a:cxnSpLocks/>
          </p:cNvCxnSpPr>
          <p:nvPr/>
        </p:nvCxnSpPr>
        <p:spPr>
          <a:xfrm flipH="1">
            <a:off x="5073173" y="5395726"/>
            <a:ext cx="1490870" cy="0"/>
          </a:xfrm>
          <a:prstGeom prst="straightConnector1">
            <a:avLst/>
          </a:prstGeom>
          <a:ln w="88900">
            <a:solidFill>
              <a:srgbClr val="ED202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2A8CE7-273D-034D-A0EE-D8E1A00B20B5}"/>
              </a:ext>
            </a:extLst>
          </p:cNvPr>
          <p:cNvSpPr/>
          <p:nvPr/>
        </p:nvSpPr>
        <p:spPr>
          <a:xfrm>
            <a:off x="5486626" y="4992698"/>
            <a:ext cx="663964" cy="369332"/>
          </a:xfrm>
          <a:prstGeom prst="rect">
            <a:avLst/>
          </a:prstGeom>
        </p:spPr>
        <p:txBody>
          <a:bodyPr wrap="none">
            <a:spAutoFit/>
          </a:bodyPr>
          <a:lstStyle/>
          <a:p>
            <a:pPr algn="ctr"/>
            <a:r>
              <a:rPr lang="en-US" dirty="0">
                <a:solidFill>
                  <a:srgbClr val="ED2024"/>
                </a:solidFill>
                <a:latin typeface="Sofia Pro Medium" pitchFamily="2" charset="77"/>
              </a:rPr>
              <a:t>360°</a:t>
            </a:r>
          </a:p>
        </p:txBody>
      </p:sp>
      <p:pic>
        <p:nvPicPr>
          <p:cNvPr id="13" name="Picture 12">
            <a:extLst>
              <a:ext uri="{FF2B5EF4-FFF2-40B4-BE49-F238E27FC236}">
                <a16:creationId xmlns:a16="http://schemas.microsoft.com/office/drawing/2014/main" id="{A56C1311-2DFE-3541-9470-E734948D4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1680880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BCAF29-F67F-5840-B30F-F7514DB94F03}"/>
              </a:ext>
            </a:extLst>
          </p:cNvPr>
          <p:cNvPicPr>
            <a:picLocks noChangeAspect="1"/>
          </p:cNvPicPr>
          <p:nvPr/>
        </p:nvPicPr>
        <p:blipFill>
          <a:blip r:embed="rId3"/>
          <a:srcRect/>
          <a:stretch/>
        </p:blipFill>
        <p:spPr>
          <a:xfrm>
            <a:off x="6350" y="0"/>
            <a:ext cx="12179300" cy="6858000"/>
          </a:xfrm>
          <a:prstGeom prst="rect">
            <a:avLst/>
          </a:prstGeom>
        </p:spPr>
      </p:pic>
      <p:sp>
        <p:nvSpPr>
          <p:cNvPr id="5" name="TextBox 4">
            <a:extLst>
              <a:ext uri="{FF2B5EF4-FFF2-40B4-BE49-F238E27FC236}">
                <a16:creationId xmlns:a16="http://schemas.microsoft.com/office/drawing/2014/main" id="{0CC95626-7FE9-124F-A5F4-70D9859812D1}"/>
              </a:ext>
            </a:extLst>
          </p:cNvPr>
          <p:cNvSpPr txBox="1"/>
          <p:nvPr/>
        </p:nvSpPr>
        <p:spPr>
          <a:xfrm>
            <a:off x="914399" y="685800"/>
            <a:ext cx="10315075" cy="917174"/>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integrations</a:t>
            </a:r>
            <a:endParaRPr lang="en-US" b="1" dirty="0">
              <a:solidFill>
                <a:srgbClr val="323E48"/>
              </a:solidFill>
              <a:latin typeface="Sofia Pro Black" pitchFamily="2" charset="77"/>
            </a:endParaRPr>
          </a:p>
          <a:p>
            <a:pPr>
              <a:lnSpc>
                <a:spcPct val="90000"/>
              </a:lnSpc>
              <a:spcAft>
                <a:spcPts val="2400"/>
              </a:spcAft>
            </a:pPr>
            <a:r>
              <a:rPr lang="en-US" sz="3600" b="1" dirty="0">
                <a:solidFill>
                  <a:srgbClr val="323E48"/>
                </a:solidFill>
                <a:latin typeface="Sofia Pro Black" pitchFamily="2" charset="77"/>
              </a:rPr>
              <a:t>Benefit Administration</a:t>
            </a:r>
          </a:p>
        </p:txBody>
      </p:sp>
      <p:sp>
        <p:nvSpPr>
          <p:cNvPr id="6" name="Rectangle 5">
            <a:extLst>
              <a:ext uri="{FF2B5EF4-FFF2-40B4-BE49-F238E27FC236}">
                <a16:creationId xmlns:a16="http://schemas.microsoft.com/office/drawing/2014/main" id="{1D88719F-F273-EA47-92B3-F60D42745331}"/>
              </a:ext>
            </a:extLst>
          </p:cNvPr>
          <p:cNvSpPr/>
          <p:nvPr/>
        </p:nvSpPr>
        <p:spPr>
          <a:xfrm>
            <a:off x="1659632" y="2279541"/>
            <a:ext cx="1574470" cy="369332"/>
          </a:xfrm>
          <a:prstGeom prst="rect">
            <a:avLst/>
          </a:prstGeom>
        </p:spPr>
        <p:txBody>
          <a:bodyPr wrap="none">
            <a:spAutoFit/>
          </a:bodyPr>
          <a:lstStyle/>
          <a:p>
            <a:r>
              <a:rPr lang="en-US" b="1" dirty="0">
                <a:solidFill>
                  <a:srgbClr val="323E48"/>
                </a:solidFill>
                <a:latin typeface="Sofia Pro Black" pitchFamily="2" charset="77"/>
              </a:rPr>
              <a:t>180° inbound</a:t>
            </a:r>
            <a:endParaRPr lang="en-US" dirty="0"/>
          </a:p>
        </p:txBody>
      </p:sp>
      <p:pic>
        <p:nvPicPr>
          <p:cNvPr id="3" name="Picture 2" descr="A picture containing drawing, food&#10;&#10;Description automatically generated">
            <a:extLst>
              <a:ext uri="{FF2B5EF4-FFF2-40B4-BE49-F238E27FC236}">
                <a16:creationId xmlns:a16="http://schemas.microsoft.com/office/drawing/2014/main" id="{BD2D777A-75F1-5047-A4CE-98C2AB465485}"/>
              </a:ext>
            </a:extLst>
          </p:cNvPr>
          <p:cNvPicPr>
            <a:picLocks noChangeAspect="1"/>
          </p:cNvPicPr>
          <p:nvPr/>
        </p:nvPicPr>
        <p:blipFill rotWithShape="1">
          <a:blip r:embed="rId4"/>
          <a:srcRect t="20457" b="21518"/>
          <a:stretch/>
        </p:blipFill>
        <p:spPr>
          <a:xfrm>
            <a:off x="1761067" y="2842741"/>
            <a:ext cx="1371600" cy="79586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C68E0AE-D6F8-424B-A6F4-9BED31F431E8}"/>
              </a:ext>
            </a:extLst>
          </p:cNvPr>
          <p:cNvPicPr>
            <a:picLocks noChangeAspect="1"/>
          </p:cNvPicPr>
          <p:nvPr/>
        </p:nvPicPr>
        <p:blipFill rotWithShape="1">
          <a:blip r:embed="rId5"/>
          <a:srcRect l="-2080" t="24736" r="1154" b="11466"/>
          <a:stretch/>
        </p:blipFill>
        <p:spPr>
          <a:xfrm>
            <a:off x="1524001" y="3826931"/>
            <a:ext cx="1845733" cy="1166733"/>
          </a:xfrm>
          <a:prstGeom prst="rect">
            <a:avLst/>
          </a:prstGeom>
        </p:spPr>
      </p:pic>
      <p:pic>
        <p:nvPicPr>
          <p:cNvPr id="10" name="Picture 9" descr="A close up of a logo&#10;&#10;Description automatically generated">
            <a:extLst>
              <a:ext uri="{FF2B5EF4-FFF2-40B4-BE49-F238E27FC236}">
                <a16:creationId xmlns:a16="http://schemas.microsoft.com/office/drawing/2014/main" id="{5B0C1ADD-89A5-7C42-9DE8-D55AE2BA666A}"/>
              </a:ext>
            </a:extLst>
          </p:cNvPr>
          <p:cNvPicPr>
            <a:picLocks noChangeAspect="1"/>
          </p:cNvPicPr>
          <p:nvPr/>
        </p:nvPicPr>
        <p:blipFill rotWithShape="1">
          <a:blip r:embed="rId6"/>
          <a:srcRect t="19673" b="33434"/>
          <a:stretch/>
        </p:blipFill>
        <p:spPr>
          <a:xfrm>
            <a:off x="1646767" y="4892066"/>
            <a:ext cx="1600200" cy="75036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504DEDF7-0DAD-C648-89DA-072AD22A24EE}"/>
              </a:ext>
            </a:extLst>
          </p:cNvPr>
          <p:cNvPicPr>
            <a:picLocks noChangeAspect="1"/>
          </p:cNvPicPr>
          <p:nvPr/>
        </p:nvPicPr>
        <p:blipFill rotWithShape="1">
          <a:blip r:embed="rId7"/>
          <a:srcRect t="24117" b="22067"/>
          <a:stretch/>
        </p:blipFill>
        <p:spPr>
          <a:xfrm>
            <a:off x="5198533" y="3012075"/>
            <a:ext cx="1828800" cy="984190"/>
          </a:xfrm>
          <a:prstGeom prst="rect">
            <a:avLst/>
          </a:prstGeom>
        </p:spPr>
      </p:pic>
      <p:pic>
        <p:nvPicPr>
          <p:cNvPr id="14" name="Picture 13" descr="A picture containing bird&#10;&#10;Description automatically generated">
            <a:extLst>
              <a:ext uri="{FF2B5EF4-FFF2-40B4-BE49-F238E27FC236}">
                <a16:creationId xmlns:a16="http://schemas.microsoft.com/office/drawing/2014/main" id="{AEA6E7C5-B47E-0748-BCB9-1DBFB908E293}"/>
              </a:ext>
            </a:extLst>
          </p:cNvPr>
          <p:cNvPicPr>
            <a:picLocks noChangeAspect="1"/>
          </p:cNvPicPr>
          <p:nvPr/>
        </p:nvPicPr>
        <p:blipFill rotWithShape="1">
          <a:blip r:embed="rId8"/>
          <a:srcRect t="18287" b="16692"/>
          <a:stretch/>
        </p:blipFill>
        <p:spPr>
          <a:xfrm>
            <a:off x="5084233" y="4284134"/>
            <a:ext cx="2057400" cy="1337733"/>
          </a:xfrm>
          <a:prstGeom prst="rect">
            <a:avLst/>
          </a:prstGeom>
        </p:spPr>
      </p:pic>
      <p:sp>
        <p:nvSpPr>
          <p:cNvPr id="15" name="Rectangle 14">
            <a:extLst>
              <a:ext uri="{FF2B5EF4-FFF2-40B4-BE49-F238E27FC236}">
                <a16:creationId xmlns:a16="http://schemas.microsoft.com/office/drawing/2014/main" id="{55BA6CC7-5C1A-194C-87E2-BA3C6761318A}"/>
              </a:ext>
            </a:extLst>
          </p:cNvPr>
          <p:cNvSpPr/>
          <p:nvPr/>
        </p:nvSpPr>
        <p:spPr>
          <a:xfrm>
            <a:off x="5247151" y="2279541"/>
            <a:ext cx="1731564" cy="369332"/>
          </a:xfrm>
          <a:prstGeom prst="rect">
            <a:avLst/>
          </a:prstGeom>
        </p:spPr>
        <p:txBody>
          <a:bodyPr wrap="none">
            <a:spAutoFit/>
          </a:bodyPr>
          <a:lstStyle/>
          <a:p>
            <a:r>
              <a:rPr lang="en-US" b="1" dirty="0">
                <a:solidFill>
                  <a:srgbClr val="323E48"/>
                </a:solidFill>
                <a:latin typeface="Sofia Pro Black" pitchFamily="2" charset="77"/>
              </a:rPr>
              <a:t>180° outbound</a:t>
            </a:r>
            <a:endParaRPr lang="en-US" dirty="0"/>
          </a:p>
        </p:txBody>
      </p:sp>
      <p:sp>
        <p:nvSpPr>
          <p:cNvPr id="16" name="Rectangle 15">
            <a:extLst>
              <a:ext uri="{FF2B5EF4-FFF2-40B4-BE49-F238E27FC236}">
                <a16:creationId xmlns:a16="http://schemas.microsoft.com/office/drawing/2014/main" id="{88C0091B-6E62-E24B-BB5D-171983C20A42}"/>
              </a:ext>
            </a:extLst>
          </p:cNvPr>
          <p:cNvSpPr/>
          <p:nvPr/>
        </p:nvSpPr>
        <p:spPr>
          <a:xfrm>
            <a:off x="8768747" y="2279541"/>
            <a:ext cx="1760418" cy="369332"/>
          </a:xfrm>
          <a:prstGeom prst="rect">
            <a:avLst/>
          </a:prstGeom>
        </p:spPr>
        <p:txBody>
          <a:bodyPr wrap="none">
            <a:spAutoFit/>
          </a:bodyPr>
          <a:lstStyle/>
          <a:p>
            <a:r>
              <a:rPr lang="en-US" b="1" dirty="0">
                <a:solidFill>
                  <a:srgbClr val="323E48"/>
                </a:solidFill>
                <a:latin typeface="Sofia Pro Black" pitchFamily="2" charset="77"/>
              </a:rPr>
              <a:t>360° outbound</a:t>
            </a:r>
            <a:endParaRPr lang="en-US" dirty="0"/>
          </a:p>
        </p:txBody>
      </p:sp>
      <p:grpSp>
        <p:nvGrpSpPr>
          <p:cNvPr id="32" name="Group 31">
            <a:extLst>
              <a:ext uri="{FF2B5EF4-FFF2-40B4-BE49-F238E27FC236}">
                <a16:creationId xmlns:a16="http://schemas.microsoft.com/office/drawing/2014/main" id="{1D774D10-EAA6-D944-ACEB-1A99356F1B2B}"/>
              </a:ext>
            </a:extLst>
          </p:cNvPr>
          <p:cNvGrpSpPr/>
          <p:nvPr/>
        </p:nvGrpSpPr>
        <p:grpSpPr>
          <a:xfrm>
            <a:off x="8214840" y="2842741"/>
            <a:ext cx="2868232" cy="2997984"/>
            <a:chOff x="8299505" y="2842741"/>
            <a:chExt cx="2868232" cy="2997984"/>
          </a:xfrm>
        </p:grpSpPr>
        <p:pic>
          <p:nvPicPr>
            <p:cNvPr id="18" name="Picture 17" descr="A screenshot of a cell phone&#10;&#10;Description automatically generated">
              <a:extLst>
                <a:ext uri="{FF2B5EF4-FFF2-40B4-BE49-F238E27FC236}">
                  <a16:creationId xmlns:a16="http://schemas.microsoft.com/office/drawing/2014/main" id="{A176DF13-CED4-4E4E-8421-EDC7A6DEFBF0}"/>
                </a:ext>
              </a:extLst>
            </p:cNvPr>
            <p:cNvPicPr>
              <a:picLocks noChangeAspect="1"/>
            </p:cNvPicPr>
            <p:nvPr/>
          </p:nvPicPr>
          <p:blipFill rotWithShape="1">
            <a:blip r:embed="rId9"/>
            <a:srcRect t="24942" b="24135"/>
            <a:stretch/>
          </p:blipFill>
          <p:spPr>
            <a:xfrm>
              <a:off x="8299505" y="2842741"/>
              <a:ext cx="1600200" cy="814856"/>
            </a:xfrm>
            <a:prstGeom prst="rect">
              <a:avLst/>
            </a:prstGeom>
          </p:spPr>
        </p:pic>
        <p:pic>
          <p:nvPicPr>
            <p:cNvPr id="20" name="Picture 19" descr="A close up of a logo&#10;&#10;Description automatically generated">
              <a:extLst>
                <a:ext uri="{FF2B5EF4-FFF2-40B4-BE49-F238E27FC236}">
                  <a16:creationId xmlns:a16="http://schemas.microsoft.com/office/drawing/2014/main" id="{1A11E752-EC6E-BF45-97FC-F70F649D324E}"/>
                </a:ext>
              </a:extLst>
            </p:cNvPr>
            <p:cNvPicPr>
              <a:picLocks noChangeAspect="1"/>
            </p:cNvPicPr>
            <p:nvPr/>
          </p:nvPicPr>
          <p:blipFill rotWithShape="1">
            <a:blip r:embed="rId10"/>
            <a:srcRect t="21448" b="22076"/>
            <a:stretch/>
          </p:blipFill>
          <p:spPr>
            <a:xfrm>
              <a:off x="10056227" y="3001649"/>
              <a:ext cx="914400" cy="516422"/>
            </a:xfrm>
            <a:prstGeom prst="rect">
              <a:avLst/>
            </a:prstGeom>
          </p:spPr>
        </p:pic>
        <p:pic>
          <p:nvPicPr>
            <p:cNvPr id="22" name="Picture 21" descr="A picture containing bird&#10;&#10;Description automatically generated">
              <a:extLst>
                <a:ext uri="{FF2B5EF4-FFF2-40B4-BE49-F238E27FC236}">
                  <a16:creationId xmlns:a16="http://schemas.microsoft.com/office/drawing/2014/main" id="{6C9E7F1A-BCFC-7041-97E8-C3B5E0BF8C09}"/>
                </a:ext>
              </a:extLst>
            </p:cNvPr>
            <p:cNvPicPr>
              <a:picLocks noChangeAspect="1"/>
            </p:cNvPicPr>
            <p:nvPr/>
          </p:nvPicPr>
          <p:blipFill rotWithShape="1">
            <a:blip r:embed="rId11"/>
            <a:srcRect t="28709" b="28709"/>
            <a:stretch/>
          </p:blipFill>
          <p:spPr>
            <a:xfrm>
              <a:off x="8473241" y="3729543"/>
              <a:ext cx="1252728" cy="533443"/>
            </a:xfrm>
            <a:prstGeom prst="rect">
              <a:avLst/>
            </a:prstGeom>
          </p:spPr>
        </p:pic>
        <p:pic>
          <p:nvPicPr>
            <p:cNvPr id="24" name="Picture 23" descr="A close up of a logo&#10;&#10;Description automatically generated">
              <a:extLst>
                <a:ext uri="{FF2B5EF4-FFF2-40B4-BE49-F238E27FC236}">
                  <a16:creationId xmlns:a16="http://schemas.microsoft.com/office/drawing/2014/main" id="{48E3BDD9-DB66-F445-909C-C01C5F417EC7}"/>
                </a:ext>
              </a:extLst>
            </p:cNvPr>
            <p:cNvPicPr>
              <a:picLocks noChangeAspect="1"/>
            </p:cNvPicPr>
            <p:nvPr/>
          </p:nvPicPr>
          <p:blipFill rotWithShape="1">
            <a:blip r:embed="rId12"/>
            <a:srcRect t="19757" b="21851"/>
            <a:stretch/>
          </p:blipFill>
          <p:spPr>
            <a:xfrm>
              <a:off x="9879992" y="3630523"/>
              <a:ext cx="1252728" cy="731482"/>
            </a:xfrm>
            <a:prstGeom prst="rect">
              <a:avLst/>
            </a:prstGeom>
          </p:spPr>
        </p:pic>
        <p:pic>
          <p:nvPicPr>
            <p:cNvPr id="26" name="Picture 25" descr="A close up of a logo&#10;&#10;Description automatically generated">
              <a:extLst>
                <a:ext uri="{FF2B5EF4-FFF2-40B4-BE49-F238E27FC236}">
                  <a16:creationId xmlns:a16="http://schemas.microsoft.com/office/drawing/2014/main" id="{EFAA57BB-C4A4-814D-B174-9FE7D4B9EAC4}"/>
                </a:ext>
              </a:extLst>
            </p:cNvPr>
            <p:cNvPicPr>
              <a:picLocks noChangeAspect="1"/>
            </p:cNvPicPr>
            <p:nvPr/>
          </p:nvPicPr>
          <p:blipFill rotWithShape="1">
            <a:blip r:embed="rId13"/>
            <a:srcRect t="24228" b="16363"/>
            <a:stretch/>
          </p:blipFill>
          <p:spPr>
            <a:xfrm>
              <a:off x="8413702" y="4400999"/>
              <a:ext cx="1371600" cy="814856"/>
            </a:xfrm>
            <a:prstGeom prst="rect">
              <a:avLst/>
            </a:prstGeom>
          </p:spPr>
        </p:pic>
        <p:pic>
          <p:nvPicPr>
            <p:cNvPr id="28" name="Picture 27" descr="A picture containing flower, bird&#10;&#10;Description automatically generated">
              <a:extLst>
                <a:ext uri="{FF2B5EF4-FFF2-40B4-BE49-F238E27FC236}">
                  <a16:creationId xmlns:a16="http://schemas.microsoft.com/office/drawing/2014/main" id="{02A9666C-F783-204C-88F3-AABB08629B8D}"/>
                </a:ext>
              </a:extLst>
            </p:cNvPr>
            <p:cNvPicPr>
              <a:picLocks noChangeAspect="1"/>
            </p:cNvPicPr>
            <p:nvPr/>
          </p:nvPicPr>
          <p:blipFill rotWithShape="1">
            <a:blip r:embed="rId14"/>
            <a:srcRect t="27316" b="24784"/>
            <a:stretch/>
          </p:blipFill>
          <p:spPr>
            <a:xfrm>
              <a:off x="9905865" y="4489725"/>
              <a:ext cx="1261872" cy="604434"/>
            </a:xfrm>
            <a:prstGeom prst="rect">
              <a:avLst/>
            </a:prstGeom>
          </p:spPr>
        </p:pic>
        <p:pic>
          <p:nvPicPr>
            <p:cNvPr id="30" name="Picture 29" descr="A picture containing bird, flower&#10;&#10;Description automatically generated">
              <a:extLst>
                <a:ext uri="{FF2B5EF4-FFF2-40B4-BE49-F238E27FC236}">
                  <a16:creationId xmlns:a16="http://schemas.microsoft.com/office/drawing/2014/main" id="{65F1102D-1DC4-BA4C-A71C-B988579B2CD4}"/>
                </a:ext>
              </a:extLst>
            </p:cNvPr>
            <p:cNvPicPr>
              <a:picLocks noChangeAspect="1"/>
            </p:cNvPicPr>
            <p:nvPr/>
          </p:nvPicPr>
          <p:blipFill rotWithShape="1">
            <a:blip r:embed="rId15"/>
            <a:srcRect t="20961" b="25708"/>
            <a:stretch/>
          </p:blipFill>
          <p:spPr>
            <a:xfrm>
              <a:off x="9151689" y="5109243"/>
              <a:ext cx="1371600" cy="731482"/>
            </a:xfrm>
            <a:prstGeom prst="rect">
              <a:avLst/>
            </a:prstGeom>
          </p:spPr>
        </p:pic>
      </p:grpSp>
      <p:pic>
        <p:nvPicPr>
          <p:cNvPr id="21" name="Picture 20">
            <a:extLst>
              <a:ext uri="{FF2B5EF4-FFF2-40B4-BE49-F238E27FC236}">
                <a16:creationId xmlns:a16="http://schemas.microsoft.com/office/drawing/2014/main" id="{391645D1-195D-154F-A341-11B29DE1BE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2374456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49564-B878-F14B-B63D-7B5B81A691F8}"/>
              </a:ext>
            </a:extLst>
          </p:cNvPr>
          <p:cNvSpPr>
            <a:spLocks noGrp="1"/>
          </p:cNvSpPr>
          <p:nvPr>
            <p:ph type="pic" sz="quarter" idx="10"/>
          </p:nvPr>
        </p:nvSpPr>
        <p:spPr/>
      </p:sp>
      <p:sp>
        <p:nvSpPr>
          <p:cNvPr id="3" name="TextBox 2">
            <a:extLst>
              <a:ext uri="{FF2B5EF4-FFF2-40B4-BE49-F238E27FC236}">
                <a16:creationId xmlns:a16="http://schemas.microsoft.com/office/drawing/2014/main" id="{DED2C5A1-C3A2-574E-9B89-070B082ACB97}"/>
              </a:ext>
            </a:extLst>
          </p:cNvPr>
          <p:cNvSpPr txBox="1"/>
          <p:nvPr/>
        </p:nvSpPr>
        <p:spPr>
          <a:xfrm>
            <a:off x="938462" y="685800"/>
            <a:ext cx="4151495" cy="5628207"/>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180° inbound integration</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[Partner Name]</a:t>
            </a:r>
          </a:p>
          <a:p>
            <a:pPr>
              <a:lnSpc>
                <a:spcPct val="90000"/>
              </a:lnSpc>
              <a:spcBef>
                <a:spcPts val="1000"/>
              </a:spcBef>
            </a:pPr>
            <a:r>
              <a:rPr lang="en-US" sz="2200" b="1" dirty="0">
                <a:solidFill>
                  <a:srgbClr val="FF8F1C"/>
                </a:solidFill>
                <a:latin typeface="Sofia Pro Black" pitchFamily="2" charset="77"/>
              </a:rPr>
              <a:t>With this type of integration,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your client gets: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Improved data accuracy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Streamlined manual efforts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Reduced redundancy </a:t>
            </a:r>
            <a:br>
              <a:rPr lang="en-US" dirty="0">
                <a:solidFill>
                  <a:srgbClr val="323E48"/>
                </a:solidFill>
                <a:latin typeface="Sofia Pro Medium" pitchFamily="2" charset="77"/>
              </a:rPr>
            </a:br>
            <a:r>
              <a:rPr lang="en-US" dirty="0">
                <a:solidFill>
                  <a:srgbClr val="323E48"/>
                </a:solidFill>
                <a:latin typeface="Sofia Pro Medium" pitchFamily="2" charset="77"/>
              </a:rPr>
              <a:t>of tedious tasks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data visibility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Enhanced security of</a:t>
            </a:r>
            <a:br>
              <a:rPr lang="en-US" dirty="0">
                <a:solidFill>
                  <a:srgbClr val="323E48"/>
                </a:solidFill>
                <a:latin typeface="Sofia Pro Medium" pitchFamily="2" charset="77"/>
              </a:rPr>
            </a:br>
            <a:r>
              <a:rPr lang="en-US" dirty="0">
                <a:solidFill>
                  <a:srgbClr val="323E48"/>
                </a:solidFill>
                <a:latin typeface="Sofia Pro Medium" pitchFamily="2" charset="77"/>
              </a:rPr>
              <a:t>vulnerable data</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productivity</a:t>
            </a:r>
            <a:br>
              <a:rPr lang="en-US" dirty="0">
                <a:solidFill>
                  <a:srgbClr val="323E48"/>
                </a:solidFill>
                <a:latin typeface="Sofia Pro Medium" pitchFamily="2" charset="77"/>
              </a:rPr>
            </a:br>
            <a:r>
              <a:rPr lang="en-US" dirty="0">
                <a:solidFill>
                  <a:srgbClr val="323E48"/>
                </a:solidFill>
                <a:latin typeface="Sofia Pro Medium" pitchFamily="2" charset="77"/>
              </a:rPr>
              <a:t>by saving time</a:t>
            </a:r>
          </a:p>
          <a:p>
            <a:pPr>
              <a:lnSpc>
                <a:spcPct val="90000"/>
              </a:lnSpc>
              <a:spcAft>
                <a:spcPts val="2400"/>
              </a:spcAft>
            </a:pPr>
            <a:endParaRPr lang="en-US" sz="3600" b="1" dirty="0">
              <a:solidFill>
                <a:srgbClr val="323E48"/>
              </a:solidFill>
              <a:latin typeface="Sofia Pro Black" pitchFamily="2" charset="77"/>
            </a:endParaRPr>
          </a:p>
        </p:txBody>
      </p:sp>
      <p:cxnSp>
        <p:nvCxnSpPr>
          <p:cNvPr id="4" name="Straight Arrow Connector 3">
            <a:extLst>
              <a:ext uri="{FF2B5EF4-FFF2-40B4-BE49-F238E27FC236}">
                <a16:creationId xmlns:a16="http://schemas.microsoft.com/office/drawing/2014/main" id="{EE7C1DBB-A033-DB49-BAC6-CFE1B3F7705F}"/>
              </a:ext>
            </a:extLst>
          </p:cNvPr>
          <p:cNvCxnSpPr/>
          <p:nvPr/>
        </p:nvCxnSpPr>
        <p:spPr>
          <a:xfrm>
            <a:off x="7528504" y="3751230"/>
            <a:ext cx="1490870" cy="0"/>
          </a:xfrm>
          <a:prstGeom prst="straightConnector1">
            <a:avLst/>
          </a:prstGeom>
          <a:ln w="88900">
            <a:solidFill>
              <a:srgbClr val="323E48"/>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3751665-9173-EA49-B8BD-66E8E83F2FBF}"/>
              </a:ext>
            </a:extLst>
          </p:cNvPr>
          <p:cNvSpPr/>
          <p:nvPr/>
        </p:nvSpPr>
        <p:spPr>
          <a:xfrm>
            <a:off x="7486704" y="3244334"/>
            <a:ext cx="1585690" cy="369332"/>
          </a:xfrm>
          <a:prstGeom prst="rect">
            <a:avLst/>
          </a:prstGeom>
        </p:spPr>
        <p:txBody>
          <a:bodyPr wrap="none">
            <a:spAutoFit/>
          </a:bodyPr>
          <a:lstStyle/>
          <a:p>
            <a:pPr algn="ctr"/>
            <a:r>
              <a:rPr lang="en-US" dirty="0">
                <a:solidFill>
                  <a:srgbClr val="323E48"/>
                </a:solidFill>
                <a:latin typeface="Sofia Pro Medium" pitchFamily="2" charset="77"/>
              </a:rPr>
              <a:t>180° Inbound</a:t>
            </a:r>
            <a:endParaRPr lang="en-US" dirty="0">
              <a:latin typeface="Sofia Pro Medium" pitchFamily="2" charset="77"/>
            </a:endParaRPr>
          </a:p>
        </p:txBody>
      </p:sp>
      <p:pic>
        <p:nvPicPr>
          <p:cNvPr id="7" name="Picture 6">
            <a:extLst>
              <a:ext uri="{FF2B5EF4-FFF2-40B4-BE49-F238E27FC236}">
                <a16:creationId xmlns:a16="http://schemas.microsoft.com/office/drawing/2014/main" id="{2E7E9FB4-543B-FF4E-B5A6-9EC537044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2376127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49564-B878-F14B-B63D-7B5B81A691F8}"/>
              </a:ext>
            </a:extLst>
          </p:cNvPr>
          <p:cNvSpPr>
            <a:spLocks noGrp="1"/>
          </p:cNvSpPr>
          <p:nvPr>
            <p:ph type="pic" sz="quarter" idx="10"/>
          </p:nvPr>
        </p:nvSpPr>
        <p:spPr/>
      </p:sp>
      <p:sp>
        <p:nvSpPr>
          <p:cNvPr id="3" name="TextBox 2">
            <a:extLst>
              <a:ext uri="{FF2B5EF4-FFF2-40B4-BE49-F238E27FC236}">
                <a16:creationId xmlns:a16="http://schemas.microsoft.com/office/drawing/2014/main" id="{DED2C5A1-C3A2-574E-9B89-070B082ACB97}"/>
              </a:ext>
            </a:extLst>
          </p:cNvPr>
          <p:cNvSpPr txBox="1"/>
          <p:nvPr/>
        </p:nvSpPr>
        <p:spPr>
          <a:xfrm>
            <a:off x="938463" y="685800"/>
            <a:ext cx="3913114" cy="5628207"/>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180° outbound integration</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[Partner Name]</a:t>
            </a:r>
          </a:p>
          <a:p>
            <a:pPr>
              <a:lnSpc>
                <a:spcPct val="90000"/>
              </a:lnSpc>
              <a:spcBef>
                <a:spcPts val="1000"/>
              </a:spcBef>
            </a:pPr>
            <a:r>
              <a:rPr lang="en-US" sz="2200" b="1" dirty="0">
                <a:solidFill>
                  <a:srgbClr val="FF8F1C"/>
                </a:solidFill>
                <a:latin typeface="Sofia Pro Black" pitchFamily="2" charset="77"/>
              </a:rPr>
              <a:t>With this type of integration,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your client gets: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Improved data accuracy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Streamlined manual efforts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Reduced redundancy </a:t>
            </a:r>
            <a:br>
              <a:rPr lang="en-US" dirty="0">
                <a:solidFill>
                  <a:srgbClr val="323E48"/>
                </a:solidFill>
                <a:latin typeface="Sofia Pro Medium" pitchFamily="2" charset="77"/>
              </a:rPr>
            </a:br>
            <a:r>
              <a:rPr lang="en-US" dirty="0">
                <a:solidFill>
                  <a:srgbClr val="323E48"/>
                </a:solidFill>
                <a:latin typeface="Sofia Pro Medium" pitchFamily="2" charset="77"/>
              </a:rPr>
              <a:t>of tedious tasks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data visibility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Enhanced security of</a:t>
            </a:r>
            <a:br>
              <a:rPr lang="en-US" dirty="0">
                <a:solidFill>
                  <a:srgbClr val="323E48"/>
                </a:solidFill>
                <a:latin typeface="Sofia Pro Medium" pitchFamily="2" charset="77"/>
              </a:rPr>
            </a:br>
            <a:r>
              <a:rPr lang="en-US" dirty="0">
                <a:solidFill>
                  <a:srgbClr val="323E48"/>
                </a:solidFill>
                <a:latin typeface="Sofia Pro Medium" pitchFamily="2" charset="77"/>
              </a:rPr>
              <a:t>vulnerable data</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productivity</a:t>
            </a:r>
            <a:br>
              <a:rPr lang="en-US" dirty="0">
                <a:solidFill>
                  <a:srgbClr val="323E48"/>
                </a:solidFill>
                <a:latin typeface="Sofia Pro Medium" pitchFamily="2" charset="77"/>
              </a:rPr>
            </a:br>
            <a:r>
              <a:rPr lang="en-US" dirty="0">
                <a:solidFill>
                  <a:srgbClr val="323E48"/>
                </a:solidFill>
                <a:latin typeface="Sofia Pro Medium" pitchFamily="2" charset="77"/>
              </a:rPr>
              <a:t>by saving time</a:t>
            </a:r>
          </a:p>
          <a:p>
            <a:pPr>
              <a:lnSpc>
                <a:spcPct val="90000"/>
              </a:lnSpc>
              <a:spcAft>
                <a:spcPts val="2400"/>
              </a:spcAft>
            </a:pPr>
            <a:endParaRPr lang="en-US" sz="3600" b="1" dirty="0">
              <a:solidFill>
                <a:srgbClr val="323E48"/>
              </a:solidFill>
              <a:latin typeface="Sofia Pro Black" pitchFamily="2" charset="77"/>
            </a:endParaRPr>
          </a:p>
        </p:txBody>
      </p:sp>
      <p:cxnSp>
        <p:nvCxnSpPr>
          <p:cNvPr id="7" name="Straight Arrow Connector 6">
            <a:extLst>
              <a:ext uri="{FF2B5EF4-FFF2-40B4-BE49-F238E27FC236}">
                <a16:creationId xmlns:a16="http://schemas.microsoft.com/office/drawing/2014/main" id="{E3036994-24F2-FE40-8137-58A744B0D13E}"/>
              </a:ext>
            </a:extLst>
          </p:cNvPr>
          <p:cNvCxnSpPr>
            <a:cxnSpLocks/>
          </p:cNvCxnSpPr>
          <p:nvPr/>
        </p:nvCxnSpPr>
        <p:spPr>
          <a:xfrm flipH="1">
            <a:off x="7460772" y="3735189"/>
            <a:ext cx="1490870" cy="0"/>
          </a:xfrm>
          <a:prstGeom prst="straightConnector1">
            <a:avLst/>
          </a:prstGeom>
          <a:ln w="88900">
            <a:solidFill>
              <a:srgbClr val="FF8F1C"/>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717B009-F6D0-DF4A-B745-AEFC1F362687}"/>
              </a:ext>
            </a:extLst>
          </p:cNvPr>
          <p:cNvSpPr/>
          <p:nvPr/>
        </p:nvSpPr>
        <p:spPr>
          <a:xfrm>
            <a:off x="7340425" y="3244334"/>
            <a:ext cx="1778051" cy="369332"/>
          </a:xfrm>
          <a:prstGeom prst="rect">
            <a:avLst/>
          </a:prstGeom>
        </p:spPr>
        <p:txBody>
          <a:bodyPr wrap="none">
            <a:spAutoFit/>
          </a:bodyPr>
          <a:lstStyle/>
          <a:p>
            <a:pPr algn="ctr"/>
            <a:r>
              <a:rPr lang="en-US" dirty="0">
                <a:solidFill>
                  <a:srgbClr val="FF8F1C"/>
                </a:solidFill>
                <a:latin typeface="Sofia Pro Medium" pitchFamily="2" charset="77"/>
              </a:rPr>
              <a:t>180° Outbound</a:t>
            </a:r>
          </a:p>
        </p:txBody>
      </p:sp>
      <p:pic>
        <p:nvPicPr>
          <p:cNvPr id="9" name="Picture 8">
            <a:extLst>
              <a:ext uri="{FF2B5EF4-FFF2-40B4-BE49-F238E27FC236}">
                <a16:creationId xmlns:a16="http://schemas.microsoft.com/office/drawing/2014/main" id="{90958C9B-550C-EF40-943A-0880E9D48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2622846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49564-B878-F14B-B63D-7B5B81A691F8}"/>
              </a:ext>
            </a:extLst>
          </p:cNvPr>
          <p:cNvSpPr>
            <a:spLocks noGrp="1"/>
          </p:cNvSpPr>
          <p:nvPr>
            <p:ph type="pic" sz="quarter" idx="10"/>
          </p:nvPr>
        </p:nvSpPr>
        <p:spPr/>
      </p:sp>
      <p:sp>
        <p:nvSpPr>
          <p:cNvPr id="3" name="TextBox 2">
            <a:extLst>
              <a:ext uri="{FF2B5EF4-FFF2-40B4-BE49-F238E27FC236}">
                <a16:creationId xmlns:a16="http://schemas.microsoft.com/office/drawing/2014/main" id="{DED2C5A1-C3A2-574E-9B89-070B082ACB97}"/>
              </a:ext>
            </a:extLst>
          </p:cNvPr>
          <p:cNvSpPr txBox="1"/>
          <p:nvPr/>
        </p:nvSpPr>
        <p:spPr>
          <a:xfrm>
            <a:off x="938462" y="685800"/>
            <a:ext cx="3991347" cy="5628207"/>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360° integration</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[Partner Name]</a:t>
            </a:r>
          </a:p>
          <a:p>
            <a:pPr>
              <a:lnSpc>
                <a:spcPct val="90000"/>
              </a:lnSpc>
              <a:spcBef>
                <a:spcPts val="1000"/>
              </a:spcBef>
            </a:pPr>
            <a:r>
              <a:rPr lang="en-US" sz="2200" b="1" dirty="0">
                <a:solidFill>
                  <a:srgbClr val="FF8F1C"/>
                </a:solidFill>
                <a:latin typeface="Sofia Pro Black" pitchFamily="2" charset="77"/>
              </a:rPr>
              <a:t>With this type of integration, </a:t>
            </a:r>
            <a:br>
              <a:rPr lang="en-US" sz="2200" b="1" dirty="0">
                <a:solidFill>
                  <a:srgbClr val="FF8F1C"/>
                </a:solidFill>
                <a:latin typeface="Sofia Pro Black" pitchFamily="2" charset="77"/>
              </a:rPr>
            </a:br>
            <a:r>
              <a:rPr lang="en-US" sz="2200" b="1" dirty="0">
                <a:solidFill>
                  <a:srgbClr val="FF8F1C"/>
                </a:solidFill>
                <a:latin typeface="Sofia Pro Black" pitchFamily="2" charset="77"/>
              </a:rPr>
              <a:t>your client gets: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Improved data accuracy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Streamlined manual efforts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Reduced redundancy </a:t>
            </a:r>
            <a:br>
              <a:rPr lang="en-US" dirty="0">
                <a:solidFill>
                  <a:srgbClr val="323E48"/>
                </a:solidFill>
                <a:latin typeface="Sofia Pro Medium" pitchFamily="2" charset="77"/>
              </a:rPr>
            </a:br>
            <a:r>
              <a:rPr lang="en-US" dirty="0">
                <a:solidFill>
                  <a:srgbClr val="323E48"/>
                </a:solidFill>
                <a:latin typeface="Sofia Pro Medium" pitchFamily="2" charset="77"/>
              </a:rPr>
              <a:t>of tedious tasks</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data visibility</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Enhanced security of</a:t>
            </a:r>
            <a:br>
              <a:rPr lang="en-US" dirty="0">
                <a:solidFill>
                  <a:srgbClr val="323E48"/>
                </a:solidFill>
                <a:latin typeface="Sofia Pro Medium" pitchFamily="2" charset="77"/>
              </a:rPr>
            </a:br>
            <a:r>
              <a:rPr lang="en-US" dirty="0">
                <a:solidFill>
                  <a:srgbClr val="323E48"/>
                </a:solidFill>
                <a:latin typeface="Sofia Pro Medium" pitchFamily="2" charset="77"/>
              </a:rPr>
              <a:t>vulnerable data</a:t>
            </a:r>
          </a:p>
          <a:p>
            <a:pPr marL="342900" indent="-342900">
              <a:lnSpc>
                <a:spcPct val="90000"/>
              </a:lnSpc>
              <a:spcBef>
                <a:spcPts val="1000"/>
              </a:spcBef>
              <a:buClr>
                <a:srgbClr val="ED2024"/>
              </a:buClr>
              <a:buFont typeface="Arial" panose="020B0604020202020204" pitchFamily="34" charset="0"/>
              <a:buChar char="•"/>
            </a:pPr>
            <a:r>
              <a:rPr lang="en-US" dirty="0">
                <a:solidFill>
                  <a:srgbClr val="323E48"/>
                </a:solidFill>
                <a:latin typeface="Sofia Pro Medium" pitchFamily="2" charset="77"/>
              </a:rPr>
              <a:t>Increased productivity</a:t>
            </a:r>
            <a:br>
              <a:rPr lang="en-US" dirty="0">
                <a:solidFill>
                  <a:srgbClr val="323E48"/>
                </a:solidFill>
                <a:latin typeface="Sofia Pro Medium" pitchFamily="2" charset="77"/>
              </a:rPr>
            </a:br>
            <a:r>
              <a:rPr lang="en-US" dirty="0">
                <a:solidFill>
                  <a:srgbClr val="323E48"/>
                </a:solidFill>
                <a:latin typeface="Sofia Pro Medium" pitchFamily="2" charset="77"/>
              </a:rPr>
              <a:t>by saving time</a:t>
            </a:r>
          </a:p>
          <a:p>
            <a:pPr>
              <a:lnSpc>
                <a:spcPct val="90000"/>
              </a:lnSpc>
              <a:spcAft>
                <a:spcPts val="2400"/>
              </a:spcAft>
            </a:pPr>
            <a:endParaRPr lang="en-US" sz="3600" b="1" dirty="0">
              <a:solidFill>
                <a:srgbClr val="323E48"/>
              </a:solidFill>
              <a:latin typeface="Sofia Pro Black" pitchFamily="2" charset="77"/>
            </a:endParaRPr>
          </a:p>
        </p:txBody>
      </p:sp>
      <p:cxnSp>
        <p:nvCxnSpPr>
          <p:cNvPr id="9" name="Straight Arrow Connector 8">
            <a:extLst>
              <a:ext uri="{FF2B5EF4-FFF2-40B4-BE49-F238E27FC236}">
                <a16:creationId xmlns:a16="http://schemas.microsoft.com/office/drawing/2014/main" id="{FCBBAC3D-998C-B241-BA18-804F7E7F8FF5}"/>
              </a:ext>
            </a:extLst>
          </p:cNvPr>
          <p:cNvCxnSpPr>
            <a:cxnSpLocks/>
          </p:cNvCxnSpPr>
          <p:nvPr/>
        </p:nvCxnSpPr>
        <p:spPr>
          <a:xfrm flipH="1">
            <a:off x="7528507" y="3698161"/>
            <a:ext cx="1490870" cy="0"/>
          </a:xfrm>
          <a:prstGeom prst="straightConnector1">
            <a:avLst/>
          </a:prstGeom>
          <a:ln w="88900">
            <a:solidFill>
              <a:srgbClr val="ED202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433EFD7-5D1C-724C-AC21-C04E4D65C38A}"/>
              </a:ext>
            </a:extLst>
          </p:cNvPr>
          <p:cNvSpPr/>
          <p:nvPr/>
        </p:nvSpPr>
        <p:spPr>
          <a:xfrm>
            <a:off x="7941960" y="3295133"/>
            <a:ext cx="663964" cy="369332"/>
          </a:xfrm>
          <a:prstGeom prst="rect">
            <a:avLst/>
          </a:prstGeom>
        </p:spPr>
        <p:txBody>
          <a:bodyPr wrap="none">
            <a:spAutoFit/>
          </a:bodyPr>
          <a:lstStyle/>
          <a:p>
            <a:pPr algn="ctr"/>
            <a:r>
              <a:rPr lang="en-US" dirty="0">
                <a:solidFill>
                  <a:srgbClr val="ED2024"/>
                </a:solidFill>
                <a:latin typeface="Sofia Pro Medium" pitchFamily="2" charset="77"/>
              </a:rPr>
              <a:t>360°</a:t>
            </a:r>
          </a:p>
        </p:txBody>
      </p:sp>
      <p:pic>
        <p:nvPicPr>
          <p:cNvPr id="7" name="Picture 6">
            <a:extLst>
              <a:ext uri="{FF2B5EF4-FFF2-40B4-BE49-F238E27FC236}">
                <a16:creationId xmlns:a16="http://schemas.microsoft.com/office/drawing/2014/main" id="{5CFABFB8-6865-9642-89F9-FDC5C4C7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360" y="247261"/>
            <a:ext cx="1051560" cy="359805"/>
          </a:xfrm>
          <a:prstGeom prst="rect">
            <a:avLst/>
          </a:prstGeom>
        </p:spPr>
      </p:pic>
    </p:spTree>
    <p:extLst>
      <p:ext uri="{BB962C8B-B14F-4D97-AF65-F5344CB8AC3E}">
        <p14:creationId xmlns:p14="http://schemas.microsoft.com/office/powerpoint/2010/main" val="2571488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CF65E-E75C-904C-8712-5A9C6AB4989D}"/>
              </a:ext>
            </a:extLst>
          </p:cNvPr>
          <p:cNvPicPr>
            <a:picLocks noChangeAspect="1"/>
          </p:cNvPicPr>
          <p:nvPr/>
        </p:nvPicPr>
        <p:blipFill>
          <a:blip r:embed="rId3"/>
          <a:srcRect/>
          <a:stretch/>
        </p:blipFill>
        <p:spPr>
          <a:xfrm>
            <a:off x="-2454" y="-8534"/>
            <a:ext cx="12194455" cy="6866534"/>
          </a:xfrm>
          <a:prstGeom prst="rect">
            <a:avLst/>
          </a:prstGeom>
          <a:solidFill>
            <a:srgbClr val="D6D1CA">
              <a:alpha val="0"/>
            </a:srgbClr>
          </a:solidFill>
        </p:spPr>
      </p:pic>
      <p:pic>
        <p:nvPicPr>
          <p:cNvPr id="6" name="Picture 5">
            <a:extLst>
              <a:ext uri="{FF2B5EF4-FFF2-40B4-BE49-F238E27FC236}">
                <a16:creationId xmlns:a16="http://schemas.microsoft.com/office/drawing/2014/main" id="{6B4BD0D1-09C1-F349-B869-D60C175785F8}"/>
              </a:ext>
            </a:extLst>
          </p:cNvPr>
          <p:cNvPicPr>
            <a:picLocks noChangeAspect="1"/>
          </p:cNvPicPr>
          <p:nvPr/>
        </p:nvPicPr>
        <p:blipFill>
          <a:blip r:embed="rId4"/>
          <a:srcRect/>
          <a:stretch/>
        </p:blipFill>
        <p:spPr>
          <a:xfrm>
            <a:off x="5123774" y="1453225"/>
            <a:ext cx="7178726" cy="5189621"/>
          </a:xfrm>
          <a:prstGeom prst="rect">
            <a:avLst/>
          </a:prstGeom>
        </p:spPr>
      </p:pic>
      <p:sp>
        <p:nvSpPr>
          <p:cNvPr id="7" name="TextBox 6">
            <a:extLst>
              <a:ext uri="{FF2B5EF4-FFF2-40B4-BE49-F238E27FC236}">
                <a16:creationId xmlns:a16="http://schemas.microsoft.com/office/drawing/2014/main" id="{CC8BA84E-EA8A-984A-855E-8B4EB8F8DAE6}"/>
              </a:ext>
            </a:extLst>
          </p:cNvPr>
          <p:cNvSpPr txBox="1"/>
          <p:nvPr/>
        </p:nvSpPr>
        <p:spPr>
          <a:xfrm>
            <a:off x="914400" y="685800"/>
            <a:ext cx="8915337" cy="5421997"/>
          </a:xfrm>
          <a:prstGeom prst="rect">
            <a:avLst/>
          </a:prstGeom>
          <a:noFill/>
        </p:spPr>
        <p:txBody>
          <a:bodyPr wrap="square" rtlCol="0">
            <a:spAutoFit/>
          </a:bodyPr>
          <a:lstStyle/>
          <a:p>
            <a:pPr>
              <a:lnSpc>
                <a:spcPct val="90000"/>
              </a:lnSpc>
              <a:spcAft>
                <a:spcPts val="3600"/>
              </a:spcAft>
            </a:pPr>
            <a:r>
              <a:rPr lang="en-US" sz="3600" b="1" dirty="0">
                <a:solidFill>
                  <a:srgbClr val="323E48"/>
                </a:solidFill>
                <a:latin typeface="Sofia Pro Black" pitchFamily="2" charset="77"/>
              </a:rPr>
              <a:t>Gain Access with Campaigns</a:t>
            </a:r>
          </a:p>
          <a:p>
            <a:pPr>
              <a:lnSpc>
                <a:spcPct val="90000"/>
              </a:lnSpc>
              <a:spcAft>
                <a:spcPts val="2400"/>
              </a:spcAft>
            </a:pPr>
            <a:r>
              <a:rPr lang="en-US" dirty="0">
                <a:latin typeface="Sofia Pro Medium" pitchFamily="2" charset="77"/>
              </a:rPr>
              <a:t>Engage your client’s employees with </a:t>
            </a:r>
            <a:br>
              <a:rPr lang="en-US" dirty="0">
                <a:latin typeface="Sofia Pro Medium" pitchFamily="2" charset="77"/>
              </a:rPr>
            </a:br>
            <a:r>
              <a:rPr lang="en-US" b="1" dirty="0">
                <a:latin typeface="Sofia Pro Black" pitchFamily="2" charset="77"/>
              </a:rPr>
              <a:t>Campaigns</a:t>
            </a:r>
            <a:r>
              <a:rPr lang="en-US" dirty="0">
                <a:latin typeface="Sofia Pro Medium" pitchFamily="2" charset="77"/>
              </a:rPr>
              <a:t> by sending memos and</a:t>
            </a:r>
            <a:br>
              <a:rPr lang="en-US" dirty="0">
                <a:latin typeface="Sofia Pro Medium" pitchFamily="2" charset="77"/>
              </a:rPr>
            </a:br>
            <a:r>
              <a:rPr lang="en-US" dirty="0">
                <a:latin typeface="Sofia Pro Medium" pitchFamily="2" charset="77"/>
              </a:rPr>
              <a:t>bookmarking results through a </a:t>
            </a:r>
            <a:br>
              <a:rPr lang="en-US" dirty="0">
                <a:latin typeface="Sofia Pro Medium" pitchFamily="2" charset="77"/>
              </a:rPr>
            </a:br>
            <a:r>
              <a:rPr lang="en-US" dirty="0">
                <a:latin typeface="Sofia Pro Medium" pitchFamily="2" charset="77"/>
              </a:rPr>
              <a:t>trusted channel.</a:t>
            </a:r>
          </a:p>
          <a:p>
            <a:pPr>
              <a:lnSpc>
                <a:spcPct val="90000"/>
              </a:lnSpc>
              <a:spcBef>
                <a:spcPts val="1000"/>
              </a:spcBef>
            </a:pPr>
            <a:r>
              <a:rPr lang="en-US" dirty="0">
                <a:latin typeface="Sofia Pro Medium" pitchFamily="2" charset="77"/>
              </a:rPr>
              <a:t>With </a:t>
            </a:r>
            <a:r>
              <a:rPr lang="en-US" b="1" dirty="0">
                <a:latin typeface="Sofia Pro Black" pitchFamily="2" charset="77"/>
              </a:rPr>
              <a:t>Memos</a:t>
            </a:r>
            <a:r>
              <a:rPr lang="en-US" dirty="0">
                <a:latin typeface="Sofia Pro Medium" pitchFamily="2" charset="77"/>
              </a:rPr>
              <a:t>, you can</a:t>
            </a:r>
          </a:p>
          <a:p>
            <a:pPr marL="285750" indent="-285750">
              <a:lnSpc>
                <a:spcPct val="90000"/>
              </a:lnSpc>
              <a:spcBef>
                <a:spcPts val="1000"/>
              </a:spcBef>
              <a:buClr>
                <a:srgbClr val="ED2024"/>
              </a:buClr>
              <a:buFont typeface="Arial" panose="020B0604020202020204" pitchFamily="34" charset="0"/>
              <a:buChar char="•"/>
            </a:pPr>
            <a:r>
              <a:rPr lang="en-US" dirty="0">
                <a:latin typeface="Sofia Pro Medium" pitchFamily="2" charset="77"/>
              </a:rPr>
              <a:t>Introduce you and your firm to </a:t>
            </a:r>
            <a:br>
              <a:rPr lang="en-US" dirty="0">
                <a:latin typeface="Sofia Pro Medium" pitchFamily="2" charset="77"/>
              </a:rPr>
            </a:br>
            <a:r>
              <a:rPr lang="en-US" dirty="0">
                <a:latin typeface="Sofia Pro Medium" pitchFamily="2" charset="77"/>
              </a:rPr>
              <a:t>new hires</a:t>
            </a:r>
          </a:p>
          <a:p>
            <a:pPr marL="285750" indent="-285750">
              <a:lnSpc>
                <a:spcPct val="90000"/>
              </a:lnSpc>
              <a:spcBef>
                <a:spcPts val="1000"/>
              </a:spcBef>
              <a:buClr>
                <a:srgbClr val="ED2024"/>
              </a:buClr>
              <a:buFont typeface="Arial" panose="020B0604020202020204" pitchFamily="34" charset="0"/>
              <a:buChar char="•"/>
            </a:pPr>
            <a:r>
              <a:rPr lang="en-US" dirty="0">
                <a:latin typeface="Sofia Pro Medium" pitchFamily="2" charset="77"/>
              </a:rPr>
              <a:t>Share information and ancillary </a:t>
            </a:r>
            <a:br>
              <a:rPr lang="en-US" dirty="0">
                <a:latin typeface="Sofia Pro Medium" pitchFamily="2" charset="77"/>
              </a:rPr>
            </a:br>
            <a:r>
              <a:rPr lang="en-US" dirty="0">
                <a:latin typeface="Sofia Pro Medium" pitchFamily="2" charset="77"/>
              </a:rPr>
              <a:t>plan options</a:t>
            </a:r>
          </a:p>
          <a:p>
            <a:pPr marL="285750" indent="-285750">
              <a:lnSpc>
                <a:spcPct val="90000"/>
              </a:lnSpc>
              <a:spcBef>
                <a:spcPts val="1000"/>
              </a:spcBef>
              <a:spcAft>
                <a:spcPts val="2400"/>
              </a:spcAft>
              <a:buClr>
                <a:srgbClr val="ED2024"/>
              </a:buClr>
              <a:buFont typeface="Arial" panose="020B0604020202020204" pitchFamily="34" charset="0"/>
              <a:buChar char="•"/>
            </a:pPr>
            <a:r>
              <a:rPr lang="en-US" dirty="0">
                <a:latin typeface="Sofia Pro Medium" pitchFamily="2" charset="77"/>
              </a:rPr>
              <a:t>Communicate with employees earlier</a:t>
            </a:r>
            <a:br>
              <a:rPr lang="en-US" dirty="0">
                <a:latin typeface="Sofia Pro Medium" pitchFamily="2" charset="77"/>
              </a:rPr>
            </a:br>
            <a:r>
              <a:rPr lang="en-US" dirty="0">
                <a:latin typeface="Sofia Pro Medium" pitchFamily="2" charset="77"/>
              </a:rPr>
              <a:t>to jumpstart open enrollment</a:t>
            </a:r>
          </a:p>
          <a:p>
            <a:pPr>
              <a:lnSpc>
                <a:spcPct val="90000"/>
              </a:lnSpc>
              <a:spcAft>
                <a:spcPts val="2400"/>
              </a:spcAft>
            </a:pPr>
            <a:r>
              <a:rPr lang="en-US" b="1" dirty="0">
                <a:latin typeface="Sofia Pro Black" pitchFamily="2" charset="77"/>
              </a:rPr>
              <a:t>Bookmarks</a:t>
            </a:r>
            <a:r>
              <a:rPr lang="en-US" dirty="0">
                <a:latin typeface="Sofia Pro Medium" pitchFamily="2" charset="77"/>
              </a:rPr>
              <a:t> allow you to tag a Memo</a:t>
            </a:r>
            <a:br>
              <a:rPr lang="en-US" dirty="0">
                <a:latin typeface="Sofia Pro Medium" pitchFamily="2" charset="77"/>
              </a:rPr>
            </a:br>
            <a:r>
              <a:rPr lang="en-US" dirty="0">
                <a:latin typeface="Sofia Pro Medium" pitchFamily="2" charset="77"/>
              </a:rPr>
              <a:t>and track its results.  </a:t>
            </a:r>
          </a:p>
        </p:txBody>
      </p:sp>
      <p:pic>
        <p:nvPicPr>
          <p:cNvPr id="8" name="Picture 7">
            <a:extLst>
              <a:ext uri="{FF2B5EF4-FFF2-40B4-BE49-F238E27FC236}">
                <a16:creationId xmlns:a16="http://schemas.microsoft.com/office/drawing/2014/main" id="{E78C3EFE-E9C7-6E44-86AE-26BF8E445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2760012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CF65E-E75C-904C-8712-5A9C6AB4989D}"/>
              </a:ext>
            </a:extLst>
          </p:cNvPr>
          <p:cNvPicPr>
            <a:picLocks noChangeAspect="1"/>
          </p:cNvPicPr>
          <p:nvPr/>
        </p:nvPicPr>
        <p:blipFill>
          <a:blip r:embed="rId3"/>
          <a:srcRect/>
          <a:stretch/>
        </p:blipFill>
        <p:spPr>
          <a:xfrm>
            <a:off x="-2454" y="-8534"/>
            <a:ext cx="12194455" cy="6866534"/>
          </a:xfrm>
          <a:prstGeom prst="rect">
            <a:avLst/>
          </a:prstGeom>
          <a:solidFill>
            <a:srgbClr val="D6D1CA">
              <a:alpha val="0"/>
            </a:srgbClr>
          </a:solidFill>
        </p:spPr>
      </p:pic>
      <p:pic>
        <p:nvPicPr>
          <p:cNvPr id="6" name="Picture 5">
            <a:extLst>
              <a:ext uri="{FF2B5EF4-FFF2-40B4-BE49-F238E27FC236}">
                <a16:creationId xmlns:a16="http://schemas.microsoft.com/office/drawing/2014/main" id="{6B4BD0D1-09C1-F349-B869-D60C175785F8}"/>
              </a:ext>
            </a:extLst>
          </p:cNvPr>
          <p:cNvPicPr>
            <a:picLocks noChangeAspect="1"/>
          </p:cNvPicPr>
          <p:nvPr/>
        </p:nvPicPr>
        <p:blipFill>
          <a:blip r:embed="rId4"/>
          <a:srcRect/>
          <a:stretch/>
        </p:blipFill>
        <p:spPr>
          <a:xfrm>
            <a:off x="5123774" y="1453225"/>
            <a:ext cx="7178726" cy="5189620"/>
          </a:xfrm>
          <a:prstGeom prst="rect">
            <a:avLst/>
          </a:prstGeom>
        </p:spPr>
      </p:pic>
      <p:sp>
        <p:nvSpPr>
          <p:cNvPr id="7" name="TextBox 6">
            <a:extLst>
              <a:ext uri="{FF2B5EF4-FFF2-40B4-BE49-F238E27FC236}">
                <a16:creationId xmlns:a16="http://schemas.microsoft.com/office/drawing/2014/main" id="{CC8BA84E-EA8A-984A-855E-8B4EB8F8DAE6}"/>
              </a:ext>
            </a:extLst>
          </p:cNvPr>
          <p:cNvSpPr txBox="1"/>
          <p:nvPr/>
        </p:nvSpPr>
        <p:spPr>
          <a:xfrm>
            <a:off x="914400" y="685800"/>
            <a:ext cx="8915337" cy="4558171"/>
          </a:xfrm>
          <a:prstGeom prst="rect">
            <a:avLst/>
          </a:prstGeom>
          <a:noFill/>
        </p:spPr>
        <p:txBody>
          <a:bodyPr wrap="square" rtlCol="0">
            <a:spAutoFit/>
          </a:bodyPr>
          <a:lstStyle/>
          <a:p>
            <a:pPr>
              <a:lnSpc>
                <a:spcPct val="90000"/>
              </a:lnSpc>
              <a:spcAft>
                <a:spcPts val="3600"/>
              </a:spcAft>
            </a:pPr>
            <a:r>
              <a:rPr lang="en-US" sz="3600" b="1" dirty="0">
                <a:solidFill>
                  <a:srgbClr val="323E48"/>
                </a:solidFill>
                <a:latin typeface="Sofia Pro Black" pitchFamily="2" charset="77"/>
              </a:rPr>
              <a:t>Partner Dashboards</a:t>
            </a:r>
          </a:p>
          <a:p>
            <a:pPr>
              <a:lnSpc>
                <a:spcPct val="90000"/>
              </a:lnSpc>
              <a:spcAft>
                <a:spcPts val="600"/>
              </a:spcAft>
            </a:pPr>
            <a:r>
              <a:rPr lang="en-US" sz="2200" b="1" dirty="0">
                <a:solidFill>
                  <a:srgbClr val="FF8F1C"/>
                </a:solidFill>
                <a:latin typeface="Sofia Pro Black" pitchFamily="2" charset="77"/>
              </a:rPr>
              <a:t>Recent Hires</a:t>
            </a:r>
          </a:p>
          <a:p>
            <a:pPr>
              <a:lnSpc>
                <a:spcPct val="90000"/>
              </a:lnSpc>
              <a:spcAft>
                <a:spcPts val="2400"/>
              </a:spcAft>
            </a:pPr>
            <a:r>
              <a:rPr lang="en-US" dirty="0">
                <a:latin typeface="Sofia Pro Medium" pitchFamily="2" charset="77"/>
              </a:rPr>
              <a:t>Get new hires informed and enrolled</a:t>
            </a:r>
            <a:br>
              <a:rPr lang="en-US" dirty="0">
                <a:latin typeface="Sofia Pro Medium" pitchFamily="2" charset="77"/>
              </a:rPr>
            </a:br>
            <a:r>
              <a:rPr lang="en-US" dirty="0">
                <a:latin typeface="Sofia Pro Medium" pitchFamily="2" charset="77"/>
              </a:rPr>
              <a:t>as soon as possible.</a:t>
            </a:r>
          </a:p>
          <a:p>
            <a:pPr>
              <a:lnSpc>
                <a:spcPct val="90000"/>
              </a:lnSpc>
              <a:spcAft>
                <a:spcPts val="600"/>
              </a:spcAft>
            </a:pPr>
            <a:r>
              <a:rPr lang="en-US" sz="2200" b="1" dirty="0">
                <a:solidFill>
                  <a:srgbClr val="FF8F1C"/>
                </a:solidFill>
                <a:latin typeface="Sofia Pro Black" pitchFamily="2" charset="77"/>
              </a:rPr>
              <a:t>Terminations</a:t>
            </a:r>
          </a:p>
          <a:p>
            <a:pPr>
              <a:lnSpc>
                <a:spcPct val="90000"/>
              </a:lnSpc>
              <a:spcAft>
                <a:spcPts val="2400"/>
              </a:spcAft>
            </a:pPr>
            <a:r>
              <a:rPr lang="en-US" dirty="0">
                <a:latin typeface="Sofia Pro Medium" pitchFamily="2" charset="77"/>
              </a:rPr>
              <a:t>Being aware of terminations gives you</a:t>
            </a:r>
            <a:br>
              <a:rPr lang="en-US" dirty="0">
                <a:latin typeface="Sofia Pro Medium" pitchFamily="2" charset="77"/>
              </a:rPr>
            </a:br>
            <a:r>
              <a:rPr lang="en-US" dirty="0">
                <a:latin typeface="Sofia Pro Medium" pitchFamily="2" charset="77"/>
              </a:rPr>
              <a:t>the opportunity to rollover the account.</a:t>
            </a:r>
            <a:endParaRPr lang="en-US" b="1" dirty="0">
              <a:latin typeface="Sofia Pro Black" pitchFamily="2" charset="77"/>
            </a:endParaRPr>
          </a:p>
          <a:p>
            <a:pPr>
              <a:lnSpc>
                <a:spcPct val="90000"/>
              </a:lnSpc>
              <a:spcAft>
                <a:spcPts val="600"/>
              </a:spcAft>
            </a:pPr>
            <a:r>
              <a:rPr lang="en-US" sz="2200" b="1" dirty="0">
                <a:solidFill>
                  <a:srgbClr val="FF8F1C"/>
                </a:solidFill>
                <a:latin typeface="Sofia Pro Black" pitchFamily="2" charset="77"/>
              </a:rPr>
              <a:t>HR, Headcount, Turnover</a:t>
            </a:r>
          </a:p>
          <a:p>
            <a:pPr>
              <a:lnSpc>
                <a:spcPct val="90000"/>
              </a:lnSpc>
              <a:spcAft>
                <a:spcPts val="2400"/>
              </a:spcAft>
            </a:pPr>
            <a:r>
              <a:rPr lang="en-US" dirty="0">
                <a:latin typeface="Sofia Pro Medium" pitchFamily="2" charset="77"/>
              </a:rPr>
              <a:t>Get a complete picture of your clients’</a:t>
            </a:r>
            <a:br>
              <a:rPr lang="en-US" dirty="0">
                <a:latin typeface="Sofia Pro Medium" pitchFamily="2" charset="77"/>
              </a:rPr>
            </a:br>
            <a:r>
              <a:rPr lang="en-US" dirty="0">
                <a:latin typeface="Sofia Pro Medium" pitchFamily="2" charset="77"/>
              </a:rPr>
              <a:t>workforce including breakdowns by</a:t>
            </a:r>
            <a:br>
              <a:rPr lang="en-US" dirty="0">
                <a:latin typeface="Sofia Pro Medium" pitchFamily="2" charset="77"/>
              </a:rPr>
            </a:br>
            <a:r>
              <a:rPr lang="en-US" dirty="0">
                <a:latin typeface="Sofia Pro Medium" pitchFamily="2" charset="77"/>
              </a:rPr>
              <a:t>generation and ethnicity.</a:t>
            </a:r>
            <a:endParaRPr lang="en-US" sz="2100" dirty="0">
              <a:latin typeface="Sofia Pro Medium" pitchFamily="2" charset="77"/>
            </a:endParaRPr>
          </a:p>
        </p:txBody>
      </p:sp>
      <p:pic>
        <p:nvPicPr>
          <p:cNvPr id="8" name="Picture 7">
            <a:extLst>
              <a:ext uri="{FF2B5EF4-FFF2-40B4-BE49-F238E27FC236}">
                <a16:creationId xmlns:a16="http://schemas.microsoft.com/office/drawing/2014/main" id="{D0EF5993-8745-0845-8808-C0C526335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2156972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0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A7825-4C31-574C-819A-944C1F5478E4}"/>
              </a:ext>
            </a:extLst>
          </p:cNvPr>
          <p:cNvPicPr>
            <a:picLocks noChangeAspect="1"/>
          </p:cNvPicPr>
          <p:nvPr/>
        </p:nvPicPr>
        <p:blipFill>
          <a:blip r:embed="rId3"/>
          <a:srcRect/>
          <a:stretch/>
        </p:blipFill>
        <p:spPr>
          <a:xfrm>
            <a:off x="-55983" y="-37323"/>
            <a:ext cx="12440816" cy="6997959"/>
          </a:xfrm>
          <a:prstGeom prst="rect">
            <a:avLst/>
          </a:prstGeom>
        </p:spPr>
      </p:pic>
      <p:sp>
        <p:nvSpPr>
          <p:cNvPr id="4" name="TextBox 3">
            <a:extLst>
              <a:ext uri="{FF2B5EF4-FFF2-40B4-BE49-F238E27FC236}">
                <a16:creationId xmlns:a16="http://schemas.microsoft.com/office/drawing/2014/main" id="{6D4F09CD-2DAC-104F-9ABE-FDD8C2937F6E}"/>
              </a:ext>
            </a:extLst>
          </p:cNvPr>
          <p:cNvSpPr txBox="1"/>
          <p:nvPr/>
        </p:nvSpPr>
        <p:spPr>
          <a:xfrm>
            <a:off x="914400" y="1828800"/>
            <a:ext cx="6008915" cy="1588127"/>
          </a:xfrm>
          <a:prstGeom prst="rect">
            <a:avLst/>
          </a:prstGeom>
          <a:noFill/>
        </p:spPr>
        <p:txBody>
          <a:bodyPr wrap="square" rtlCol="0">
            <a:spAutoFit/>
          </a:bodyPr>
          <a:lstStyle/>
          <a:p>
            <a:pPr>
              <a:lnSpc>
                <a:spcPct val="90000"/>
              </a:lnSpc>
              <a:spcBef>
                <a:spcPts val="1000"/>
              </a:spcBef>
            </a:pPr>
            <a:r>
              <a:rPr lang="en-US" sz="3600" b="1" dirty="0">
                <a:solidFill>
                  <a:schemeClr val="bg1"/>
                </a:solidFill>
                <a:latin typeface="Sofia Pro Black" pitchFamily="2" charset="77"/>
              </a:rPr>
              <a:t>Why Do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Benefit Brokers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Work with Us?</a:t>
            </a:r>
            <a:endParaRPr lang="en-US" sz="3600" dirty="0">
              <a:solidFill>
                <a:schemeClr val="bg1"/>
              </a:solidFill>
              <a:latin typeface="Sofia Pro Medium" pitchFamily="2" charset="77"/>
            </a:endParaRPr>
          </a:p>
        </p:txBody>
      </p:sp>
      <p:grpSp>
        <p:nvGrpSpPr>
          <p:cNvPr id="10" name="Group 9">
            <a:extLst>
              <a:ext uri="{FF2B5EF4-FFF2-40B4-BE49-F238E27FC236}">
                <a16:creationId xmlns:a16="http://schemas.microsoft.com/office/drawing/2014/main" id="{04F5D09E-7F56-8042-A2BB-0972F7BF77FD}"/>
              </a:ext>
            </a:extLst>
          </p:cNvPr>
          <p:cNvGrpSpPr/>
          <p:nvPr/>
        </p:nvGrpSpPr>
        <p:grpSpPr>
          <a:xfrm>
            <a:off x="774456" y="4572000"/>
            <a:ext cx="7072282" cy="1340561"/>
            <a:chOff x="774456" y="4819458"/>
            <a:chExt cx="7072282" cy="1340561"/>
          </a:xfrm>
        </p:grpSpPr>
        <p:sp>
          <p:nvSpPr>
            <p:cNvPr id="8" name="TextBox 7">
              <a:extLst>
                <a:ext uri="{FF2B5EF4-FFF2-40B4-BE49-F238E27FC236}">
                  <a16:creationId xmlns:a16="http://schemas.microsoft.com/office/drawing/2014/main" id="{DE6FB671-45DA-3846-8816-FB400E0C830E}"/>
                </a:ext>
              </a:extLst>
            </p:cNvPr>
            <p:cNvSpPr txBox="1"/>
            <p:nvPr/>
          </p:nvSpPr>
          <p:spPr>
            <a:xfrm>
              <a:off x="774456" y="5569088"/>
              <a:ext cx="1554480" cy="590931"/>
            </a:xfrm>
            <a:prstGeom prst="rect">
              <a:avLst/>
            </a:prstGeom>
            <a:noFill/>
          </p:spPr>
          <p:txBody>
            <a:bodyPr wrap="square" rtlCol="0">
              <a:spAutoFit/>
            </a:bodyPr>
            <a:lstStyle/>
            <a:p>
              <a:pPr algn="ctr">
                <a:lnSpc>
                  <a:spcPct val="90000"/>
                </a:lnSpc>
              </a:pPr>
              <a:r>
                <a:rPr lang="en-US" dirty="0">
                  <a:solidFill>
                    <a:schemeClr val="bg1"/>
                  </a:solidFill>
                  <a:latin typeface="Sofia Pro Medium" pitchFamily="2" charset="77"/>
                </a:rPr>
                <a:t>Safeguard</a:t>
              </a:r>
              <a:br>
                <a:rPr lang="en-US" dirty="0">
                  <a:solidFill>
                    <a:schemeClr val="bg1"/>
                  </a:solidFill>
                  <a:latin typeface="Sofia Pro Medium" pitchFamily="2" charset="77"/>
                </a:rPr>
              </a:br>
              <a:r>
                <a:rPr lang="en-US" dirty="0">
                  <a:solidFill>
                    <a:schemeClr val="bg1"/>
                  </a:solidFill>
                  <a:latin typeface="Sofia Pro Medium" pitchFamily="2" charset="77"/>
                </a:rPr>
                <a:t>&amp; Retain</a:t>
              </a:r>
            </a:p>
          </p:txBody>
        </p:sp>
        <p:pic>
          <p:nvPicPr>
            <p:cNvPr id="16" name="Graphic 15">
              <a:extLst>
                <a:ext uri="{FF2B5EF4-FFF2-40B4-BE49-F238E27FC236}">
                  <a16:creationId xmlns:a16="http://schemas.microsoft.com/office/drawing/2014/main" id="{AEA0DB66-5954-8544-A01A-7D8752355F07}"/>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208796" y="4819458"/>
              <a:ext cx="685800" cy="685800"/>
            </a:xfrm>
            <a:prstGeom prst="rect">
              <a:avLst/>
            </a:prstGeom>
          </p:spPr>
        </p:pic>
        <p:sp>
          <p:nvSpPr>
            <p:cNvPr id="12" name="TextBox 11">
              <a:extLst>
                <a:ext uri="{FF2B5EF4-FFF2-40B4-BE49-F238E27FC236}">
                  <a16:creationId xmlns:a16="http://schemas.microsoft.com/office/drawing/2014/main" id="{EFA12121-12FD-594A-A25C-65DABD53BEC1}"/>
                </a:ext>
              </a:extLst>
            </p:cNvPr>
            <p:cNvSpPr txBox="1"/>
            <p:nvPr/>
          </p:nvSpPr>
          <p:spPr>
            <a:xfrm>
              <a:off x="2396621" y="5569088"/>
              <a:ext cx="1689155" cy="590931"/>
            </a:xfrm>
            <a:prstGeom prst="rect">
              <a:avLst/>
            </a:prstGeom>
            <a:noFill/>
          </p:spPr>
          <p:txBody>
            <a:bodyPr wrap="square" rtlCol="0">
              <a:spAutoFit/>
            </a:bodyPr>
            <a:lstStyle/>
            <a:p>
              <a:pPr algn="ctr">
                <a:lnSpc>
                  <a:spcPct val="90000"/>
                </a:lnSpc>
                <a:spcAft>
                  <a:spcPts val="800"/>
                </a:spcAft>
              </a:pPr>
              <a:r>
                <a:rPr lang="en-US" dirty="0">
                  <a:solidFill>
                    <a:schemeClr val="bg1"/>
                  </a:solidFill>
                  <a:latin typeface="Sofia Pro Medium" pitchFamily="2" charset="77"/>
                </a:rPr>
                <a:t>Payroll &amp; HR Consulting</a:t>
              </a:r>
            </a:p>
          </p:txBody>
        </p:sp>
        <p:pic>
          <p:nvPicPr>
            <p:cNvPr id="18" name="Graphic 17">
              <a:extLst>
                <a:ext uri="{FF2B5EF4-FFF2-40B4-BE49-F238E27FC236}">
                  <a16:creationId xmlns:a16="http://schemas.microsoft.com/office/drawing/2014/main" id="{33D6A10E-F224-674A-8DE7-7948D44F94DC}"/>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898298" y="4819458"/>
              <a:ext cx="685800" cy="685800"/>
            </a:xfrm>
            <a:prstGeom prst="rect">
              <a:avLst/>
            </a:prstGeom>
          </p:spPr>
        </p:pic>
        <p:sp>
          <p:nvSpPr>
            <p:cNvPr id="13" name="TextBox 12">
              <a:extLst>
                <a:ext uri="{FF2B5EF4-FFF2-40B4-BE49-F238E27FC236}">
                  <a16:creationId xmlns:a16="http://schemas.microsoft.com/office/drawing/2014/main" id="{950F3A15-48FB-2C48-9491-DE4537D7042C}"/>
                </a:ext>
              </a:extLst>
            </p:cNvPr>
            <p:cNvSpPr txBox="1"/>
            <p:nvPr/>
          </p:nvSpPr>
          <p:spPr>
            <a:xfrm>
              <a:off x="4153461" y="5569088"/>
              <a:ext cx="2022746" cy="590931"/>
            </a:xfrm>
            <a:prstGeom prst="rect">
              <a:avLst/>
            </a:prstGeom>
            <a:noFill/>
          </p:spPr>
          <p:txBody>
            <a:bodyPr wrap="square" rtlCol="0">
              <a:spAutoFit/>
            </a:bodyPr>
            <a:lstStyle/>
            <a:p>
              <a:pPr algn="ctr">
                <a:lnSpc>
                  <a:spcPct val="90000"/>
                </a:lnSpc>
                <a:spcAft>
                  <a:spcPts val="800"/>
                </a:spcAft>
              </a:pPr>
              <a:r>
                <a:rPr lang="en-US" dirty="0">
                  <a:solidFill>
                    <a:schemeClr val="bg1"/>
                  </a:solidFill>
                  <a:latin typeface="Sofia Pro Medium" pitchFamily="2" charset="77"/>
                </a:rPr>
                <a:t>Competitive</a:t>
              </a:r>
              <a:br>
                <a:rPr lang="en-US" dirty="0">
                  <a:solidFill>
                    <a:schemeClr val="bg1"/>
                  </a:solidFill>
                  <a:latin typeface="Sofia Pro Medium" pitchFamily="2" charset="77"/>
                </a:rPr>
              </a:br>
              <a:r>
                <a:rPr lang="en-US" dirty="0">
                  <a:solidFill>
                    <a:schemeClr val="bg1"/>
                  </a:solidFill>
                  <a:latin typeface="Sofia Pro Medium" pitchFamily="2" charset="77"/>
                </a:rPr>
                <a:t>Differentiation</a:t>
              </a:r>
            </a:p>
          </p:txBody>
        </p:sp>
        <p:pic>
          <p:nvPicPr>
            <p:cNvPr id="20" name="Graphic 19">
              <a:extLst>
                <a:ext uri="{FF2B5EF4-FFF2-40B4-BE49-F238E27FC236}">
                  <a16:creationId xmlns:a16="http://schemas.microsoft.com/office/drawing/2014/main" id="{3B543BFA-963E-CC4C-AEC7-A7DEBAF3B569}"/>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821934" y="4819458"/>
              <a:ext cx="685800" cy="685800"/>
            </a:xfrm>
            <a:prstGeom prst="rect">
              <a:avLst/>
            </a:prstGeom>
          </p:spPr>
        </p:pic>
        <p:sp>
          <p:nvSpPr>
            <p:cNvPr id="14" name="TextBox 13">
              <a:extLst>
                <a:ext uri="{FF2B5EF4-FFF2-40B4-BE49-F238E27FC236}">
                  <a16:creationId xmlns:a16="http://schemas.microsoft.com/office/drawing/2014/main" id="{708D3A13-38F4-F346-B1B1-89101AB8D77B}"/>
                </a:ext>
              </a:extLst>
            </p:cNvPr>
            <p:cNvSpPr txBox="1"/>
            <p:nvPr/>
          </p:nvSpPr>
          <p:spPr>
            <a:xfrm>
              <a:off x="6243893" y="5569088"/>
              <a:ext cx="1602845" cy="341632"/>
            </a:xfrm>
            <a:prstGeom prst="rect">
              <a:avLst/>
            </a:prstGeom>
            <a:noFill/>
          </p:spPr>
          <p:txBody>
            <a:bodyPr wrap="square" rtlCol="0">
              <a:spAutoFit/>
            </a:bodyPr>
            <a:lstStyle/>
            <a:p>
              <a:pPr algn="ctr">
                <a:lnSpc>
                  <a:spcPct val="90000"/>
                </a:lnSpc>
                <a:spcAft>
                  <a:spcPts val="800"/>
                </a:spcAft>
              </a:pPr>
              <a:r>
                <a:rPr lang="en-US" dirty="0">
                  <a:solidFill>
                    <a:schemeClr val="bg1"/>
                  </a:solidFill>
                  <a:latin typeface="Sofia Pro Medium" pitchFamily="2" charset="77"/>
                </a:rPr>
                <a:t>Technology</a:t>
              </a:r>
            </a:p>
          </p:txBody>
        </p:sp>
        <p:pic>
          <p:nvPicPr>
            <p:cNvPr id="22" name="Graphic 21">
              <a:extLst>
                <a:ext uri="{FF2B5EF4-FFF2-40B4-BE49-F238E27FC236}">
                  <a16:creationId xmlns:a16="http://schemas.microsoft.com/office/drawing/2014/main" id="{164C69F7-0ACB-FC45-9497-FC708680711B}"/>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702415" y="4819458"/>
              <a:ext cx="685800" cy="685800"/>
            </a:xfrm>
            <a:prstGeom prst="rect">
              <a:avLst/>
            </a:prstGeom>
          </p:spPr>
        </p:pic>
      </p:grpSp>
      <p:pic>
        <p:nvPicPr>
          <p:cNvPr id="17" name="Picture 16">
            <a:extLst>
              <a:ext uri="{FF2B5EF4-FFF2-40B4-BE49-F238E27FC236}">
                <a16:creationId xmlns:a16="http://schemas.microsoft.com/office/drawing/2014/main" id="{BF98C0E7-6447-7949-9B24-16498A361A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1360" y="6172200"/>
            <a:ext cx="1051560" cy="361987"/>
          </a:xfrm>
          <a:prstGeom prst="rect">
            <a:avLst/>
          </a:prstGeom>
        </p:spPr>
      </p:pic>
    </p:spTree>
    <p:extLst>
      <p:ext uri="{BB962C8B-B14F-4D97-AF65-F5344CB8AC3E}">
        <p14:creationId xmlns:p14="http://schemas.microsoft.com/office/powerpoint/2010/main" val="2359380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CF65E-E75C-904C-8712-5A9C6AB4989D}"/>
              </a:ext>
            </a:extLst>
          </p:cNvPr>
          <p:cNvPicPr>
            <a:picLocks noChangeAspect="1"/>
          </p:cNvPicPr>
          <p:nvPr/>
        </p:nvPicPr>
        <p:blipFill>
          <a:blip r:embed="rId3"/>
          <a:srcRect/>
          <a:stretch/>
        </p:blipFill>
        <p:spPr>
          <a:xfrm>
            <a:off x="-2454" y="-8534"/>
            <a:ext cx="12194455" cy="6866534"/>
          </a:xfrm>
          <a:prstGeom prst="rect">
            <a:avLst/>
          </a:prstGeom>
          <a:solidFill>
            <a:srgbClr val="D6D1CA">
              <a:alpha val="0"/>
            </a:srgbClr>
          </a:solidFill>
        </p:spPr>
      </p:pic>
      <p:pic>
        <p:nvPicPr>
          <p:cNvPr id="6" name="Picture 5">
            <a:extLst>
              <a:ext uri="{FF2B5EF4-FFF2-40B4-BE49-F238E27FC236}">
                <a16:creationId xmlns:a16="http://schemas.microsoft.com/office/drawing/2014/main" id="{6B4BD0D1-09C1-F349-B869-D60C175785F8}"/>
              </a:ext>
            </a:extLst>
          </p:cNvPr>
          <p:cNvPicPr>
            <a:picLocks noChangeAspect="1"/>
          </p:cNvPicPr>
          <p:nvPr/>
        </p:nvPicPr>
        <p:blipFill>
          <a:blip r:embed="rId4"/>
          <a:srcRect/>
          <a:stretch/>
        </p:blipFill>
        <p:spPr>
          <a:xfrm>
            <a:off x="5123774" y="1453225"/>
            <a:ext cx="7178725" cy="5189620"/>
          </a:xfrm>
          <a:prstGeom prst="rect">
            <a:avLst/>
          </a:prstGeom>
        </p:spPr>
      </p:pic>
      <p:sp>
        <p:nvSpPr>
          <p:cNvPr id="7" name="TextBox 6">
            <a:extLst>
              <a:ext uri="{FF2B5EF4-FFF2-40B4-BE49-F238E27FC236}">
                <a16:creationId xmlns:a16="http://schemas.microsoft.com/office/drawing/2014/main" id="{CC8BA84E-EA8A-984A-855E-8B4EB8F8DAE6}"/>
              </a:ext>
            </a:extLst>
          </p:cNvPr>
          <p:cNvSpPr txBox="1"/>
          <p:nvPr/>
        </p:nvSpPr>
        <p:spPr>
          <a:xfrm>
            <a:off x="914400" y="685800"/>
            <a:ext cx="8915337" cy="5664115"/>
          </a:xfrm>
          <a:prstGeom prst="rect">
            <a:avLst/>
          </a:prstGeom>
          <a:noFill/>
        </p:spPr>
        <p:txBody>
          <a:bodyPr wrap="square" rtlCol="0">
            <a:spAutoFit/>
          </a:bodyPr>
          <a:lstStyle/>
          <a:p>
            <a:pPr>
              <a:lnSpc>
                <a:spcPct val="90000"/>
              </a:lnSpc>
              <a:spcAft>
                <a:spcPts val="3600"/>
              </a:spcAft>
            </a:pPr>
            <a:r>
              <a:rPr lang="en-US" sz="3600" b="1" dirty="0">
                <a:solidFill>
                  <a:srgbClr val="323E48"/>
                </a:solidFill>
                <a:latin typeface="Sofia Pro Black" pitchFamily="2" charset="77"/>
              </a:rPr>
              <a:t>Let’s Take a Closer Look</a:t>
            </a:r>
          </a:p>
          <a:p>
            <a:pPr>
              <a:lnSpc>
                <a:spcPct val="90000"/>
              </a:lnSpc>
              <a:spcAft>
                <a:spcPts val="2400"/>
              </a:spcAft>
            </a:pPr>
            <a:r>
              <a:rPr lang="en-US" dirty="0">
                <a:latin typeface="Sofia Pro Medium" pitchFamily="2" charset="77"/>
              </a:rPr>
              <a:t>Many employers turn to HSA plans to help</a:t>
            </a:r>
            <a:br>
              <a:rPr lang="en-US" dirty="0">
                <a:latin typeface="Sofia Pro Medium" pitchFamily="2" charset="77"/>
              </a:rPr>
            </a:br>
            <a:r>
              <a:rPr lang="en-US" dirty="0">
                <a:latin typeface="Sofia Pro Medium" pitchFamily="2" charset="77"/>
              </a:rPr>
              <a:t>their employees save on premiums and</a:t>
            </a:r>
            <a:br>
              <a:rPr lang="en-US" dirty="0">
                <a:latin typeface="Sofia Pro Medium" pitchFamily="2" charset="77"/>
              </a:rPr>
            </a:br>
            <a:r>
              <a:rPr lang="en-US" dirty="0">
                <a:latin typeface="Sofia Pro Medium" pitchFamily="2" charset="77"/>
              </a:rPr>
              <a:t>taxes. How can you help?</a:t>
            </a:r>
          </a:p>
          <a:p>
            <a:pPr>
              <a:lnSpc>
                <a:spcPct val="90000"/>
              </a:lnSpc>
            </a:pPr>
            <a:r>
              <a:rPr lang="en-US" dirty="0">
                <a:latin typeface="Sofia Pro Medium" pitchFamily="2" charset="77"/>
              </a:rPr>
              <a:t>By using memos to educate your client’s</a:t>
            </a:r>
            <a:br>
              <a:rPr lang="en-US" dirty="0">
                <a:latin typeface="Sofia Pro Medium" pitchFamily="2" charset="77"/>
              </a:rPr>
            </a:br>
            <a:r>
              <a:rPr lang="en-US" dirty="0">
                <a:latin typeface="Sofia Pro Medium" pitchFamily="2" charset="77"/>
              </a:rPr>
              <a:t>employees on the benefits of an HSA in order </a:t>
            </a:r>
            <a:br>
              <a:rPr lang="en-US" dirty="0">
                <a:latin typeface="Sofia Pro Medium" pitchFamily="2" charset="77"/>
              </a:rPr>
            </a:br>
            <a:r>
              <a:rPr lang="en-US" dirty="0">
                <a:latin typeface="Sofia Pro Medium" pitchFamily="2" charset="77"/>
              </a:rPr>
              <a:t>to increase utilization. You can send a Memo </a:t>
            </a:r>
            <a:br>
              <a:rPr lang="en-US" dirty="0">
                <a:latin typeface="Sofia Pro Medium" pitchFamily="2" charset="77"/>
              </a:rPr>
            </a:br>
            <a:r>
              <a:rPr lang="en-US" dirty="0">
                <a:latin typeface="Sofia Pro Medium" pitchFamily="2" charset="77"/>
              </a:rPr>
              <a:t>to employees:</a:t>
            </a:r>
          </a:p>
          <a:p>
            <a:pPr marL="285750" indent="-285750">
              <a:lnSpc>
                <a:spcPct val="90000"/>
              </a:lnSpc>
              <a:spcBef>
                <a:spcPts val="1000"/>
              </a:spcBef>
              <a:buClr>
                <a:srgbClr val="ED2024"/>
              </a:buClr>
              <a:buFont typeface="Arial" panose="020B0604020202020204" pitchFamily="34" charset="0"/>
              <a:buChar char="•"/>
            </a:pPr>
            <a:r>
              <a:rPr lang="en-US" dirty="0">
                <a:latin typeface="Sofia Pro Medium" pitchFamily="2" charset="77"/>
              </a:rPr>
              <a:t>Who make minimal HSA contributions to </a:t>
            </a:r>
            <a:br>
              <a:rPr lang="en-US" dirty="0">
                <a:latin typeface="Sofia Pro Medium" pitchFamily="2" charset="77"/>
              </a:rPr>
            </a:br>
            <a:r>
              <a:rPr lang="en-US" dirty="0">
                <a:latin typeface="Sofia Pro Medium" pitchFamily="2" charset="77"/>
              </a:rPr>
              <a:t>remind them that their dollars will carry </a:t>
            </a:r>
            <a:br>
              <a:rPr lang="en-US" dirty="0">
                <a:latin typeface="Sofia Pro Medium" pitchFamily="2" charset="77"/>
              </a:rPr>
            </a:br>
            <a:r>
              <a:rPr lang="en-US" dirty="0">
                <a:latin typeface="Sofia Pro Medium" pitchFamily="2" charset="77"/>
              </a:rPr>
              <a:t>forward if they don’t use it in a single year.</a:t>
            </a:r>
          </a:p>
          <a:p>
            <a:pPr marL="285750" indent="-285750">
              <a:lnSpc>
                <a:spcPct val="90000"/>
              </a:lnSpc>
              <a:spcBef>
                <a:spcPts val="1000"/>
              </a:spcBef>
              <a:spcAft>
                <a:spcPts val="2400"/>
              </a:spcAft>
              <a:buClr>
                <a:srgbClr val="ED2024"/>
              </a:buClr>
              <a:buFont typeface="Arial" panose="020B0604020202020204" pitchFamily="34" charset="0"/>
              <a:buChar char="•"/>
            </a:pPr>
            <a:r>
              <a:rPr lang="en-US" dirty="0">
                <a:latin typeface="Sofia Pro Medium" pitchFamily="2" charset="77"/>
              </a:rPr>
              <a:t>Who do not contribute to an HSA to </a:t>
            </a:r>
            <a:br>
              <a:rPr lang="en-US" dirty="0">
                <a:latin typeface="Sofia Pro Medium" pitchFamily="2" charset="77"/>
              </a:rPr>
            </a:br>
            <a:r>
              <a:rPr lang="en-US" dirty="0">
                <a:latin typeface="Sofia Pro Medium" pitchFamily="2" charset="77"/>
              </a:rPr>
              <a:t>educate them on tax savings and </a:t>
            </a:r>
            <a:br>
              <a:rPr lang="en-US" dirty="0">
                <a:latin typeface="Sofia Pro Medium" pitchFamily="2" charset="77"/>
              </a:rPr>
            </a:br>
            <a:r>
              <a:rPr lang="en-US" dirty="0">
                <a:latin typeface="Sofia Pro Medium" pitchFamily="2" charset="77"/>
              </a:rPr>
              <a:t>investment opportunities.</a:t>
            </a:r>
          </a:p>
          <a:p>
            <a:pPr>
              <a:lnSpc>
                <a:spcPct val="90000"/>
              </a:lnSpc>
              <a:spcAft>
                <a:spcPts val="2400"/>
              </a:spcAft>
            </a:pPr>
            <a:r>
              <a:rPr lang="en-US" dirty="0">
                <a:latin typeface="Sofia Pro Medium" pitchFamily="2" charset="77"/>
              </a:rPr>
              <a:t>What’s more, you can capture the </a:t>
            </a:r>
            <a:br>
              <a:rPr lang="en-US" dirty="0">
                <a:latin typeface="Sofia Pro Medium" pitchFamily="2" charset="77"/>
              </a:rPr>
            </a:br>
            <a:r>
              <a:rPr lang="en-US" spc="-50" dirty="0">
                <a:latin typeface="Sofia Pro Medium" pitchFamily="2" charset="77"/>
              </a:rPr>
              <a:t>impact of this behavior as a bookmark.</a:t>
            </a:r>
          </a:p>
        </p:txBody>
      </p:sp>
      <p:pic>
        <p:nvPicPr>
          <p:cNvPr id="8" name="Picture 7">
            <a:extLst>
              <a:ext uri="{FF2B5EF4-FFF2-40B4-BE49-F238E27FC236}">
                <a16:creationId xmlns:a16="http://schemas.microsoft.com/office/drawing/2014/main" id="{50EDA1F4-4299-324D-9E33-10FA7DBBA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2161083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0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384C86-049F-DA48-B9C9-1581FFA917DB}"/>
              </a:ext>
            </a:extLst>
          </p:cNvPr>
          <p:cNvPicPr>
            <a:picLocks noChangeAspect="1"/>
          </p:cNvPicPr>
          <p:nvPr/>
        </p:nvPicPr>
        <p:blipFill>
          <a:blip r:embed="rId3"/>
          <a:srcRect/>
          <a:stretch/>
        </p:blipFill>
        <p:spPr>
          <a:xfrm>
            <a:off x="-186612" y="-40822"/>
            <a:ext cx="12397273" cy="6973466"/>
          </a:xfrm>
          <a:prstGeom prst="rect">
            <a:avLst/>
          </a:prstGeom>
        </p:spPr>
      </p:pic>
      <p:sp>
        <p:nvSpPr>
          <p:cNvPr id="6" name="TextBox 5">
            <a:extLst>
              <a:ext uri="{FF2B5EF4-FFF2-40B4-BE49-F238E27FC236}">
                <a16:creationId xmlns:a16="http://schemas.microsoft.com/office/drawing/2014/main" id="{C308A142-59E6-5349-888F-6E0A2222D9AF}"/>
              </a:ext>
            </a:extLst>
          </p:cNvPr>
          <p:cNvSpPr txBox="1"/>
          <p:nvPr/>
        </p:nvSpPr>
        <p:spPr>
          <a:xfrm>
            <a:off x="6858000" y="1828800"/>
            <a:ext cx="5029200" cy="2394823"/>
          </a:xfrm>
          <a:prstGeom prst="rect">
            <a:avLst/>
          </a:prstGeom>
          <a:noFill/>
        </p:spPr>
        <p:txBody>
          <a:bodyPr wrap="square" rtlCol="0">
            <a:spAutoFit/>
          </a:bodyPr>
          <a:lstStyle/>
          <a:p>
            <a:pPr>
              <a:lnSpc>
                <a:spcPct val="90000"/>
              </a:lnSpc>
              <a:spcAft>
                <a:spcPts val="2000"/>
              </a:spcAft>
            </a:pPr>
            <a:r>
              <a:rPr lang="en-US" sz="3600" b="1" dirty="0">
                <a:solidFill>
                  <a:srgbClr val="323E48"/>
                </a:solidFill>
                <a:latin typeface="Sofia Pro Black" pitchFamily="2" charset="77"/>
              </a:rPr>
              <a:t>Amplify Broker </a:t>
            </a:r>
            <a:br>
              <a:rPr lang="en-US" sz="3600" b="1" dirty="0">
                <a:solidFill>
                  <a:srgbClr val="323E48"/>
                </a:solidFill>
                <a:latin typeface="Sofia Pro Black" pitchFamily="2" charset="77"/>
              </a:rPr>
            </a:br>
            <a:r>
              <a:rPr lang="en-US" sz="3600" b="1" dirty="0">
                <a:solidFill>
                  <a:srgbClr val="323E48"/>
                </a:solidFill>
                <a:latin typeface="Sofia Pro Black" pitchFamily="2" charset="77"/>
              </a:rPr>
              <a:t>Partner Program</a:t>
            </a:r>
          </a:p>
          <a:p>
            <a:pPr>
              <a:lnSpc>
                <a:spcPct val="90000"/>
              </a:lnSpc>
              <a:spcBef>
                <a:spcPts val="1000"/>
              </a:spcBef>
            </a:pPr>
            <a:r>
              <a:rPr lang="en-US" sz="2200" dirty="0">
                <a:solidFill>
                  <a:srgbClr val="323E48"/>
                </a:solidFill>
                <a:latin typeface="Sofia Pro Medium" pitchFamily="2" charset="77"/>
              </a:rPr>
              <a:t>Resources, tools, and incentives </a:t>
            </a:r>
            <a:br>
              <a:rPr lang="en-US" sz="2200" dirty="0">
                <a:solidFill>
                  <a:srgbClr val="323E48"/>
                </a:solidFill>
                <a:latin typeface="Sofia Pro Medium" pitchFamily="2" charset="77"/>
              </a:rPr>
            </a:br>
            <a:r>
              <a:rPr lang="en-US" sz="2200" dirty="0">
                <a:solidFill>
                  <a:srgbClr val="323E48"/>
                </a:solidFill>
                <a:latin typeface="Sofia Pro Medium" pitchFamily="2" charset="77"/>
              </a:rPr>
              <a:t>from across our business </a:t>
            </a:r>
            <a:br>
              <a:rPr lang="en-US" sz="2200" dirty="0">
                <a:solidFill>
                  <a:srgbClr val="323E48"/>
                </a:solidFill>
                <a:latin typeface="Sofia Pro Medium" pitchFamily="2" charset="77"/>
              </a:rPr>
            </a:br>
            <a:r>
              <a:rPr lang="en-US" sz="2200" b="1" dirty="0">
                <a:solidFill>
                  <a:srgbClr val="ED2024"/>
                </a:solidFill>
                <a:latin typeface="Sofia Pro Black" pitchFamily="2" charset="77"/>
              </a:rPr>
              <a:t>to help grow yours</a:t>
            </a:r>
            <a:r>
              <a:rPr lang="en-US" sz="2200" b="1" dirty="0">
                <a:solidFill>
                  <a:srgbClr val="323E48"/>
                </a:solidFill>
                <a:latin typeface="Sofia Pro Black" pitchFamily="2" charset="77"/>
              </a:rPr>
              <a:t>.</a:t>
            </a:r>
          </a:p>
        </p:txBody>
      </p:sp>
      <p:pic>
        <p:nvPicPr>
          <p:cNvPr id="5" name="Picture 4">
            <a:extLst>
              <a:ext uri="{FF2B5EF4-FFF2-40B4-BE49-F238E27FC236}">
                <a16:creationId xmlns:a16="http://schemas.microsoft.com/office/drawing/2014/main" id="{54704D20-522C-3845-8C2B-47588CEE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78762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552B3-31A7-E44F-B297-2998F6702C11}"/>
              </a:ext>
            </a:extLst>
          </p:cNvPr>
          <p:cNvPicPr>
            <a:picLocks noChangeAspect="1"/>
          </p:cNvPicPr>
          <p:nvPr/>
        </p:nvPicPr>
        <p:blipFill>
          <a:blip r:embed="rId3"/>
          <a:srcRect/>
          <a:stretch/>
        </p:blipFill>
        <p:spPr>
          <a:xfrm>
            <a:off x="-38272" y="-23428"/>
            <a:ext cx="12440816" cy="6997959"/>
          </a:xfrm>
          <a:prstGeom prst="rect">
            <a:avLst/>
          </a:prstGeom>
        </p:spPr>
      </p:pic>
      <p:sp>
        <p:nvSpPr>
          <p:cNvPr id="3" name="TextBox 2">
            <a:extLst>
              <a:ext uri="{FF2B5EF4-FFF2-40B4-BE49-F238E27FC236}">
                <a16:creationId xmlns:a16="http://schemas.microsoft.com/office/drawing/2014/main" id="{E7E5C2E6-F96D-A545-8381-EF2C8AD3E53D}"/>
              </a:ext>
            </a:extLst>
          </p:cNvPr>
          <p:cNvSpPr txBox="1"/>
          <p:nvPr/>
        </p:nvSpPr>
        <p:spPr>
          <a:xfrm>
            <a:off x="914400" y="2286000"/>
            <a:ext cx="3488815" cy="2086725"/>
          </a:xfrm>
          <a:prstGeom prst="rect">
            <a:avLst/>
          </a:prstGeom>
          <a:noFill/>
        </p:spPr>
        <p:txBody>
          <a:bodyPr wrap="square" rtlCol="0">
            <a:spAutoFit/>
          </a:bodyPr>
          <a:lstStyle/>
          <a:p>
            <a:pPr>
              <a:lnSpc>
                <a:spcPct val="90000"/>
              </a:lnSpc>
            </a:pPr>
            <a:r>
              <a:rPr lang="en-US" sz="3600" b="1" dirty="0">
                <a:solidFill>
                  <a:schemeClr val="bg1"/>
                </a:solidFill>
                <a:latin typeface="Sofia Pro Black" pitchFamily="2" charset="77"/>
              </a:rPr>
              <a:t>Stronger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Partnership,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Stronger </a:t>
            </a:r>
            <a:br>
              <a:rPr lang="en-US" sz="3600" b="1" dirty="0">
                <a:solidFill>
                  <a:schemeClr val="bg1"/>
                </a:solidFill>
                <a:latin typeface="Sofia Pro Black" pitchFamily="2" charset="77"/>
              </a:rPr>
            </a:br>
            <a:r>
              <a:rPr lang="en-US" sz="3600" b="1" dirty="0">
                <a:solidFill>
                  <a:schemeClr val="bg1"/>
                </a:solidFill>
                <a:latin typeface="Sofia Pro Black" pitchFamily="2" charset="77"/>
              </a:rPr>
              <a:t>Reciprocity</a:t>
            </a:r>
            <a:endParaRPr lang="en-US" sz="3600" dirty="0">
              <a:solidFill>
                <a:schemeClr val="bg1"/>
              </a:solidFill>
              <a:latin typeface="Sofia Pro Medium" pitchFamily="2" charset="77"/>
            </a:endParaRPr>
          </a:p>
        </p:txBody>
      </p:sp>
      <p:sp>
        <p:nvSpPr>
          <p:cNvPr id="5" name="Rectangle 4">
            <a:extLst>
              <a:ext uri="{FF2B5EF4-FFF2-40B4-BE49-F238E27FC236}">
                <a16:creationId xmlns:a16="http://schemas.microsoft.com/office/drawing/2014/main" id="{2D96DE92-C653-D44D-9E89-94C63C3A0A46}"/>
              </a:ext>
            </a:extLst>
          </p:cNvPr>
          <p:cNvSpPr/>
          <p:nvPr/>
        </p:nvSpPr>
        <p:spPr>
          <a:xfrm>
            <a:off x="7211398" y="1600200"/>
            <a:ext cx="2907206" cy="425886"/>
          </a:xfrm>
          <a:prstGeom prst="rect">
            <a:avLst/>
          </a:prstGeom>
        </p:spPr>
        <p:txBody>
          <a:bodyPr wrap="none">
            <a:spAutoFit/>
          </a:bodyPr>
          <a:lstStyle/>
          <a:p>
            <a:pPr>
              <a:lnSpc>
                <a:spcPts val="2800"/>
              </a:lnSpc>
              <a:spcAft>
                <a:spcPts val="800"/>
              </a:spcAft>
            </a:pPr>
            <a:r>
              <a:rPr lang="en-US" sz="2200" b="1" dirty="0">
                <a:solidFill>
                  <a:srgbClr val="323E48"/>
                </a:solidFill>
                <a:latin typeface="Sofia Pro Black" pitchFamily="2" charset="77"/>
              </a:rPr>
              <a:t>amplify partner tiers</a:t>
            </a:r>
          </a:p>
        </p:txBody>
      </p:sp>
      <p:grpSp>
        <p:nvGrpSpPr>
          <p:cNvPr id="6" name="Group 5">
            <a:extLst>
              <a:ext uri="{FF2B5EF4-FFF2-40B4-BE49-F238E27FC236}">
                <a16:creationId xmlns:a16="http://schemas.microsoft.com/office/drawing/2014/main" id="{198C2C39-BC9E-034D-8CC9-3DE4615A6BB5}"/>
              </a:ext>
            </a:extLst>
          </p:cNvPr>
          <p:cNvGrpSpPr/>
          <p:nvPr/>
        </p:nvGrpSpPr>
        <p:grpSpPr>
          <a:xfrm>
            <a:off x="5943600" y="2351213"/>
            <a:ext cx="5442802" cy="3075583"/>
            <a:chOff x="5943600" y="2351213"/>
            <a:chExt cx="5442802" cy="3075583"/>
          </a:xfrm>
        </p:grpSpPr>
        <p:sp>
          <p:nvSpPr>
            <p:cNvPr id="10" name="TextBox 9">
              <a:extLst>
                <a:ext uri="{FF2B5EF4-FFF2-40B4-BE49-F238E27FC236}">
                  <a16:creationId xmlns:a16="http://schemas.microsoft.com/office/drawing/2014/main" id="{E8737D9F-82CE-9645-B92E-4BBC0F495AEE}"/>
                </a:ext>
              </a:extLst>
            </p:cNvPr>
            <p:cNvSpPr txBox="1"/>
            <p:nvPr/>
          </p:nvSpPr>
          <p:spPr>
            <a:xfrm>
              <a:off x="5943600" y="3524031"/>
              <a:ext cx="1694716" cy="1015663"/>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select</a:t>
              </a:r>
            </a:p>
            <a:p>
              <a:pPr algn="ctr">
                <a:lnSpc>
                  <a:spcPts val="1800"/>
                </a:lnSpc>
                <a:spcAft>
                  <a:spcPts val="800"/>
                </a:spcAft>
              </a:pPr>
              <a:r>
                <a:rPr lang="en-US" sz="1600" dirty="0">
                  <a:solidFill>
                    <a:srgbClr val="323E48"/>
                  </a:solidFill>
                  <a:latin typeface="Sofia Pro Medium" pitchFamily="2" charset="77"/>
                </a:rPr>
                <a:t>No revenue requirements</a:t>
              </a:r>
            </a:p>
          </p:txBody>
        </p:sp>
        <p:sp>
          <p:nvSpPr>
            <p:cNvPr id="17" name="TextBox 16">
              <a:extLst>
                <a:ext uri="{FF2B5EF4-FFF2-40B4-BE49-F238E27FC236}">
                  <a16:creationId xmlns:a16="http://schemas.microsoft.com/office/drawing/2014/main" id="{EEB75FDD-094E-764C-8C96-65A0CCFB3A83}"/>
                </a:ext>
              </a:extLst>
            </p:cNvPr>
            <p:cNvSpPr txBox="1"/>
            <p:nvPr/>
          </p:nvSpPr>
          <p:spPr>
            <a:xfrm>
              <a:off x="7612780" y="3524031"/>
              <a:ext cx="1834816" cy="1902765"/>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preferred</a:t>
              </a:r>
            </a:p>
            <a:p>
              <a:pPr algn="ctr">
                <a:lnSpc>
                  <a:spcPts val="1800"/>
                </a:lnSpc>
                <a:spcAft>
                  <a:spcPts val="800"/>
                </a:spcAft>
              </a:pPr>
              <a:r>
                <a:rPr lang="en-US" sz="1600" dirty="0">
                  <a:solidFill>
                    <a:srgbClr val="323E48"/>
                  </a:solidFill>
                  <a:latin typeface="Sofia Pro Medium" pitchFamily="2" charset="77"/>
                </a:rPr>
                <a:t>Minimum $50,000 per year in new Paylocity product sales</a:t>
              </a:r>
            </a:p>
            <a:p>
              <a:pPr algn="ctr">
                <a:lnSpc>
                  <a:spcPts val="2800"/>
                </a:lnSpc>
                <a:spcAft>
                  <a:spcPts val="800"/>
                </a:spcAft>
              </a:pPr>
              <a:endParaRPr lang="en-US" dirty="0">
                <a:solidFill>
                  <a:srgbClr val="ED2024"/>
                </a:solidFill>
                <a:latin typeface="Sofia Pro Medium" pitchFamily="2" charset="77"/>
              </a:endParaRPr>
            </a:p>
          </p:txBody>
        </p:sp>
        <p:sp>
          <p:nvSpPr>
            <p:cNvPr id="18" name="TextBox 17">
              <a:extLst>
                <a:ext uri="{FF2B5EF4-FFF2-40B4-BE49-F238E27FC236}">
                  <a16:creationId xmlns:a16="http://schemas.microsoft.com/office/drawing/2014/main" id="{5F2BBFE0-85FF-CE49-8391-408F29AA023E}"/>
                </a:ext>
              </a:extLst>
            </p:cNvPr>
            <p:cNvSpPr txBox="1"/>
            <p:nvPr/>
          </p:nvSpPr>
          <p:spPr>
            <a:xfrm>
              <a:off x="9422060" y="3524030"/>
              <a:ext cx="1964342" cy="1902765"/>
            </a:xfrm>
            <a:prstGeom prst="rect">
              <a:avLst/>
            </a:prstGeom>
            <a:noFill/>
          </p:spPr>
          <p:txBody>
            <a:bodyPr wrap="square" rtlCol="0">
              <a:spAutoFit/>
            </a:bodyPr>
            <a:lstStyle/>
            <a:p>
              <a:pPr algn="ctr">
                <a:lnSpc>
                  <a:spcPts val="2800"/>
                </a:lnSpc>
                <a:spcAft>
                  <a:spcPts val="800"/>
                </a:spcAft>
              </a:pPr>
              <a:r>
                <a:rPr lang="en-US" sz="2200" b="1" dirty="0">
                  <a:solidFill>
                    <a:srgbClr val="ED2024"/>
                  </a:solidFill>
                  <a:latin typeface="Sofia Pro Black" pitchFamily="2" charset="77"/>
                </a:rPr>
                <a:t>elite</a:t>
              </a:r>
            </a:p>
            <a:p>
              <a:pPr algn="ctr">
                <a:lnSpc>
                  <a:spcPts val="1800"/>
                </a:lnSpc>
                <a:spcAft>
                  <a:spcPts val="800"/>
                </a:spcAft>
              </a:pPr>
              <a:r>
                <a:rPr lang="en-US" sz="1600" dirty="0">
                  <a:solidFill>
                    <a:srgbClr val="323E48"/>
                  </a:solidFill>
                  <a:latin typeface="Sofia Pro Medium" pitchFamily="2" charset="77"/>
                </a:rPr>
                <a:t>Minimum $250,000 per year in new Paylocity product sales</a:t>
              </a:r>
            </a:p>
            <a:p>
              <a:pPr algn="ctr">
                <a:lnSpc>
                  <a:spcPts val="2800"/>
                </a:lnSpc>
                <a:spcAft>
                  <a:spcPts val="800"/>
                </a:spcAft>
              </a:pPr>
              <a:endParaRPr lang="en-US" dirty="0">
                <a:solidFill>
                  <a:srgbClr val="ED2024"/>
                </a:solidFill>
                <a:latin typeface="Sofia Pro Medium" pitchFamily="2" charset="77"/>
              </a:endParaRPr>
            </a:p>
          </p:txBody>
        </p:sp>
        <p:pic>
          <p:nvPicPr>
            <p:cNvPr id="11" name="Picture 10">
              <a:extLst>
                <a:ext uri="{FF2B5EF4-FFF2-40B4-BE49-F238E27FC236}">
                  <a16:creationId xmlns:a16="http://schemas.microsoft.com/office/drawing/2014/main" id="{ECE532F5-5213-2A40-BFA0-CAAF260D4F06}"/>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219458" y="2351213"/>
              <a:ext cx="1143000" cy="1143000"/>
            </a:xfrm>
            <a:prstGeom prst="rect">
              <a:avLst/>
            </a:prstGeom>
          </p:spPr>
        </p:pic>
        <p:pic>
          <p:nvPicPr>
            <p:cNvPr id="15" name="Picture 14">
              <a:extLst>
                <a:ext uri="{FF2B5EF4-FFF2-40B4-BE49-F238E27FC236}">
                  <a16:creationId xmlns:a16="http://schemas.microsoft.com/office/drawing/2014/main" id="{61B2C444-1CDC-C845-B16B-227BAEA18F58}"/>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7958688" y="2351213"/>
              <a:ext cx="1143000" cy="1143000"/>
            </a:xfrm>
            <a:prstGeom prst="rect">
              <a:avLst/>
            </a:prstGeom>
          </p:spPr>
        </p:pic>
        <p:pic>
          <p:nvPicPr>
            <p:cNvPr id="20" name="Picture 19">
              <a:extLst>
                <a:ext uri="{FF2B5EF4-FFF2-40B4-BE49-F238E27FC236}">
                  <a16:creationId xmlns:a16="http://schemas.microsoft.com/office/drawing/2014/main" id="{2E6675AC-88E3-5640-A363-EFEDCE29E905}"/>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9832731" y="2351213"/>
              <a:ext cx="1143000" cy="1143000"/>
            </a:xfrm>
            <a:prstGeom prst="rect">
              <a:avLst/>
            </a:prstGeom>
          </p:spPr>
        </p:pic>
      </p:grpSp>
      <p:pic>
        <p:nvPicPr>
          <p:cNvPr id="13" name="Picture 12">
            <a:extLst>
              <a:ext uri="{FF2B5EF4-FFF2-40B4-BE49-F238E27FC236}">
                <a16:creationId xmlns:a16="http://schemas.microsoft.com/office/drawing/2014/main" id="{6FFC27FB-177A-094D-87EE-1DCA83069A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81360" y="6172200"/>
            <a:ext cx="1051560" cy="359805"/>
          </a:xfrm>
          <a:prstGeom prst="rect">
            <a:avLst/>
          </a:prstGeom>
        </p:spPr>
      </p:pic>
    </p:spTree>
    <p:extLst>
      <p:ext uri="{BB962C8B-B14F-4D97-AF65-F5344CB8AC3E}">
        <p14:creationId xmlns:p14="http://schemas.microsoft.com/office/powerpoint/2010/main" val="1926502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06EBF-830A-3244-B4F7-837FCC657CA5}"/>
              </a:ext>
            </a:extLst>
          </p:cNvPr>
          <p:cNvPicPr>
            <a:picLocks noChangeAspect="1"/>
          </p:cNvPicPr>
          <p:nvPr/>
        </p:nvPicPr>
        <p:blipFill>
          <a:blip r:embed="rId3"/>
          <a:srcRect/>
          <a:stretch/>
        </p:blipFill>
        <p:spPr>
          <a:xfrm>
            <a:off x="-37323" y="-43154"/>
            <a:ext cx="12335069" cy="6938476"/>
          </a:xfrm>
          <a:prstGeom prst="rect">
            <a:avLst/>
          </a:prstGeom>
        </p:spPr>
      </p:pic>
      <p:sp>
        <p:nvSpPr>
          <p:cNvPr id="5" name="TextBox 4">
            <a:extLst>
              <a:ext uri="{FF2B5EF4-FFF2-40B4-BE49-F238E27FC236}">
                <a16:creationId xmlns:a16="http://schemas.microsoft.com/office/drawing/2014/main" id="{C3E525B0-F662-F54C-8DBA-947997CCD665}"/>
              </a:ext>
            </a:extLst>
          </p:cNvPr>
          <p:cNvSpPr txBox="1"/>
          <p:nvPr/>
        </p:nvSpPr>
        <p:spPr>
          <a:xfrm>
            <a:off x="914400" y="685800"/>
            <a:ext cx="6082748" cy="1089529"/>
          </a:xfrm>
          <a:prstGeom prst="rect">
            <a:avLst/>
          </a:prstGeom>
          <a:noFill/>
        </p:spPr>
        <p:txBody>
          <a:bodyPr wrap="square" rtlCol="0">
            <a:spAutoFit/>
          </a:bodyPr>
          <a:lstStyle/>
          <a:p>
            <a:pPr>
              <a:lnSpc>
                <a:spcPct val="90000"/>
              </a:lnSpc>
              <a:spcAft>
                <a:spcPts val="800"/>
              </a:spcAft>
            </a:pPr>
            <a:r>
              <a:rPr lang="en-US" sz="3600" b="1" dirty="0">
                <a:solidFill>
                  <a:schemeClr val="bg1"/>
                </a:solidFill>
                <a:latin typeface="Sofia Pro Black" pitchFamily="2" charset="77"/>
              </a:rPr>
              <a:t>Reciprocity from Every Area of Our Business</a:t>
            </a:r>
            <a:endParaRPr lang="en-US" sz="3600" dirty="0">
              <a:solidFill>
                <a:schemeClr val="bg1"/>
              </a:solidFill>
              <a:latin typeface="Sofia Pro Medium" pitchFamily="2" charset="77"/>
            </a:endParaRPr>
          </a:p>
        </p:txBody>
      </p:sp>
      <p:pic>
        <p:nvPicPr>
          <p:cNvPr id="7" name="Graphic 6">
            <a:extLst>
              <a:ext uri="{FF2B5EF4-FFF2-40B4-BE49-F238E27FC236}">
                <a16:creationId xmlns:a16="http://schemas.microsoft.com/office/drawing/2014/main" id="{74EAD5AF-76E1-524B-8531-4FA041095B7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38998" y="3480162"/>
            <a:ext cx="576072" cy="576072"/>
          </a:xfrm>
          <a:prstGeom prst="rect">
            <a:avLst/>
          </a:prstGeom>
        </p:spPr>
      </p:pic>
      <p:pic>
        <p:nvPicPr>
          <p:cNvPr id="9" name="Graphic 8">
            <a:extLst>
              <a:ext uri="{FF2B5EF4-FFF2-40B4-BE49-F238E27FC236}">
                <a16:creationId xmlns:a16="http://schemas.microsoft.com/office/drawing/2014/main" id="{3ECDF7E5-94A8-0C48-B490-30D7925BA03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4400" y="5528431"/>
            <a:ext cx="576072" cy="576072"/>
          </a:xfrm>
          <a:prstGeom prst="rect">
            <a:avLst/>
          </a:prstGeom>
        </p:spPr>
      </p:pic>
      <p:pic>
        <p:nvPicPr>
          <p:cNvPr id="11" name="Graphic 10">
            <a:extLst>
              <a:ext uri="{FF2B5EF4-FFF2-40B4-BE49-F238E27FC236}">
                <a16:creationId xmlns:a16="http://schemas.microsoft.com/office/drawing/2014/main" id="{D671CF95-379A-A640-B718-D914C57BA07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14400" y="4476305"/>
            <a:ext cx="576072" cy="576072"/>
          </a:xfrm>
          <a:prstGeom prst="rect">
            <a:avLst/>
          </a:prstGeom>
        </p:spPr>
      </p:pic>
      <p:pic>
        <p:nvPicPr>
          <p:cNvPr id="13" name="Graphic 12">
            <a:extLst>
              <a:ext uri="{FF2B5EF4-FFF2-40B4-BE49-F238E27FC236}">
                <a16:creationId xmlns:a16="http://schemas.microsoft.com/office/drawing/2014/main" id="{BB026AE6-9D72-8C46-96AB-4432769F417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438998" y="5584414"/>
            <a:ext cx="576072" cy="576072"/>
          </a:xfrm>
          <a:prstGeom prst="rect">
            <a:avLst/>
          </a:prstGeom>
        </p:spPr>
      </p:pic>
      <p:pic>
        <p:nvPicPr>
          <p:cNvPr id="15" name="Graphic 14">
            <a:extLst>
              <a:ext uri="{FF2B5EF4-FFF2-40B4-BE49-F238E27FC236}">
                <a16:creationId xmlns:a16="http://schemas.microsoft.com/office/drawing/2014/main" id="{451C09D6-20B8-8A42-AFE2-A51777475B8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438998" y="4532288"/>
            <a:ext cx="576072" cy="576072"/>
          </a:xfrm>
          <a:prstGeom prst="rect">
            <a:avLst/>
          </a:prstGeom>
        </p:spPr>
      </p:pic>
      <p:pic>
        <p:nvPicPr>
          <p:cNvPr id="17" name="Graphic 16">
            <a:extLst>
              <a:ext uri="{FF2B5EF4-FFF2-40B4-BE49-F238E27FC236}">
                <a16:creationId xmlns:a16="http://schemas.microsoft.com/office/drawing/2014/main" id="{D9EFA286-C72A-B347-A3AB-E0C3F50F563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438998" y="2372053"/>
            <a:ext cx="576072" cy="576072"/>
          </a:xfrm>
          <a:prstGeom prst="rect">
            <a:avLst/>
          </a:prstGeom>
        </p:spPr>
      </p:pic>
      <p:pic>
        <p:nvPicPr>
          <p:cNvPr id="19" name="Graphic 18">
            <a:extLst>
              <a:ext uri="{FF2B5EF4-FFF2-40B4-BE49-F238E27FC236}">
                <a16:creationId xmlns:a16="http://schemas.microsoft.com/office/drawing/2014/main" id="{15111FFE-29B2-114A-AD23-39E66B3A7A17}"/>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14400" y="2372053"/>
            <a:ext cx="576072" cy="576072"/>
          </a:xfrm>
          <a:prstGeom prst="rect">
            <a:avLst/>
          </a:prstGeom>
        </p:spPr>
      </p:pic>
      <p:pic>
        <p:nvPicPr>
          <p:cNvPr id="21" name="Graphic 20">
            <a:extLst>
              <a:ext uri="{FF2B5EF4-FFF2-40B4-BE49-F238E27FC236}">
                <a16:creationId xmlns:a16="http://schemas.microsoft.com/office/drawing/2014/main" id="{0061639B-17D7-F544-BF43-BAEE999B6A4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914400" y="3424179"/>
            <a:ext cx="576072" cy="576072"/>
          </a:xfrm>
          <a:prstGeom prst="rect">
            <a:avLst/>
          </a:prstGeom>
        </p:spPr>
      </p:pic>
      <p:sp>
        <p:nvSpPr>
          <p:cNvPr id="22" name="TextBox 21">
            <a:extLst>
              <a:ext uri="{FF2B5EF4-FFF2-40B4-BE49-F238E27FC236}">
                <a16:creationId xmlns:a16="http://schemas.microsoft.com/office/drawing/2014/main" id="{0CFC5645-C6DC-9647-9330-E40D26E4D044}"/>
              </a:ext>
            </a:extLst>
          </p:cNvPr>
          <p:cNvSpPr txBox="1"/>
          <p:nvPr/>
        </p:nvSpPr>
        <p:spPr>
          <a:xfrm>
            <a:off x="1606479" y="2494423"/>
            <a:ext cx="3021052" cy="4703339"/>
          </a:xfrm>
          <a:prstGeom prst="rect">
            <a:avLst/>
          </a:prstGeom>
          <a:noFill/>
        </p:spPr>
        <p:txBody>
          <a:bodyPr wrap="square" rtlCol="0">
            <a:spAutoFit/>
          </a:bodyPr>
          <a:lstStyle/>
          <a:p>
            <a:pPr>
              <a:lnSpc>
                <a:spcPct val="90000"/>
              </a:lnSpc>
              <a:spcAft>
                <a:spcPts val="5000"/>
              </a:spcAft>
            </a:pPr>
            <a:r>
              <a:rPr lang="en-US" sz="2200" dirty="0">
                <a:solidFill>
                  <a:schemeClr val="bg1"/>
                </a:solidFill>
                <a:latin typeface="Sofia Pro Medium" pitchFamily="2" charset="77"/>
              </a:rPr>
              <a:t>Solutions that Work</a:t>
            </a:r>
          </a:p>
          <a:p>
            <a:pPr>
              <a:lnSpc>
                <a:spcPct val="90000"/>
              </a:lnSpc>
              <a:spcAft>
                <a:spcPts val="4000"/>
              </a:spcAft>
            </a:pPr>
            <a:r>
              <a:rPr lang="en-US" sz="2200" dirty="0">
                <a:solidFill>
                  <a:schemeClr val="bg1"/>
                </a:solidFill>
                <a:latin typeface="Sofia Pro Medium" pitchFamily="2" charset="77"/>
              </a:rPr>
              <a:t>Marketing Funds </a:t>
            </a:r>
            <a:br>
              <a:rPr lang="en-US" sz="2200" dirty="0">
                <a:solidFill>
                  <a:schemeClr val="bg1"/>
                </a:solidFill>
                <a:latin typeface="Sofia Pro Medium" pitchFamily="2" charset="77"/>
              </a:rPr>
            </a:br>
            <a:r>
              <a:rPr lang="en-US" sz="2200" dirty="0">
                <a:solidFill>
                  <a:schemeClr val="bg1"/>
                </a:solidFill>
                <a:latin typeface="Sofia Pro Medium" pitchFamily="2" charset="77"/>
              </a:rPr>
              <a:t>and Support</a:t>
            </a:r>
          </a:p>
          <a:p>
            <a:pPr>
              <a:lnSpc>
                <a:spcPct val="90000"/>
              </a:lnSpc>
              <a:spcAft>
                <a:spcPts val="4800"/>
              </a:spcAft>
            </a:pPr>
            <a:r>
              <a:rPr lang="en-US" sz="2200" dirty="0">
                <a:solidFill>
                  <a:schemeClr val="bg1"/>
                </a:solidFill>
                <a:latin typeface="Sofia Pro Medium" pitchFamily="2" charset="77"/>
              </a:rPr>
              <a:t>Seamless Integrations</a:t>
            </a:r>
          </a:p>
          <a:p>
            <a:pPr>
              <a:lnSpc>
                <a:spcPct val="90000"/>
              </a:lnSpc>
              <a:spcAft>
                <a:spcPts val="5500"/>
              </a:spcAft>
            </a:pPr>
            <a:r>
              <a:rPr lang="en-US" sz="2200" dirty="0">
                <a:solidFill>
                  <a:schemeClr val="bg1"/>
                </a:solidFill>
                <a:latin typeface="Sofia Pro Medium" pitchFamily="2" charset="77"/>
              </a:rPr>
              <a:t>Implementation </a:t>
            </a:r>
            <a:br>
              <a:rPr lang="en-US" sz="2200" dirty="0">
                <a:solidFill>
                  <a:schemeClr val="bg1"/>
                </a:solidFill>
                <a:latin typeface="Sofia Pro Medium" pitchFamily="2" charset="77"/>
              </a:rPr>
            </a:br>
            <a:r>
              <a:rPr lang="en-US" sz="2200" dirty="0">
                <a:solidFill>
                  <a:schemeClr val="bg1"/>
                </a:solidFill>
                <a:latin typeface="Sofia Pro Medium" pitchFamily="2" charset="77"/>
              </a:rPr>
              <a:t>and Onboarding</a:t>
            </a:r>
          </a:p>
          <a:p>
            <a:pPr>
              <a:lnSpc>
                <a:spcPts val="2400"/>
              </a:lnSpc>
            </a:pPr>
            <a:endParaRPr lang="en-US" sz="2100" dirty="0">
              <a:solidFill>
                <a:schemeClr val="bg1"/>
              </a:solidFill>
              <a:latin typeface="Sofia Pro Medium" pitchFamily="2" charset="77"/>
            </a:endParaRPr>
          </a:p>
        </p:txBody>
      </p:sp>
      <p:sp>
        <p:nvSpPr>
          <p:cNvPr id="23" name="TextBox 22">
            <a:extLst>
              <a:ext uri="{FF2B5EF4-FFF2-40B4-BE49-F238E27FC236}">
                <a16:creationId xmlns:a16="http://schemas.microsoft.com/office/drawing/2014/main" id="{8EBF796C-4ADA-9849-8C7E-03BFE9144D3F}"/>
              </a:ext>
            </a:extLst>
          </p:cNvPr>
          <p:cNvSpPr txBox="1"/>
          <p:nvPr/>
        </p:nvSpPr>
        <p:spPr>
          <a:xfrm>
            <a:off x="6200943" y="2496312"/>
            <a:ext cx="4088307" cy="4632550"/>
          </a:xfrm>
          <a:prstGeom prst="rect">
            <a:avLst/>
          </a:prstGeom>
          <a:noFill/>
        </p:spPr>
        <p:txBody>
          <a:bodyPr wrap="square" rtlCol="0">
            <a:spAutoFit/>
          </a:bodyPr>
          <a:lstStyle/>
          <a:p>
            <a:pPr>
              <a:lnSpc>
                <a:spcPct val="90000"/>
              </a:lnSpc>
              <a:spcAft>
                <a:spcPts val="6000"/>
              </a:spcAft>
            </a:pPr>
            <a:r>
              <a:rPr lang="en-US" sz="2200" dirty="0">
                <a:solidFill>
                  <a:schemeClr val="bg1"/>
                </a:solidFill>
                <a:latin typeface="Sofia Pro Medium" pitchFamily="2" charset="77"/>
              </a:rPr>
              <a:t>Dedicated Partner Support</a:t>
            </a:r>
          </a:p>
          <a:p>
            <a:pPr>
              <a:lnSpc>
                <a:spcPct val="90000"/>
              </a:lnSpc>
              <a:spcAft>
                <a:spcPts val="6000"/>
              </a:spcAft>
            </a:pPr>
            <a:r>
              <a:rPr lang="en-US" sz="2200" dirty="0">
                <a:solidFill>
                  <a:schemeClr val="bg1"/>
                </a:solidFill>
                <a:latin typeface="Sofia Pro Medium" pitchFamily="2" charset="77"/>
              </a:rPr>
              <a:t>Channel Resources</a:t>
            </a:r>
          </a:p>
          <a:p>
            <a:pPr>
              <a:lnSpc>
                <a:spcPct val="90000"/>
              </a:lnSpc>
              <a:spcAft>
                <a:spcPts val="6000"/>
              </a:spcAft>
            </a:pPr>
            <a:r>
              <a:rPr lang="en-US" sz="2200" dirty="0">
                <a:solidFill>
                  <a:schemeClr val="bg1"/>
                </a:solidFill>
                <a:latin typeface="Sofia Pro Medium" pitchFamily="2" charset="77"/>
              </a:rPr>
              <a:t>A Powerful Portal</a:t>
            </a:r>
          </a:p>
          <a:p>
            <a:pPr>
              <a:lnSpc>
                <a:spcPct val="90000"/>
              </a:lnSpc>
              <a:spcAft>
                <a:spcPts val="5500"/>
              </a:spcAft>
            </a:pPr>
            <a:r>
              <a:rPr lang="en-US" sz="2200" dirty="0">
                <a:solidFill>
                  <a:schemeClr val="bg1"/>
                </a:solidFill>
                <a:latin typeface="Sofia Pro Medium" pitchFamily="2" charset="77"/>
              </a:rPr>
              <a:t>Credits and Discounts</a:t>
            </a:r>
          </a:p>
          <a:p>
            <a:pPr>
              <a:lnSpc>
                <a:spcPts val="2400"/>
              </a:lnSpc>
            </a:pPr>
            <a:endParaRPr lang="en-US" sz="2100" dirty="0">
              <a:solidFill>
                <a:schemeClr val="bg1"/>
              </a:solidFill>
              <a:latin typeface="Sofia Pro Medium" pitchFamily="2" charset="77"/>
            </a:endParaRPr>
          </a:p>
        </p:txBody>
      </p:sp>
      <p:pic>
        <p:nvPicPr>
          <p:cNvPr id="16" name="Picture 15">
            <a:extLst>
              <a:ext uri="{FF2B5EF4-FFF2-40B4-BE49-F238E27FC236}">
                <a16:creationId xmlns:a16="http://schemas.microsoft.com/office/drawing/2014/main" id="{2998E490-2170-0F41-B6BC-8AE75A0540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Tree>
    <p:extLst>
      <p:ext uri="{BB962C8B-B14F-4D97-AF65-F5344CB8AC3E}">
        <p14:creationId xmlns:p14="http://schemas.microsoft.com/office/powerpoint/2010/main" val="371577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C2532-8D9A-2247-9194-CEA1E4D9F3DA}"/>
              </a:ext>
            </a:extLst>
          </p:cNvPr>
          <p:cNvPicPr>
            <a:picLocks noChangeAspect="1"/>
          </p:cNvPicPr>
          <p:nvPr/>
        </p:nvPicPr>
        <p:blipFill>
          <a:blip r:embed="rId3"/>
          <a:srcRect/>
          <a:stretch/>
        </p:blipFill>
        <p:spPr>
          <a:xfrm>
            <a:off x="-86956" y="-57322"/>
            <a:ext cx="12347381" cy="6952644"/>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1828800"/>
            <a:ext cx="6008915" cy="2908489"/>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elite tier</a:t>
            </a:r>
          </a:p>
          <a:p>
            <a:pPr>
              <a:lnSpc>
                <a:spcPct val="90000"/>
              </a:lnSpc>
              <a:spcAft>
                <a:spcPts val="3600"/>
              </a:spcAft>
            </a:pPr>
            <a:r>
              <a:rPr lang="en-US" sz="3600" b="1" dirty="0">
                <a:solidFill>
                  <a:srgbClr val="323E48"/>
                </a:solidFill>
                <a:latin typeface="Sofia Pro Black" pitchFamily="2" charset="77"/>
              </a:rPr>
              <a:t>Marketing Support</a:t>
            </a:r>
          </a:p>
          <a:p>
            <a:pPr>
              <a:lnSpc>
                <a:spcPct val="90000"/>
              </a:lnSpc>
              <a:spcAft>
                <a:spcPts val="2400"/>
              </a:spcAft>
            </a:pPr>
            <a:r>
              <a:rPr lang="en-US" sz="2200" b="1" dirty="0">
                <a:solidFill>
                  <a:srgbClr val="FF8F1C"/>
                </a:solidFill>
                <a:latin typeface="Sofia Pro Black" pitchFamily="2" charset="77"/>
              </a:rPr>
              <a:t>Amplify Co-Funded Program Support</a:t>
            </a:r>
          </a:p>
          <a:p>
            <a:pPr>
              <a:lnSpc>
                <a:spcPct val="90000"/>
              </a:lnSpc>
              <a:spcAft>
                <a:spcPts val="2400"/>
              </a:spcAft>
            </a:pPr>
            <a:r>
              <a:rPr lang="en-US" sz="2200" b="1" dirty="0">
                <a:solidFill>
                  <a:srgbClr val="FF8F1C"/>
                </a:solidFill>
                <a:latin typeface="Sofia Pro Black" pitchFamily="2" charset="77"/>
              </a:rPr>
              <a:t>Hosted Activity</a:t>
            </a:r>
          </a:p>
          <a:p>
            <a:pPr>
              <a:lnSpc>
                <a:spcPct val="90000"/>
              </a:lnSpc>
              <a:spcAft>
                <a:spcPts val="2400"/>
              </a:spcAft>
            </a:pPr>
            <a:r>
              <a:rPr lang="en-US" sz="2200" b="1" dirty="0">
                <a:solidFill>
                  <a:srgbClr val="FF8F1C"/>
                </a:solidFill>
                <a:latin typeface="Sofia Pro Black" pitchFamily="2" charset="77"/>
              </a:rPr>
              <a:t>Co-Marketing Support</a:t>
            </a:r>
          </a:p>
        </p:txBody>
      </p:sp>
      <p:pic>
        <p:nvPicPr>
          <p:cNvPr id="5" name="Picture 4">
            <a:extLst>
              <a:ext uri="{FF2B5EF4-FFF2-40B4-BE49-F238E27FC236}">
                <a16:creationId xmlns:a16="http://schemas.microsoft.com/office/drawing/2014/main" id="{2728F7E8-338C-244D-811C-7686600CC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61987"/>
          </a:xfrm>
          <a:prstGeom prst="rect">
            <a:avLst/>
          </a:prstGeom>
        </p:spPr>
      </p:pic>
    </p:spTree>
    <p:extLst>
      <p:ext uri="{BB962C8B-B14F-4D97-AF65-F5344CB8AC3E}">
        <p14:creationId xmlns:p14="http://schemas.microsoft.com/office/powerpoint/2010/main" val="277849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C2532-8D9A-2247-9194-CEA1E4D9F3DA}"/>
              </a:ext>
            </a:extLst>
          </p:cNvPr>
          <p:cNvPicPr>
            <a:picLocks noChangeAspect="1"/>
          </p:cNvPicPr>
          <p:nvPr/>
        </p:nvPicPr>
        <p:blipFill>
          <a:blip r:embed="rId3"/>
          <a:srcRect/>
          <a:stretch/>
        </p:blipFill>
        <p:spPr>
          <a:xfrm>
            <a:off x="-49634" y="0"/>
            <a:ext cx="12328719" cy="6942136"/>
          </a:xfrm>
          <a:prstGeom prst="rect">
            <a:avLst/>
          </a:prstGeom>
        </p:spPr>
      </p:pic>
      <p:sp>
        <p:nvSpPr>
          <p:cNvPr id="9" name="TextBox 8">
            <a:extLst>
              <a:ext uri="{FF2B5EF4-FFF2-40B4-BE49-F238E27FC236}">
                <a16:creationId xmlns:a16="http://schemas.microsoft.com/office/drawing/2014/main" id="{477C8453-7DB0-1846-8FCB-6EE7D8756C3C}"/>
              </a:ext>
            </a:extLst>
          </p:cNvPr>
          <p:cNvSpPr txBox="1"/>
          <p:nvPr/>
        </p:nvSpPr>
        <p:spPr>
          <a:xfrm>
            <a:off x="914400" y="685800"/>
            <a:ext cx="8915337" cy="6090898"/>
          </a:xfrm>
          <a:prstGeom prst="rect">
            <a:avLst/>
          </a:prstGeom>
          <a:noFill/>
        </p:spPr>
        <p:txBody>
          <a:bodyPr wrap="square" rtlCol="0">
            <a:spAutoFit/>
          </a:bodyPr>
          <a:lstStyle/>
          <a:p>
            <a:pPr>
              <a:lnSpc>
                <a:spcPct val="90000"/>
              </a:lnSpc>
              <a:spcAft>
                <a:spcPts val="600"/>
              </a:spcAft>
            </a:pPr>
            <a:r>
              <a:rPr lang="en-US" b="1" dirty="0">
                <a:solidFill>
                  <a:srgbClr val="ED2024"/>
                </a:solidFill>
                <a:latin typeface="Sofia Pro Black" pitchFamily="2" charset="77"/>
              </a:rPr>
              <a:t>elite tier</a:t>
            </a:r>
            <a:endParaRPr lang="en-US" b="1" dirty="0">
              <a:solidFill>
                <a:srgbClr val="323E48"/>
              </a:solidFill>
              <a:latin typeface="Sofia Pro Black" pitchFamily="2" charset="77"/>
            </a:endParaRPr>
          </a:p>
          <a:p>
            <a:pPr>
              <a:lnSpc>
                <a:spcPct val="90000"/>
              </a:lnSpc>
              <a:spcAft>
                <a:spcPts val="3600"/>
              </a:spcAft>
            </a:pPr>
            <a:r>
              <a:rPr lang="en-US" sz="3600" b="1" dirty="0">
                <a:solidFill>
                  <a:srgbClr val="323E48"/>
                </a:solidFill>
                <a:latin typeface="Sofia Pro Black" pitchFamily="2" charset="77"/>
              </a:rPr>
              <a:t>Integrations &amp; Administration</a:t>
            </a:r>
          </a:p>
          <a:p>
            <a:pPr>
              <a:lnSpc>
                <a:spcPct val="90000"/>
              </a:lnSpc>
              <a:spcAft>
                <a:spcPts val="600"/>
              </a:spcAft>
            </a:pPr>
            <a:r>
              <a:rPr lang="en-US" sz="2200" b="1" dirty="0">
                <a:solidFill>
                  <a:srgbClr val="FF8F1C"/>
                </a:solidFill>
                <a:latin typeface="Sofia Pro Black" pitchFamily="2" charset="77"/>
              </a:rPr>
              <a:t>Carrier Integration </a:t>
            </a:r>
            <a:br>
              <a:rPr lang="en-US" sz="2200" b="1" dirty="0">
                <a:solidFill>
                  <a:srgbClr val="FF8F1C"/>
                </a:solidFill>
                <a:latin typeface="Sofia Pro Black" pitchFamily="2" charset="77"/>
              </a:rPr>
            </a:br>
            <a:r>
              <a:rPr lang="en-US" dirty="0">
                <a:solidFill>
                  <a:srgbClr val="FF8F1C"/>
                </a:solidFill>
                <a:latin typeface="Sofia Pro Medium" pitchFamily="2" charset="77"/>
              </a:rPr>
              <a:t>(Enterprise and Enhanced)</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Unlimited no-cost integration feeds per customer (min. 100+ employees)</a:t>
            </a:r>
          </a:p>
          <a:p>
            <a:pPr marL="285750" lvl="1" indent="-285750">
              <a:lnSpc>
                <a:spcPct val="90000"/>
              </a:lnSpc>
              <a:spcAft>
                <a:spcPts val="2400"/>
              </a:spcAft>
              <a:buClr>
                <a:srgbClr val="ED2024"/>
              </a:buClr>
              <a:buFont typeface="Arial,Sans-Serif"/>
              <a:buChar char="•"/>
            </a:pPr>
            <a:r>
              <a:rPr lang="en-US" dirty="0">
                <a:solidFill>
                  <a:srgbClr val="323E48"/>
                </a:solidFill>
                <a:latin typeface="Sofia Pro Medium" pitchFamily="2" charset="77"/>
              </a:rPr>
              <a:t>Prioritized integration</a:t>
            </a:r>
          </a:p>
          <a:p>
            <a:pPr>
              <a:lnSpc>
                <a:spcPct val="90000"/>
              </a:lnSpc>
              <a:spcAft>
                <a:spcPts val="600"/>
              </a:spcAft>
            </a:pPr>
            <a:r>
              <a:rPr lang="en-US" sz="2200" b="1" dirty="0">
                <a:solidFill>
                  <a:srgbClr val="FF8F1C"/>
                </a:solidFill>
                <a:latin typeface="Sofia Pro Black" pitchFamily="2" charset="77"/>
              </a:rPr>
              <a:t>Benefit Administration Platform Integrations</a:t>
            </a:r>
            <a:r>
              <a:rPr lang="en-US" sz="2100" b="1" dirty="0">
                <a:latin typeface="Sofia Pro Black" pitchFamily="2" charset="77"/>
              </a:rPr>
              <a:t/>
            </a:r>
            <a:br>
              <a:rPr lang="en-US" sz="2100" b="1" dirty="0">
                <a:latin typeface="Sofia Pro Black" pitchFamily="2" charset="77"/>
              </a:rPr>
            </a:br>
            <a:r>
              <a:rPr lang="en-US" dirty="0">
                <a:solidFill>
                  <a:srgbClr val="FF8F1C"/>
                </a:solidFill>
                <a:latin typeface="Sofia Pro Medium" pitchFamily="2" charset="77"/>
              </a:rPr>
              <a:t>(Any supported third-party benefit administration platform)</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No set-up fees or monthly subscription costs</a:t>
            </a:r>
          </a:p>
          <a:p>
            <a:pPr marL="285750" lvl="1" indent="-285750">
              <a:lnSpc>
                <a:spcPct val="90000"/>
              </a:lnSpc>
              <a:spcAft>
                <a:spcPts val="600"/>
              </a:spcAft>
              <a:buClr>
                <a:srgbClr val="ED2024"/>
              </a:buClr>
              <a:buFont typeface="Arial,Sans-Serif"/>
              <a:buChar char="•"/>
            </a:pPr>
            <a:r>
              <a:rPr lang="en-US" dirty="0">
                <a:solidFill>
                  <a:srgbClr val="323E48"/>
                </a:solidFill>
                <a:latin typeface="Sofia Pro Medium" pitchFamily="2" charset="77"/>
              </a:rPr>
              <a:t>Employee Navigator fees included at no cost</a:t>
            </a:r>
          </a:p>
          <a:p>
            <a:pPr marL="285750" lvl="1" indent="-285750">
              <a:lnSpc>
                <a:spcPct val="90000"/>
              </a:lnSpc>
              <a:spcAft>
                <a:spcPts val="2400"/>
              </a:spcAft>
              <a:buClr>
                <a:srgbClr val="ED2024"/>
              </a:buClr>
              <a:buFont typeface="Arial,Sans-Serif"/>
              <a:buChar char="•"/>
            </a:pPr>
            <a:r>
              <a:rPr lang="en-US" dirty="0">
                <a:solidFill>
                  <a:srgbClr val="323E48"/>
                </a:solidFill>
                <a:latin typeface="Sofia Pro Medium" pitchFamily="2" charset="77"/>
              </a:rPr>
              <a:t>Prioritized integration</a:t>
            </a:r>
            <a:endParaRPr lang="en-US" b="1" dirty="0">
              <a:solidFill>
                <a:srgbClr val="323E48"/>
              </a:solidFill>
              <a:latin typeface="Sofia Pro Black" pitchFamily="2" charset="77"/>
            </a:endParaRPr>
          </a:p>
          <a:p>
            <a:pPr>
              <a:lnSpc>
                <a:spcPct val="90000"/>
              </a:lnSpc>
              <a:spcAft>
                <a:spcPts val="600"/>
              </a:spcAft>
            </a:pPr>
            <a:r>
              <a:rPr lang="en-US" sz="2200" b="1" dirty="0">
                <a:solidFill>
                  <a:srgbClr val="FF8F1C"/>
                </a:solidFill>
                <a:latin typeface="Sofia Pro Black" pitchFamily="2" charset="77"/>
              </a:rPr>
              <a:t>Flexible Benefit Services &amp; COBRA Administration</a:t>
            </a:r>
          </a:p>
          <a:p>
            <a:pPr marL="285750" lvl="1" indent="-285750">
              <a:lnSpc>
                <a:spcPct val="90000"/>
              </a:lnSpc>
              <a:spcAft>
                <a:spcPts val="600"/>
              </a:spcAft>
              <a:buClr>
                <a:srgbClr val="ED2024"/>
              </a:buClr>
              <a:buSzPct val="100000"/>
              <a:buFont typeface="Arial,Sans-Serif"/>
              <a:buChar char="•"/>
            </a:pPr>
            <a:r>
              <a:rPr lang="en-US" dirty="0">
                <a:solidFill>
                  <a:srgbClr val="323E48"/>
                </a:solidFill>
                <a:latin typeface="Sofia Pro Medium" pitchFamily="2" charset="77"/>
              </a:rPr>
              <a:t>Discount</a:t>
            </a:r>
          </a:p>
          <a:p>
            <a:pPr marL="285750" lvl="1" indent="-285750">
              <a:lnSpc>
                <a:spcPct val="90000"/>
              </a:lnSpc>
              <a:spcAft>
                <a:spcPts val="600"/>
              </a:spcAft>
              <a:buClr>
                <a:srgbClr val="ED2024"/>
              </a:buClr>
              <a:buSzPct val="100000"/>
              <a:buFont typeface="Arial,Sans-Serif"/>
              <a:buChar char="•"/>
            </a:pPr>
            <a:r>
              <a:rPr lang="en-US" dirty="0">
                <a:solidFill>
                  <a:srgbClr val="323E48"/>
                </a:solidFill>
                <a:latin typeface="Sofia Pro Medium" pitchFamily="2" charset="77"/>
              </a:rPr>
              <a:t>Waived setup and renewal fees</a:t>
            </a:r>
          </a:p>
          <a:p>
            <a:pPr>
              <a:spcAft>
                <a:spcPts val="2400"/>
              </a:spcAft>
            </a:pPr>
            <a:endParaRPr lang="en-US" sz="2100" b="1" dirty="0">
              <a:latin typeface="Sofia Pro Black" pitchFamily="2" charset="77"/>
            </a:endParaRPr>
          </a:p>
        </p:txBody>
      </p:sp>
      <p:pic>
        <p:nvPicPr>
          <p:cNvPr id="5" name="Picture 4">
            <a:extLst>
              <a:ext uri="{FF2B5EF4-FFF2-40B4-BE49-F238E27FC236}">
                <a16:creationId xmlns:a16="http://schemas.microsoft.com/office/drawing/2014/main" id="{3BE3EF4E-FC7B-8046-A50E-EDAA4D398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228600"/>
            <a:ext cx="1051560" cy="359805"/>
          </a:xfrm>
          <a:prstGeom prst="rect">
            <a:avLst/>
          </a:prstGeom>
        </p:spPr>
      </p:pic>
    </p:spTree>
    <p:extLst>
      <p:ext uri="{BB962C8B-B14F-4D97-AF65-F5344CB8AC3E}">
        <p14:creationId xmlns:p14="http://schemas.microsoft.com/office/powerpoint/2010/main" val="577888271"/>
      </p:ext>
    </p:extLst>
  </p:cSld>
  <p:clrMapOvr>
    <a:masterClrMapping/>
  </p:clrMapOvr>
</p:sld>
</file>

<file path=ppt/theme/theme1.xml><?xml version="1.0" encoding="utf-8"?>
<a:theme xmlns:a="http://schemas.openxmlformats.org/drawingml/2006/main" name="Office Theme">
  <a:themeElements>
    <a:clrScheme name="Paylocity">
      <a:dk1>
        <a:srgbClr val="000000"/>
      </a:dk1>
      <a:lt1>
        <a:srgbClr val="FFFFFF"/>
      </a:lt1>
      <a:dk2>
        <a:srgbClr val="323E48"/>
      </a:dk2>
      <a:lt2>
        <a:srgbClr val="F3F0EB"/>
      </a:lt2>
      <a:accent1>
        <a:srgbClr val="FF8F1C"/>
      </a:accent1>
      <a:accent2>
        <a:srgbClr val="ED2024"/>
      </a:accent2>
      <a:accent3>
        <a:srgbClr val="898A8D"/>
      </a:accent3>
      <a:accent4>
        <a:srgbClr val="D6D1CA"/>
      </a:accent4>
      <a:accent5>
        <a:srgbClr val="00B576"/>
      </a:accent5>
      <a:accent6>
        <a:srgbClr val="794B9E"/>
      </a:accent6>
      <a:hlink>
        <a:srgbClr val="FF8F1B"/>
      </a:hlink>
      <a:folHlink>
        <a:srgbClr val="ED202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2-PCTY-PPT-Template-Instructions" id="{5C93A4E9-D338-2B48-BBF2-E256FE124BF4}" vid="{43527FB2-408B-2B49-AFF3-A559A50E3F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36E09650C771468BF8DB390FD029BC" ma:contentTypeVersion="11" ma:contentTypeDescription="Create a new document." ma:contentTypeScope="" ma:versionID="89418d1534a779cc55db028548ea01e0">
  <xsd:schema xmlns:xsd="http://www.w3.org/2001/XMLSchema" xmlns:xs="http://www.w3.org/2001/XMLSchema" xmlns:p="http://schemas.microsoft.com/office/2006/metadata/properties" xmlns:ns2="56637062-7c31-4878-a897-68be3cd174c7" xmlns:ns3="a3183891-c245-4ed6-a1b8-25c6be0f9c8d" targetNamespace="http://schemas.microsoft.com/office/2006/metadata/properties" ma:root="true" ma:fieldsID="f5c9714529751d29b90bb0e09d87cd1d" ns2:_="" ns3:_="">
    <xsd:import namespace="56637062-7c31-4878-a897-68be3cd174c7"/>
    <xsd:import namespace="a3183891-c245-4ed6-a1b8-25c6be0f9c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37062-7c31-4878-a897-68be3cd174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83891-c245-4ed6-a1b8-25c6be0f9c8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059E62-6DEA-4E30-BCA9-60065965183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9D3900-9BD2-4A2D-9F8B-15B33F46B3B6}">
  <ds:schemaRefs>
    <ds:schemaRef ds:uri="http://schemas.microsoft.com/sharepoint/v3/contenttype/forms"/>
  </ds:schemaRefs>
</ds:datastoreItem>
</file>

<file path=customXml/itemProps3.xml><?xml version="1.0" encoding="utf-8"?>
<ds:datastoreItem xmlns:ds="http://schemas.openxmlformats.org/officeDocument/2006/customXml" ds:itemID="{1F164530-2896-4D32-9482-3EE737A53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37062-7c31-4878-a897-68be3cd174c7"/>
    <ds:schemaRef ds:uri="a3183891-c245-4ed6-a1b8-25c6be0f9c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11093</TotalTime>
  <Words>2763</Words>
  <Application>Microsoft Office PowerPoint</Application>
  <PresentationFormat>Widescreen</PresentationFormat>
  <Paragraphs>399</Paragraphs>
  <Slides>40</Slides>
  <Notes>26</Notes>
  <HiddenSlides>24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Arial,Sans-Serif</vt:lpstr>
      <vt:lpstr>Arial</vt:lpstr>
      <vt:lpstr>Sofia Pro Black</vt:lpstr>
      <vt:lpstr>Calibri</vt:lpstr>
      <vt:lpstr>Sofia Pro Medium</vt:lpstr>
      <vt:lpstr>Sofia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partnering with paylocity</dc:title>
  <dc:creator>David Starke</dc:creator>
  <cp:lastModifiedBy>Tracy Carbonie</cp:lastModifiedBy>
  <cp:revision>39</cp:revision>
  <dcterms:created xsi:type="dcterms:W3CDTF">2019-03-22T14:36:50Z</dcterms:created>
  <dcterms:modified xsi:type="dcterms:W3CDTF">2020-04-20T15:46:40Z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0x0101006036E09650C771468BF8DB390FD029BC</vt:lpwstr>
  </property>
</Properties>
</file>