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38404800" cy="32918400"/>
  <p:notesSz cx="6858000" cy="9144000"/>
  <p:defaultTextStyle>
    <a:defPPr>
      <a:defRPr lang="en-US"/>
    </a:defPPr>
    <a:lvl1pPr marL="0" algn="l" defTabSz="3423514" rtl="0" eaLnBrk="1" latinLnBrk="0" hangingPunct="1">
      <a:defRPr sz="6739" kern="1200">
        <a:solidFill>
          <a:schemeClr val="tx1"/>
        </a:solidFill>
        <a:latin typeface="+mn-lt"/>
        <a:ea typeface="+mn-ea"/>
        <a:cs typeface="+mn-cs"/>
      </a:defRPr>
    </a:lvl1pPr>
    <a:lvl2pPr marL="1711757" algn="l" defTabSz="3423514" rtl="0" eaLnBrk="1" latinLnBrk="0" hangingPunct="1">
      <a:defRPr sz="6739" kern="1200">
        <a:solidFill>
          <a:schemeClr val="tx1"/>
        </a:solidFill>
        <a:latin typeface="+mn-lt"/>
        <a:ea typeface="+mn-ea"/>
        <a:cs typeface="+mn-cs"/>
      </a:defRPr>
    </a:lvl2pPr>
    <a:lvl3pPr marL="3423514" algn="l" defTabSz="3423514" rtl="0" eaLnBrk="1" latinLnBrk="0" hangingPunct="1">
      <a:defRPr sz="6739" kern="1200">
        <a:solidFill>
          <a:schemeClr val="tx1"/>
        </a:solidFill>
        <a:latin typeface="+mn-lt"/>
        <a:ea typeface="+mn-ea"/>
        <a:cs typeface="+mn-cs"/>
      </a:defRPr>
    </a:lvl3pPr>
    <a:lvl4pPr marL="5135270" algn="l" defTabSz="3423514" rtl="0" eaLnBrk="1" latinLnBrk="0" hangingPunct="1">
      <a:defRPr sz="6739" kern="1200">
        <a:solidFill>
          <a:schemeClr val="tx1"/>
        </a:solidFill>
        <a:latin typeface="+mn-lt"/>
        <a:ea typeface="+mn-ea"/>
        <a:cs typeface="+mn-cs"/>
      </a:defRPr>
    </a:lvl4pPr>
    <a:lvl5pPr marL="6847027" algn="l" defTabSz="3423514" rtl="0" eaLnBrk="1" latinLnBrk="0" hangingPunct="1">
      <a:defRPr sz="6739" kern="1200">
        <a:solidFill>
          <a:schemeClr val="tx1"/>
        </a:solidFill>
        <a:latin typeface="+mn-lt"/>
        <a:ea typeface="+mn-ea"/>
        <a:cs typeface="+mn-cs"/>
      </a:defRPr>
    </a:lvl5pPr>
    <a:lvl6pPr marL="8558784" algn="l" defTabSz="3423514" rtl="0" eaLnBrk="1" latinLnBrk="0" hangingPunct="1">
      <a:defRPr sz="6739" kern="1200">
        <a:solidFill>
          <a:schemeClr val="tx1"/>
        </a:solidFill>
        <a:latin typeface="+mn-lt"/>
        <a:ea typeface="+mn-ea"/>
        <a:cs typeface="+mn-cs"/>
      </a:defRPr>
    </a:lvl6pPr>
    <a:lvl7pPr marL="10270541" algn="l" defTabSz="3423514" rtl="0" eaLnBrk="1" latinLnBrk="0" hangingPunct="1">
      <a:defRPr sz="6739" kern="1200">
        <a:solidFill>
          <a:schemeClr val="tx1"/>
        </a:solidFill>
        <a:latin typeface="+mn-lt"/>
        <a:ea typeface="+mn-ea"/>
        <a:cs typeface="+mn-cs"/>
      </a:defRPr>
    </a:lvl7pPr>
    <a:lvl8pPr marL="11982298" algn="l" defTabSz="3423514" rtl="0" eaLnBrk="1" latinLnBrk="0" hangingPunct="1">
      <a:defRPr sz="6739" kern="1200">
        <a:solidFill>
          <a:schemeClr val="tx1"/>
        </a:solidFill>
        <a:latin typeface="+mn-lt"/>
        <a:ea typeface="+mn-ea"/>
        <a:cs typeface="+mn-cs"/>
      </a:defRPr>
    </a:lvl8pPr>
    <a:lvl9pPr marL="13694054" algn="l" defTabSz="3423514" rtl="0" eaLnBrk="1" latinLnBrk="0" hangingPunct="1">
      <a:defRPr sz="673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00"/>
    <p:restoredTop sz="94577"/>
  </p:normalViewPr>
  <p:slideViewPr>
    <p:cSldViewPr snapToGrid="0" snapToObjects="1">
      <p:cViewPr>
        <p:scale>
          <a:sx n="31" d="100"/>
          <a:sy n="31" d="100"/>
        </p:scale>
        <p:origin x="4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387342"/>
            <a:ext cx="32644080" cy="11460480"/>
          </a:xfrm>
        </p:spPr>
        <p:txBody>
          <a:bodyPr anchor="b"/>
          <a:lstStyle>
            <a:lvl1pPr algn="ctr">
              <a:defRPr sz="25200"/>
            </a:lvl1pPr>
          </a:lstStyle>
          <a:p>
            <a:r>
              <a:rPr lang="en-US" smtClean="0"/>
              <a:t>Click to edit Master title style</a:t>
            </a:r>
            <a:endParaRPr lang="en-US" dirty="0"/>
          </a:p>
        </p:txBody>
      </p:sp>
      <p:sp>
        <p:nvSpPr>
          <p:cNvPr id="3" name="Subtitle 2"/>
          <p:cNvSpPr>
            <a:spLocks noGrp="1"/>
          </p:cNvSpPr>
          <p:nvPr>
            <p:ph type="subTitle" idx="1"/>
          </p:nvPr>
        </p:nvSpPr>
        <p:spPr>
          <a:xfrm>
            <a:off x="4800600" y="17289782"/>
            <a:ext cx="288036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0ED85A-A6FF-4F4D-BCAD-38A704614C81}" type="datetimeFigureOut">
              <a:rPr lang="en-US" smtClean="0"/>
              <a:t>2/23/20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00FC-32A3-4D4E-90DA-26D99C60C4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0ED85A-A6FF-4F4D-BCAD-38A704614C81}" type="datetimeFigureOut">
              <a:rPr lang="en-US" smtClean="0"/>
              <a:t>2/23/20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00FC-32A3-4D4E-90DA-26D99C60C4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752600"/>
            <a:ext cx="8281035"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40332" y="1752600"/>
            <a:ext cx="24363045"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0ED85A-A6FF-4F4D-BCAD-38A704614C81}" type="datetimeFigureOut">
              <a:rPr lang="en-US" smtClean="0"/>
              <a:t>2/23/20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00FC-32A3-4D4E-90DA-26D99C60C4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0ED85A-A6FF-4F4D-BCAD-38A704614C81}" type="datetimeFigureOut">
              <a:rPr lang="en-US" smtClean="0"/>
              <a:t>2/23/20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00FC-32A3-4D4E-90DA-26D99C60C4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8206749"/>
            <a:ext cx="33124140" cy="13693138"/>
          </a:xfrm>
        </p:spPr>
        <p:txBody>
          <a:bodyPr anchor="b"/>
          <a:lstStyle>
            <a:lvl1pPr>
              <a:defRPr sz="25200"/>
            </a:lvl1pPr>
          </a:lstStyle>
          <a:p>
            <a:r>
              <a:rPr lang="en-US" smtClean="0"/>
              <a:t>Click to edit Master title style</a:t>
            </a:r>
            <a:endParaRPr lang="en-US" dirty="0"/>
          </a:p>
        </p:txBody>
      </p:sp>
      <p:sp>
        <p:nvSpPr>
          <p:cNvPr id="3" name="Text Placeholder 2"/>
          <p:cNvSpPr>
            <a:spLocks noGrp="1"/>
          </p:cNvSpPr>
          <p:nvPr>
            <p:ph type="body" idx="1"/>
          </p:nvPr>
        </p:nvSpPr>
        <p:spPr>
          <a:xfrm>
            <a:off x="2620330" y="22029429"/>
            <a:ext cx="33124140" cy="7200898"/>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0ED85A-A6FF-4F4D-BCAD-38A704614C81}" type="datetimeFigureOut">
              <a:rPr lang="en-US" smtClean="0"/>
              <a:t>2/23/20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00FC-32A3-4D4E-90DA-26D99C60C4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40330" y="8763000"/>
            <a:ext cx="1632204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9442430" y="8763000"/>
            <a:ext cx="1632204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0ED85A-A6FF-4F4D-BCAD-38A704614C81}" type="datetimeFigureOut">
              <a:rPr lang="en-US" smtClean="0"/>
              <a:t>2/23/20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C00FC-32A3-4D4E-90DA-26D99C60C4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752607"/>
            <a:ext cx="3312414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45336" y="8069582"/>
            <a:ext cx="16247028"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4" name="Content Placeholder 3"/>
          <p:cNvSpPr>
            <a:spLocks noGrp="1"/>
          </p:cNvSpPr>
          <p:nvPr>
            <p:ph sz="half" idx="2"/>
          </p:nvPr>
        </p:nvSpPr>
        <p:spPr>
          <a:xfrm>
            <a:off x="2645336" y="12024360"/>
            <a:ext cx="16247028"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9442432" y="8069582"/>
            <a:ext cx="16327042"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6" name="Content Placeholder 5"/>
          <p:cNvSpPr>
            <a:spLocks noGrp="1"/>
          </p:cNvSpPr>
          <p:nvPr>
            <p:ph sz="quarter" idx="4"/>
          </p:nvPr>
        </p:nvSpPr>
        <p:spPr>
          <a:xfrm>
            <a:off x="19442432" y="12024360"/>
            <a:ext cx="1632704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0ED85A-A6FF-4F4D-BCAD-38A704614C81}" type="datetimeFigureOut">
              <a:rPr lang="en-US" smtClean="0"/>
              <a:t>2/23/20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C00FC-32A3-4D4E-90DA-26D99C60C4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0ED85A-A6FF-4F4D-BCAD-38A704614C81}" type="datetimeFigureOut">
              <a:rPr lang="en-US" smtClean="0"/>
              <a:t>2/23/20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C00FC-32A3-4D4E-90DA-26D99C60C4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ED85A-A6FF-4F4D-BCAD-38A704614C81}" type="datetimeFigureOut">
              <a:rPr lang="en-US" smtClean="0"/>
              <a:t>2/23/20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C00FC-32A3-4D4E-90DA-26D99C60C4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smtClean="0"/>
              <a:t>Click to edit Master title style</a:t>
            </a:r>
            <a:endParaRPr lang="en-US" dirty="0"/>
          </a:p>
        </p:txBody>
      </p:sp>
      <p:sp>
        <p:nvSpPr>
          <p:cNvPr id="3" name="Content Placeholder 2"/>
          <p:cNvSpPr>
            <a:spLocks noGrp="1"/>
          </p:cNvSpPr>
          <p:nvPr>
            <p:ph idx="1"/>
          </p:nvPr>
        </p:nvSpPr>
        <p:spPr>
          <a:xfrm>
            <a:off x="16327042" y="4739647"/>
            <a:ext cx="1944243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ED85A-A6FF-4F4D-BCAD-38A704614C81}" type="datetimeFigureOut">
              <a:rPr lang="en-US" smtClean="0"/>
              <a:t>2/23/20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C00FC-32A3-4D4E-90DA-26D99C60C4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6327042" y="4739647"/>
            <a:ext cx="1944243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ED85A-A6FF-4F4D-BCAD-38A704614C81}" type="datetimeFigureOut">
              <a:rPr lang="en-US" smtClean="0"/>
              <a:t>2/23/20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C00FC-32A3-4D4E-90DA-26D99C60C4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752607"/>
            <a:ext cx="3312414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640330" y="8763000"/>
            <a:ext cx="3312414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40330" y="30510487"/>
            <a:ext cx="864108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8A0ED85A-A6FF-4F4D-BCAD-38A704614C81}" type="datetimeFigureOut">
              <a:rPr lang="en-US" smtClean="0"/>
              <a:t>2/23/20</a:t>
            </a:fld>
            <a:endParaRPr lang="en-US"/>
          </a:p>
        </p:txBody>
      </p:sp>
      <p:sp>
        <p:nvSpPr>
          <p:cNvPr id="5" name="Footer Placeholder 4"/>
          <p:cNvSpPr>
            <a:spLocks noGrp="1"/>
          </p:cNvSpPr>
          <p:nvPr>
            <p:ph type="ftr" sz="quarter" idx="3"/>
          </p:nvPr>
        </p:nvSpPr>
        <p:spPr>
          <a:xfrm>
            <a:off x="12721590" y="30510487"/>
            <a:ext cx="1296162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0510487"/>
            <a:ext cx="864108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719C00FC-32A3-4D4E-90DA-26D99C60C4DE}" type="slidenum">
              <a:rPr lang="en-US" smtClean="0"/>
              <a:t>‹#›</a:t>
            </a:fld>
            <a:endParaRPr lang="en-US"/>
          </a:p>
        </p:txBody>
      </p:sp>
    </p:spTree>
    <p:extLst>
      <p:ext uri="{BB962C8B-B14F-4D97-AF65-F5344CB8AC3E}">
        <p14:creationId xmlns:p14="http://schemas.microsoft.com/office/powerpoint/2010/main" val="2014232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46681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8" name="TextBox 7"/>
          <p:cNvSpPr txBox="1"/>
          <p:nvPr/>
        </p:nvSpPr>
        <p:spPr>
          <a:xfrm>
            <a:off x="5823102" y="256968"/>
            <a:ext cx="32021813" cy="4801314"/>
          </a:xfrm>
          <a:prstGeom prst="rect">
            <a:avLst/>
          </a:prstGeom>
          <a:solidFill>
            <a:schemeClr val="bg1"/>
          </a:solidFill>
          <a:ln w="50800">
            <a:solidFill>
              <a:schemeClr val="tx1"/>
            </a:solidFill>
          </a:ln>
        </p:spPr>
        <p:txBody>
          <a:bodyPr wrap="square" rtlCol="0">
            <a:spAutoFit/>
          </a:bodyPr>
          <a:lstStyle/>
          <a:p>
            <a:pPr algn="ctr"/>
            <a:r>
              <a:rPr lang="en-US" sz="10000" dirty="0" smtClean="0">
                <a:latin typeface="Arial Hebrew" charset="-79"/>
                <a:ea typeface="Arial Hebrew" charset="-79"/>
                <a:cs typeface="Arial Hebrew" charset="-79"/>
              </a:rPr>
              <a:t>Cell Phone Usage: The Relationship with Craving and Withdrawal </a:t>
            </a:r>
          </a:p>
          <a:p>
            <a:pPr algn="ctr"/>
            <a:r>
              <a:rPr lang="en-US" sz="3300" dirty="0" smtClean="0">
                <a:latin typeface="Arial Hebrew" charset="-79"/>
                <a:ea typeface="Arial Hebrew" charset="-79"/>
                <a:cs typeface="Arial Hebrew" charset="-79"/>
              </a:rPr>
              <a:t>Isabel Rice-Martorell, Brandi Houck, Raahkema Cropper, &amp; Abigael Khuu</a:t>
            </a:r>
          </a:p>
          <a:p>
            <a:pPr algn="ctr"/>
            <a:r>
              <a:rPr lang="en-US" sz="3300" dirty="0" smtClean="0">
                <a:latin typeface="Arial Hebrew" charset="-79"/>
                <a:ea typeface="Arial Hebrew" charset="-79"/>
                <a:cs typeface="Arial Hebrew" charset="-79"/>
              </a:rPr>
              <a:t>Faculty Mentors: Dr. Dorothy C. Doolittle &amp; Dr. Shelia P. Greenlee</a:t>
            </a:r>
          </a:p>
          <a:p>
            <a:pPr algn="ctr"/>
            <a:r>
              <a:rPr lang="en-US" sz="2000" dirty="0" smtClean="0">
                <a:latin typeface="Arial Hebrew" charset="-79"/>
                <a:ea typeface="Arial Hebrew" charset="-79"/>
                <a:cs typeface="Arial Hebrew" charset="-79"/>
              </a:rPr>
              <a:t>Christopher Newport University</a:t>
            </a:r>
          </a:p>
          <a:p>
            <a:pPr algn="ctr"/>
            <a:r>
              <a:rPr lang="en-US" sz="2000" dirty="0" smtClean="0">
                <a:latin typeface="Arial Hebrew" charset="-79"/>
                <a:ea typeface="Arial Hebrew" charset="-79"/>
                <a:cs typeface="Arial Hebrew" charset="-79"/>
              </a:rPr>
              <a:t>Eastern Psychological Association 2020</a:t>
            </a:r>
          </a:p>
        </p:txBody>
      </p:sp>
      <p:sp>
        <p:nvSpPr>
          <p:cNvPr id="9" name="TextBox 8"/>
          <p:cNvSpPr txBox="1"/>
          <p:nvPr/>
        </p:nvSpPr>
        <p:spPr>
          <a:xfrm>
            <a:off x="330000" y="5485957"/>
            <a:ext cx="12689142" cy="5940088"/>
          </a:xfrm>
          <a:prstGeom prst="rect">
            <a:avLst/>
          </a:prstGeom>
          <a:solidFill>
            <a:schemeClr val="accent4">
              <a:lumMod val="40000"/>
              <a:lumOff val="60000"/>
            </a:schemeClr>
          </a:solidFill>
          <a:ln w="50800">
            <a:solidFill>
              <a:schemeClr val="tx1"/>
            </a:solidFill>
          </a:ln>
        </p:spPr>
        <p:txBody>
          <a:bodyPr wrap="square" rtlCol="0">
            <a:spAutoFit/>
          </a:bodyPr>
          <a:lstStyle/>
          <a:p>
            <a:pPr algn="ctr"/>
            <a:r>
              <a:rPr lang="en-US" sz="3200" b="1" dirty="0" smtClean="0">
                <a:latin typeface="Arial Hebrew" charset="-79"/>
                <a:ea typeface="Arial Hebrew" charset="-79"/>
                <a:cs typeface="Arial Hebrew" charset="-79"/>
              </a:rPr>
              <a:t>Abstract</a:t>
            </a:r>
          </a:p>
          <a:p>
            <a:pPr algn="ctr"/>
            <a:endParaRPr lang="en-US" sz="3200" b="1" dirty="0" smtClean="0">
              <a:latin typeface="Arial Hebrew" charset="-79"/>
              <a:ea typeface="Arial Hebrew" charset="-79"/>
              <a:cs typeface="Arial Hebrew" charset="-79"/>
            </a:endParaRPr>
          </a:p>
          <a:p>
            <a:r>
              <a:rPr lang="en-US" sz="3600" b="1" dirty="0" smtClean="0"/>
              <a:t>Cell </a:t>
            </a:r>
            <a:r>
              <a:rPr lang="en-US" sz="3600" b="1" dirty="0"/>
              <a:t>phones play a significant role in an individual’s life through instantaneous connection and the setbacks of detrimental addictions. Sixty-nine college students completed the MMPUS-27 questionnaire, S.T.A.I., and a questionnaire regarding cell phone usage. Results suggest that craving towards the cell phone is positively related to one’s level of general anxiety and excess phone use, however, withdrawal is not. These findings demonstrate the implications of cell phone use in today’s society. </a:t>
            </a:r>
            <a:endParaRPr lang="en-US" sz="3600" b="1" dirty="0" smtClean="0"/>
          </a:p>
          <a:p>
            <a:endParaRPr lang="en-US" sz="2800" b="1" dirty="0">
              <a:latin typeface="Arial Hebrew" charset="-79"/>
              <a:ea typeface="Arial Hebrew" charset="-79"/>
              <a:cs typeface="Arial Hebrew" charset="-79"/>
            </a:endParaRPr>
          </a:p>
        </p:txBody>
      </p:sp>
      <p:sp>
        <p:nvSpPr>
          <p:cNvPr id="10" name="TextBox 9"/>
          <p:cNvSpPr txBox="1"/>
          <p:nvPr/>
        </p:nvSpPr>
        <p:spPr>
          <a:xfrm>
            <a:off x="329999" y="11794192"/>
            <a:ext cx="12689142" cy="10756791"/>
          </a:xfrm>
          <a:prstGeom prst="rect">
            <a:avLst/>
          </a:prstGeom>
          <a:solidFill>
            <a:schemeClr val="bg1"/>
          </a:solidFill>
          <a:ln w="50800">
            <a:solidFill>
              <a:schemeClr val="tx1"/>
            </a:solidFill>
          </a:ln>
        </p:spPr>
        <p:txBody>
          <a:bodyPr wrap="square" rtlCol="0">
            <a:spAutoFit/>
          </a:bodyPr>
          <a:lstStyle/>
          <a:p>
            <a:pPr algn="ctr"/>
            <a:r>
              <a:rPr lang="en-US" sz="3300" b="1" dirty="0" smtClean="0">
                <a:latin typeface="Arial Hebrew" charset="-79"/>
                <a:ea typeface="Arial Hebrew" charset="-79"/>
                <a:cs typeface="Arial Hebrew" charset="-79"/>
              </a:rPr>
              <a:t>Introduction</a:t>
            </a:r>
          </a:p>
          <a:p>
            <a:pPr algn="ctr"/>
            <a:endParaRPr lang="en-US" sz="3300" b="1" dirty="0" smtClean="0">
              <a:latin typeface="Arial Hebrew" charset="-79"/>
              <a:ea typeface="Arial Hebrew" charset="-79"/>
              <a:cs typeface="Arial Hebrew" charset="-79"/>
            </a:endParaRPr>
          </a:p>
          <a:p>
            <a:pPr marL="457200" indent="-457200" fontAlgn="base">
              <a:buFont typeface="Arial" charset="0"/>
              <a:buChar char="•"/>
            </a:pPr>
            <a:r>
              <a:rPr lang="en-US" sz="3300" dirty="0"/>
              <a:t>When the average college student wakes up in the morning, the first thing they see is their phone screen. Cell phone usage often continues throughout the entire day, resulting in a feeling of dependency and craving towards the cell phone</a:t>
            </a:r>
            <a:r>
              <a:rPr lang="en-US" sz="3300" dirty="0" smtClean="0"/>
              <a:t>.</a:t>
            </a:r>
          </a:p>
          <a:p>
            <a:pPr marL="457200" indent="-457200" fontAlgn="base">
              <a:buFont typeface="Arial" charset="0"/>
              <a:buChar char="•"/>
            </a:pPr>
            <a:endParaRPr lang="en-US" sz="3300" dirty="0">
              <a:latin typeface="Arial Hebrew" charset="-79"/>
              <a:ea typeface="Arial Hebrew" charset="-79"/>
              <a:cs typeface="Arial Hebrew" charset="-79"/>
            </a:endParaRPr>
          </a:p>
          <a:p>
            <a:pPr marL="457200" indent="-457200" fontAlgn="base">
              <a:buFont typeface="Arial" charset="0"/>
              <a:buChar char="•"/>
            </a:pPr>
            <a:r>
              <a:rPr lang="en-US" sz="3300" i="1" dirty="0"/>
              <a:t>Craving</a:t>
            </a:r>
            <a:r>
              <a:rPr lang="en-US" sz="3300" dirty="0"/>
              <a:t> is best described as the dependency of an item for an outlet from undesired emotions (</a:t>
            </a:r>
            <a:r>
              <a:rPr lang="en-US" sz="3300" dirty="0" smtClean="0"/>
              <a:t>Foers4ter</a:t>
            </a:r>
            <a:r>
              <a:rPr lang="en-US" sz="3300" dirty="0"/>
              <a:t>, </a:t>
            </a:r>
            <a:r>
              <a:rPr lang="en-US" sz="3300" dirty="0" err="1"/>
              <a:t>Roser</a:t>
            </a:r>
            <a:r>
              <a:rPr lang="en-US" sz="3300" dirty="0"/>
              <a:t>, </a:t>
            </a:r>
            <a:r>
              <a:rPr lang="en-US" sz="3300" dirty="0" err="1"/>
              <a:t>Schoeni</a:t>
            </a:r>
            <a:r>
              <a:rPr lang="en-US" sz="3300" dirty="0"/>
              <a:t>, &amp; </a:t>
            </a:r>
            <a:r>
              <a:rPr lang="en-US" sz="3300" dirty="0" err="1"/>
              <a:t>Roosli</a:t>
            </a:r>
            <a:r>
              <a:rPr lang="en-US" sz="3300" dirty="0"/>
              <a:t>, 2015). Craving of the cell phone has been compared to addiction disorders through a desire for impulse-control (Jenaro, Flores, Gomez-Vela, Gonzalez-Gil, &amp; Caballo, 2007). </a:t>
            </a:r>
            <a:endParaRPr lang="en-US" sz="3300" dirty="0" smtClean="0"/>
          </a:p>
          <a:p>
            <a:pPr marL="457200" indent="-457200" fontAlgn="base">
              <a:buFont typeface="Arial" charset="0"/>
              <a:buChar char="•"/>
            </a:pPr>
            <a:endParaRPr lang="en-US" sz="3300" dirty="0">
              <a:latin typeface="Arial Hebrew" charset="-79"/>
              <a:ea typeface="Arial Hebrew" charset="-79"/>
              <a:cs typeface="Arial Hebrew" charset="-79"/>
            </a:endParaRPr>
          </a:p>
          <a:p>
            <a:pPr marL="457200" indent="-457200" fontAlgn="base">
              <a:buFont typeface="Arial" charset="0"/>
              <a:buChar char="•"/>
            </a:pPr>
            <a:r>
              <a:rPr lang="en-US" sz="3300" dirty="0"/>
              <a:t>University students are more prone to this craving and internet addiction leading to various negative health effects, such as anxiety, insomnia, and social dysfunction (Jenaro et al. 2007). </a:t>
            </a:r>
            <a:endParaRPr lang="en-US" sz="3300" dirty="0" smtClean="0"/>
          </a:p>
          <a:p>
            <a:pPr marL="457200" indent="-457200" fontAlgn="base">
              <a:buFont typeface="Arial" charset="0"/>
              <a:buChar char="•"/>
            </a:pPr>
            <a:endParaRPr lang="en-US" sz="3300" dirty="0">
              <a:latin typeface="Arial Hebrew" charset="-79"/>
              <a:ea typeface="Arial Hebrew" charset="-79"/>
              <a:cs typeface="Arial Hebrew" charset="-79"/>
            </a:endParaRPr>
          </a:p>
          <a:p>
            <a:pPr marL="457200" indent="-457200" fontAlgn="base">
              <a:buFont typeface="Arial" charset="0"/>
              <a:buChar char="•"/>
            </a:pPr>
            <a:r>
              <a:rPr lang="en-US" sz="3300" i="1" dirty="0"/>
              <a:t>Withdrawal</a:t>
            </a:r>
            <a:r>
              <a:rPr lang="en-US" sz="3300" dirty="0"/>
              <a:t> is described as having unpleasant feelings when one is away from the phone. The hypotheses of the current study is that higher craving scores and higher withdrawal scores will be related to higher overall cell phone usage and anxiety. </a:t>
            </a:r>
            <a:endParaRPr lang="en-US" sz="3300" dirty="0">
              <a:latin typeface="Arial Hebrew" charset="-79"/>
              <a:ea typeface="Arial Hebrew" charset="-79"/>
              <a:cs typeface="Arial Hebrew" charset="-79"/>
            </a:endParaRPr>
          </a:p>
        </p:txBody>
      </p:sp>
      <p:sp>
        <p:nvSpPr>
          <p:cNvPr id="11" name="TextBox 10"/>
          <p:cNvSpPr txBox="1"/>
          <p:nvPr/>
        </p:nvSpPr>
        <p:spPr>
          <a:xfrm>
            <a:off x="329999" y="22919131"/>
            <a:ext cx="12689142" cy="9741128"/>
          </a:xfrm>
          <a:prstGeom prst="rect">
            <a:avLst/>
          </a:prstGeom>
          <a:solidFill>
            <a:schemeClr val="bg1"/>
          </a:solidFill>
          <a:ln w="50800">
            <a:solidFill>
              <a:schemeClr val="tx1"/>
            </a:solidFill>
          </a:ln>
        </p:spPr>
        <p:txBody>
          <a:bodyPr wrap="square" rtlCol="0">
            <a:spAutoFit/>
          </a:bodyPr>
          <a:lstStyle/>
          <a:p>
            <a:pPr algn="ctr"/>
            <a:r>
              <a:rPr lang="en-US" sz="3300" b="1" dirty="0" smtClean="0">
                <a:latin typeface="Arial Hebrew" charset="-79"/>
                <a:ea typeface="Arial Hebrew" charset="-79"/>
                <a:cs typeface="Arial Hebrew" charset="-79"/>
              </a:rPr>
              <a:t>Methods</a:t>
            </a:r>
          </a:p>
          <a:p>
            <a:pPr algn="ctr"/>
            <a:endParaRPr lang="en-US" sz="3300" dirty="0">
              <a:latin typeface="Arial Hebrew" charset="-79"/>
              <a:ea typeface="Arial Hebrew" charset="-79"/>
              <a:cs typeface="Arial Hebrew" charset="-79"/>
            </a:endParaRPr>
          </a:p>
          <a:p>
            <a:r>
              <a:rPr lang="en-US" sz="3300" dirty="0"/>
              <a:t>Sixty-nine undergraduate students completed self-report questionnaires after completing an informed consent. To ensure no interactions with the cell phones during testing, participants were instructed to put their cell phones in a manila envelope, label the envelope with their name, and place in a basket that was kept in the middle of the room. Participants completed several surveys, including the MMPUS-27 questionnaire  (which examines problematic phone use), the StateTrait Anxiety Inventory (indicating the participants general anxiety), and a descriptive questionnaire regarding cell phone usage (questioning the amount of time on one’s phone, regular activities of the phone, and the usage of the do not disturb features). The MMPUS-27 provides a total score and five subscores: Locus of Control, </a:t>
            </a:r>
            <a:r>
              <a:rPr lang="en-US" sz="3300" dirty="0" smtClean="0"/>
              <a:t>Withdrawal, </a:t>
            </a:r>
            <a:r>
              <a:rPr lang="en-US" sz="3300" dirty="0"/>
              <a:t>Negative Life Consequences, Craving, and Peer-Dependence. Participants respond through a 10-point Likert scale ranging from 1 (“not true at all”) to 10 (“extremely true”). The reliability for the MMPUS-27 has an alpha value of 0.92. The State Trait Anxiety Inventory consists of a 4-point scale ranging from “Almost Never” to “Almost Always</a:t>
            </a:r>
            <a:r>
              <a:rPr lang="en-US" sz="3300" dirty="0" smtClean="0"/>
              <a:t>”.</a:t>
            </a:r>
            <a:endParaRPr lang="en-US" sz="2800" dirty="0">
              <a:latin typeface="Arial Hebrew" charset="-79"/>
              <a:ea typeface="Arial Hebrew" charset="-79"/>
              <a:cs typeface="Arial Hebrew" charset="-79"/>
            </a:endParaRPr>
          </a:p>
        </p:txBody>
      </p:sp>
      <p:sp>
        <p:nvSpPr>
          <p:cNvPr id="13" name="TextBox 12"/>
          <p:cNvSpPr txBox="1"/>
          <p:nvPr/>
        </p:nvSpPr>
        <p:spPr>
          <a:xfrm>
            <a:off x="13733027" y="5485957"/>
            <a:ext cx="11227224" cy="14157722"/>
          </a:xfrm>
          <a:prstGeom prst="rect">
            <a:avLst/>
          </a:prstGeom>
          <a:solidFill>
            <a:schemeClr val="bg2">
              <a:lumMod val="90000"/>
            </a:schemeClr>
          </a:solidFill>
          <a:ln w="50800">
            <a:solidFill>
              <a:schemeClr val="tx1"/>
            </a:solidFill>
          </a:ln>
        </p:spPr>
        <p:txBody>
          <a:bodyPr wrap="square" rtlCol="0">
            <a:spAutoFit/>
          </a:bodyPr>
          <a:lstStyle/>
          <a:p>
            <a:pPr algn="ctr"/>
            <a:r>
              <a:rPr lang="en-US" sz="2800" b="1" dirty="0" smtClean="0">
                <a:latin typeface="Arial Hebrew" charset="-79"/>
                <a:ea typeface="Arial Hebrew" charset="-79"/>
                <a:cs typeface="Arial Hebrew" charset="-79"/>
              </a:rPr>
              <a:t>Results</a:t>
            </a:r>
          </a:p>
          <a:p>
            <a:pPr marL="457200" indent="-457200" fontAlgn="base">
              <a:buFont typeface="Arial" charset="0"/>
              <a:buChar char="•"/>
            </a:pPr>
            <a:r>
              <a:rPr lang="en-US" sz="3300" dirty="0" smtClean="0">
                <a:latin typeface="Arial Hebrew" charset="-79"/>
                <a:ea typeface="Arial Hebrew" charset="-79"/>
                <a:cs typeface="Arial Hebrew" charset="-79"/>
              </a:rPr>
              <a:t>Phone </a:t>
            </a:r>
            <a:r>
              <a:rPr lang="en-US" sz="3300" dirty="0">
                <a:latin typeface="Arial Hebrew" charset="-79"/>
                <a:ea typeface="Arial Hebrew" charset="-79"/>
                <a:cs typeface="Arial Hebrew" charset="-79"/>
              </a:rPr>
              <a:t>usage was divided among three subgroups for scoring purposes: high phone usage represented the top 30% of the longest times reported on the phone, the middle group of phone users represented 40% of the sample, and the lowest phone users represented the bottom 30% of the sample. </a:t>
            </a:r>
            <a:endParaRPr lang="en-US" sz="3300" dirty="0" smtClean="0">
              <a:latin typeface="Arial Hebrew" charset="-79"/>
              <a:ea typeface="Arial Hebrew" charset="-79"/>
              <a:cs typeface="Arial Hebrew" charset="-79"/>
            </a:endParaRPr>
          </a:p>
          <a:p>
            <a:pPr marL="457200" indent="-457200" fontAlgn="base">
              <a:buFont typeface="Arial" charset="0"/>
              <a:buChar char="•"/>
            </a:pPr>
            <a:endParaRPr lang="en-US" sz="3300" dirty="0">
              <a:latin typeface="Arial Hebrew" charset="-79"/>
              <a:ea typeface="Arial Hebrew" charset="-79"/>
              <a:cs typeface="Arial Hebrew" charset="-79"/>
            </a:endParaRPr>
          </a:p>
          <a:p>
            <a:pPr marL="457200" indent="-457200" fontAlgn="base">
              <a:buFont typeface="Arial" charset="0"/>
              <a:buChar char="•"/>
            </a:pPr>
            <a:r>
              <a:rPr lang="en-US" sz="3300" dirty="0">
                <a:latin typeface="Arial Hebrew" charset="-79"/>
                <a:ea typeface="Arial Hebrew" charset="-79"/>
                <a:cs typeface="Arial Hebrew" charset="-79"/>
              </a:rPr>
              <a:t>The average craving score of the lowest subgroup was 22.00 (</a:t>
            </a:r>
            <a:r>
              <a:rPr lang="en-US" sz="3300" i="1" dirty="0">
                <a:latin typeface="Arial Hebrew" charset="-79"/>
                <a:ea typeface="Arial Hebrew" charset="-79"/>
                <a:cs typeface="Arial Hebrew" charset="-79"/>
              </a:rPr>
              <a:t>S.D.</a:t>
            </a:r>
            <a:r>
              <a:rPr lang="en-US" sz="3300" dirty="0">
                <a:latin typeface="Arial Hebrew" charset="-79"/>
                <a:ea typeface="Arial Hebrew" charset="-79"/>
                <a:cs typeface="Arial Hebrew" charset="-79"/>
              </a:rPr>
              <a:t>= 8.388), while the average craving score of the highest subgroup was 30.05 (</a:t>
            </a:r>
            <a:r>
              <a:rPr lang="en-US" sz="3300" i="1" dirty="0">
                <a:latin typeface="Arial Hebrew" charset="-79"/>
                <a:ea typeface="Arial Hebrew" charset="-79"/>
                <a:cs typeface="Arial Hebrew" charset="-79"/>
              </a:rPr>
              <a:t>S.D.</a:t>
            </a:r>
            <a:r>
              <a:rPr lang="en-US" sz="3300" dirty="0">
                <a:latin typeface="Arial Hebrew" charset="-79"/>
                <a:ea typeface="Arial Hebrew" charset="-79"/>
                <a:cs typeface="Arial Hebrew" charset="-79"/>
              </a:rPr>
              <a:t> = 6.508), suggesting that craving of the cell phone does increase significantly as cell phone usage increases, </a:t>
            </a:r>
            <a:r>
              <a:rPr lang="en-US" sz="3300" i="1" dirty="0">
                <a:latin typeface="Arial Hebrew" charset="-79"/>
                <a:ea typeface="Arial Hebrew" charset="-79"/>
                <a:cs typeface="Arial Hebrew" charset="-79"/>
              </a:rPr>
              <a:t>p</a:t>
            </a:r>
            <a:r>
              <a:rPr lang="en-US" sz="3300" dirty="0">
                <a:latin typeface="Arial Hebrew" charset="-79"/>
                <a:ea typeface="Arial Hebrew" charset="-79"/>
                <a:cs typeface="Arial Hebrew" charset="-79"/>
              </a:rPr>
              <a:t> = 0.020. </a:t>
            </a:r>
            <a:endParaRPr lang="en-US" sz="3300" dirty="0" smtClean="0">
              <a:latin typeface="Arial Hebrew" charset="-79"/>
              <a:ea typeface="Arial Hebrew" charset="-79"/>
              <a:cs typeface="Arial Hebrew" charset="-79"/>
            </a:endParaRPr>
          </a:p>
          <a:p>
            <a:pPr marL="457200" indent="-457200" fontAlgn="base">
              <a:buFont typeface="Arial" charset="0"/>
              <a:buChar char="•"/>
            </a:pPr>
            <a:endParaRPr lang="en-US" sz="3300" dirty="0">
              <a:latin typeface="Arial Hebrew" charset="-79"/>
              <a:ea typeface="Arial Hebrew" charset="-79"/>
              <a:cs typeface="Arial Hebrew" charset="-79"/>
            </a:endParaRPr>
          </a:p>
          <a:p>
            <a:pPr marL="457200" indent="-457200" fontAlgn="base">
              <a:buFont typeface="Arial" charset="0"/>
              <a:buChar char="•"/>
            </a:pPr>
            <a:r>
              <a:rPr lang="en-US" sz="3300" dirty="0">
                <a:latin typeface="Arial Hebrew" charset="-79"/>
                <a:ea typeface="Arial Hebrew" charset="-79"/>
                <a:cs typeface="Arial Hebrew" charset="-79"/>
              </a:rPr>
              <a:t>The highest and lowest subgroups suggested significance among phone usage and craving, </a:t>
            </a:r>
            <a:r>
              <a:rPr lang="en-US" sz="3300" i="1" dirty="0">
                <a:latin typeface="Arial Hebrew" charset="-79"/>
                <a:ea typeface="Arial Hebrew" charset="-79"/>
                <a:cs typeface="Arial Hebrew" charset="-79"/>
              </a:rPr>
              <a:t>p </a:t>
            </a:r>
            <a:r>
              <a:rPr lang="en-US" sz="3300" dirty="0">
                <a:latin typeface="Arial Hebrew" charset="-79"/>
                <a:ea typeface="Arial Hebrew" charset="-79"/>
                <a:cs typeface="Arial Hebrew" charset="-79"/>
              </a:rPr>
              <a:t>= 0.005. Correlational tests suggest significance among craving and general anxiety, </a:t>
            </a:r>
            <a:r>
              <a:rPr lang="en-US" sz="3300" i="1" dirty="0">
                <a:latin typeface="Arial Hebrew" charset="-79"/>
                <a:ea typeface="Arial Hebrew" charset="-79"/>
                <a:cs typeface="Arial Hebrew" charset="-79"/>
              </a:rPr>
              <a:t>p </a:t>
            </a:r>
            <a:r>
              <a:rPr lang="en-US" sz="3300" dirty="0">
                <a:latin typeface="Arial Hebrew" charset="-79"/>
                <a:ea typeface="Arial Hebrew" charset="-79"/>
                <a:cs typeface="Arial Hebrew" charset="-79"/>
              </a:rPr>
              <a:t>= 0.250. There was no significance among craving and the Do Not Disturb features for studying and sleep, </a:t>
            </a:r>
            <a:r>
              <a:rPr lang="en-US" sz="3300" i="1" dirty="0">
                <a:latin typeface="Arial Hebrew" charset="-79"/>
                <a:ea typeface="Arial Hebrew" charset="-79"/>
                <a:cs typeface="Arial Hebrew" charset="-79"/>
              </a:rPr>
              <a:t>p </a:t>
            </a:r>
            <a:r>
              <a:rPr lang="en-US" sz="3300" dirty="0">
                <a:latin typeface="Arial Hebrew" charset="-79"/>
                <a:ea typeface="Arial Hebrew" charset="-79"/>
                <a:cs typeface="Arial Hebrew" charset="-79"/>
              </a:rPr>
              <a:t>= 0.766. </a:t>
            </a:r>
            <a:endParaRPr lang="en-US" sz="3300" dirty="0" smtClean="0">
              <a:latin typeface="Arial Hebrew" charset="-79"/>
              <a:ea typeface="Arial Hebrew" charset="-79"/>
              <a:cs typeface="Arial Hebrew" charset="-79"/>
            </a:endParaRPr>
          </a:p>
          <a:p>
            <a:pPr marL="457200" indent="-457200" fontAlgn="base">
              <a:buFont typeface="Arial" charset="0"/>
              <a:buChar char="•"/>
            </a:pPr>
            <a:endParaRPr lang="en-US" sz="3300" dirty="0">
              <a:latin typeface="Arial Hebrew" charset="-79"/>
              <a:ea typeface="Arial Hebrew" charset="-79"/>
              <a:cs typeface="Arial Hebrew" charset="-79"/>
            </a:endParaRPr>
          </a:p>
          <a:p>
            <a:pPr marL="457200" indent="-457200" fontAlgn="base">
              <a:buFont typeface="Arial" charset="0"/>
              <a:buChar char="•"/>
            </a:pPr>
            <a:r>
              <a:rPr lang="en-US" sz="3300" dirty="0">
                <a:latin typeface="Arial Hebrew" charset="-79"/>
                <a:ea typeface="Arial Hebrew" charset="-79"/>
                <a:cs typeface="Arial Hebrew" charset="-79"/>
              </a:rPr>
              <a:t>ANOVA results suggest no significance among withdrawal and general anxiety, </a:t>
            </a:r>
            <a:r>
              <a:rPr lang="en-US" sz="3300" i="1" dirty="0">
                <a:latin typeface="Arial Hebrew" charset="-79"/>
                <a:ea typeface="Arial Hebrew" charset="-79"/>
                <a:cs typeface="Arial Hebrew" charset="-79"/>
              </a:rPr>
              <a:t>p </a:t>
            </a:r>
            <a:r>
              <a:rPr lang="en-US" sz="3300" dirty="0">
                <a:latin typeface="Arial Hebrew" charset="-79"/>
                <a:ea typeface="Arial Hebrew" charset="-79"/>
                <a:cs typeface="Arial Hebrew" charset="-79"/>
              </a:rPr>
              <a:t>= 0.914. However, there is a significant difference in withdrawal symptoms among the lowest and highest phone users, </a:t>
            </a:r>
            <a:r>
              <a:rPr lang="en-US" sz="3300" i="1" dirty="0">
                <a:latin typeface="Arial Hebrew" charset="-79"/>
                <a:ea typeface="Arial Hebrew" charset="-79"/>
                <a:cs typeface="Arial Hebrew" charset="-79"/>
              </a:rPr>
              <a:t>p </a:t>
            </a:r>
            <a:r>
              <a:rPr lang="en-US" sz="3300" dirty="0">
                <a:latin typeface="Arial Hebrew" charset="-79"/>
                <a:ea typeface="Arial Hebrew" charset="-79"/>
                <a:cs typeface="Arial Hebrew" charset="-79"/>
              </a:rPr>
              <a:t>= 0.098. </a:t>
            </a:r>
            <a:endParaRPr lang="en-US" sz="3300" dirty="0" smtClean="0">
              <a:latin typeface="Arial Hebrew" charset="-79"/>
              <a:ea typeface="Arial Hebrew" charset="-79"/>
              <a:cs typeface="Arial Hebrew" charset="-79"/>
            </a:endParaRPr>
          </a:p>
          <a:p>
            <a:pPr marL="457200" indent="-457200" fontAlgn="base">
              <a:buFont typeface="Arial" charset="0"/>
              <a:buChar char="•"/>
            </a:pPr>
            <a:endParaRPr lang="en-US" sz="3300" dirty="0">
              <a:latin typeface="Arial Hebrew" charset="-79"/>
              <a:ea typeface="Arial Hebrew" charset="-79"/>
              <a:cs typeface="Arial Hebrew" charset="-79"/>
            </a:endParaRPr>
          </a:p>
          <a:p>
            <a:pPr marL="457200" indent="-457200" fontAlgn="base">
              <a:buFont typeface="Arial" charset="0"/>
              <a:buChar char="•"/>
            </a:pPr>
            <a:r>
              <a:rPr lang="en-US" sz="3300" dirty="0">
                <a:latin typeface="Arial Hebrew" charset="-79"/>
                <a:ea typeface="Arial Hebrew" charset="-79"/>
                <a:cs typeface="Arial Hebrew" charset="-79"/>
              </a:rPr>
              <a:t>No significance was </a:t>
            </a:r>
            <a:r>
              <a:rPr lang="en-US" sz="3300" dirty="0" smtClean="0">
                <a:latin typeface="Arial Hebrew" charset="-79"/>
                <a:ea typeface="Arial Hebrew" charset="-79"/>
                <a:cs typeface="Arial Hebrew" charset="-79"/>
              </a:rPr>
              <a:t>shown </a:t>
            </a:r>
            <a:r>
              <a:rPr lang="en-US" sz="3300" dirty="0">
                <a:latin typeface="Arial Hebrew" charset="-79"/>
                <a:ea typeface="Arial Hebrew" charset="-79"/>
                <a:cs typeface="Arial Hebrew" charset="-79"/>
              </a:rPr>
              <a:t>for relations among usage of the Do Not Disturb feature for studying or sleeping purposes with withdrawal symptoms, </a:t>
            </a:r>
            <a:r>
              <a:rPr lang="en-US" sz="3300" i="1" dirty="0">
                <a:latin typeface="Arial Hebrew" charset="-79"/>
                <a:ea typeface="Arial Hebrew" charset="-79"/>
                <a:cs typeface="Arial Hebrew" charset="-79"/>
              </a:rPr>
              <a:t>p</a:t>
            </a:r>
            <a:r>
              <a:rPr lang="en-US" sz="3300" dirty="0">
                <a:latin typeface="Arial Hebrew" charset="-79"/>
                <a:ea typeface="Arial Hebrew" charset="-79"/>
                <a:cs typeface="Arial Hebrew" charset="-79"/>
              </a:rPr>
              <a:t> = 0.361. </a:t>
            </a:r>
          </a:p>
          <a:p>
            <a:endParaRPr lang="en-US" sz="2800" dirty="0"/>
          </a:p>
        </p:txBody>
      </p:sp>
      <p:sp>
        <p:nvSpPr>
          <p:cNvPr id="4" name="TextBox 3"/>
          <p:cNvSpPr txBox="1"/>
          <p:nvPr/>
        </p:nvSpPr>
        <p:spPr>
          <a:xfrm>
            <a:off x="25752501" y="13225741"/>
            <a:ext cx="12092414" cy="17589431"/>
          </a:xfrm>
          <a:prstGeom prst="rect">
            <a:avLst/>
          </a:prstGeom>
          <a:solidFill>
            <a:schemeClr val="accent4">
              <a:lumMod val="40000"/>
              <a:lumOff val="60000"/>
            </a:schemeClr>
          </a:solidFill>
          <a:ln w="50800">
            <a:solidFill>
              <a:schemeClr val="tx1"/>
            </a:solidFill>
          </a:ln>
        </p:spPr>
        <p:txBody>
          <a:bodyPr wrap="square" rtlCol="0">
            <a:spAutoFit/>
          </a:bodyPr>
          <a:lstStyle/>
          <a:p>
            <a:pPr algn="ctr"/>
            <a:r>
              <a:rPr lang="en-US" sz="3300" b="1" dirty="0" smtClean="0">
                <a:latin typeface="Arial Hebrew" charset="-79"/>
                <a:ea typeface="Arial Hebrew" charset="-79"/>
                <a:cs typeface="Arial Hebrew" charset="-79"/>
              </a:rPr>
              <a:t>Discussion</a:t>
            </a:r>
          </a:p>
          <a:p>
            <a:pPr algn="ctr"/>
            <a:endParaRPr lang="en-US" sz="3300" b="1" dirty="0" smtClean="0">
              <a:latin typeface="Arial Hebrew" charset="-79"/>
              <a:ea typeface="Arial Hebrew" charset="-79"/>
              <a:cs typeface="Arial Hebrew" charset="-79"/>
            </a:endParaRPr>
          </a:p>
          <a:p>
            <a:r>
              <a:rPr lang="en-US" sz="3300" dirty="0"/>
              <a:t>In the current study, we investigated the relationships between withdrawal and craving subscales, general anxiety, and daily phone use. The study suggested some very eye-opening findings. </a:t>
            </a:r>
          </a:p>
          <a:p>
            <a:r>
              <a:rPr lang="en-US" sz="3300" dirty="0"/>
              <a:t/>
            </a:r>
            <a:br>
              <a:rPr lang="en-US" sz="3300" dirty="0"/>
            </a:br>
            <a:r>
              <a:rPr lang="en-US" sz="3300" dirty="0"/>
              <a:t>It was unexpected that withdrawal scores and craving didn’t both relate to general anxiety, as it had originally been hypothesized.  As the results explained, only craving towards the cell phone is positively correlated with one’s level of general anxiety and excess phone use. The amount of craving to high phone use had a significant difference than those with lower phone use. The do not disturb feature being turned on for sleep and study also did not discriminate based on phone use seen in our study.</a:t>
            </a:r>
          </a:p>
          <a:p>
            <a:r>
              <a:rPr lang="en-US" sz="3300" dirty="0"/>
              <a:t/>
            </a:r>
            <a:br>
              <a:rPr lang="en-US" sz="3300" dirty="0"/>
            </a:br>
            <a:r>
              <a:rPr lang="en-US" sz="3300" dirty="0"/>
              <a:t>In society, there is a growing number of people using cell phones and it is important to see the implications it has on the current and future generations of university students.  Excess phone use and general anxiety can impact the well-being of a user, so finding ways to decrease those variables would be helpful to improve the overall mental and physical health of students.</a:t>
            </a:r>
          </a:p>
          <a:p>
            <a:r>
              <a:rPr lang="en-US" sz="3300" dirty="0"/>
              <a:t/>
            </a:r>
            <a:br>
              <a:rPr lang="en-US" sz="3300" dirty="0"/>
            </a:br>
            <a:r>
              <a:rPr lang="en-US" sz="3300" dirty="0"/>
              <a:t>There was a large sample size of university students in the current study, which allowed for a broader spectrum of reach in the findings.  Additionally, known and tested measures of anxiety and problematic phone use (MMPUS-27 and State Trait Anxiety Inventory) were utilized. However, the ratio between male and female participants was not equal, as there were 87% female participants.  In a future study, additional measures of anxiety and phone use could be tested and discussed. We look forward to continuing this research and adding more variables along the way to examine other ways the cellphone impacts our life. </a:t>
            </a:r>
          </a:p>
          <a:p>
            <a:r>
              <a:rPr lang="en-US" sz="2800" dirty="0"/>
              <a:t/>
            </a:r>
            <a:br>
              <a:rPr lang="en-US" sz="2800" dirty="0"/>
            </a:br>
            <a:r>
              <a:rPr lang="en-US" sz="2800" dirty="0"/>
              <a:t/>
            </a:r>
            <a:br>
              <a:rPr lang="en-US" sz="2800" dirty="0"/>
            </a:br>
            <a:endParaRPr lang="en-US" sz="2500" dirty="0">
              <a:latin typeface="Arial Hebrew" charset="-79"/>
              <a:ea typeface="Arial Hebrew" charset="-79"/>
              <a:cs typeface="Arial Hebrew" charset="-79"/>
            </a:endParaRPr>
          </a:p>
        </p:txBody>
      </p:sp>
      <p:sp>
        <p:nvSpPr>
          <p:cNvPr id="5" name="TextBox 4"/>
          <p:cNvSpPr txBox="1"/>
          <p:nvPr/>
        </p:nvSpPr>
        <p:spPr>
          <a:xfrm>
            <a:off x="25752501" y="31275264"/>
            <a:ext cx="12092414" cy="1384995"/>
          </a:xfrm>
          <a:prstGeom prst="rect">
            <a:avLst/>
          </a:prstGeom>
          <a:solidFill>
            <a:schemeClr val="bg2"/>
          </a:solidFill>
          <a:ln w="50800">
            <a:solidFill>
              <a:schemeClr val="tx1"/>
            </a:solidFill>
          </a:ln>
        </p:spPr>
        <p:txBody>
          <a:bodyPr wrap="square" rtlCol="0">
            <a:spAutoFit/>
          </a:bodyPr>
          <a:lstStyle/>
          <a:p>
            <a:endParaRPr lang="en-US" sz="2800" b="1" dirty="0" smtClean="0">
              <a:ea typeface="Arial Hebrew" charset="-79"/>
              <a:cs typeface="Arial Hebrew" charset="-79"/>
            </a:endParaRPr>
          </a:p>
          <a:p>
            <a:r>
              <a:rPr lang="en-US" sz="2800" b="1" dirty="0" smtClean="0">
                <a:ea typeface="Arial Hebrew" charset="-79"/>
                <a:cs typeface="Arial Hebrew" charset="-79"/>
              </a:rPr>
              <a:t>Acknowledgments to Experimentalist Lab for data collection and input</a:t>
            </a:r>
          </a:p>
          <a:p>
            <a:endParaRPr lang="en-US" sz="2800" b="1" dirty="0">
              <a:ea typeface="Arial Hebrew" charset="-79"/>
              <a:cs typeface="Arial Hebrew" charset="-79"/>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000" y="299531"/>
            <a:ext cx="5156400" cy="4801314"/>
          </a:xfrm>
          <a:prstGeom prst="rect">
            <a:avLst/>
          </a:prstGeom>
          <a:ln w="50800">
            <a:solidFill>
              <a:schemeClr val="tx1"/>
            </a:solidFill>
          </a:ln>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31160" y="20374417"/>
            <a:ext cx="11207455" cy="741527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722289" y="5485957"/>
            <a:ext cx="12122626" cy="7279692"/>
          </a:xfrm>
          <a:prstGeom prst="rect">
            <a:avLst/>
          </a:prstGeom>
        </p:spPr>
      </p:pic>
    </p:spTree>
    <p:extLst>
      <p:ext uri="{BB962C8B-B14F-4D97-AF65-F5344CB8AC3E}">
        <p14:creationId xmlns:p14="http://schemas.microsoft.com/office/powerpoint/2010/main" val="945594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3141</TotalTime>
  <Words>469</Words>
  <Application>Microsoft Macintosh PowerPoint</Application>
  <PresentationFormat>Custom</PresentationFormat>
  <Paragraphs>39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 Hebrew</vt:lpstr>
      <vt:lpstr>Calibri</vt:lpstr>
      <vt:lpstr>Calibri Light</vt:lpstr>
      <vt:lpstr>Arial</vt:lpstr>
      <vt:lpstr>Office Theme</vt:lpstr>
      <vt:lpstr>PowerPoint Presentation</vt:lpstr>
      <vt:lpstr>PowerPoint Presentation</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 Rice-Martorell</dc:creator>
  <cp:lastModifiedBy>Isabel Rice-Martorell</cp:lastModifiedBy>
  <cp:revision>42</cp:revision>
  <dcterms:created xsi:type="dcterms:W3CDTF">2019-03-29T14:14:16Z</dcterms:created>
  <dcterms:modified xsi:type="dcterms:W3CDTF">2020-02-23T23:21:30Z</dcterms:modified>
</cp:coreProperties>
</file>