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6" r:id="rId3"/>
  </p:sldMasterIdLst>
  <p:notesMasterIdLst>
    <p:notesMasterId r:id="rId5"/>
  </p:notesMasterIdLst>
  <p:sldIdLst>
    <p:sldId id="257" r:id="rId4"/>
  </p:sldIdLst>
  <p:sldSz cx="32918400" cy="19202400"/>
  <p:notesSz cx="6858000" cy="9144000"/>
  <p:defaultTextStyle>
    <a:defPPr>
      <a:defRPr lang="en-US"/>
    </a:defPPr>
    <a:lvl1pPr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163"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326"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489"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652"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5816" algn="l" defTabSz="914326" rtl="0" eaLnBrk="1" latinLnBrk="0" hangingPunct="1">
      <a:defRPr kern="1200">
        <a:solidFill>
          <a:schemeClr val="tx1"/>
        </a:solidFill>
        <a:latin typeface="Corbel" panose="020B0503020204020204" pitchFamily="34" charset="0"/>
        <a:ea typeface="+mn-ea"/>
        <a:cs typeface="+mn-cs"/>
      </a:defRPr>
    </a:lvl6pPr>
    <a:lvl7pPr marL="2742978" algn="l" defTabSz="914326" rtl="0" eaLnBrk="1" latinLnBrk="0" hangingPunct="1">
      <a:defRPr kern="1200">
        <a:solidFill>
          <a:schemeClr val="tx1"/>
        </a:solidFill>
        <a:latin typeface="Corbel" panose="020B0503020204020204" pitchFamily="34" charset="0"/>
        <a:ea typeface="+mn-ea"/>
        <a:cs typeface="+mn-cs"/>
      </a:defRPr>
    </a:lvl7pPr>
    <a:lvl8pPr marL="3200142" algn="l" defTabSz="914326" rtl="0" eaLnBrk="1" latinLnBrk="0" hangingPunct="1">
      <a:defRPr kern="1200">
        <a:solidFill>
          <a:schemeClr val="tx1"/>
        </a:solidFill>
        <a:latin typeface="Corbel" panose="020B0503020204020204" pitchFamily="34" charset="0"/>
        <a:ea typeface="+mn-ea"/>
        <a:cs typeface="+mn-cs"/>
      </a:defRPr>
    </a:lvl8pPr>
    <a:lvl9pPr marL="3657305" algn="l" defTabSz="914326"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0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han, Eile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031"/>
    <a:srgbClr val="D81135"/>
    <a:srgbClr val="3094FF"/>
    <a:srgbClr val="178BFF"/>
    <a:srgbClr val="249AFF"/>
    <a:srgbClr val="5AA9FF"/>
    <a:srgbClr val="32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578"/>
    <p:restoredTop sz="92416" autoAdjust="0"/>
  </p:normalViewPr>
  <p:slideViewPr>
    <p:cSldViewPr>
      <p:cViewPr varScale="1">
        <p:scale>
          <a:sx n="40" d="100"/>
          <a:sy n="40" d="100"/>
        </p:scale>
        <p:origin x="1704" y="280"/>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AFC9DF-A1ED-4BE2-87F4-365F7E3D30A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3075" name="Rectangle 3">
            <a:extLst>
              <a:ext uri="{FF2B5EF4-FFF2-40B4-BE49-F238E27FC236}">
                <a16:creationId xmlns:a16="http://schemas.microsoft.com/office/drawing/2014/main" id="{06A936F5-2218-4C3F-9FE9-BD1CF10A6A8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5124" name="Rectangle 4">
            <a:extLst>
              <a:ext uri="{FF2B5EF4-FFF2-40B4-BE49-F238E27FC236}">
                <a16:creationId xmlns:a16="http://schemas.microsoft.com/office/drawing/2014/main" id="{B76E28EE-407A-9A49-A007-C0F4B40DC2E4}"/>
              </a:ext>
            </a:extLst>
          </p:cNvPr>
          <p:cNvSpPr>
            <a:spLocks noGrp="1" noRot="1" noChangeAspect="1" noChangeArrowheads="1" noTextEdit="1"/>
          </p:cNvSpPr>
          <p:nvPr>
            <p:ph type="sldImg" idx="2"/>
          </p:nvPr>
        </p:nvSpPr>
        <p:spPr bwMode="auto">
          <a:xfrm>
            <a:off x="490538" y="685800"/>
            <a:ext cx="58769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BFE486D-AA48-41F0-B7C7-FAE5409774A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7A4C2F03-993B-4CF9-B388-190AE5A4FC2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3079" name="Rectangle 7">
            <a:extLst>
              <a:ext uri="{FF2B5EF4-FFF2-40B4-BE49-F238E27FC236}">
                <a16:creationId xmlns:a16="http://schemas.microsoft.com/office/drawing/2014/main" id="{69CE129B-BF0B-4227-A8AF-635D6E4C275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fld id="{BA912950-59BC-7541-9A51-7B5DB7AAA3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999" kern="1200">
        <a:solidFill>
          <a:schemeClr val="tx1"/>
        </a:solidFill>
        <a:latin typeface="Times" pitchFamily="35" charset="0"/>
        <a:ea typeface="ヒラギノ角ゴ Pro W3" charset="-128"/>
        <a:cs typeface="ヒラギノ角ゴ Pro W3" charset="-128"/>
      </a:defRPr>
    </a:lvl1pPr>
    <a:lvl2pPr marL="1142907"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2pPr>
    <a:lvl3pPr marL="2285816"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3pPr>
    <a:lvl4pPr marL="3428723"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4pPr>
    <a:lvl5pPr marL="4571631"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5pPr>
    <a:lvl6pPr marL="5714539" algn="l" defTabSz="1142907" rtl="0" eaLnBrk="1" latinLnBrk="0" hangingPunct="1">
      <a:defRPr sz="2999" kern="1200">
        <a:solidFill>
          <a:schemeClr val="tx1"/>
        </a:solidFill>
        <a:latin typeface="+mn-lt"/>
        <a:ea typeface="+mn-ea"/>
        <a:cs typeface="+mn-cs"/>
      </a:defRPr>
    </a:lvl6pPr>
    <a:lvl7pPr marL="6857446" algn="l" defTabSz="1142907" rtl="0" eaLnBrk="1" latinLnBrk="0" hangingPunct="1">
      <a:defRPr sz="2999" kern="1200">
        <a:solidFill>
          <a:schemeClr val="tx1"/>
        </a:solidFill>
        <a:latin typeface="+mn-lt"/>
        <a:ea typeface="+mn-ea"/>
        <a:cs typeface="+mn-cs"/>
      </a:defRPr>
    </a:lvl7pPr>
    <a:lvl8pPr marL="8000354" algn="l" defTabSz="1142907" rtl="0" eaLnBrk="1" latinLnBrk="0" hangingPunct="1">
      <a:defRPr sz="2999" kern="1200">
        <a:solidFill>
          <a:schemeClr val="tx1"/>
        </a:solidFill>
        <a:latin typeface="+mn-lt"/>
        <a:ea typeface="+mn-ea"/>
        <a:cs typeface="+mn-cs"/>
      </a:defRPr>
    </a:lvl8pPr>
    <a:lvl9pPr marL="9143262" algn="l" defTabSz="1142907" rtl="0" eaLnBrk="1" latinLnBrk="0" hangingPunct="1">
      <a:defRPr sz="29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0E550ED-C600-8F4F-BDF1-6C03F7E3FD7D}"/>
              </a:ext>
            </a:extLst>
          </p:cNvPr>
          <p:cNvSpPr>
            <a:spLocks noGrp="1" noRot="1" noChangeAspect="1" noChangeArrowheads="1" noTextEdit="1"/>
          </p:cNvSpPr>
          <p:nvPr>
            <p:ph type="sldImg"/>
          </p:nvPr>
        </p:nvSpPr>
        <p:spPr>
          <a:xfrm>
            <a:off x="490538" y="685800"/>
            <a:ext cx="5876925" cy="3429000"/>
          </a:xfrm>
          <a:ln/>
        </p:spPr>
      </p:sp>
      <p:sp>
        <p:nvSpPr>
          <p:cNvPr id="7171" name="Notes Placeholder 2">
            <a:extLst>
              <a:ext uri="{FF2B5EF4-FFF2-40B4-BE49-F238E27FC236}">
                <a16:creationId xmlns:a16="http://schemas.microsoft.com/office/drawing/2014/main" id="{189D7B7C-FD0D-E044-A749-294C8DEEE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ヒラギノ角ゴ Pro W3" panose="020B0300000000000000" pitchFamily="34" charset="-128"/>
            </a:endParaRPr>
          </a:p>
        </p:txBody>
      </p:sp>
      <p:sp>
        <p:nvSpPr>
          <p:cNvPr id="7172" name="Slide Number Placeholder 3">
            <a:extLst>
              <a:ext uri="{FF2B5EF4-FFF2-40B4-BE49-F238E27FC236}">
                <a16:creationId xmlns:a16="http://schemas.microsoft.com/office/drawing/2014/main" id="{2BB281E9-3A2A-9D43-8F81-343E2DDEDD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1B4444E-3F92-1943-8018-802D671565C3}" type="slidenum">
              <a:rPr lang="en-US" altLang="en-US" smtClean="0">
                <a:latin typeface="Times" pitchFamily="2" charset="0"/>
                <a:ea typeface="ヒラギノ角ゴ Pro W3" panose="020B0300000000000000" pitchFamily="34" charset="-128"/>
              </a:rPr>
              <a:pPr fontAlgn="base">
                <a:spcBef>
                  <a:spcPct val="0"/>
                </a:spcBef>
                <a:spcAft>
                  <a:spcPct val="0"/>
                </a:spcAft>
              </a:pPr>
              <a:t>1</a:t>
            </a:fld>
            <a:endParaRPr lang="en-US" altLang="en-US">
              <a:latin typeface="Times" pitchFamily="2" charset="0"/>
              <a:ea typeface="ヒラギノ角ゴ Pro W3" panose="020B03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9F11E-36DD-9640-B513-C2FEF2788C7A}"/>
              </a:ext>
            </a:extLst>
          </p:cNvPr>
          <p:cNvSpPr/>
          <p:nvPr/>
        </p:nvSpPr>
        <p:spPr>
          <a:xfrm>
            <a:off x="0" y="2133600"/>
            <a:ext cx="24682450" cy="149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701573D-1920-4642-8638-3E4E948480C0}"/>
              </a:ext>
            </a:extLst>
          </p:cNvPr>
          <p:cNvSpPr/>
          <p:nvPr/>
        </p:nvSpPr>
        <p:spPr>
          <a:xfrm>
            <a:off x="25030113" y="2133600"/>
            <a:ext cx="7897812" cy="149352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888590" y="3635654"/>
            <a:ext cx="19751040" cy="9114740"/>
          </a:xfrm>
        </p:spPr>
        <p:txBody>
          <a:bodyPr anchor="b"/>
          <a:lstStyle>
            <a:lvl1pPr algn="l">
              <a:defRPr sz="14161" spc="-24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970041" y="13076688"/>
            <a:ext cx="19751040" cy="2560320"/>
          </a:xfrm>
        </p:spPr>
        <p:txBody>
          <a:bodyPr anchor="t"/>
          <a:lstStyle>
            <a:lvl1pPr marL="0" indent="0" algn="l">
              <a:buNone/>
              <a:defRPr sz="5281" cap="none" spc="0" baseline="0">
                <a:solidFill>
                  <a:schemeClr val="accent1">
                    <a:lumMod val="20000"/>
                    <a:lumOff val="80000"/>
                  </a:schemeClr>
                </a:solidFill>
              </a:defRPr>
            </a:lvl1pPr>
            <a:lvl2pPr marL="1097363" indent="0" algn="ctr">
              <a:buNone/>
              <a:defRPr sz="5281"/>
            </a:lvl2pPr>
            <a:lvl3pPr marL="2194726" indent="0" algn="ctr">
              <a:buNone/>
              <a:defRPr sz="5281"/>
            </a:lvl3pPr>
            <a:lvl4pPr marL="3292088" indent="0" algn="ctr">
              <a:buNone/>
              <a:defRPr sz="4800"/>
            </a:lvl4pPr>
            <a:lvl5pPr marL="4389451" indent="0" algn="ctr">
              <a:buNone/>
              <a:defRPr sz="4800"/>
            </a:lvl5pPr>
            <a:lvl6pPr marL="5486814" indent="0" algn="ctr">
              <a:buNone/>
              <a:defRPr sz="4800"/>
            </a:lvl6pPr>
            <a:lvl7pPr marL="6584177" indent="0" algn="ctr">
              <a:buNone/>
              <a:defRPr sz="4800"/>
            </a:lvl7pPr>
            <a:lvl8pPr marL="7681539" indent="0" algn="ctr">
              <a:buNone/>
              <a:defRPr sz="4800"/>
            </a:lvl8pPr>
            <a:lvl9pPr marL="8778902" indent="0" algn="ctr">
              <a:buNone/>
              <a:defRPr sz="48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60FEB027-4DE8-2143-A283-515F602B004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4BB3F52F-1F8C-8B48-B154-F43AFC2CBE6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3FEE32F7-C97D-494D-8BCC-B5E059CF1C89}"/>
              </a:ext>
            </a:extLst>
          </p:cNvPr>
          <p:cNvSpPr>
            <a:spLocks noGrp="1"/>
          </p:cNvSpPr>
          <p:nvPr>
            <p:ph type="sldNum" sz="quarter" idx="12"/>
          </p:nvPr>
        </p:nvSpPr>
        <p:spPr/>
        <p:txBody>
          <a:bodyPr/>
          <a:lstStyle>
            <a:lvl1pPr>
              <a:defRPr/>
            </a:lvl1pPr>
          </a:lstStyle>
          <a:p>
            <a:pPr>
              <a:defRPr/>
            </a:pPr>
            <a:fld id="{18E3DBFA-CAE3-CE48-98A0-5F285C8FF639}" type="slidenum">
              <a:rPr lang="en-US" altLang="en-US"/>
              <a:pPr>
                <a:defRPr/>
              </a:pPr>
              <a:t>‹#›</a:t>
            </a:fld>
            <a:endParaRPr lang="en-US" altLang="en-US"/>
          </a:p>
        </p:txBody>
      </p:sp>
    </p:spTree>
    <p:extLst>
      <p:ext uri="{BB962C8B-B14F-4D97-AF65-F5344CB8AC3E}">
        <p14:creationId xmlns:p14="http://schemas.microsoft.com/office/powerpoint/2010/main" val="227974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255084-777C-FB40-9251-74E5A9FED72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D97AB33-0F15-524D-A952-E5A2E97552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DD9EF7-AB75-1C44-816A-876C81F17386}"/>
              </a:ext>
            </a:extLst>
          </p:cNvPr>
          <p:cNvSpPr>
            <a:spLocks noGrp="1"/>
          </p:cNvSpPr>
          <p:nvPr>
            <p:ph type="sldNum" sz="quarter" idx="12"/>
          </p:nvPr>
        </p:nvSpPr>
        <p:spPr/>
        <p:txBody>
          <a:bodyPr/>
          <a:lstStyle>
            <a:lvl1pPr>
              <a:defRPr/>
            </a:lvl1pPr>
          </a:lstStyle>
          <a:p>
            <a:pPr>
              <a:defRPr/>
            </a:pPr>
            <a:fld id="{F3895F6F-45B0-2A48-AA2A-667CD923CCF2}" type="slidenum">
              <a:rPr lang="en-US" altLang="en-US"/>
              <a:pPr>
                <a:defRPr/>
              </a:pPr>
              <a:t>‹#›</a:t>
            </a:fld>
            <a:endParaRPr lang="en-US" altLang="en-US"/>
          </a:p>
        </p:txBody>
      </p:sp>
    </p:spTree>
    <p:extLst>
      <p:ext uri="{BB962C8B-B14F-4D97-AF65-F5344CB8AC3E}">
        <p14:creationId xmlns:p14="http://schemas.microsoft.com/office/powerpoint/2010/main" val="101088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700" y="2773680"/>
            <a:ext cx="7612380" cy="13868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43362" y="2432304"/>
            <a:ext cx="19751040" cy="1433779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3B0FBBE-E3C9-B74F-95F3-7FDDC93951B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1BDFE8D-63D6-9247-A403-CD2B71C811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AC01E3-347E-7649-87D8-599A4991A5EA}"/>
              </a:ext>
            </a:extLst>
          </p:cNvPr>
          <p:cNvSpPr>
            <a:spLocks noGrp="1"/>
          </p:cNvSpPr>
          <p:nvPr>
            <p:ph type="sldNum" sz="quarter" idx="12"/>
          </p:nvPr>
        </p:nvSpPr>
        <p:spPr/>
        <p:txBody>
          <a:bodyPr/>
          <a:lstStyle>
            <a:lvl1pPr>
              <a:defRPr/>
            </a:lvl1pPr>
          </a:lstStyle>
          <a:p>
            <a:pPr>
              <a:defRPr/>
            </a:pPr>
            <a:fld id="{463F731D-A37A-984C-A201-C8EDCEED7CC2}" type="slidenum">
              <a:rPr lang="en-US" altLang="en-US"/>
              <a:pPr>
                <a:defRPr/>
              </a:pPr>
              <a:t>‹#›</a:t>
            </a:fld>
            <a:endParaRPr lang="en-US" altLang="en-US"/>
          </a:p>
        </p:txBody>
      </p:sp>
    </p:spTree>
    <p:extLst>
      <p:ext uri="{BB962C8B-B14F-4D97-AF65-F5344CB8AC3E}">
        <p14:creationId xmlns:p14="http://schemas.microsoft.com/office/powerpoint/2010/main" val="181762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01500A-3E7F-F349-AE7F-7E133A2204E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4A64B3-213D-9C43-9760-E3773A8B30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C422F1-9547-6F4B-B7E5-8CDF0473FFC1}"/>
              </a:ext>
            </a:extLst>
          </p:cNvPr>
          <p:cNvSpPr>
            <a:spLocks noGrp="1"/>
          </p:cNvSpPr>
          <p:nvPr>
            <p:ph type="sldNum" sz="quarter" idx="12"/>
          </p:nvPr>
        </p:nvSpPr>
        <p:spPr/>
        <p:txBody>
          <a:bodyPr/>
          <a:lstStyle>
            <a:lvl1pPr>
              <a:defRPr/>
            </a:lvl1pPr>
          </a:lstStyle>
          <a:p>
            <a:pPr>
              <a:defRPr/>
            </a:pPr>
            <a:fld id="{924325FF-80A3-2941-9861-96EF70CBF0B2}" type="slidenum">
              <a:rPr lang="en-US" altLang="en-US"/>
              <a:pPr>
                <a:defRPr/>
              </a:pPr>
              <a:t>‹#›</a:t>
            </a:fld>
            <a:endParaRPr lang="en-US" altLang="en-US"/>
          </a:p>
        </p:txBody>
      </p:sp>
    </p:spTree>
    <p:extLst>
      <p:ext uri="{BB962C8B-B14F-4D97-AF65-F5344CB8AC3E}">
        <p14:creationId xmlns:p14="http://schemas.microsoft.com/office/powerpoint/2010/main" val="305130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43362" y="3635654"/>
            <a:ext cx="19751040" cy="9114740"/>
          </a:xfrm>
        </p:spPr>
        <p:txBody>
          <a:bodyPr anchor="b"/>
          <a:lstStyle>
            <a:lvl1pPr>
              <a:defRPr sz="14161" b="0" spc="-24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492740" y="13083236"/>
            <a:ext cx="19751040" cy="2560320"/>
          </a:xfrm>
        </p:spPr>
        <p:txBody>
          <a:bodyPr anchor="t"/>
          <a:lstStyle>
            <a:lvl1pPr marL="0" indent="0">
              <a:buNone/>
              <a:defRPr sz="5281" cap="none" spc="0" baseline="0">
                <a:solidFill>
                  <a:schemeClr val="tx1">
                    <a:lumMod val="65000"/>
                    <a:lumOff val="35000"/>
                  </a:schemeClr>
                </a:solidFill>
              </a:defRPr>
            </a:lvl1pPr>
            <a:lvl2pPr marL="1097363" indent="0">
              <a:buNone/>
              <a:defRPr sz="4320">
                <a:solidFill>
                  <a:schemeClr val="tx1">
                    <a:tint val="75000"/>
                  </a:schemeClr>
                </a:solidFill>
              </a:defRPr>
            </a:lvl2pPr>
            <a:lvl3pPr marL="2194726" indent="0">
              <a:buNone/>
              <a:defRPr sz="3841">
                <a:solidFill>
                  <a:schemeClr val="tx1">
                    <a:tint val="75000"/>
                  </a:schemeClr>
                </a:solidFill>
              </a:defRPr>
            </a:lvl3pPr>
            <a:lvl4pPr marL="3292088" indent="0">
              <a:buNone/>
              <a:defRPr sz="3360">
                <a:solidFill>
                  <a:schemeClr val="tx1">
                    <a:tint val="75000"/>
                  </a:schemeClr>
                </a:solidFill>
              </a:defRPr>
            </a:lvl4pPr>
            <a:lvl5pPr marL="4389451" indent="0">
              <a:buNone/>
              <a:defRPr sz="3360">
                <a:solidFill>
                  <a:schemeClr val="tx1">
                    <a:tint val="75000"/>
                  </a:schemeClr>
                </a:solidFill>
              </a:defRPr>
            </a:lvl5pPr>
            <a:lvl6pPr marL="5486814" indent="0">
              <a:buNone/>
              <a:defRPr sz="3360">
                <a:solidFill>
                  <a:schemeClr val="tx1">
                    <a:tint val="75000"/>
                  </a:schemeClr>
                </a:solidFill>
              </a:defRPr>
            </a:lvl6pPr>
            <a:lvl7pPr marL="6584177" indent="0">
              <a:buNone/>
              <a:defRPr sz="3360">
                <a:solidFill>
                  <a:schemeClr val="tx1">
                    <a:tint val="75000"/>
                  </a:schemeClr>
                </a:solidFill>
              </a:defRPr>
            </a:lvl7pPr>
            <a:lvl8pPr marL="7681539" indent="0">
              <a:buNone/>
              <a:defRPr sz="3360">
                <a:solidFill>
                  <a:schemeClr val="tx1">
                    <a:tint val="75000"/>
                  </a:schemeClr>
                </a:solidFill>
              </a:defRPr>
            </a:lvl8pPr>
            <a:lvl9pPr marL="8778902" indent="0">
              <a:buNone/>
              <a:defRPr sz="33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A96332-95E2-7B4A-B542-7814A119D7C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12812E6-A22E-2C4D-862B-FE156A201F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22B4A6-C83B-8D45-9E17-0BBB12467747}"/>
              </a:ext>
            </a:extLst>
          </p:cNvPr>
          <p:cNvSpPr>
            <a:spLocks noGrp="1"/>
          </p:cNvSpPr>
          <p:nvPr>
            <p:ph type="sldNum" sz="quarter" idx="12"/>
          </p:nvPr>
        </p:nvSpPr>
        <p:spPr/>
        <p:txBody>
          <a:bodyPr/>
          <a:lstStyle>
            <a:lvl1pPr>
              <a:defRPr/>
            </a:lvl1pPr>
          </a:lstStyle>
          <a:p>
            <a:pPr>
              <a:defRPr/>
            </a:pPr>
            <a:fld id="{FEBD3306-BB06-B243-9857-1F4AA9D24210}" type="slidenum">
              <a:rPr lang="en-US" altLang="en-US"/>
              <a:pPr>
                <a:defRPr/>
              </a:pPr>
              <a:t>‹#›</a:t>
            </a:fld>
            <a:endParaRPr lang="en-US" altLang="en-US"/>
          </a:p>
        </p:txBody>
      </p:sp>
    </p:spTree>
    <p:extLst>
      <p:ext uri="{BB962C8B-B14F-4D97-AF65-F5344CB8AC3E}">
        <p14:creationId xmlns:p14="http://schemas.microsoft.com/office/powerpoint/2010/main" val="297291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43362" y="2432304"/>
            <a:ext cx="9381744"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108924" y="2432304"/>
            <a:ext cx="9381744"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73561EE-4AE1-7D47-95CD-B6167A666DB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59025EF-5BDE-A84B-9F6E-1393078D0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2DCE93-2E0C-BB48-B676-5E6A6D5779F0}"/>
              </a:ext>
            </a:extLst>
          </p:cNvPr>
          <p:cNvSpPr>
            <a:spLocks noGrp="1"/>
          </p:cNvSpPr>
          <p:nvPr>
            <p:ph type="sldNum" sz="quarter" idx="12"/>
          </p:nvPr>
        </p:nvSpPr>
        <p:spPr/>
        <p:txBody>
          <a:bodyPr/>
          <a:lstStyle>
            <a:lvl1pPr>
              <a:defRPr/>
            </a:lvl1pPr>
          </a:lstStyle>
          <a:p>
            <a:pPr>
              <a:defRPr/>
            </a:pPr>
            <a:fld id="{5F5B14FD-739F-9641-A749-A829EC13FF9F}" type="slidenum">
              <a:rPr lang="en-US" altLang="en-US"/>
              <a:pPr>
                <a:defRPr/>
              </a:pPr>
              <a:t>‹#›</a:t>
            </a:fld>
            <a:endParaRPr lang="en-US" altLang="en-US"/>
          </a:p>
        </p:txBody>
      </p:sp>
    </p:spTree>
    <p:extLst>
      <p:ext uri="{BB962C8B-B14F-4D97-AF65-F5344CB8AC3E}">
        <p14:creationId xmlns:p14="http://schemas.microsoft.com/office/powerpoint/2010/main" val="269024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443362" y="2866040"/>
            <a:ext cx="9381744" cy="2261616"/>
          </a:xfrm>
        </p:spPr>
        <p:txBody>
          <a:bodyPr anchor="b"/>
          <a:lstStyle>
            <a:lvl1pPr marL="0" indent="0">
              <a:spcBef>
                <a:spcPts val="0"/>
              </a:spcBef>
              <a:buNone/>
              <a:defRPr sz="4800" b="1">
                <a:solidFill>
                  <a:schemeClr val="tx1">
                    <a:lumMod val="65000"/>
                    <a:lumOff val="35000"/>
                  </a:schemeClr>
                </a:solidFill>
              </a:defRPr>
            </a:lvl1pPr>
            <a:lvl2pPr marL="1097363" indent="0">
              <a:buNone/>
              <a:defRPr sz="4800" b="1"/>
            </a:lvl2pPr>
            <a:lvl3pPr marL="2194726" indent="0">
              <a:buNone/>
              <a:defRPr sz="4320" b="1"/>
            </a:lvl3pPr>
            <a:lvl4pPr marL="3292088" indent="0">
              <a:buNone/>
              <a:defRPr sz="3841" b="1"/>
            </a:lvl4pPr>
            <a:lvl5pPr marL="4389451" indent="0">
              <a:buNone/>
              <a:defRPr sz="3841" b="1"/>
            </a:lvl5pPr>
            <a:lvl6pPr marL="5486814" indent="0">
              <a:buNone/>
              <a:defRPr sz="3841" b="1"/>
            </a:lvl6pPr>
            <a:lvl7pPr marL="6584177" indent="0">
              <a:buNone/>
              <a:defRPr sz="3841" b="1"/>
            </a:lvl7pPr>
            <a:lvl8pPr marL="7681539" indent="0">
              <a:buNone/>
              <a:defRPr sz="3841" b="1"/>
            </a:lvl8pPr>
            <a:lvl9pPr marL="8778902" indent="0">
              <a:buNone/>
              <a:defRPr sz="3841" b="1"/>
            </a:lvl9pPr>
          </a:lstStyle>
          <a:p>
            <a:pPr lvl="0"/>
            <a:r>
              <a:rPr lang="en-US"/>
              <a:t>Edit Master text styles</a:t>
            </a:r>
          </a:p>
        </p:txBody>
      </p:sp>
      <p:sp>
        <p:nvSpPr>
          <p:cNvPr id="4" name="Content Placeholder 3"/>
          <p:cNvSpPr>
            <a:spLocks noGrp="1"/>
          </p:cNvSpPr>
          <p:nvPr>
            <p:ph sz="half" idx="2"/>
          </p:nvPr>
        </p:nvSpPr>
        <p:spPr>
          <a:xfrm>
            <a:off x="10443362" y="5406620"/>
            <a:ext cx="9381744" cy="11265408"/>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109850" y="2866043"/>
            <a:ext cx="9381744" cy="2276878"/>
          </a:xfrm>
        </p:spPr>
        <p:txBody>
          <a:bodyPr anchor="b"/>
          <a:lstStyle>
            <a:lvl1pPr marL="0" indent="0">
              <a:spcBef>
                <a:spcPts val="0"/>
              </a:spcBef>
              <a:buNone/>
              <a:defRPr sz="4800" b="1">
                <a:solidFill>
                  <a:schemeClr val="tx1">
                    <a:lumMod val="65000"/>
                    <a:lumOff val="35000"/>
                  </a:schemeClr>
                </a:solidFill>
              </a:defRPr>
            </a:lvl1pPr>
            <a:lvl2pPr marL="1097363" indent="0">
              <a:buNone/>
              <a:defRPr sz="4800" b="1"/>
            </a:lvl2pPr>
            <a:lvl3pPr marL="2194726" indent="0">
              <a:buNone/>
              <a:defRPr sz="4320" b="1"/>
            </a:lvl3pPr>
            <a:lvl4pPr marL="3292088" indent="0">
              <a:buNone/>
              <a:defRPr sz="3841" b="1"/>
            </a:lvl4pPr>
            <a:lvl5pPr marL="4389451" indent="0">
              <a:buNone/>
              <a:defRPr sz="3841" b="1"/>
            </a:lvl5pPr>
            <a:lvl6pPr marL="5486814" indent="0">
              <a:buNone/>
              <a:defRPr sz="3841" b="1"/>
            </a:lvl6pPr>
            <a:lvl7pPr marL="6584177" indent="0">
              <a:buNone/>
              <a:defRPr sz="3841" b="1"/>
            </a:lvl7pPr>
            <a:lvl8pPr marL="7681539" indent="0">
              <a:buNone/>
              <a:defRPr sz="3841" b="1"/>
            </a:lvl8pPr>
            <a:lvl9pPr marL="8778902" indent="0">
              <a:buNone/>
              <a:defRPr sz="3841" b="1"/>
            </a:lvl9pPr>
          </a:lstStyle>
          <a:p>
            <a:pPr lvl="0"/>
            <a:r>
              <a:rPr lang="en-US"/>
              <a:t>Edit Master text styles</a:t>
            </a:r>
          </a:p>
        </p:txBody>
      </p:sp>
      <p:sp>
        <p:nvSpPr>
          <p:cNvPr id="6" name="Content Placeholder 5"/>
          <p:cNvSpPr>
            <a:spLocks noGrp="1"/>
          </p:cNvSpPr>
          <p:nvPr>
            <p:ph sz="quarter" idx="4"/>
          </p:nvPr>
        </p:nvSpPr>
        <p:spPr>
          <a:xfrm>
            <a:off x="21109850" y="5406620"/>
            <a:ext cx="9381744" cy="11265408"/>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D5647CD-0997-C44C-BBE9-B9CD66A6D59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9F22485-F9C5-FB4F-BC56-27B46EA9D4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37CE3A-DEB7-474E-B9CD-6A525EF9A4FD}"/>
              </a:ext>
            </a:extLst>
          </p:cNvPr>
          <p:cNvSpPr>
            <a:spLocks noGrp="1"/>
          </p:cNvSpPr>
          <p:nvPr>
            <p:ph type="sldNum" sz="quarter" idx="12"/>
          </p:nvPr>
        </p:nvSpPr>
        <p:spPr/>
        <p:txBody>
          <a:bodyPr/>
          <a:lstStyle>
            <a:lvl1pPr>
              <a:defRPr/>
            </a:lvl1pPr>
          </a:lstStyle>
          <a:p>
            <a:pPr>
              <a:defRPr/>
            </a:pPr>
            <a:fld id="{0F579EB3-1BDC-034D-A19A-B28D799F238B}" type="slidenum">
              <a:rPr lang="en-US" altLang="en-US"/>
              <a:pPr>
                <a:defRPr/>
              </a:pPr>
              <a:t>‹#›</a:t>
            </a:fld>
            <a:endParaRPr lang="en-US" altLang="en-US"/>
          </a:p>
        </p:txBody>
      </p:sp>
    </p:spTree>
    <p:extLst>
      <p:ext uri="{BB962C8B-B14F-4D97-AF65-F5344CB8AC3E}">
        <p14:creationId xmlns:p14="http://schemas.microsoft.com/office/powerpoint/2010/main" val="196251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7BEC867-CD75-7D42-8708-96DE85E0605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9FE9B2E-481C-0947-BBA0-7D1F485534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90B51E9-263B-D84F-B1A2-049649EBA599}"/>
              </a:ext>
            </a:extLst>
          </p:cNvPr>
          <p:cNvSpPr>
            <a:spLocks noGrp="1"/>
          </p:cNvSpPr>
          <p:nvPr>
            <p:ph type="sldNum" sz="quarter" idx="12"/>
          </p:nvPr>
        </p:nvSpPr>
        <p:spPr/>
        <p:txBody>
          <a:bodyPr/>
          <a:lstStyle>
            <a:lvl1pPr>
              <a:defRPr/>
            </a:lvl1pPr>
          </a:lstStyle>
          <a:p>
            <a:pPr>
              <a:defRPr/>
            </a:pPr>
            <a:fld id="{8BA209AB-53AA-9349-BA79-C25E564AF1F2}" type="slidenum">
              <a:rPr lang="en-US" altLang="en-US"/>
              <a:pPr>
                <a:defRPr/>
              </a:pPr>
              <a:t>‹#›</a:t>
            </a:fld>
            <a:endParaRPr lang="en-US" altLang="en-US"/>
          </a:p>
        </p:txBody>
      </p:sp>
    </p:spTree>
    <p:extLst>
      <p:ext uri="{BB962C8B-B14F-4D97-AF65-F5344CB8AC3E}">
        <p14:creationId xmlns:p14="http://schemas.microsoft.com/office/powerpoint/2010/main" val="21938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61D19FCE-996F-CF4C-A5F4-01DF722B77C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5">
            <a:extLst>
              <a:ext uri="{FF2B5EF4-FFF2-40B4-BE49-F238E27FC236}">
                <a16:creationId xmlns:a16="http://schemas.microsoft.com/office/drawing/2014/main" id="{AA8201D8-E5B3-3647-A968-217F000F5A6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6">
            <a:extLst>
              <a:ext uri="{FF2B5EF4-FFF2-40B4-BE49-F238E27FC236}">
                <a16:creationId xmlns:a16="http://schemas.microsoft.com/office/drawing/2014/main" id="{BB5787D3-68C8-4040-A541-9DD1D487F505}"/>
              </a:ext>
            </a:extLst>
          </p:cNvPr>
          <p:cNvSpPr>
            <a:spLocks noGrp="1"/>
          </p:cNvSpPr>
          <p:nvPr>
            <p:ph type="sldNum" sz="quarter" idx="12"/>
          </p:nvPr>
        </p:nvSpPr>
        <p:spPr/>
        <p:txBody>
          <a:bodyPr/>
          <a:lstStyle>
            <a:lvl1pPr>
              <a:defRPr/>
            </a:lvl1pPr>
          </a:lstStyle>
          <a:p>
            <a:pPr>
              <a:defRPr/>
            </a:pPr>
            <a:fld id="{7B4DF5A0-A80D-A347-B744-0C6FD76B13E6}" type="slidenum">
              <a:rPr lang="en-US" altLang="en-US"/>
              <a:pPr>
                <a:defRPr/>
              </a:pPr>
              <a:t>‹#›</a:t>
            </a:fld>
            <a:endParaRPr lang="en-US" altLang="en-US"/>
          </a:p>
        </p:txBody>
      </p:sp>
    </p:spTree>
    <p:extLst>
      <p:ext uri="{BB962C8B-B14F-4D97-AF65-F5344CB8AC3E}">
        <p14:creationId xmlns:p14="http://schemas.microsoft.com/office/powerpoint/2010/main" val="39998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286" y="3200400"/>
            <a:ext cx="7653528" cy="6656832"/>
          </a:xfrm>
        </p:spPr>
        <p:txBody>
          <a:bodyPr anchor="b"/>
          <a:lstStyle>
            <a:lvl1pPr>
              <a:defRPr sz="7681" b="0" baseline="0"/>
            </a:lvl1pPr>
          </a:lstStyle>
          <a:p>
            <a:r>
              <a:rPr lang="en-US"/>
              <a:t>Click to edit Master title style</a:t>
            </a:r>
            <a:endParaRPr lang="en-US" dirty="0"/>
          </a:p>
        </p:txBody>
      </p:sp>
      <p:sp>
        <p:nvSpPr>
          <p:cNvPr id="3" name="Content Placeholder 2"/>
          <p:cNvSpPr>
            <a:spLocks noGrp="1"/>
          </p:cNvSpPr>
          <p:nvPr>
            <p:ph idx="1"/>
          </p:nvPr>
        </p:nvSpPr>
        <p:spPr>
          <a:xfrm>
            <a:off x="10443362" y="2432304"/>
            <a:ext cx="19751040"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286" y="9783692"/>
            <a:ext cx="7653528" cy="6501572"/>
          </a:xfrm>
        </p:spPr>
        <p:txBody>
          <a:bodyPr anchor="t"/>
          <a:lstStyle>
            <a:lvl1pPr marL="0" indent="0">
              <a:lnSpc>
                <a:spcPct val="100000"/>
              </a:lnSpc>
              <a:buNone/>
              <a:defRPr sz="3360">
                <a:solidFill>
                  <a:srgbClr val="FFFFFF"/>
                </a:solidFill>
              </a:defRPr>
            </a:lvl1pPr>
            <a:lvl2pPr marL="1097363" indent="0">
              <a:buNone/>
              <a:defRPr sz="2880"/>
            </a:lvl2pPr>
            <a:lvl3pPr marL="2194726" indent="0">
              <a:buNone/>
              <a:defRPr sz="2400"/>
            </a:lvl3pPr>
            <a:lvl4pPr marL="3292088" indent="0">
              <a:buNone/>
              <a:defRPr sz="2160"/>
            </a:lvl4pPr>
            <a:lvl5pPr marL="4389451" indent="0">
              <a:buNone/>
              <a:defRPr sz="2160"/>
            </a:lvl5pPr>
            <a:lvl6pPr marL="5486814" indent="0">
              <a:buNone/>
              <a:defRPr sz="2160"/>
            </a:lvl6pPr>
            <a:lvl7pPr marL="6584177" indent="0">
              <a:buNone/>
              <a:defRPr sz="2160"/>
            </a:lvl7pPr>
            <a:lvl8pPr marL="7681539" indent="0">
              <a:buNone/>
              <a:defRPr sz="2160"/>
            </a:lvl8pPr>
            <a:lvl9pPr marL="8778902" indent="0">
              <a:buNone/>
              <a:defRPr sz="2160"/>
            </a:lvl9pPr>
          </a:lstStyle>
          <a:p>
            <a:pPr lvl="0"/>
            <a:r>
              <a:rPr lang="en-US"/>
              <a:t>Edit Master text styles</a:t>
            </a:r>
          </a:p>
        </p:txBody>
      </p:sp>
      <p:sp>
        <p:nvSpPr>
          <p:cNvPr id="5" name="Date Placeholder 3">
            <a:extLst>
              <a:ext uri="{FF2B5EF4-FFF2-40B4-BE49-F238E27FC236}">
                <a16:creationId xmlns:a16="http://schemas.microsoft.com/office/drawing/2014/main" id="{665D9025-1718-C843-BB0A-ECCB3EC2FEB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EE00091-6044-E14B-9837-E36A080A52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6F0EBD-A36E-8142-9E5D-254198368B3D}"/>
              </a:ext>
            </a:extLst>
          </p:cNvPr>
          <p:cNvSpPr>
            <a:spLocks noGrp="1"/>
          </p:cNvSpPr>
          <p:nvPr>
            <p:ph type="sldNum" sz="quarter" idx="12"/>
          </p:nvPr>
        </p:nvSpPr>
        <p:spPr/>
        <p:txBody>
          <a:bodyPr/>
          <a:lstStyle>
            <a:lvl1pPr>
              <a:defRPr/>
            </a:lvl1pPr>
          </a:lstStyle>
          <a:p>
            <a:pPr>
              <a:defRPr/>
            </a:pPr>
            <a:fld id="{53B2B72E-1304-FB4C-8516-84E94B678995}" type="slidenum">
              <a:rPr lang="en-US" altLang="en-US"/>
              <a:pPr>
                <a:defRPr/>
              </a:pPr>
              <a:t>‹#›</a:t>
            </a:fld>
            <a:endParaRPr lang="en-US" altLang="en-US"/>
          </a:p>
        </p:txBody>
      </p:sp>
    </p:spTree>
    <p:extLst>
      <p:ext uri="{BB962C8B-B14F-4D97-AF65-F5344CB8AC3E}">
        <p14:creationId xmlns:p14="http://schemas.microsoft.com/office/powerpoint/2010/main" val="241536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286" y="3200400"/>
            <a:ext cx="7653528" cy="6656832"/>
          </a:xfrm>
        </p:spPr>
        <p:txBody>
          <a:bodyPr anchor="b"/>
          <a:lstStyle>
            <a:lvl1pPr>
              <a:defRPr sz="7681"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640741" y="2148774"/>
            <a:ext cx="21911121" cy="14926666"/>
          </a:xfrm>
          <a:solidFill>
            <a:schemeClr val="bg1">
              <a:lumMod val="75000"/>
            </a:schemeClr>
          </a:solidFill>
        </p:spPr>
        <p:txBody>
          <a:bodyPr rtlCol="0" anchor="t">
            <a:normAutofit/>
          </a:bodyPr>
          <a:lstStyle>
            <a:lvl1pPr marL="0" indent="0">
              <a:buNone/>
              <a:defRPr sz="7681"/>
            </a:lvl1pPr>
            <a:lvl2pPr marL="1097363" indent="0">
              <a:buNone/>
              <a:defRPr sz="6721"/>
            </a:lvl2pPr>
            <a:lvl3pPr marL="2194726" indent="0">
              <a:buNone/>
              <a:defRPr sz="5760"/>
            </a:lvl3pPr>
            <a:lvl4pPr marL="3292088" indent="0">
              <a:buNone/>
              <a:defRPr sz="4800"/>
            </a:lvl4pPr>
            <a:lvl5pPr marL="4389451" indent="0">
              <a:buNone/>
              <a:defRPr sz="4800"/>
            </a:lvl5pPr>
            <a:lvl6pPr marL="5486814" indent="0">
              <a:buNone/>
              <a:defRPr sz="4800"/>
            </a:lvl6pPr>
            <a:lvl7pPr marL="6584177" indent="0">
              <a:buNone/>
              <a:defRPr sz="4800"/>
            </a:lvl7pPr>
            <a:lvl8pPr marL="7681539" indent="0">
              <a:buNone/>
              <a:defRPr sz="4800"/>
            </a:lvl8pPr>
            <a:lvl9pPr marL="8778902" indent="0">
              <a:buNone/>
              <a:defRPr sz="48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1286" y="9780422"/>
            <a:ext cx="7653528" cy="6503212"/>
          </a:xfrm>
        </p:spPr>
        <p:txBody>
          <a:bodyPr anchor="t"/>
          <a:lstStyle>
            <a:lvl1pPr marL="0" indent="0">
              <a:lnSpc>
                <a:spcPct val="100000"/>
              </a:lnSpc>
              <a:buNone/>
              <a:defRPr sz="3360">
                <a:solidFill>
                  <a:srgbClr val="FFFFFF"/>
                </a:solidFill>
              </a:defRPr>
            </a:lvl1pPr>
            <a:lvl2pPr marL="1097363" indent="0">
              <a:buNone/>
              <a:defRPr sz="2880"/>
            </a:lvl2pPr>
            <a:lvl3pPr marL="2194726" indent="0">
              <a:buNone/>
              <a:defRPr sz="2400"/>
            </a:lvl3pPr>
            <a:lvl4pPr marL="3292088" indent="0">
              <a:buNone/>
              <a:defRPr sz="2160"/>
            </a:lvl4pPr>
            <a:lvl5pPr marL="4389451" indent="0">
              <a:buNone/>
              <a:defRPr sz="2160"/>
            </a:lvl5pPr>
            <a:lvl6pPr marL="5486814" indent="0">
              <a:buNone/>
              <a:defRPr sz="2160"/>
            </a:lvl6pPr>
            <a:lvl7pPr marL="6584177" indent="0">
              <a:buNone/>
              <a:defRPr sz="2160"/>
            </a:lvl7pPr>
            <a:lvl8pPr marL="7681539" indent="0">
              <a:buNone/>
              <a:defRPr sz="2160"/>
            </a:lvl8pPr>
            <a:lvl9pPr marL="8778902" indent="0">
              <a:buNone/>
              <a:defRPr sz="2160"/>
            </a:lvl9pPr>
          </a:lstStyle>
          <a:p>
            <a:pPr lvl="0"/>
            <a:r>
              <a:rPr lang="en-US"/>
              <a:t>Edit Master text styles</a:t>
            </a:r>
          </a:p>
        </p:txBody>
      </p:sp>
      <p:sp>
        <p:nvSpPr>
          <p:cNvPr id="5" name="Date Placeholder 7">
            <a:extLst>
              <a:ext uri="{FF2B5EF4-FFF2-40B4-BE49-F238E27FC236}">
                <a16:creationId xmlns:a16="http://schemas.microsoft.com/office/drawing/2014/main" id="{D2F663FB-86C5-6943-ADA0-254CE14CA5A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8">
            <a:extLst>
              <a:ext uri="{FF2B5EF4-FFF2-40B4-BE49-F238E27FC236}">
                <a16:creationId xmlns:a16="http://schemas.microsoft.com/office/drawing/2014/main" id="{47FCCF5C-4E34-DD4A-94D1-F49F18218AE9}"/>
              </a:ext>
            </a:extLst>
          </p:cNvPr>
          <p:cNvSpPr>
            <a:spLocks noGrp="1"/>
          </p:cNvSpPr>
          <p:nvPr>
            <p:ph type="ftr" sz="quarter" idx="11"/>
          </p:nvPr>
        </p:nvSpPr>
        <p:spPr>
          <a:xfrm>
            <a:off x="9447214" y="17797463"/>
            <a:ext cx="15960725" cy="1022350"/>
          </a:xfrm>
        </p:spPr>
        <p:txBody>
          <a:bodyPr/>
          <a:lstStyle>
            <a:lvl1pPr>
              <a:defRPr/>
            </a:lvl1pPr>
          </a:lstStyle>
          <a:p>
            <a:pPr>
              <a:defRPr/>
            </a:pPr>
            <a:endParaRPr lang="en-US" altLang="en-US"/>
          </a:p>
        </p:txBody>
      </p:sp>
      <p:sp>
        <p:nvSpPr>
          <p:cNvPr id="7" name="Slide Number Placeholder 9">
            <a:extLst>
              <a:ext uri="{FF2B5EF4-FFF2-40B4-BE49-F238E27FC236}">
                <a16:creationId xmlns:a16="http://schemas.microsoft.com/office/drawing/2014/main" id="{CED61780-FC0A-4644-8CC3-713548FFAC5E}"/>
              </a:ext>
            </a:extLst>
          </p:cNvPr>
          <p:cNvSpPr>
            <a:spLocks noGrp="1"/>
          </p:cNvSpPr>
          <p:nvPr>
            <p:ph type="sldNum" sz="quarter" idx="12"/>
          </p:nvPr>
        </p:nvSpPr>
        <p:spPr/>
        <p:txBody>
          <a:bodyPr/>
          <a:lstStyle>
            <a:lvl1pPr>
              <a:defRPr/>
            </a:lvl1pPr>
          </a:lstStyle>
          <a:p>
            <a:pPr>
              <a:defRPr/>
            </a:pPr>
            <a:fld id="{E68CA68D-845D-8348-8A55-1B55C782619C}" type="slidenum">
              <a:rPr lang="en-US" altLang="en-US"/>
              <a:pPr>
                <a:defRPr/>
              </a:pPr>
              <a:t>‹#›</a:t>
            </a:fld>
            <a:endParaRPr lang="en-US" altLang="en-US"/>
          </a:p>
        </p:txBody>
      </p:sp>
    </p:spTree>
    <p:extLst>
      <p:ext uri="{BB962C8B-B14F-4D97-AF65-F5344CB8AC3E}">
        <p14:creationId xmlns:p14="http://schemas.microsoft.com/office/powerpoint/2010/main" val="134197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AFE30B-42F7-2545-9586-7FC269C7C73D}"/>
              </a:ext>
            </a:extLst>
          </p:cNvPr>
          <p:cNvSpPr/>
          <p:nvPr/>
        </p:nvSpPr>
        <p:spPr>
          <a:xfrm>
            <a:off x="1" y="2125664"/>
            <a:ext cx="9297988" cy="14925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5C498BE-44BC-1248-9DF1-B450DDBCEE80}"/>
              </a:ext>
            </a:extLst>
          </p:cNvPr>
          <p:cNvSpPr>
            <a:spLocks noGrp="1"/>
          </p:cNvSpPr>
          <p:nvPr>
            <p:ph type="title"/>
          </p:nvPr>
        </p:nvSpPr>
        <p:spPr>
          <a:xfrm>
            <a:off x="682626" y="3146425"/>
            <a:ext cx="7958138" cy="128841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a:extLst>
              <a:ext uri="{FF2B5EF4-FFF2-40B4-BE49-F238E27FC236}">
                <a16:creationId xmlns:a16="http://schemas.microsoft.com/office/drawing/2014/main" id="{EA715095-F3D0-9A40-9E3B-CCA76E368287}"/>
              </a:ext>
            </a:extLst>
          </p:cNvPr>
          <p:cNvSpPr/>
          <p:nvPr/>
        </p:nvSpPr>
        <p:spPr>
          <a:xfrm>
            <a:off x="31902401" y="2125664"/>
            <a:ext cx="1036638" cy="1492567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a:extLst>
              <a:ext uri="{FF2B5EF4-FFF2-40B4-BE49-F238E27FC236}">
                <a16:creationId xmlns:a16="http://schemas.microsoft.com/office/drawing/2014/main" id="{4DEA84F6-146A-8640-9E31-C69DAB80836B}"/>
              </a:ext>
            </a:extLst>
          </p:cNvPr>
          <p:cNvSpPr>
            <a:spLocks noGrp="1" noChangeArrowheads="1"/>
          </p:cNvSpPr>
          <p:nvPr>
            <p:ph type="body" idx="1"/>
          </p:nvPr>
        </p:nvSpPr>
        <p:spPr bwMode="auto">
          <a:xfrm>
            <a:off x="10447338" y="2419350"/>
            <a:ext cx="19750087" cy="143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711DC5-8D72-D843-A8F2-4FCBCD8A2725}"/>
              </a:ext>
            </a:extLst>
          </p:cNvPr>
          <p:cNvSpPr>
            <a:spLocks noGrp="1"/>
          </p:cNvSpPr>
          <p:nvPr>
            <p:ph type="dt" sz="half" idx="2"/>
          </p:nvPr>
        </p:nvSpPr>
        <p:spPr>
          <a:xfrm>
            <a:off x="708025" y="17797463"/>
            <a:ext cx="7407275" cy="1022350"/>
          </a:xfrm>
          <a:prstGeom prst="rect">
            <a:avLst/>
          </a:prstGeom>
        </p:spPr>
        <p:txBody>
          <a:bodyPr vert="horz" lIns="91440" tIns="45720" rIns="91440" bIns="45720" rtlCol="0" anchor="ctr"/>
          <a:lstStyle>
            <a:lvl1pPr algn="l" eaLnBrk="1" fontAlgn="auto" hangingPunct="1">
              <a:spcBef>
                <a:spcPts val="0"/>
              </a:spcBef>
              <a:spcAft>
                <a:spcPts val="0"/>
              </a:spcAft>
              <a:defRPr sz="2640">
                <a:solidFill>
                  <a:schemeClr val="tx1">
                    <a:lumMod val="50000"/>
                    <a:lumOff val="50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706A7824-2A06-CE4F-9741-4A1C49DDCFFF}"/>
              </a:ext>
            </a:extLst>
          </p:cNvPr>
          <p:cNvSpPr>
            <a:spLocks noGrp="1"/>
          </p:cNvSpPr>
          <p:nvPr>
            <p:ph type="ftr" sz="quarter" idx="3"/>
          </p:nvPr>
        </p:nvSpPr>
        <p:spPr>
          <a:xfrm>
            <a:off x="10447338" y="17797463"/>
            <a:ext cx="15960725" cy="1022350"/>
          </a:xfrm>
          <a:prstGeom prst="rect">
            <a:avLst/>
          </a:prstGeom>
        </p:spPr>
        <p:txBody>
          <a:bodyPr vert="horz" lIns="91440" tIns="45720" rIns="91440" bIns="45720" rtlCol="0" anchor="ctr"/>
          <a:lstStyle>
            <a:lvl1pPr algn="l" eaLnBrk="1" fontAlgn="auto" hangingPunct="1">
              <a:spcBef>
                <a:spcPts val="0"/>
              </a:spcBef>
              <a:spcAft>
                <a:spcPts val="0"/>
              </a:spcAft>
              <a:defRPr sz="2640">
                <a:solidFill>
                  <a:schemeClr val="tx1">
                    <a:lumMod val="50000"/>
                    <a:lumOff val="5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3408320-2194-9F40-A7AD-4AAB03B8DA8A}"/>
              </a:ext>
            </a:extLst>
          </p:cNvPr>
          <p:cNvSpPr>
            <a:spLocks noGrp="1"/>
          </p:cNvSpPr>
          <p:nvPr>
            <p:ph type="sldNum" sz="quarter" idx="4"/>
          </p:nvPr>
        </p:nvSpPr>
        <p:spPr>
          <a:xfrm>
            <a:off x="28711525" y="17797463"/>
            <a:ext cx="4133850" cy="1022350"/>
          </a:xfrm>
          <a:prstGeom prst="rect">
            <a:avLst/>
          </a:prstGeom>
        </p:spPr>
        <p:txBody>
          <a:bodyPr vert="horz" lIns="91440" tIns="45720" rIns="91440" bIns="45720" rtlCol="0" anchor="ctr"/>
          <a:lstStyle>
            <a:lvl1pPr algn="r" eaLnBrk="1" fontAlgn="auto" hangingPunct="1">
              <a:spcBef>
                <a:spcPts val="0"/>
              </a:spcBef>
              <a:spcAft>
                <a:spcPts val="0"/>
              </a:spcAft>
              <a:defRPr sz="2880" b="1">
                <a:solidFill>
                  <a:schemeClr val="accent1"/>
                </a:solidFill>
                <a:latin typeface="+mn-lt"/>
              </a:defRPr>
            </a:lvl1pPr>
          </a:lstStyle>
          <a:p>
            <a:pPr>
              <a:defRPr/>
            </a:pPr>
            <a:fld id="{F1695BCB-8FC7-574A-B4C8-B7C0A109C9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5" r:id="rId1"/>
    <p:sldLayoutId id="2147484077" r:id="rId2"/>
    <p:sldLayoutId id="2147484078" r:id="rId3"/>
    <p:sldLayoutId id="2147484079" r:id="rId4"/>
    <p:sldLayoutId id="2147484080" r:id="rId5"/>
    <p:sldLayoutId id="2147484081" r:id="rId6"/>
    <p:sldLayoutId id="2147484086" r:id="rId7"/>
    <p:sldLayoutId id="2147484082" r:id="rId8"/>
    <p:sldLayoutId id="2147484087" r:id="rId9"/>
    <p:sldLayoutId id="2147484083" r:id="rId10"/>
    <p:sldLayoutId id="2147484084" r:id="rId11"/>
  </p:sldLayoutIdLst>
  <p:txStyles>
    <p:titleStyle>
      <a:lvl1pPr algn="l" defTabSz="2194090" rtl="0" eaLnBrk="0" fontAlgn="base" hangingPunct="0">
        <a:lnSpc>
          <a:spcPct val="90000"/>
        </a:lnSpc>
        <a:spcBef>
          <a:spcPct val="0"/>
        </a:spcBef>
        <a:spcAft>
          <a:spcPct val="0"/>
        </a:spcAft>
        <a:defRPr sz="8600" kern="1200" spc="-144">
          <a:solidFill>
            <a:srgbClr val="FFFFFF"/>
          </a:solidFill>
          <a:latin typeface="+mj-lt"/>
          <a:ea typeface="+mj-ea"/>
          <a:cs typeface="+mj-cs"/>
        </a:defRPr>
      </a:lvl1pPr>
      <a:lvl2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2pPr>
      <a:lvl3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3pPr>
      <a:lvl4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4pPr>
      <a:lvl5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5pPr>
      <a:lvl6pPr marL="457234" algn="l" defTabSz="2194090" rtl="0" fontAlgn="base">
        <a:lnSpc>
          <a:spcPct val="90000"/>
        </a:lnSpc>
        <a:spcBef>
          <a:spcPct val="0"/>
        </a:spcBef>
        <a:spcAft>
          <a:spcPct val="0"/>
        </a:spcAft>
        <a:defRPr sz="8600">
          <a:solidFill>
            <a:srgbClr val="FFFFFF"/>
          </a:solidFill>
          <a:latin typeface="Corbel" panose="020B0503020204020204" pitchFamily="34" charset="0"/>
        </a:defRPr>
      </a:lvl6pPr>
      <a:lvl7pPr marL="914469" algn="l" defTabSz="2194090" rtl="0" fontAlgn="base">
        <a:lnSpc>
          <a:spcPct val="90000"/>
        </a:lnSpc>
        <a:spcBef>
          <a:spcPct val="0"/>
        </a:spcBef>
        <a:spcAft>
          <a:spcPct val="0"/>
        </a:spcAft>
        <a:defRPr sz="8600">
          <a:solidFill>
            <a:srgbClr val="FFFFFF"/>
          </a:solidFill>
          <a:latin typeface="Corbel" panose="020B0503020204020204" pitchFamily="34" charset="0"/>
        </a:defRPr>
      </a:lvl7pPr>
      <a:lvl8pPr marL="1371704" algn="l" defTabSz="2194090" rtl="0" fontAlgn="base">
        <a:lnSpc>
          <a:spcPct val="90000"/>
        </a:lnSpc>
        <a:spcBef>
          <a:spcPct val="0"/>
        </a:spcBef>
        <a:spcAft>
          <a:spcPct val="0"/>
        </a:spcAft>
        <a:defRPr sz="8600">
          <a:solidFill>
            <a:srgbClr val="FFFFFF"/>
          </a:solidFill>
          <a:latin typeface="Corbel" panose="020B0503020204020204" pitchFamily="34" charset="0"/>
        </a:defRPr>
      </a:lvl8pPr>
      <a:lvl9pPr marL="1828938" algn="l" defTabSz="2194090" rtl="0" fontAlgn="base">
        <a:lnSpc>
          <a:spcPct val="90000"/>
        </a:lnSpc>
        <a:spcBef>
          <a:spcPct val="0"/>
        </a:spcBef>
        <a:spcAft>
          <a:spcPct val="0"/>
        </a:spcAft>
        <a:defRPr sz="8600">
          <a:solidFill>
            <a:srgbClr val="FFFFFF"/>
          </a:solidFill>
          <a:latin typeface="Corbel" panose="020B0503020204020204" pitchFamily="34" charset="0"/>
        </a:defRPr>
      </a:lvl9pPr>
    </p:titleStyle>
    <p:bodyStyle>
      <a:lvl1pPr marL="438183" indent="-438183" algn="l" defTabSz="2194090" rtl="0" eaLnBrk="0" fontAlgn="base" hangingPunct="0">
        <a:lnSpc>
          <a:spcPct val="90000"/>
        </a:lnSpc>
        <a:spcBef>
          <a:spcPts val="2875"/>
        </a:spcBef>
        <a:spcAft>
          <a:spcPct val="0"/>
        </a:spcAft>
        <a:buClr>
          <a:schemeClr val="accent1"/>
        </a:buClr>
        <a:buFont typeface="Wingdings 2" pitchFamily="2" charset="2"/>
        <a:buChar char=""/>
        <a:defRPr sz="4800" kern="1200">
          <a:solidFill>
            <a:srgbClr val="595959"/>
          </a:solidFill>
          <a:latin typeface="+mn-lt"/>
          <a:ea typeface="+mn-ea"/>
          <a:cs typeface="+mn-cs"/>
        </a:defRPr>
      </a:lvl1pPr>
      <a:lvl2pPr marL="1644775" indent="-438183" algn="l" defTabSz="2194090" rtl="0" eaLnBrk="0" fontAlgn="base" hangingPunct="0">
        <a:lnSpc>
          <a:spcPct val="90000"/>
        </a:lnSpc>
        <a:spcBef>
          <a:spcPts val="600"/>
        </a:spcBef>
        <a:spcAft>
          <a:spcPts val="600"/>
        </a:spcAft>
        <a:buClr>
          <a:schemeClr val="accent1"/>
        </a:buClr>
        <a:buFont typeface="Wingdings 2" pitchFamily="2" charset="2"/>
        <a:buChar char=""/>
        <a:defRPr sz="4300" kern="1200">
          <a:solidFill>
            <a:srgbClr val="595959"/>
          </a:solidFill>
          <a:latin typeface="+mn-lt"/>
          <a:ea typeface="+mn-ea"/>
          <a:cs typeface="+mn-cs"/>
        </a:defRPr>
      </a:lvl2pPr>
      <a:lvl3pPr marL="2743407"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800" kern="1200">
          <a:solidFill>
            <a:srgbClr val="595959"/>
          </a:solidFill>
          <a:latin typeface="+mn-lt"/>
          <a:ea typeface="+mn-ea"/>
          <a:cs typeface="+mn-cs"/>
        </a:defRPr>
      </a:lvl3pPr>
      <a:lvl4pPr marL="3840453"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300" kern="1200">
          <a:solidFill>
            <a:srgbClr val="595959"/>
          </a:solidFill>
          <a:latin typeface="+mn-lt"/>
          <a:ea typeface="+mn-ea"/>
          <a:cs typeface="+mn-cs"/>
        </a:defRPr>
      </a:lvl4pPr>
      <a:lvl5pPr marL="4937497"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300" kern="1200">
          <a:solidFill>
            <a:srgbClr val="595959"/>
          </a:solidFill>
          <a:latin typeface="+mn-lt"/>
          <a:ea typeface="+mn-ea"/>
          <a:cs typeface="+mn-cs"/>
        </a:defRPr>
      </a:lvl5pPr>
      <a:lvl6pPr marL="6035495"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6pPr>
      <a:lvl7pPr marL="7132858"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7pPr>
      <a:lvl8pPr marL="8230221"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8pPr>
      <a:lvl9pPr marL="9327584"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9pPr>
    </p:bodyStyle>
    <p:otherStyle>
      <a:defPPr>
        <a:defRPr lang="en-US"/>
      </a:defPPr>
      <a:lvl1pPr marL="0" algn="l" defTabSz="2194726" rtl="0" eaLnBrk="1" latinLnBrk="0" hangingPunct="1">
        <a:defRPr sz="4320" kern="1200">
          <a:solidFill>
            <a:schemeClr val="tx1"/>
          </a:solidFill>
          <a:latin typeface="+mn-lt"/>
          <a:ea typeface="+mn-ea"/>
          <a:cs typeface="+mn-cs"/>
        </a:defRPr>
      </a:lvl1pPr>
      <a:lvl2pPr marL="1097363" algn="l" defTabSz="2194726" rtl="0" eaLnBrk="1" latinLnBrk="0" hangingPunct="1">
        <a:defRPr sz="4320" kern="1200">
          <a:solidFill>
            <a:schemeClr val="tx1"/>
          </a:solidFill>
          <a:latin typeface="+mn-lt"/>
          <a:ea typeface="+mn-ea"/>
          <a:cs typeface="+mn-cs"/>
        </a:defRPr>
      </a:lvl2pPr>
      <a:lvl3pPr marL="2194726" algn="l" defTabSz="2194726" rtl="0" eaLnBrk="1" latinLnBrk="0" hangingPunct="1">
        <a:defRPr sz="4320" kern="1200">
          <a:solidFill>
            <a:schemeClr val="tx1"/>
          </a:solidFill>
          <a:latin typeface="+mn-lt"/>
          <a:ea typeface="+mn-ea"/>
          <a:cs typeface="+mn-cs"/>
        </a:defRPr>
      </a:lvl3pPr>
      <a:lvl4pPr marL="3292088" algn="l" defTabSz="2194726" rtl="0" eaLnBrk="1" latinLnBrk="0" hangingPunct="1">
        <a:defRPr sz="4320" kern="1200">
          <a:solidFill>
            <a:schemeClr val="tx1"/>
          </a:solidFill>
          <a:latin typeface="+mn-lt"/>
          <a:ea typeface="+mn-ea"/>
          <a:cs typeface="+mn-cs"/>
        </a:defRPr>
      </a:lvl4pPr>
      <a:lvl5pPr marL="4389451" algn="l" defTabSz="2194726" rtl="0" eaLnBrk="1" latinLnBrk="0" hangingPunct="1">
        <a:defRPr sz="4320" kern="1200">
          <a:solidFill>
            <a:schemeClr val="tx1"/>
          </a:solidFill>
          <a:latin typeface="+mn-lt"/>
          <a:ea typeface="+mn-ea"/>
          <a:cs typeface="+mn-cs"/>
        </a:defRPr>
      </a:lvl5pPr>
      <a:lvl6pPr marL="5486814" algn="l" defTabSz="2194726" rtl="0" eaLnBrk="1" latinLnBrk="0" hangingPunct="1">
        <a:defRPr sz="4320" kern="1200">
          <a:solidFill>
            <a:schemeClr val="tx1"/>
          </a:solidFill>
          <a:latin typeface="+mn-lt"/>
          <a:ea typeface="+mn-ea"/>
          <a:cs typeface="+mn-cs"/>
        </a:defRPr>
      </a:lvl6pPr>
      <a:lvl7pPr marL="6584177" algn="l" defTabSz="2194726" rtl="0" eaLnBrk="1" latinLnBrk="0" hangingPunct="1">
        <a:defRPr sz="4320" kern="1200">
          <a:solidFill>
            <a:schemeClr val="tx1"/>
          </a:solidFill>
          <a:latin typeface="+mn-lt"/>
          <a:ea typeface="+mn-ea"/>
          <a:cs typeface="+mn-cs"/>
        </a:defRPr>
      </a:lvl7pPr>
      <a:lvl8pPr marL="7681539" algn="l" defTabSz="2194726" rtl="0" eaLnBrk="1" latinLnBrk="0" hangingPunct="1">
        <a:defRPr sz="4320" kern="1200">
          <a:solidFill>
            <a:schemeClr val="tx1"/>
          </a:solidFill>
          <a:latin typeface="+mn-lt"/>
          <a:ea typeface="+mn-ea"/>
          <a:cs typeface="+mn-cs"/>
        </a:defRPr>
      </a:lvl8pPr>
      <a:lvl9pPr marL="8778902" algn="l" defTabSz="2194726"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 name="Picture 25">
            <a:extLst>
              <a:ext uri="{FF2B5EF4-FFF2-40B4-BE49-F238E27FC236}">
                <a16:creationId xmlns:a16="http://schemas.microsoft.com/office/drawing/2014/main" id="{05249986-185E-1F4F-8905-3DF74D4B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893" y="-86826"/>
            <a:ext cx="5118203" cy="30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0B9399-0942-44BB-AB9D-D3C9EDB5033D}"/>
              </a:ext>
            </a:extLst>
          </p:cNvPr>
          <p:cNvSpPr/>
          <p:nvPr/>
        </p:nvSpPr>
        <p:spPr>
          <a:xfrm>
            <a:off x="-78996" y="3177836"/>
            <a:ext cx="28688921" cy="16024564"/>
          </a:xfrm>
          <a:prstGeom prst="rect">
            <a:avLst/>
          </a:prstGeom>
          <a:solidFill>
            <a:srgbClr val="508FC9"/>
          </a:solidFill>
          <a:ln>
            <a:solidFill>
              <a:srgbClr val="508F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42800B8-2000-4119-B47E-BFE59B49070E}"/>
              </a:ext>
            </a:extLst>
          </p:cNvPr>
          <p:cNvSpPr/>
          <p:nvPr/>
        </p:nvSpPr>
        <p:spPr>
          <a:xfrm>
            <a:off x="26972156" y="3177835"/>
            <a:ext cx="6026150" cy="1602456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3">
            <a:extLst>
              <a:ext uri="{FF2B5EF4-FFF2-40B4-BE49-F238E27FC236}">
                <a16:creationId xmlns:a16="http://schemas.microsoft.com/office/drawing/2014/main" id="{30FD249C-265F-A140-9571-D675AB6AEFB0}"/>
              </a:ext>
            </a:extLst>
          </p:cNvPr>
          <p:cNvSpPr>
            <a:spLocks noChangeArrowheads="1"/>
          </p:cNvSpPr>
          <p:nvPr/>
        </p:nvSpPr>
        <p:spPr bwMode="auto">
          <a:xfrm>
            <a:off x="4149725" y="658826"/>
            <a:ext cx="244602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3503" tIns="156750" rIns="313503" bIns="156750"/>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50000"/>
              </a:spcBef>
            </a:pPr>
            <a:r>
              <a:rPr lang="en-US" altLang="en-US" sz="5400" dirty="0">
                <a:latin typeface="Times" pitchFamily="2" charset="0"/>
                <a:ea typeface="ヒラギノ角ゴ Pro W3" panose="020B0300000000000000" pitchFamily="34" charset="-128"/>
              </a:rPr>
              <a:t>Age Perception and Romantic Age in ASD </a:t>
            </a:r>
            <a:endParaRPr lang="en-US" altLang="en-US" sz="5400" b="1" dirty="0">
              <a:solidFill>
                <a:schemeClr val="bg1"/>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6151" name="Rectangle 3">
            <a:extLst>
              <a:ext uri="{FF2B5EF4-FFF2-40B4-BE49-F238E27FC236}">
                <a16:creationId xmlns:a16="http://schemas.microsoft.com/office/drawing/2014/main" id="{33AC3A97-5C69-844A-8852-01FA55CDD157}"/>
              </a:ext>
            </a:extLst>
          </p:cNvPr>
          <p:cNvSpPr>
            <a:spLocks noChangeArrowheads="1"/>
          </p:cNvSpPr>
          <p:nvPr/>
        </p:nvSpPr>
        <p:spPr bwMode="auto">
          <a:xfrm>
            <a:off x="-384175" y="1508434"/>
            <a:ext cx="335280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3503" tIns="156750" rIns="313503" bIns="156750"/>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50000"/>
              </a:spcBef>
            </a:pPr>
            <a:r>
              <a:rPr lang="en-US" altLang="en-US" sz="4000" dirty="0">
                <a:latin typeface="Times" pitchFamily="2" charset="0"/>
                <a:ea typeface="ヒラギノ角ゴ Pro W3" panose="020B0300000000000000" pitchFamily="34" charset="-128"/>
                <a:cs typeface="Times" pitchFamily="2" charset="0"/>
              </a:rPr>
              <a:t>Olivia Ward</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Jessica Rocha</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Jordan Sclar</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Eileen T. </a:t>
            </a:r>
            <a:r>
              <a:rPr lang="en-US" altLang="en-US" sz="4000" dirty="0" err="1">
                <a:latin typeface="Times" pitchFamily="2" charset="0"/>
                <a:ea typeface="ヒラギノ角ゴ Pro W3" panose="020B0300000000000000" pitchFamily="34" charset="-128"/>
                <a:cs typeface="Times" pitchFamily="2" charset="0"/>
              </a:rPr>
              <a:t>Crehan</a:t>
            </a:r>
            <a:r>
              <a:rPr lang="en-US" altLang="en-US" sz="4000" dirty="0">
                <a:latin typeface="Times" pitchFamily="2" charset="0"/>
                <a:ea typeface="ヒラギノ角ゴ Pro W3" panose="020B0300000000000000" pitchFamily="34" charset="-128"/>
                <a:cs typeface="Times" pitchFamily="2" charset="0"/>
              </a:rPr>
              <a:t>, PhD.</a:t>
            </a:r>
            <a:r>
              <a:rPr lang="en-US" altLang="en-US" sz="4000" baseline="30000" dirty="0">
                <a:latin typeface="Times" pitchFamily="2" charset="0"/>
                <a:ea typeface="ヒラギノ角ゴ Pro W3" panose="020B0300000000000000" pitchFamily="34" charset="-128"/>
                <a:cs typeface="Times" pitchFamily="2" charset="0"/>
              </a:rPr>
              <a:t>1, 2</a:t>
            </a:r>
            <a:endParaRPr lang="en-US" altLang="en-US" sz="4000" dirty="0">
              <a:latin typeface="Times" pitchFamily="2" charset="0"/>
              <a:ea typeface="ヒラギノ角ゴ Pro W3" panose="020B0300000000000000" pitchFamily="34" charset="-128"/>
              <a:cs typeface="Times" pitchFamily="2" charset="0"/>
            </a:endParaRPr>
          </a:p>
          <a:p>
            <a:pPr algn="ctr" eaLnBrk="1" hangingPunct="1">
              <a:spcBef>
                <a:spcPct val="50000"/>
              </a:spcBef>
            </a:pPr>
            <a:r>
              <a:rPr lang="en-US" sz="3200" baseline="30000" dirty="0">
                <a:latin typeface="Times New Roman"/>
                <a:ea typeface="ヒラギノ角ゴ Pro W3" charset="0"/>
                <a:cs typeface="Times New Roman"/>
              </a:rPr>
              <a:t>1 </a:t>
            </a:r>
            <a:r>
              <a:rPr lang="en-US" sz="3200" dirty="0">
                <a:latin typeface="Times New Roman"/>
                <a:ea typeface="ヒラギノ角ゴ Pro W3" charset="0"/>
                <a:cs typeface="Times New Roman"/>
              </a:rPr>
              <a:t>Eliot-Pearson Department of Child Study and Human Development, Tufts University </a:t>
            </a:r>
            <a:r>
              <a:rPr lang="en-US" sz="3200" baseline="30000" dirty="0">
                <a:latin typeface="Times New Roman"/>
                <a:ea typeface="ヒラギノ角ゴ Pro W3" charset="0"/>
                <a:cs typeface="Times New Roman"/>
              </a:rPr>
              <a:t>2 </a:t>
            </a:r>
            <a:r>
              <a:rPr lang="en-US" sz="3200" dirty="0">
                <a:latin typeface="Times New Roman"/>
                <a:ea typeface="ヒラギノ角ゴ Pro W3" charset="0"/>
                <a:cs typeface="Times New Roman"/>
              </a:rPr>
              <a:t>AARTS Center, Department of Psychiatry, Rush University Medical Center</a:t>
            </a:r>
          </a:p>
        </p:txBody>
      </p:sp>
      <p:sp>
        <p:nvSpPr>
          <p:cNvPr id="11" name="TextBox 6">
            <a:extLst>
              <a:ext uri="{FF2B5EF4-FFF2-40B4-BE49-F238E27FC236}">
                <a16:creationId xmlns:a16="http://schemas.microsoft.com/office/drawing/2014/main" id="{F8802FF4-F7B6-4E0F-B6D7-D18F3FE37B42}"/>
              </a:ext>
            </a:extLst>
          </p:cNvPr>
          <p:cNvSpPr txBox="1">
            <a:spLocks/>
          </p:cNvSpPr>
          <p:nvPr/>
        </p:nvSpPr>
        <p:spPr bwMode="auto">
          <a:xfrm>
            <a:off x="312258" y="3962402"/>
            <a:ext cx="8377717" cy="6138897"/>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charset="0"/>
                <a:ea typeface="ヒラギノ角ゴ Pro W3" charset="-128"/>
              </a:defRPr>
            </a:lvl1pPr>
            <a:lvl2pPr marL="37931725" indent="-37474525">
              <a:defRPr sz="6000">
                <a:solidFill>
                  <a:schemeClr val="tx1"/>
                </a:solidFill>
                <a:latin typeface="Times" charset="0"/>
                <a:ea typeface="ヒラギノ角ゴ Pro W3" charset="-128"/>
              </a:defRPr>
            </a:lvl2pPr>
            <a:lvl3pPr>
              <a:defRPr sz="6000">
                <a:solidFill>
                  <a:schemeClr val="tx1"/>
                </a:solidFill>
                <a:latin typeface="Times" charset="0"/>
                <a:ea typeface="ヒラギノ角ゴ Pro W3" charset="-128"/>
              </a:defRPr>
            </a:lvl3pPr>
            <a:lvl4pPr>
              <a:defRPr sz="6000">
                <a:solidFill>
                  <a:schemeClr val="tx1"/>
                </a:solidFill>
                <a:latin typeface="Times" charset="0"/>
                <a:ea typeface="ヒラギノ角ゴ Pro W3" charset="-128"/>
              </a:defRPr>
            </a:lvl4pPr>
            <a:lvl5pPr>
              <a:defRPr sz="6000">
                <a:solidFill>
                  <a:schemeClr val="tx1"/>
                </a:solidFill>
                <a:latin typeface="Times"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charset="0"/>
                <a:ea typeface="ヒラギノ角ゴ Pro W3" charset="-128"/>
              </a:defRPr>
            </a:lvl9pPr>
          </a:lstStyle>
          <a:p>
            <a:pPr>
              <a:spcBef>
                <a:spcPct val="20000"/>
              </a:spcBef>
              <a:defRPr/>
            </a:pPr>
            <a:r>
              <a:rPr lang="en-US" altLang="en-US" sz="4401" dirty="0">
                <a:solidFill>
                  <a:srgbClr val="660066"/>
                </a:solidFill>
                <a:latin typeface="Calibri" charset="0"/>
                <a:cs typeface="Arial" charset="0"/>
              </a:rPr>
              <a:t>Introduction</a:t>
            </a:r>
          </a:p>
          <a:p>
            <a:pPr algn="just">
              <a:lnSpc>
                <a:spcPts val="3000"/>
              </a:lnSpc>
              <a:buFont typeface="Arial" panose="020B0604020202020204" pitchFamily="34" charset="0"/>
              <a:buChar char="•"/>
            </a:pPr>
            <a:r>
              <a:rPr lang="en-US" altLang="en-US" sz="2200" dirty="0">
                <a:latin typeface="+mn-lt"/>
                <a:ea typeface="ヒラギノ角ゴ Pro W3" panose="020B0300000000000000" pitchFamily="34" charset="-128"/>
                <a:cs typeface="Times New Roman" panose="02020603050405020304" pitchFamily="18" charset="0"/>
              </a:rPr>
              <a:t>Previous research has shown  that, similarly to neurotypical (NT) adults, a</a:t>
            </a:r>
            <a:r>
              <a:rPr lang="en-US" sz="2200" dirty="0">
                <a:latin typeface="+mn-lt"/>
              </a:rPr>
              <a:t>dults with Autism Spectrum Disorder (ASD) long for partners. </a:t>
            </a:r>
          </a:p>
          <a:p>
            <a:pPr algn="just">
              <a:lnSpc>
                <a:spcPts val="3000"/>
              </a:lnSpc>
              <a:buFont typeface="Arial" panose="020B0604020202020204" pitchFamily="34" charset="0"/>
              <a:buChar char="•"/>
            </a:pPr>
            <a:r>
              <a:rPr lang="en-US" sz="2200" dirty="0">
                <a:latin typeface="+mn-lt"/>
              </a:rPr>
              <a:t>A main component of ASD is challenges in social interactions and Theory of Mind  which may impact relationships and perception of appropriate-aged partners (APA, 2018; Baron-Cohen, Leslie, &amp; </a:t>
            </a:r>
            <a:r>
              <a:rPr lang="en-US" sz="2200" dirty="0" err="1">
                <a:latin typeface="+mn-lt"/>
              </a:rPr>
              <a:t>Frith</a:t>
            </a:r>
            <a:r>
              <a:rPr lang="en-US" sz="2200" dirty="0">
                <a:latin typeface="+mn-lt"/>
              </a:rPr>
              <a:t>, 1985).</a:t>
            </a:r>
            <a:endParaRPr lang="en-US" sz="2200" dirty="0">
              <a:latin typeface="+mn-lt"/>
              <a:ea typeface="ヒラギノ角ゴ Pro W3" panose="020B0300000000000000" pitchFamily="34" charset="-128"/>
              <a:cs typeface="Times New Roman" panose="02020603050405020304" pitchFamily="18" charset="0"/>
            </a:endParaRPr>
          </a:p>
          <a:p>
            <a:pPr algn="just">
              <a:lnSpc>
                <a:spcPts val="3000"/>
              </a:lnSpc>
              <a:buFont typeface="Arial" panose="020B0604020202020204" pitchFamily="34" charset="0"/>
              <a:buChar char="•"/>
            </a:pPr>
            <a:r>
              <a:rPr lang="en-US" sz="2200" dirty="0">
                <a:latin typeface="+mn-lt"/>
              </a:rPr>
              <a:t>There is debate among researchers about whether individuals with ASD learn better with the use of visual cues and images than neurotypical individuals</a:t>
            </a:r>
          </a:p>
          <a:p>
            <a:pPr>
              <a:lnSpc>
                <a:spcPts val="3000"/>
              </a:lnSpc>
            </a:pPr>
            <a:r>
              <a:rPr lang="en-US" sz="2200" dirty="0">
                <a:latin typeface="+mn-lt"/>
              </a:rPr>
              <a:t> (</a:t>
            </a:r>
            <a:r>
              <a:rPr lang="en-US" sz="2200" dirty="0" err="1">
                <a:latin typeface="+mn-lt"/>
              </a:rPr>
              <a:t>Erdődi</a:t>
            </a:r>
            <a:r>
              <a:rPr lang="en-US" sz="2200" dirty="0">
                <a:latin typeface="+mn-lt"/>
              </a:rPr>
              <a:t>, </a:t>
            </a:r>
            <a:r>
              <a:rPr lang="en-US" sz="2200" dirty="0" err="1">
                <a:latin typeface="+mn-lt"/>
              </a:rPr>
              <a:t>Lajiness</a:t>
            </a:r>
            <a:r>
              <a:rPr lang="en-US" sz="2200" dirty="0">
                <a:latin typeface="+mn-lt"/>
              </a:rPr>
              <a:t>-O’Neill, &amp; Schmitt, 2013; Quill,1997; </a:t>
            </a:r>
            <a:r>
              <a:rPr lang="en-US" sz="2200" dirty="0" err="1">
                <a:latin typeface="+mn-lt"/>
              </a:rPr>
              <a:t>Trembath</a:t>
            </a:r>
            <a:r>
              <a:rPr lang="en-US" sz="2200" dirty="0">
                <a:latin typeface="+mn-lt"/>
              </a:rPr>
              <a:t>, </a:t>
            </a:r>
            <a:r>
              <a:rPr lang="en-US" sz="2200" dirty="0" err="1">
                <a:latin typeface="+mn-lt"/>
              </a:rPr>
              <a:t>Vivanti</a:t>
            </a:r>
            <a:r>
              <a:rPr lang="en-US" sz="2200" dirty="0">
                <a:latin typeface="+mn-lt"/>
              </a:rPr>
              <a:t>, </a:t>
            </a:r>
            <a:r>
              <a:rPr lang="en-US" sz="2200" dirty="0" err="1">
                <a:latin typeface="+mn-lt"/>
              </a:rPr>
              <a:t>Iacono</a:t>
            </a:r>
            <a:r>
              <a:rPr lang="en-US" sz="2200" dirty="0">
                <a:latin typeface="+mn-lt"/>
              </a:rPr>
              <a:t>, &amp; Dissanayake, 2015). </a:t>
            </a:r>
          </a:p>
          <a:p>
            <a:pPr algn="just">
              <a:lnSpc>
                <a:spcPts val="3000"/>
              </a:lnSpc>
              <a:buFont typeface="Arial" panose="020B0604020202020204" pitchFamily="34" charset="0"/>
              <a:buChar char="•"/>
            </a:pPr>
            <a:r>
              <a:rPr lang="en-US" sz="2200" dirty="0">
                <a:latin typeface="+mn-lt"/>
              </a:rPr>
              <a:t> There is mixed support on the level of self-perception that individuals with ASD have (Robinson, </a:t>
            </a:r>
            <a:r>
              <a:rPr lang="en-US" sz="2200" dirty="0" err="1">
                <a:latin typeface="+mn-lt"/>
              </a:rPr>
              <a:t>Howlin</a:t>
            </a:r>
            <a:r>
              <a:rPr lang="en-US" sz="2200" dirty="0">
                <a:latin typeface="+mn-lt"/>
              </a:rPr>
              <a:t>, &amp; Russel, 2017; </a:t>
            </a:r>
            <a:r>
              <a:rPr lang="en-US" sz="2200" dirty="0" err="1">
                <a:latin typeface="+mn-lt"/>
              </a:rPr>
              <a:t>Schriber</a:t>
            </a:r>
            <a:r>
              <a:rPr lang="en-US" sz="2200" dirty="0">
                <a:latin typeface="+mn-lt"/>
              </a:rPr>
              <a:t>, Robins, &amp; Solomon, 2014)</a:t>
            </a:r>
            <a:endParaRPr lang="en-US" altLang="en-US" sz="2200" dirty="0">
              <a:solidFill>
                <a:srgbClr val="10253F"/>
              </a:solidFill>
              <a:latin typeface="+mn-lt"/>
              <a:cs typeface="Arial" charset="0"/>
            </a:endParaRPr>
          </a:p>
          <a:p>
            <a:pPr>
              <a:spcBef>
                <a:spcPct val="20000"/>
              </a:spcBef>
              <a:defRPr/>
            </a:pPr>
            <a:br>
              <a:rPr lang="en-US" altLang="en-US" sz="2000" dirty="0">
                <a:solidFill>
                  <a:srgbClr val="000090"/>
                </a:solidFill>
                <a:latin typeface="Calibri" charset="0"/>
                <a:cs typeface="Arial" charset="0"/>
              </a:rPr>
            </a:br>
            <a:br>
              <a:rPr lang="en-US" altLang="en-US" sz="2000" dirty="0">
                <a:solidFill>
                  <a:srgbClr val="000090"/>
                </a:solidFill>
                <a:latin typeface="Calibri" charset="0"/>
                <a:cs typeface="Arial" charset="0"/>
              </a:rPr>
            </a:br>
            <a:endParaRPr lang="en-US" altLang="en-US" sz="2000" dirty="0">
              <a:solidFill>
                <a:srgbClr val="000090"/>
              </a:solidFill>
              <a:latin typeface="Calibri" charset="0"/>
              <a:cs typeface="Arial" charset="0"/>
            </a:endParaRPr>
          </a:p>
          <a:p>
            <a:pPr>
              <a:spcBef>
                <a:spcPct val="20000"/>
              </a:spcBef>
              <a:defRPr/>
            </a:pPr>
            <a:r>
              <a:rPr lang="en-US" altLang="en-US" sz="2400" dirty="0">
                <a:solidFill>
                  <a:srgbClr val="10253F"/>
                </a:solidFill>
                <a:latin typeface="Calibri" charset="0"/>
                <a:cs typeface="Arial" charset="0"/>
              </a:rPr>
              <a:t> </a:t>
            </a:r>
          </a:p>
          <a:p>
            <a:pPr>
              <a:spcAft>
                <a:spcPts val="600"/>
              </a:spcAft>
              <a:defRPr/>
            </a:pPr>
            <a:endParaRPr lang="en-US" altLang="en-US" sz="2801" dirty="0">
              <a:latin typeface="Calibri" charset="0"/>
              <a:cs typeface="Arial" charset="0"/>
            </a:endParaRPr>
          </a:p>
        </p:txBody>
      </p:sp>
      <p:sp>
        <p:nvSpPr>
          <p:cNvPr id="12" name="TextBox 6">
            <a:extLst>
              <a:ext uri="{FF2B5EF4-FFF2-40B4-BE49-F238E27FC236}">
                <a16:creationId xmlns:a16="http://schemas.microsoft.com/office/drawing/2014/main" id="{35B8E002-42B2-4FD0-9594-03AF02EB0D64}"/>
              </a:ext>
            </a:extLst>
          </p:cNvPr>
          <p:cNvSpPr txBox="1">
            <a:spLocks/>
          </p:cNvSpPr>
          <p:nvPr/>
        </p:nvSpPr>
        <p:spPr bwMode="auto">
          <a:xfrm>
            <a:off x="312260" y="13716001"/>
            <a:ext cx="8376248" cy="3991701"/>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charset="0"/>
                <a:ea typeface="ヒラギノ角ゴ Pro W3" charset="-128"/>
              </a:defRPr>
            </a:lvl1pPr>
            <a:lvl2pPr marL="37931725" indent="-37474525">
              <a:defRPr sz="6000">
                <a:solidFill>
                  <a:schemeClr val="tx1"/>
                </a:solidFill>
                <a:latin typeface="Times" charset="0"/>
                <a:ea typeface="ヒラギノ角ゴ Pro W3" charset="-128"/>
              </a:defRPr>
            </a:lvl2pPr>
            <a:lvl3pPr>
              <a:defRPr sz="6000">
                <a:solidFill>
                  <a:schemeClr val="tx1"/>
                </a:solidFill>
                <a:latin typeface="Times" charset="0"/>
                <a:ea typeface="ヒラギノ角ゴ Pro W3" charset="-128"/>
              </a:defRPr>
            </a:lvl3pPr>
            <a:lvl4pPr>
              <a:defRPr sz="6000">
                <a:solidFill>
                  <a:schemeClr val="tx1"/>
                </a:solidFill>
                <a:latin typeface="Times" charset="0"/>
                <a:ea typeface="ヒラギノ角ゴ Pro W3" charset="-128"/>
              </a:defRPr>
            </a:lvl4pPr>
            <a:lvl5pPr>
              <a:defRPr sz="6000">
                <a:solidFill>
                  <a:schemeClr val="tx1"/>
                </a:solidFill>
                <a:latin typeface="Times"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charset="0"/>
                <a:ea typeface="ヒラギノ角ゴ Pro W3" charset="-128"/>
              </a:defRPr>
            </a:lvl9pPr>
          </a:lstStyle>
          <a:p>
            <a:pPr>
              <a:spcBef>
                <a:spcPct val="20000"/>
              </a:spcBef>
              <a:defRPr/>
            </a:pPr>
            <a:r>
              <a:rPr lang="en-US" altLang="en-US" sz="4401" dirty="0">
                <a:solidFill>
                  <a:srgbClr val="660066"/>
                </a:solidFill>
                <a:latin typeface="Calibri" charset="0"/>
                <a:cs typeface="Arial" charset="0"/>
              </a:rPr>
              <a:t>Methods</a:t>
            </a:r>
          </a:p>
          <a:p>
            <a:pPr marL="342928" indent="-342928" algn="just">
              <a:spcBef>
                <a:spcPct val="20000"/>
              </a:spcBef>
              <a:buFont typeface="Arial" panose="020B0604020202020204" pitchFamily="34" charset="0"/>
              <a:buChar char="•"/>
              <a:defRPr/>
            </a:pPr>
            <a:r>
              <a:rPr lang="en-US" sz="2400" b="1" dirty="0">
                <a:solidFill>
                  <a:srgbClr val="660066"/>
                </a:solidFill>
              </a:rPr>
              <a:t>P</a:t>
            </a:r>
            <a:r>
              <a:rPr lang="en-US" sz="2400" b="1" dirty="0">
                <a:solidFill>
                  <a:srgbClr val="660066"/>
                </a:solidFill>
                <a:latin typeface="+mn-lt"/>
              </a:rPr>
              <a:t>articipants:</a:t>
            </a:r>
            <a:r>
              <a:rPr lang="en-US" sz="2400" dirty="0">
                <a:latin typeface="+mn-lt"/>
              </a:rPr>
              <a:t> 141 adults with ages ranging from 18-58 (54 with a diagnosis of autism, 87 NT) </a:t>
            </a:r>
            <a:endParaRPr lang="en-US" altLang="en-US" sz="2400" dirty="0">
              <a:solidFill>
                <a:srgbClr val="10253F"/>
              </a:solidFill>
              <a:latin typeface="+mn-lt"/>
              <a:cs typeface="Arial" charset="0"/>
            </a:endParaRPr>
          </a:p>
          <a:p>
            <a:pPr marL="342928" indent="-342928" algn="just">
              <a:spcBef>
                <a:spcPct val="20000"/>
              </a:spcBef>
              <a:buFont typeface="Arial" panose="020B0604020202020204" pitchFamily="34" charset="0"/>
              <a:buChar char="•"/>
              <a:defRPr/>
            </a:pPr>
            <a:r>
              <a:rPr lang="en-US" altLang="en-US" sz="2400" b="1" dirty="0">
                <a:solidFill>
                  <a:srgbClr val="660066"/>
                </a:solidFill>
                <a:latin typeface="+mn-lt"/>
                <a:cs typeface="Arial" charset="0"/>
              </a:rPr>
              <a:t>Measures</a:t>
            </a:r>
            <a:r>
              <a:rPr lang="en-US" altLang="en-US" sz="2400" dirty="0">
                <a:latin typeface="+mn-lt"/>
                <a:cs typeface="Arial" charset="0"/>
              </a:rPr>
              <a:t>: </a:t>
            </a:r>
            <a:r>
              <a:rPr lang="en-US" sz="2400" dirty="0">
                <a:latin typeface="+mn-lt"/>
              </a:rPr>
              <a:t>Participants were presented with images of groups of people across six age </a:t>
            </a:r>
            <a:r>
              <a:rPr lang="en-US" sz="2400" dirty="0">
                <a:latin typeface="+mj-lt"/>
              </a:rPr>
              <a:t>ranges (Figures 1 &amp; 2) and then </a:t>
            </a:r>
            <a:r>
              <a:rPr lang="en-US" sz="2400" dirty="0">
                <a:latin typeface="+mn-lt"/>
              </a:rPr>
              <a:t>rated which groups were similar ages to themselves and which groups were appropriate as romantic partners  (Figure 3).</a:t>
            </a:r>
          </a:p>
          <a:p>
            <a:pPr marL="342928" indent="-342928" algn="just">
              <a:spcBef>
                <a:spcPct val="20000"/>
              </a:spcBef>
              <a:buFont typeface="Arial" panose="020B0604020202020204" pitchFamily="34" charset="0"/>
              <a:buChar char="•"/>
              <a:defRPr/>
            </a:pPr>
            <a:r>
              <a:rPr lang="en-US" sz="2400" b="1" dirty="0">
                <a:solidFill>
                  <a:srgbClr val="660066"/>
                </a:solidFill>
                <a:latin typeface="+mn-lt"/>
              </a:rPr>
              <a:t>Analysis</a:t>
            </a:r>
            <a:r>
              <a:rPr lang="en-US" sz="2400" dirty="0">
                <a:latin typeface="+mn-lt"/>
              </a:rPr>
              <a:t>: Self-report scores were compared by diagnosis using Chi-Square analysis. </a:t>
            </a:r>
          </a:p>
          <a:p>
            <a:pPr>
              <a:spcBef>
                <a:spcPct val="20000"/>
              </a:spcBef>
              <a:defRPr/>
            </a:pPr>
            <a:endParaRPr lang="en-US" altLang="en-US" sz="3200" dirty="0">
              <a:solidFill>
                <a:srgbClr val="10253F"/>
              </a:solidFill>
              <a:latin typeface="Calibri" charset="0"/>
              <a:cs typeface="Arial" charset="0"/>
            </a:endParaRPr>
          </a:p>
          <a:p>
            <a:pPr>
              <a:spcBef>
                <a:spcPct val="20000"/>
              </a:spcBef>
              <a:defRPr/>
            </a:pPr>
            <a:br>
              <a:rPr lang="en-US" altLang="en-US" sz="2801" dirty="0">
                <a:solidFill>
                  <a:srgbClr val="000090"/>
                </a:solidFill>
                <a:latin typeface="Calibri" charset="0"/>
                <a:cs typeface="Arial" charset="0"/>
              </a:rPr>
            </a:br>
            <a:br>
              <a:rPr lang="en-US" altLang="en-US" sz="2801" dirty="0">
                <a:solidFill>
                  <a:srgbClr val="000090"/>
                </a:solidFill>
                <a:latin typeface="Calibri" charset="0"/>
                <a:cs typeface="Arial" charset="0"/>
              </a:rPr>
            </a:br>
            <a:endParaRPr lang="en-US" altLang="en-US" sz="2801" dirty="0">
              <a:solidFill>
                <a:srgbClr val="000090"/>
              </a:solidFill>
              <a:latin typeface="Calibri" charset="0"/>
              <a:cs typeface="Arial" charset="0"/>
            </a:endParaRPr>
          </a:p>
          <a:p>
            <a:pPr>
              <a:spcBef>
                <a:spcPct val="20000"/>
              </a:spcBef>
              <a:defRPr/>
            </a:pPr>
            <a:r>
              <a:rPr lang="en-US" altLang="en-US" sz="2801" dirty="0">
                <a:solidFill>
                  <a:srgbClr val="10253F"/>
                </a:solidFill>
                <a:latin typeface="Calibri" charset="0"/>
                <a:cs typeface="Arial" charset="0"/>
              </a:rPr>
              <a:t> </a:t>
            </a:r>
          </a:p>
          <a:p>
            <a:pPr>
              <a:spcAft>
                <a:spcPts val="600"/>
              </a:spcAft>
              <a:defRPr/>
            </a:pPr>
            <a:endParaRPr lang="en-US" altLang="en-US" sz="2801" dirty="0">
              <a:latin typeface="Calibri" charset="0"/>
              <a:cs typeface="Arial" charset="0"/>
            </a:endParaRPr>
          </a:p>
        </p:txBody>
      </p:sp>
      <p:sp>
        <p:nvSpPr>
          <p:cNvPr id="6154" name="TextBox 6">
            <a:extLst>
              <a:ext uri="{FF2B5EF4-FFF2-40B4-BE49-F238E27FC236}">
                <a16:creationId xmlns:a16="http://schemas.microsoft.com/office/drawing/2014/main" id="{6695A547-4C42-604A-A89A-5FA6DB2024DA}"/>
              </a:ext>
            </a:extLst>
          </p:cNvPr>
          <p:cNvSpPr txBox="1">
            <a:spLocks/>
          </p:cNvSpPr>
          <p:nvPr/>
        </p:nvSpPr>
        <p:spPr bwMode="auto">
          <a:xfrm>
            <a:off x="312260" y="10221664"/>
            <a:ext cx="8376248" cy="3334433"/>
          </a:xfrm>
          <a:prstGeom prst="rect">
            <a:avLst/>
          </a:prstGeom>
          <a:solidFill>
            <a:schemeClr val="bg1"/>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spcBef>
                <a:spcPct val="20000"/>
              </a:spcBef>
            </a:pPr>
            <a:r>
              <a:rPr lang="en-US" altLang="en-US" sz="4401" dirty="0">
                <a:solidFill>
                  <a:srgbClr val="660066"/>
                </a:solidFill>
                <a:latin typeface="Calibri" panose="020F0502020204030204" pitchFamily="34" charset="0"/>
                <a:ea typeface="ヒラギノ角ゴ Pro W3" panose="020B0300000000000000" pitchFamily="34" charset="-128"/>
                <a:cs typeface="Arial" panose="020B0604020202020204" pitchFamily="34" charset="0"/>
              </a:rPr>
              <a:t>Purpose</a:t>
            </a:r>
          </a:p>
          <a:p>
            <a:pPr marL="514393" indent="-514393" algn="just">
              <a:spcBef>
                <a:spcPct val="20000"/>
              </a:spcBef>
              <a:buAutoNum type="arabicParenR"/>
            </a:pPr>
            <a:r>
              <a:rPr lang="en-US" altLang="en-US" sz="3200" dirty="0">
                <a:latin typeface="+mn-lt"/>
                <a:ea typeface="ヒラギノ角ゴ Pro W3" panose="020B0300000000000000" pitchFamily="34" charset="-128"/>
                <a:cs typeface="Arial" panose="020B0604020202020204" pitchFamily="34" charset="0"/>
              </a:rPr>
              <a:t>To explore how diagnostic status impacts perception of an individuals’ own age</a:t>
            </a:r>
          </a:p>
          <a:p>
            <a:pPr marL="514393" indent="-514393" algn="just">
              <a:spcBef>
                <a:spcPct val="20000"/>
              </a:spcBef>
              <a:buAutoNum type="arabicParenR"/>
            </a:pPr>
            <a:r>
              <a:rPr lang="en-US" altLang="en-US" sz="3200" dirty="0">
                <a:latin typeface="+mn-lt"/>
                <a:ea typeface="ヒラギノ角ゴ Pro W3" panose="020B0300000000000000" pitchFamily="34" charset="-128"/>
                <a:cs typeface="Arial" panose="020B0604020202020204" pitchFamily="34" charset="0"/>
              </a:rPr>
              <a:t>To explore how diagnostic status impacts the perception of appropriately-aged romantic partners</a:t>
            </a:r>
            <a:r>
              <a:rPr lang="en-US" altLang="en-US" sz="2801" dirty="0">
                <a:latin typeface="+mn-lt"/>
                <a:ea typeface="ヒラギノ角ゴ Pro W3" panose="020B0300000000000000" pitchFamily="34" charset="-128"/>
                <a:cs typeface="Arial" panose="020B0604020202020204" pitchFamily="34" charset="0"/>
              </a:rPr>
              <a:t>. </a:t>
            </a:r>
          </a:p>
        </p:txBody>
      </p:sp>
      <p:sp>
        <p:nvSpPr>
          <p:cNvPr id="6156" name="TextBox 2">
            <a:extLst>
              <a:ext uri="{FF2B5EF4-FFF2-40B4-BE49-F238E27FC236}">
                <a16:creationId xmlns:a16="http://schemas.microsoft.com/office/drawing/2014/main" id="{5C153A81-8E32-6E47-B149-5153184AE59C}"/>
              </a:ext>
            </a:extLst>
          </p:cNvPr>
          <p:cNvSpPr txBox="1">
            <a:spLocks noChangeArrowheads="1"/>
          </p:cNvSpPr>
          <p:nvPr/>
        </p:nvSpPr>
        <p:spPr bwMode="auto">
          <a:xfrm>
            <a:off x="17823128" y="13546644"/>
            <a:ext cx="12980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i="1" dirty="0">
                <a:latin typeface="Times" pitchFamily="2" charset="0"/>
              </a:rPr>
              <a:t>Figure 4. </a:t>
            </a:r>
            <a:r>
              <a:rPr lang="en-US" altLang="en-US" sz="2000" dirty="0">
                <a:latin typeface="Times" pitchFamily="2" charset="0"/>
              </a:rPr>
              <a:t>Example item and response scale for perception of age and romantic partners</a:t>
            </a:r>
          </a:p>
        </p:txBody>
      </p:sp>
      <p:sp>
        <p:nvSpPr>
          <p:cNvPr id="6157" name="TextBox 6">
            <a:extLst>
              <a:ext uri="{FF2B5EF4-FFF2-40B4-BE49-F238E27FC236}">
                <a16:creationId xmlns:a16="http://schemas.microsoft.com/office/drawing/2014/main" id="{8A1CD6AE-E2E4-954F-8DAB-1BAA83F1555F}"/>
              </a:ext>
            </a:extLst>
          </p:cNvPr>
          <p:cNvSpPr txBox="1">
            <a:spLocks/>
          </p:cNvSpPr>
          <p:nvPr/>
        </p:nvSpPr>
        <p:spPr bwMode="auto">
          <a:xfrm>
            <a:off x="9132359" y="3937198"/>
            <a:ext cx="58324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Table 1.</a:t>
            </a:r>
          </a:p>
          <a:p>
            <a:pPr eaLnBrk="1" hangingPunct="1">
              <a:spcBef>
                <a:spcPct val="20000"/>
              </a:spcBef>
            </a:pPr>
            <a:r>
              <a:rPr lang="en-US" altLang="en-US" sz="2000" i="1" dirty="0">
                <a:latin typeface="Times" pitchFamily="2" charset="0"/>
                <a:ea typeface="ヒラギノ角ゴ Pro W3" panose="020B0300000000000000" pitchFamily="34" charset="-128"/>
                <a:cs typeface="Times" pitchFamily="2" charset="0"/>
              </a:rPr>
              <a:t>Participant Demographics </a:t>
            </a: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br>
              <a:rPr lang="en-US" altLang="en-US" sz="2000" dirty="0">
                <a:latin typeface="Times" pitchFamily="2" charset="0"/>
                <a:ea typeface="ヒラギノ角ゴ Pro W3" panose="020B0300000000000000" pitchFamily="34" charset="-128"/>
                <a:cs typeface="Times" pitchFamily="2" charset="0"/>
              </a:rPr>
            </a:b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 </a:t>
            </a:r>
          </a:p>
          <a:p>
            <a:pPr>
              <a:spcAft>
                <a:spcPts val="600"/>
              </a:spcAft>
            </a:pPr>
            <a:endParaRPr lang="en-US" altLang="en-US" sz="2000" dirty="0">
              <a:latin typeface="Times" pitchFamily="2" charset="0"/>
              <a:ea typeface="ヒラギノ角ゴ Pro W3" panose="020B0300000000000000" pitchFamily="34" charset="-128"/>
              <a:cs typeface="Times" pitchFamily="2" charset="0"/>
            </a:endParaRPr>
          </a:p>
        </p:txBody>
      </p:sp>
      <p:graphicFrame>
        <p:nvGraphicFramePr>
          <p:cNvPr id="17" name="Table 16">
            <a:extLst>
              <a:ext uri="{FF2B5EF4-FFF2-40B4-BE49-F238E27FC236}">
                <a16:creationId xmlns:a16="http://schemas.microsoft.com/office/drawing/2014/main" id="{F48FEAFF-FD2D-4E8E-AA49-1D2511ED757D}"/>
              </a:ext>
            </a:extLst>
          </p:cNvPr>
          <p:cNvGraphicFramePr>
            <a:graphicFrameLocks noGrp="1"/>
          </p:cNvGraphicFramePr>
          <p:nvPr>
            <p:extLst>
              <p:ext uri="{D42A27DB-BD31-4B8C-83A1-F6EECF244321}">
                <p14:modId xmlns:p14="http://schemas.microsoft.com/office/powerpoint/2010/main" val="705020007"/>
              </p:ext>
            </p:extLst>
          </p:nvPr>
        </p:nvGraphicFramePr>
        <p:xfrm>
          <a:off x="9065233" y="4718352"/>
          <a:ext cx="5193506" cy="5886250"/>
        </p:xfrm>
        <a:graphic>
          <a:graphicData uri="http://schemas.openxmlformats.org/drawingml/2006/table">
            <a:tbl>
              <a:tblPr>
                <a:tableStyleId>{5C22544A-7EE6-4342-B048-85BDC9FD1C3A}</a:tableStyleId>
              </a:tblPr>
              <a:tblGrid>
                <a:gridCol w="2968269">
                  <a:extLst>
                    <a:ext uri="{9D8B030D-6E8A-4147-A177-3AD203B41FA5}">
                      <a16:colId xmlns:a16="http://schemas.microsoft.com/office/drawing/2014/main" val="859526081"/>
                    </a:ext>
                  </a:extLst>
                </a:gridCol>
                <a:gridCol w="2225237">
                  <a:extLst>
                    <a:ext uri="{9D8B030D-6E8A-4147-A177-3AD203B41FA5}">
                      <a16:colId xmlns:a16="http://schemas.microsoft.com/office/drawing/2014/main" val="91291237"/>
                    </a:ext>
                  </a:extLst>
                </a:gridCol>
              </a:tblGrid>
              <a:tr h="280670">
                <a:tc>
                  <a:txBody>
                    <a:bodyPr/>
                    <a:lstStyle/>
                    <a:p>
                      <a:pPr algn="l" fontAlgn="b"/>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a:effectLst/>
                        </a:rPr>
                        <a:t>ASD</a:t>
                      </a:r>
                      <a:endParaRPr lang="en-US" sz="1800" b="0" i="0" u="none" strike="noStrike">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499140178"/>
                  </a:ext>
                </a:extLst>
              </a:tr>
              <a:tr h="513908">
                <a:tc>
                  <a:txBody>
                    <a:bodyPr/>
                    <a:lstStyle/>
                    <a:p>
                      <a:pPr algn="ctr" fontAlgn="b"/>
                      <a:r>
                        <a:rPr lang="en-US" sz="1800" u="none" strike="noStrike" dirty="0">
                          <a:effectLst/>
                        </a:rPr>
                        <a:t>Number of ASD Participants</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54</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136502929"/>
                  </a:ext>
                </a:extLst>
              </a:tr>
              <a:tr h="435405">
                <a:tc>
                  <a:txBody>
                    <a:bodyPr/>
                    <a:lstStyle/>
                    <a:p>
                      <a:pPr algn="ctr" fontAlgn="b"/>
                      <a:r>
                        <a:rPr lang="en-US" sz="1800" b="0" i="0" u="none" strike="noStrike" dirty="0">
                          <a:solidFill>
                            <a:srgbClr val="000000"/>
                          </a:solidFill>
                          <a:effectLst/>
                          <a:latin typeface="Calibri" panose="020F0502020204030204" pitchFamily="34" charset="0"/>
                        </a:rPr>
                        <a:t>Number of NT Participants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87</a:t>
                      </a:r>
                    </a:p>
                  </a:txBody>
                  <a:tcPr marL="6351" marR="6351" marT="6350" marB="0" anchor="b"/>
                </a:tc>
                <a:extLst>
                  <a:ext uri="{0D108BD9-81ED-4DB2-BD59-A6C34878D82A}">
                    <a16:rowId xmlns:a16="http://schemas.microsoft.com/office/drawing/2014/main" val="4045631207"/>
                  </a:ext>
                </a:extLst>
              </a:tr>
              <a:tr h="767922">
                <a:tc>
                  <a:txBody>
                    <a:bodyPr/>
                    <a:lstStyle/>
                    <a:p>
                      <a:pPr algn="l" fontAlgn="b"/>
                      <a:r>
                        <a:rPr lang="en-US" sz="1800" b="0" i="0" u="none" strike="noStrike" dirty="0">
                          <a:solidFill>
                            <a:srgbClr val="000000"/>
                          </a:solidFill>
                          <a:effectLst/>
                          <a:latin typeface="Calibri" panose="020F0502020204030204" pitchFamily="34" charset="0"/>
                        </a:rPr>
                        <a:t>Sex</a:t>
                      </a:r>
                    </a:p>
                  </a:txBody>
                  <a:tcPr marL="6351" marR="6351" marT="6350" marB="0" anchor="b"/>
                </a:tc>
                <a:tc>
                  <a:txBody>
                    <a:bodyPr/>
                    <a:lstStyle/>
                    <a:p>
                      <a:pPr algn="ctr" fontAlgn="b"/>
                      <a:r>
                        <a:rPr lang="en-US" sz="1800" u="none" strike="noStrike" dirty="0">
                          <a:effectLst/>
                        </a:rPr>
                        <a:t>71%</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078980199"/>
                  </a:ext>
                </a:extLst>
              </a:tr>
              <a:tr h="513908">
                <a:tc>
                  <a:txBody>
                    <a:bodyPr/>
                    <a:lstStyle/>
                    <a:p>
                      <a:pPr algn="r" fontAlgn="b"/>
                      <a:r>
                        <a:rPr lang="en-US" sz="1800" b="0" i="0" u="none" strike="noStrike" dirty="0">
                          <a:solidFill>
                            <a:srgbClr val="000000"/>
                          </a:solidFill>
                          <a:effectLst/>
                          <a:latin typeface="Calibri" panose="020F0502020204030204" pitchFamily="34" charset="0"/>
                        </a:rPr>
                        <a:t>Female</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69</a:t>
                      </a:r>
                    </a:p>
                  </a:txBody>
                  <a:tcPr marL="6351" marR="6351" marT="6350" marB="0" anchor="b"/>
                </a:tc>
                <a:extLst>
                  <a:ext uri="{0D108BD9-81ED-4DB2-BD59-A6C34878D82A}">
                    <a16:rowId xmlns:a16="http://schemas.microsoft.com/office/drawing/2014/main" val="1101217828"/>
                  </a:ext>
                </a:extLst>
              </a:tr>
              <a:tr h="513908">
                <a:tc>
                  <a:txBody>
                    <a:bodyPr/>
                    <a:lstStyle/>
                    <a:p>
                      <a:pPr algn="r" fontAlgn="b"/>
                      <a:r>
                        <a:rPr lang="en-US" sz="1800" b="0" i="0" u="none" strike="noStrike" dirty="0">
                          <a:solidFill>
                            <a:srgbClr val="000000"/>
                          </a:solidFill>
                          <a:effectLst/>
                          <a:latin typeface="Calibri" panose="020F0502020204030204" pitchFamily="34" charset="0"/>
                        </a:rPr>
                        <a:t>Male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43</a:t>
                      </a:r>
                    </a:p>
                  </a:txBody>
                  <a:tcPr marL="6351" marR="6351" marT="6350" marB="0" anchor="b"/>
                </a:tc>
                <a:extLst>
                  <a:ext uri="{0D108BD9-81ED-4DB2-BD59-A6C34878D82A}">
                    <a16:rowId xmlns:a16="http://schemas.microsoft.com/office/drawing/2014/main" val="688624140"/>
                  </a:ext>
                </a:extLst>
              </a:tr>
              <a:tr h="435405">
                <a:tc>
                  <a:txBody>
                    <a:bodyPr/>
                    <a:lstStyle/>
                    <a:p>
                      <a:pPr algn="r" fontAlgn="b"/>
                      <a:r>
                        <a:rPr lang="en-US" sz="1800" b="0" i="0" u="none" strike="noStrike" dirty="0">
                          <a:solidFill>
                            <a:srgbClr val="000000"/>
                          </a:solidFill>
                          <a:effectLst/>
                          <a:latin typeface="Calibri" panose="020F0502020204030204" pitchFamily="34" charset="0"/>
                        </a:rPr>
                        <a:t>Unspecified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23</a:t>
                      </a:r>
                    </a:p>
                  </a:txBody>
                  <a:tcPr marL="6351" marR="6351" marT="6350" marB="0" anchor="b"/>
                </a:tc>
                <a:extLst>
                  <a:ext uri="{0D108BD9-81ED-4DB2-BD59-A6C34878D82A}">
                    <a16:rowId xmlns:a16="http://schemas.microsoft.com/office/drawing/2014/main" val="1845099581"/>
                  </a:ext>
                </a:extLst>
              </a:tr>
              <a:tr h="829310">
                <a:tc>
                  <a:txBody>
                    <a:bodyPr/>
                    <a:lstStyle/>
                    <a:p>
                      <a:pPr algn="l" fontAlgn="b"/>
                      <a:endParaRPr lang="en-US" sz="1800" b="0" i="0" u="none" strike="noStrike" dirty="0">
                        <a:solidFill>
                          <a:srgbClr val="000000"/>
                        </a:solidFill>
                        <a:effectLst/>
                        <a:latin typeface="Calibri" panose="020F0502020204030204" pitchFamily="34" charset="0"/>
                      </a:endParaRPr>
                    </a:p>
                    <a:p>
                      <a:pPr algn="l" fontAlgn="b"/>
                      <a:endParaRPr lang="en-US" sz="1800" b="0" i="0" u="none" strike="noStrike" dirty="0">
                        <a:solidFill>
                          <a:srgbClr val="000000"/>
                        </a:solidFill>
                        <a:effectLst/>
                        <a:latin typeface="Calibri" panose="020F0502020204030204" pitchFamily="34" charset="0"/>
                      </a:endParaRPr>
                    </a:p>
                    <a:p>
                      <a:pPr algn="l" fontAlgn="b"/>
                      <a:r>
                        <a:rPr lang="en-US" sz="1800" b="0" i="0" u="none" strike="noStrike" dirty="0">
                          <a:solidFill>
                            <a:srgbClr val="000000"/>
                          </a:solidFill>
                          <a:effectLst/>
                          <a:latin typeface="Calibri" panose="020F0502020204030204" pitchFamily="34" charset="0"/>
                        </a:rPr>
                        <a:t>Race/Ethnicity</a:t>
                      </a:r>
                    </a:p>
                  </a:txBody>
                  <a:tcPr marL="6351" marR="6351"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492393468"/>
                  </a:ext>
                </a:extLst>
              </a:tr>
              <a:tr h="318399">
                <a:tc>
                  <a:txBody>
                    <a:bodyPr/>
                    <a:lstStyle/>
                    <a:p>
                      <a:pPr algn="r" fontAlgn="b"/>
                      <a:r>
                        <a:rPr lang="en-US" sz="1800" b="0" i="0" u="none" strike="noStrike" dirty="0">
                          <a:solidFill>
                            <a:srgbClr val="000000"/>
                          </a:solidFill>
                          <a:effectLst/>
                          <a:latin typeface="Calibri" panose="020F0502020204030204" pitchFamily="34" charset="0"/>
                        </a:rPr>
                        <a:t>Caucasian</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68%</a:t>
                      </a:r>
                    </a:p>
                  </a:txBody>
                  <a:tcPr marL="6351" marR="6351" marT="6350" marB="0" anchor="b"/>
                </a:tc>
                <a:extLst>
                  <a:ext uri="{0D108BD9-81ED-4DB2-BD59-A6C34878D82A}">
                    <a16:rowId xmlns:a16="http://schemas.microsoft.com/office/drawing/2014/main" val="3248523944"/>
                  </a:ext>
                </a:extLst>
              </a:tr>
              <a:tr h="280670">
                <a:tc>
                  <a:txBody>
                    <a:bodyPr/>
                    <a:lstStyle/>
                    <a:p>
                      <a:pPr algn="r" fontAlgn="b"/>
                      <a:r>
                        <a:rPr lang="en-US" sz="1800" b="0" i="0" u="none" strike="noStrike" dirty="0">
                          <a:solidFill>
                            <a:srgbClr val="000000"/>
                          </a:solidFill>
                          <a:effectLst/>
                          <a:latin typeface="Calibri" panose="020F0502020204030204" pitchFamily="34" charset="0"/>
                        </a:rPr>
                        <a:t>African American </a:t>
                      </a:r>
                    </a:p>
                  </a:txBody>
                  <a:tcPr marL="6351" marR="6351" marT="635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65235340"/>
                  </a:ext>
                </a:extLst>
              </a:tr>
              <a:tr h="280670">
                <a:tc>
                  <a:txBody>
                    <a:bodyPr/>
                    <a:lstStyle/>
                    <a:p>
                      <a:pPr algn="r" fontAlgn="b"/>
                      <a:r>
                        <a:rPr lang="en-US" sz="1800" u="none" strike="noStrike" dirty="0">
                          <a:effectLst/>
                        </a:rPr>
                        <a:t>Asian</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731475465"/>
                  </a:ext>
                </a:extLst>
              </a:tr>
              <a:tr h="435405">
                <a:tc>
                  <a:txBody>
                    <a:bodyPr/>
                    <a:lstStyle/>
                    <a:p>
                      <a:pPr algn="r" fontAlgn="b"/>
                      <a:r>
                        <a:rPr lang="en-US" sz="1800" u="none" strike="noStrike" dirty="0">
                          <a:effectLst/>
                        </a:rPr>
                        <a:t>Multicultural/ Mixed Race</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2775870306"/>
                  </a:ext>
                </a:extLst>
              </a:tr>
              <a:tr h="280670">
                <a:tc>
                  <a:txBody>
                    <a:bodyPr/>
                    <a:lstStyle/>
                    <a:p>
                      <a:pPr algn="r" fontAlgn="b"/>
                      <a:r>
                        <a:rPr lang="en-US" sz="1800" u="none" strike="noStrike" dirty="0">
                          <a:effectLst/>
                        </a:rPr>
                        <a:t>Missing</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217237719"/>
                  </a:ext>
                </a:extLst>
              </a:tr>
            </a:tbl>
          </a:graphicData>
        </a:graphic>
      </p:graphicFrame>
      <p:sp>
        <p:nvSpPr>
          <p:cNvPr id="6216" name="TextBox 6">
            <a:extLst>
              <a:ext uri="{FF2B5EF4-FFF2-40B4-BE49-F238E27FC236}">
                <a16:creationId xmlns:a16="http://schemas.microsoft.com/office/drawing/2014/main" id="{97D4B1B5-D551-CF48-B195-BD893DAF52B6}"/>
              </a:ext>
            </a:extLst>
          </p:cNvPr>
          <p:cNvSpPr txBox="1">
            <a:spLocks/>
          </p:cNvSpPr>
          <p:nvPr/>
        </p:nvSpPr>
        <p:spPr bwMode="auto">
          <a:xfrm>
            <a:off x="21623213" y="17786352"/>
            <a:ext cx="6260341"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Table 2. Correlations</a:t>
            </a:r>
          </a:p>
          <a:p>
            <a:pPr eaLnBrk="1" hangingPunct="1">
              <a:spcBef>
                <a:spcPct val="20000"/>
              </a:spcBef>
            </a:pP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br>
              <a:rPr lang="en-US" altLang="en-US" sz="2000" dirty="0">
                <a:latin typeface="Times" pitchFamily="2" charset="0"/>
                <a:ea typeface="ヒラギノ角ゴ Pro W3" panose="020B0300000000000000" pitchFamily="34" charset="-128"/>
                <a:cs typeface="Times" pitchFamily="2" charset="0"/>
              </a:rPr>
            </a:b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 </a:t>
            </a:r>
          </a:p>
          <a:p>
            <a:pPr>
              <a:spcAft>
                <a:spcPts val="600"/>
              </a:spcAft>
            </a:pPr>
            <a:endParaRPr lang="en-US" altLang="en-US" sz="2000" dirty="0">
              <a:latin typeface="Times" pitchFamily="2" charset="0"/>
              <a:ea typeface="ヒラギノ角ゴ Pro W3" panose="020B0300000000000000" pitchFamily="34" charset="-128"/>
              <a:cs typeface="Times" pitchFamily="2" charset="0"/>
            </a:endParaRPr>
          </a:p>
        </p:txBody>
      </p:sp>
      <p:sp>
        <p:nvSpPr>
          <p:cNvPr id="20" name="TextBox 12">
            <a:extLst>
              <a:ext uri="{FF2B5EF4-FFF2-40B4-BE49-F238E27FC236}">
                <a16:creationId xmlns:a16="http://schemas.microsoft.com/office/drawing/2014/main" id="{C655922C-476E-4F27-A30F-88606BD1BE8F}"/>
              </a:ext>
            </a:extLst>
          </p:cNvPr>
          <p:cNvSpPr txBox="1">
            <a:spLocks/>
          </p:cNvSpPr>
          <p:nvPr/>
        </p:nvSpPr>
        <p:spPr bwMode="auto">
          <a:xfrm>
            <a:off x="8993687" y="14950630"/>
            <a:ext cx="12752993" cy="3440782"/>
          </a:xfrm>
          <a:prstGeom prst="rect">
            <a:avLst/>
          </a:prstGeom>
          <a:solidFill>
            <a:schemeClr val="bg1"/>
          </a:solidFill>
          <a:ln w="9525">
            <a:no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Calibri" panose="020F0502020204030204" pitchFamily="34" charset="0"/>
              </a:rPr>
              <a:t>Results</a:t>
            </a:r>
          </a:p>
          <a:p>
            <a:pPr>
              <a:spcBef>
                <a:spcPct val="20000"/>
              </a:spcBef>
              <a:defRPr/>
            </a:pPr>
            <a:r>
              <a:rPr lang="en-US" sz="2801" dirty="0">
                <a:solidFill>
                  <a:srgbClr val="660066"/>
                </a:solidFill>
                <a:latin typeface="+mj-lt"/>
              </a:rPr>
              <a:t>Diagnostic Status and Perception of Actual Age </a:t>
            </a:r>
          </a:p>
          <a:p>
            <a:pPr marL="342928" indent="-342928">
              <a:buFont typeface="Arial" panose="020B0604020202020204" pitchFamily="34" charset="0"/>
              <a:buChar char="•"/>
              <a:defRPr/>
            </a:pPr>
            <a:r>
              <a:rPr lang="en-US" sz="2000" dirty="0">
                <a:latin typeface="+mj-lt"/>
              </a:rPr>
              <a:t>no significant relation between diagnostic status and perception of age compared to one’s actual age (see table 2)</a:t>
            </a:r>
          </a:p>
          <a:p>
            <a:pPr>
              <a:defRPr/>
            </a:pPr>
            <a:r>
              <a:rPr lang="en-US" sz="2801" dirty="0">
                <a:solidFill>
                  <a:srgbClr val="660066"/>
                </a:solidFill>
                <a:latin typeface="+mj-lt"/>
              </a:rPr>
              <a:t>Diagnostic Status and Perception of Appropriate-age Partners </a:t>
            </a:r>
          </a:p>
          <a:p>
            <a:pPr marL="342928" indent="-342928">
              <a:buFont typeface="Arial" panose="020B0604020202020204" pitchFamily="34" charset="0"/>
              <a:buChar char="•"/>
              <a:defRPr/>
            </a:pPr>
            <a:r>
              <a:rPr lang="en-US" sz="2000" dirty="0">
                <a:latin typeface="+mj-lt"/>
              </a:rPr>
              <a:t>significant relation between diagnostic status and perception of appropriate romantic partner, with the NT group more frequently accurately choosing appropriately-aged romantic partners than their ASD peers in comparison to their actual age (see table 2) </a:t>
            </a:r>
            <a:endParaRPr lang="en-US" sz="2400" dirty="0">
              <a:solidFill>
                <a:srgbClr val="660066"/>
              </a:solidFill>
              <a:latin typeface="+mj-lt"/>
            </a:endParaRPr>
          </a:p>
          <a:p>
            <a:pPr>
              <a:defRPr/>
            </a:pPr>
            <a:endParaRPr lang="en-US" sz="2400" b="1" dirty="0">
              <a:solidFill>
                <a:srgbClr val="660066"/>
              </a:solidFill>
            </a:endParaRPr>
          </a:p>
          <a:p>
            <a:pPr>
              <a:defRPr/>
            </a:pPr>
            <a:endParaRPr lang="en-US" sz="2801" dirty="0"/>
          </a:p>
          <a:p>
            <a:pPr>
              <a:spcBef>
                <a:spcPct val="20000"/>
              </a:spcBef>
              <a:defRPr/>
            </a:pPr>
            <a:endParaRPr lang="en-US" sz="2801" dirty="0"/>
          </a:p>
          <a:p>
            <a:pPr>
              <a:spcBef>
                <a:spcPct val="20000"/>
              </a:spcBef>
              <a:defRPr/>
            </a:pPr>
            <a:endParaRPr lang="en-US" sz="2801" b="1" dirty="0">
              <a:solidFill>
                <a:srgbClr val="660066"/>
              </a:solidFill>
            </a:endParaRPr>
          </a:p>
          <a:p>
            <a:pPr marL="36869837" lvl="1" indent="-342928">
              <a:spcBef>
                <a:spcPct val="20000"/>
              </a:spcBef>
              <a:buFont typeface="Arial" panose="020B0604020202020204" pitchFamily="34" charset="0"/>
              <a:buChar char="•"/>
              <a:defRPr/>
            </a:pPr>
            <a:endParaRPr lang="en-US" sz="2801" b="1" dirty="0">
              <a:solidFill>
                <a:srgbClr val="660066"/>
              </a:solidFill>
            </a:endParaRPr>
          </a:p>
          <a:p>
            <a:pPr marL="36869837" lvl="1" indent="-342928">
              <a:spcBef>
                <a:spcPct val="20000"/>
              </a:spcBef>
              <a:buFont typeface="Arial" panose="020B0604020202020204" pitchFamily="34" charset="0"/>
              <a:buChar char="•"/>
              <a:defRPr/>
            </a:pPr>
            <a:endParaRPr lang="en-US" sz="2801" b="1" dirty="0">
              <a:solidFill>
                <a:srgbClr val="660066"/>
              </a:solidFill>
            </a:endParaRPr>
          </a:p>
          <a:p>
            <a:pPr>
              <a:spcBef>
                <a:spcPct val="20000"/>
              </a:spcBef>
              <a:defRPr/>
            </a:pPr>
            <a:endParaRPr lang="en-US" altLang="en-US" sz="4800" dirty="0">
              <a:solidFill>
                <a:srgbClr val="660066"/>
              </a:solidFill>
              <a:latin typeface="Calibri" panose="020F0502020204030204" pitchFamily="34" charset="0"/>
              <a:cs typeface="Calibri" panose="020F0502020204030204" pitchFamily="34" charset="0"/>
            </a:endParaRPr>
          </a:p>
          <a:p>
            <a:pPr>
              <a:spcBef>
                <a:spcPct val="20000"/>
              </a:spcBef>
              <a:buClr>
                <a:srgbClr val="000090"/>
              </a:buClr>
              <a:buSzPct val="110000"/>
              <a:defRPr/>
            </a:pPr>
            <a:endParaRPr lang="en-US" altLang="en-US" sz="2801" dirty="0">
              <a:solidFill>
                <a:srgbClr val="000090"/>
              </a:solidFill>
              <a:latin typeface="+mn-lt"/>
              <a:cs typeface="Arial" panose="020B0604020202020204" pitchFamily="34" charset="0"/>
            </a:endParaRPr>
          </a:p>
          <a:p>
            <a:pPr>
              <a:spcBef>
                <a:spcPct val="20000"/>
              </a:spcBef>
              <a:defRPr/>
            </a:pPr>
            <a:r>
              <a:rPr lang="en-US" altLang="en-US" sz="2801" dirty="0">
                <a:solidFill>
                  <a:srgbClr val="10253F"/>
                </a:solidFill>
                <a:latin typeface="+mn-lt"/>
                <a:cs typeface="Arial" panose="020B0604020202020204" pitchFamily="34" charset="0"/>
              </a:rPr>
              <a:t> </a:t>
            </a:r>
          </a:p>
          <a:p>
            <a:pPr>
              <a:spcAft>
                <a:spcPts val="600"/>
              </a:spcAft>
              <a:defRPr/>
            </a:pPr>
            <a:endParaRPr lang="en-US" altLang="en-US" sz="2801" dirty="0">
              <a:latin typeface="+mn-lt"/>
              <a:cs typeface="Arial" panose="020B0604020202020204" pitchFamily="34" charset="0"/>
            </a:endParaRPr>
          </a:p>
        </p:txBody>
      </p:sp>
      <p:sp>
        <p:nvSpPr>
          <p:cNvPr id="21" name="TextBox 6">
            <a:extLst>
              <a:ext uri="{FF2B5EF4-FFF2-40B4-BE49-F238E27FC236}">
                <a16:creationId xmlns:a16="http://schemas.microsoft.com/office/drawing/2014/main" id="{D8227332-4F1C-4C60-8770-7827C30F2DC1}"/>
              </a:ext>
            </a:extLst>
          </p:cNvPr>
          <p:cNvSpPr txBox="1">
            <a:spLocks/>
          </p:cNvSpPr>
          <p:nvPr/>
        </p:nvSpPr>
        <p:spPr bwMode="auto">
          <a:xfrm>
            <a:off x="27355858" y="3962402"/>
            <a:ext cx="4949825" cy="6071503"/>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Conclusions</a:t>
            </a:r>
          </a:p>
          <a:p>
            <a:pPr marL="342928" indent="-342928">
              <a:buFont typeface="Arial" panose="020B0604020202020204" pitchFamily="34" charset="0"/>
              <a:buChar char="•"/>
            </a:pPr>
            <a:r>
              <a:rPr lang="en-US" sz="2200" dirty="0">
                <a:latin typeface="+mj-lt"/>
              </a:rPr>
              <a:t>As a result of social challenges, individuals with ASD may not understand the difference between appropriate and inappropriate age romantic partners and may need to be taught this difference.</a:t>
            </a:r>
          </a:p>
          <a:p>
            <a:pPr marL="342928" indent="-342928">
              <a:buFont typeface="Arial" panose="020B0604020202020204" pitchFamily="34" charset="0"/>
              <a:buChar char="•"/>
            </a:pPr>
            <a:r>
              <a:rPr lang="en-US" sz="2200" dirty="0">
                <a:latin typeface="+mj-lt"/>
              </a:rPr>
              <a:t>Society often assumes all adults understand the difference between appropriate-aged and inappropriate-aged romantic partners which results in a lack of discussion or education surrounding this topic.</a:t>
            </a:r>
          </a:p>
          <a:p>
            <a:pPr marL="342928" indent="-342928">
              <a:buFont typeface="Arial" panose="020B0604020202020204" pitchFamily="34" charset="0"/>
              <a:buChar char="•"/>
            </a:pPr>
            <a:r>
              <a:rPr lang="en-US" sz="2200" dirty="0">
                <a:latin typeface="+mj-lt"/>
              </a:rPr>
              <a:t>Educating individuals with ASD on this difference may reduce </a:t>
            </a:r>
            <a:r>
              <a:rPr lang="en-US" sz="2200" dirty="0">
                <a:latin typeface="+mn-lt"/>
              </a:rPr>
              <a:t>sexual offending and sexual abuse in adults with ASD.  </a:t>
            </a:r>
          </a:p>
        </p:txBody>
      </p:sp>
      <p:sp>
        <p:nvSpPr>
          <p:cNvPr id="6219" name="TextBox 6">
            <a:extLst>
              <a:ext uri="{FF2B5EF4-FFF2-40B4-BE49-F238E27FC236}">
                <a16:creationId xmlns:a16="http://schemas.microsoft.com/office/drawing/2014/main" id="{ED3298F2-5AA3-4548-9590-7FED7933282C}"/>
              </a:ext>
            </a:extLst>
          </p:cNvPr>
          <p:cNvSpPr txBox="1">
            <a:spLocks/>
          </p:cNvSpPr>
          <p:nvPr/>
        </p:nvSpPr>
        <p:spPr bwMode="auto">
          <a:xfrm>
            <a:off x="27370083" y="16333303"/>
            <a:ext cx="4983163" cy="2507286"/>
          </a:xfrm>
          <a:prstGeom prst="rect">
            <a:avLst/>
          </a:prstGeom>
          <a:solidFill>
            <a:schemeClr val="bg1"/>
          </a:solidFill>
          <a:ln w="9525">
            <a:solidFill>
              <a:schemeClr val="tx1"/>
            </a:solidFill>
            <a:miter lim="800000"/>
            <a:headEnd/>
            <a:tailEnd/>
          </a:ln>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20000"/>
              </a:spcBef>
            </a:pPr>
            <a:r>
              <a:rPr lang="en-US" altLang="en-US" sz="1000" dirty="0">
                <a:solidFill>
                  <a:srgbClr val="660066"/>
                </a:solidFill>
                <a:latin typeface="+mn-lt"/>
                <a:ea typeface="ヒラギノ角ゴ Pro W3" panose="020B0300000000000000" pitchFamily="34" charset="-128"/>
                <a:cs typeface="Arial" panose="020B0604020202020204" pitchFamily="34" charset="0"/>
              </a:rPr>
              <a:t>References</a:t>
            </a:r>
          </a:p>
          <a:p>
            <a:pPr eaLnBrk="1" hangingPunct="1">
              <a:spcBef>
                <a:spcPct val="20000"/>
              </a:spcBef>
            </a:pPr>
            <a:r>
              <a:rPr lang="en-US" altLang="en-US" sz="800" dirty="0">
                <a:solidFill>
                  <a:srgbClr val="660066"/>
                </a:solidFill>
                <a:latin typeface="Calibri" panose="020F0502020204030204" pitchFamily="34" charset="0"/>
                <a:ea typeface="ヒラギノ角ゴ Pro W3" panose="020B0300000000000000" pitchFamily="34" charset="-128"/>
                <a:cs typeface="Arial" panose="020B0604020202020204" pitchFamily="34" charset="0"/>
              </a:rPr>
              <a:t> </a:t>
            </a:r>
            <a:r>
              <a:rPr lang="en-US" sz="800" i="1" dirty="0">
                <a:latin typeface="+mn-lt"/>
              </a:rPr>
              <a:t>Autism and Autism Spectrum Disorders</a:t>
            </a:r>
            <a:r>
              <a:rPr lang="en-US" sz="800" dirty="0">
                <a:latin typeface="+mn-lt"/>
              </a:rPr>
              <a:t>. (n.d.). Https://</a:t>
            </a:r>
            <a:r>
              <a:rPr lang="en-US" sz="800" dirty="0" err="1">
                <a:latin typeface="+mn-lt"/>
              </a:rPr>
              <a:t>Www.Apa.Org</a:t>
            </a:r>
            <a:r>
              <a:rPr lang="en-US" sz="800" dirty="0">
                <a:latin typeface="+mn-lt"/>
              </a:rPr>
              <a:t>. Retrieved February 27, 2020, from https://</a:t>
            </a:r>
            <a:r>
              <a:rPr lang="en-US" sz="800" dirty="0" err="1">
                <a:latin typeface="+mn-lt"/>
              </a:rPr>
              <a:t>www.apa.org</a:t>
            </a:r>
            <a:r>
              <a:rPr lang="en-US" sz="800" dirty="0">
                <a:latin typeface="+mn-lt"/>
              </a:rPr>
              <a:t>/topics/autism/index</a:t>
            </a:r>
          </a:p>
          <a:p>
            <a:r>
              <a:rPr lang="en-US" sz="800" dirty="0">
                <a:latin typeface="+mn-lt"/>
              </a:rPr>
              <a:t>Baron-Cohen, S., Leslie, A. M., &amp; </a:t>
            </a:r>
            <a:r>
              <a:rPr lang="en-US" sz="800" dirty="0" err="1">
                <a:latin typeface="+mn-lt"/>
              </a:rPr>
              <a:t>Frith</a:t>
            </a:r>
            <a:r>
              <a:rPr lang="en-US" sz="800" dirty="0">
                <a:latin typeface="+mn-lt"/>
              </a:rPr>
              <a:t>, U. (1985). Does the autistic child have a “theory of mind” ? </a:t>
            </a:r>
            <a:r>
              <a:rPr lang="en-US" sz="800" i="1" dirty="0">
                <a:latin typeface="+mn-lt"/>
              </a:rPr>
              <a:t>Cognition</a:t>
            </a:r>
            <a:r>
              <a:rPr lang="en-US" sz="800" dirty="0">
                <a:latin typeface="+mn-lt"/>
              </a:rPr>
              <a:t>, </a:t>
            </a:r>
            <a:r>
              <a:rPr lang="en-US" sz="800" i="1" dirty="0">
                <a:latin typeface="+mn-lt"/>
              </a:rPr>
              <a:t>21</a:t>
            </a:r>
            <a:r>
              <a:rPr lang="en-US" sz="800" dirty="0">
                <a:latin typeface="+mn-lt"/>
              </a:rPr>
              <a:t>(1), 37–46. https://</a:t>
            </a:r>
            <a:r>
              <a:rPr lang="en-US" sz="800" dirty="0" err="1">
                <a:latin typeface="+mn-lt"/>
              </a:rPr>
              <a:t>doi.org</a:t>
            </a:r>
            <a:r>
              <a:rPr lang="en-US" sz="800" dirty="0">
                <a:latin typeface="+mn-lt"/>
              </a:rPr>
              <a:t>/10.1016/0010-0277(85)90022-8</a:t>
            </a:r>
          </a:p>
          <a:p>
            <a:r>
              <a:rPr lang="en-US" sz="800" dirty="0" err="1">
                <a:latin typeface="+mn-lt"/>
              </a:rPr>
              <a:t>Erdődi</a:t>
            </a:r>
            <a:r>
              <a:rPr lang="en-US" sz="800" dirty="0">
                <a:latin typeface="+mn-lt"/>
              </a:rPr>
              <a:t>, L., </a:t>
            </a:r>
            <a:r>
              <a:rPr lang="en-US" sz="800" dirty="0" err="1">
                <a:latin typeface="+mn-lt"/>
              </a:rPr>
              <a:t>Lajiness</a:t>
            </a:r>
            <a:r>
              <a:rPr lang="en-US" sz="800" dirty="0">
                <a:latin typeface="+mn-lt"/>
              </a:rPr>
              <a:t>-O’Neill, R., &amp; Schmitt, T. A. (2013). Learning Curve Analyses in Neurodevelopmental Disorders: Are Children with Autism Spectrum Disorder Truly Visual Learners? </a:t>
            </a:r>
            <a:r>
              <a:rPr lang="en-US" sz="800" i="1" dirty="0">
                <a:latin typeface="+mn-lt"/>
              </a:rPr>
              <a:t>Journal of Autism and Developmental Disorders</a:t>
            </a:r>
            <a:r>
              <a:rPr lang="en-US" sz="800" dirty="0">
                <a:latin typeface="+mn-lt"/>
              </a:rPr>
              <a:t>, </a:t>
            </a:r>
            <a:r>
              <a:rPr lang="en-US" sz="800" i="1" dirty="0">
                <a:latin typeface="+mn-lt"/>
              </a:rPr>
              <a:t>43</a:t>
            </a:r>
            <a:r>
              <a:rPr lang="en-US" sz="800" dirty="0">
                <a:latin typeface="+mn-lt"/>
              </a:rPr>
              <a:t>(4), 880–890. https://</a:t>
            </a:r>
            <a:r>
              <a:rPr lang="en-US" sz="800" dirty="0" err="1">
                <a:latin typeface="+mn-lt"/>
              </a:rPr>
              <a:t>doi.org</a:t>
            </a:r>
            <a:r>
              <a:rPr lang="en-US" sz="800" dirty="0">
                <a:latin typeface="+mn-lt"/>
              </a:rPr>
              <a:t>/10.1007/s10803-012-1630-9</a:t>
            </a:r>
          </a:p>
          <a:p>
            <a:r>
              <a:rPr lang="en-US" sz="800" dirty="0">
                <a:latin typeface="+mn-lt"/>
              </a:rPr>
              <a:t>Quill, K. A. (n.d.). </a:t>
            </a:r>
            <a:r>
              <a:rPr lang="en-US" sz="800" i="1" dirty="0">
                <a:latin typeface="+mn-lt"/>
              </a:rPr>
              <a:t>Instructional Considerations for Young Children with Autism: The Rationale for Visually Cued Instruction</a:t>
            </a:r>
            <a:r>
              <a:rPr lang="en-US" sz="800" dirty="0">
                <a:latin typeface="+mn-lt"/>
              </a:rPr>
              <a:t>. 18.</a:t>
            </a:r>
          </a:p>
          <a:p>
            <a:r>
              <a:rPr lang="en-US" sz="800" dirty="0">
                <a:latin typeface="+mn-lt"/>
              </a:rPr>
              <a:t>Robinson, S., </a:t>
            </a:r>
            <a:r>
              <a:rPr lang="en-US" sz="800" dirty="0" err="1">
                <a:latin typeface="+mn-lt"/>
              </a:rPr>
              <a:t>Howlin</a:t>
            </a:r>
            <a:r>
              <a:rPr lang="en-US" sz="800" dirty="0">
                <a:latin typeface="+mn-lt"/>
              </a:rPr>
              <a:t>, P., &amp; Russell, A. (2017). Personality traits, autobiographical memory and knowledge of self and others: A comparative study in young people with autism spectrum disorder. </a:t>
            </a:r>
            <a:r>
              <a:rPr lang="en-US" sz="800" i="1" dirty="0">
                <a:latin typeface="+mn-lt"/>
              </a:rPr>
              <a:t>Autism</a:t>
            </a:r>
            <a:r>
              <a:rPr lang="en-US" sz="800" dirty="0">
                <a:latin typeface="+mn-lt"/>
              </a:rPr>
              <a:t>, </a:t>
            </a:r>
            <a:r>
              <a:rPr lang="en-US" sz="800" i="1" dirty="0">
                <a:latin typeface="+mn-lt"/>
              </a:rPr>
              <a:t>21</a:t>
            </a:r>
            <a:r>
              <a:rPr lang="en-US" sz="800" dirty="0">
                <a:latin typeface="+mn-lt"/>
              </a:rPr>
              <a:t>(3), 357–367. https://</a:t>
            </a:r>
            <a:r>
              <a:rPr lang="en-US" sz="800" dirty="0" err="1">
                <a:latin typeface="+mn-lt"/>
              </a:rPr>
              <a:t>doi.org</a:t>
            </a:r>
            <a:r>
              <a:rPr lang="en-US" sz="800" dirty="0">
                <a:latin typeface="+mn-lt"/>
              </a:rPr>
              <a:t>/10.1177/1362361316645429</a:t>
            </a:r>
          </a:p>
          <a:p>
            <a:r>
              <a:rPr lang="en-US" sz="800" dirty="0" err="1">
                <a:latin typeface="+mn-lt"/>
              </a:rPr>
              <a:t>Schriber</a:t>
            </a:r>
            <a:r>
              <a:rPr lang="en-US" sz="800" dirty="0">
                <a:latin typeface="+mn-lt"/>
              </a:rPr>
              <a:t>, R. A., Robins, R. W., &amp; Solomon, M. (2014). Personality and Self-Insight in Individuals with Autism Spectrum Disorder. </a:t>
            </a:r>
            <a:r>
              <a:rPr lang="en-US" sz="800" i="1" dirty="0">
                <a:latin typeface="+mn-lt"/>
              </a:rPr>
              <a:t>Journal of Personality and Social Psychology</a:t>
            </a:r>
            <a:r>
              <a:rPr lang="en-US" sz="800" dirty="0">
                <a:latin typeface="+mn-lt"/>
              </a:rPr>
              <a:t>, </a:t>
            </a:r>
            <a:r>
              <a:rPr lang="en-US" sz="800" i="1" dirty="0">
                <a:latin typeface="+mn-lt"/>
              </a:rPr>
              <a:t>106</a:t>
            </a:r>
            <a:r>
              <a:rPr lang="en-US" sz="800" dirty="0">
                <a:latin typeface="+mn-lt"/>
              </a:rPr>
              <a:t>(1), 112–130. https://</a:t>
            </a:r>
            <a:r>
              <a:rPr lang="en-US" sz="800" dirty="0" err="1">
                <a:latin typeface="+mn-lt"/>
              </a:rPr>
              <a:t>doi.org</a:t>
            </a:r>
            <a:r>
              <a:rPr lang="en-US" sz="800" dirty="0">
                <a:latin typeface="+mn-lt"/>
              </a:rPr>
              <a:t>/10.1037/a0034950</a:t>
            </a:r>
          </a:p>
          <a:p>
            <a:r>
              <a:rPr lang="en-US" sz="800" dirty="0" err="1">
                <a:latin typeface="+mn-lt"/>
              </a:rPr>
              <a:t>Trembath</a:t>
            </a:r>
            <a:r>
              <a:rPr lang="en-US" sz="800" dirty="0">
                <a:latin typeface="+mn-lt"/>
              </a:rPr>
              <a:t>, D., </a:t>
            </a:r>
            <a:r>
              <a:rPr lang="en-US" sz="800" dirty="0" err="1">
                <a:latin typeface="+mn-lt"/>
              </a:rPr>
              <a:t>Vivanti</a:t>
            </a:r>
            <a:r>
              <a:rPr lang="en-US" sz="800" dirty="0">
                <a:latin typeface="+mn-lt"/>
              </a:rPr>
              <a:t>, G., </a:t>
            </a:r>
            <a:r>
              <a:rPr lang="en-US" sz="800" dirty="0" err="1">
                <a:latin typeface="+mn-lt"/>
              </a:rPr>
              <a:t>Iacono</a:t>
            </a:r>
            <a:r>
              <a:rPr lang="en-US" sz="800" dirty="0">
                <a:latin typeface="+mn-lt"/>
              </a:rPr>
              <a:t>, T., &amp; Dissanayake, C. (2015). Accurate or Assumed: Visual Learning in Children with ASD. </a:t>
            </a:r>
            <a:r>
              <a:rPr lang="en-US" sz="800" i="1" dirty="0">
                <a:latin typeface="+mn-lt"/>
              </a:rPr>
              <a:t>Journal of Autism and Developmental Disorders</a:t>
            </a:r>
            <a:r>
              <a:rPr lang="en-US" sz="800" dirty="0">
                <a:latin typeface="+mn-lt"/>
              </a:rPr>
              <a:t>, </a:t>
            </a:r>
            <a:r>
              <a:rPr lang="en-US" sz="800" i="1" dirty="0">
                <a:latin typeface="+mn-lt"/>
              </a:rPr>
              <a:t>45</a:t>
            </a:r>
            <a:r>
              <a:rPr lang="en-US" sz="800" dirty="0">
                <a:latin typeface="+mn-lt"/>
              </a:rPr>
              <a:t>(10), 3276–3287. https://</a:t>
            </a:r>
            <a:r>
              <a:rPr lang="en-US" sz="800" dirty="0" err="1">
                <a:latin typeface="+mn-lt"/>
              </a:rPr>
              <a:t>doi.org</a:t>
            </a:r>
            <a:r>
              <a:rPr lang="en-US" sz="800" dirty="0">
                <a:latin typeface="+mn-lt"/>
              </a:rPr>
              <a:t>/10.1007/s10803-015-2488-4</a:t>
            </a:r>
          </a:p>
          <a:p>
            <a:pPr eaLnBrk="1" hangingPunct="1">
              <a:spcBef>
                <a:spcPct val="20000"/>
              </a:spcBef>
            </a:pPr>
            <a:endParaRPr lang="en-US" altLang="en-US" sz="800" dirty="0">
              <a:solidFill>
                <a:srgbClr val="10253F"/>
              </a:solidFill>
              <a:latin typeface="Calibri" panose="020F0502020204030204" pitchFamily="34" charset="0"/>
              <a:ea typeface="ヒラギノ角ゴ Pro W3" panose="020B0300000000000000" pitchFamily="34" charset="-128"/>
              <a:cs typeface="Arial" panose="020B0604020202020204" pitchFamily="34" charset="0"/>
            </a:endParaRPr>
          </a:p>
          <a:p>
            <a:pPr eaLnBrk="1" hangingPunct="1">
              <a:spcBef>
                <a:spcPct val="20000"/>
              </a:spcBef>
            </a:pPr>
            <a:br>
              <a:rPr lang="en-US" altLang="en-US" sz="8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rPr>
            </a:br>
            <a:br>
              <a:rPr lang="en-US" altLang="en-US" sz="8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rPr>
            </a:br>
            <a:endParaRPr lang="en-US" altLang="en-US" sz="800" dirty="0">
              <a:solidFill>
                <a:srgbClr val="10253F"/>
              </a:solidFill>
              <a:latin typeface="Calibri" panose="020F0502020204030204" pitchFamily="34" charset="0"/>
              <a:ea typeface="ヒラギノ角ゴ Pro W3" panose="020B0300000000000000" pitchFamily="34" charset="-128"/>
              <a:cs typeface="Arial" panose="020B0604020202020204" pitchFamily="34" charset="0"/>
            </a:endParaRPr>
          </a:p>
          <a:p>
            <a:pPr>
              <a:spcAft>
                <a:spcPts val="600"/>
              </a:spcAft>
            </a:pPr>
            <a:endParaRPr lang="en-US" altLang="en-US" sz="800" dirty="0">
              <a:latin typeface="Calibri" panose="020F0502020204030204" pitchFamily="34" charset="0"/>
              <a:ea typeface="ヒラギノ角ゴ Pro W3" panose="020B0300000000000000" pitchFamily="34" charset="-128"/>
              <a:cs typeface="Arial" panose="020B0604020202020204" pitchFamily="34" charset="0"/>
            </a:endParaRPr>
          </a:p>
        </p:txBody>
      </p:sp>
      <p:sp>
        <p:nvSpPr>
          <p:cNvPr id="24" name="TextBox 6">
            <a:extLst>
              <a:ext uri="{FF2B5EF4-FFF2-40B4-BE49-F238E27FC236}">
                <a16:creationId xmlns:a16="http://schemas.microsoft.com/office/drawing/2014/main" id="{8FA2CC9D-6EF9-450D-B7BE-AA9183427C5D}"/>
              </a:ext>
            </a:extLst>
          </p:cNvPr>
          <p:cNvSpPr txBox="1">
            <a:spLocks/>
          </p:cNvSpPr>
          <p:nvPr/>
        </p:nvSpPr>
        <p:spPr bwMode="auto">
          <a:xfrm>
            <a:off x="27309866" y="12939009"/>
            <a:ext cx="5006975" cy="3108958"/>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Next steps</a:t>
            </a:r>
            <a:endParaRPr lang="en-US" altLang="en-US" sz="2000" dirty="0">
              <a:latin typeface="+mn-lt"/>
              <a:cs typeface="Arial" panose="020B0604020202020204" pitchFamily="34" charset="0"/>
            </a:endParaRPr>
          </a:p>
          <a:p>
            <a:pPr algn="just">
              <a:spcBef>
                <a:spcPct val="20000"/>
              </a:spcBef>
              <a:defRPr/>
            </a:pPr>
            <a:r>
              <a:rPr lang="en-US" sz="2000" dirty="0">
                <a:latin typeface="+mn-lt"/>
              </a:rPr>
              <a:t>Next steps include developing a validated set of photos that capture a wider range of ages in order to better capture age, perspective comparisons.  We also hope to expand on this study to examine how adults with ASD perceive appropriate and inappropriate sexual partners compared to their NT peers. </a:t>
            </a:r>
            <a:endParaRPr lang="en-US" altLang="en-US" sz="2400" dirty="0">
              <a:solidFill>
                <a:srgbClr val="10253F"/>
              </a:solidFill>
              <a:latin typeface="Calibri" panose="020F0502020204030204" pitchFamily="34" charset="0"/>
              <a:cs typeface="Arial" panose="020B0604020202020204" pitchFamily="34" charset="0"/>
            </a:endParaRPr>
          </a:p>
        </p:txBody>
      </p:sp>
      <p:sp>
        <p:nvSpPr>
          <p:cNvPr id="6222" name="TextBox 2">
            <a:extLst>
              <a:ext uri="{FF2B5EF4-FFF2-40B4-BE49-F238E27FC236}">
                <a16:creationId xmlns:a16="http://schemas.microsoft.com/office/drawing/2014/main" id="{267AB683-B33D-FF48-97CC-47C47788FCAB}"/>
              </a:ext>
            </a:extLst>
          </p:cNvPr>
          <p:cNvSpPr txBox="1">
            <a:spLocks noChangeArrowheads="1"/>
          </p:cNvSpPr>
          <p:nvPr/>
        </p:nvSpPr>
        <p:spPr bwMode="auto">
          <a:xfrm>
            <a:off x="15133268" y="10198482"/>
            <a:ext cx="8624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i="1" dirty="0">
                <a:latin typeface="Times" pitchFamily="2" charset="0"/>
              </a:rPr>
              <a:t>Figure 1. </a:t>
            </a:r>
            <a:r>
              <a:rPr lang="en-US" altLang="en-US" sz="2000" dirty="0">
                <a:latin typeface="Times" pitchFamily="2" charset="0"/>
              </a:rPr>
              <a:t>Scale comparisons by diagnosis</a:t>
            </a:r>
          </a:p>
        </p:txBody>
      </p:sp>
      <p:graphicFrame>
        <p:nvGraphicFramePr>
          <p:cNvPr id="34" name="Table 33">
            <a:extLst>
              <a:ext uri="{FF2B5EF4-FFF2-40B4-BE49-F238E27FC236}">
                <a16:creationId xmlns:a16="http://schemas.microsoft.com/office/drawing/2014/main" id="{C375C2A6-7846-4AB3-877F-F6EE71558F18}"/>
              </a:ext>
            </a:extLst>
          </p:cNvPr>
          <p:cNvGraphicFramePr>
            <a:graphicFrameLocks noGrp="1"/>
          </p:cNvGraphicFramePr>
          <p:nvPr>
            <p:extLst>
              <p:ext uri="{D42A27DB-BD31-4B8C-83A1-F6EECF244321}">
                <p14:modId xmlns:p14="http://schemas.microsoft.com/office/powerpoint/2010/main" val="1637412521"/>
              </p:ext>
            </p:extLst>
          </p:nvPr>
        </p:nvGraphicFramePr>
        <p:xfrm>
          <a:off x="22210634" y="14792991"/>
          <a:ext cx="4616004" cy="3822159"/>
        </p:xfrm>
        <a:graphic>
          <a:graphicData uri="http://schemas.openxmlformats.org/drawingml/2006/table">
            <a:tbl>
              <a:tblPr>
                <a:tableStyleId>{5C22544A-7EE6-4342-B048-85BDC9FD1C3A}</a:tableStyleId>
              </a:tblPr>
              <a:tblGrid>
                <a:gridCol w="2235872">
                  <a:extLst>
                    <a:ext uri="{9D8B030D-6E8A-4147-A177-3AD203B41FA5}">
                      <a16:colId xmlns:a16="http://schemas.microsoft.com/office/drawing/2014/main" val="3402936973"/>
                    </a:ext>
                  </a:extLst>
                </a:gridCol>
                <a:gridCol w="1190066">
                  <a:extLst>
                    <a:ext uri="{9D8B030D-6E8A-4147-A177-3AD203B41FA5}">
                      <a16:colId xmlns:a16="http://schemas.microsoft.com/office/drawing/2014/main" val="2057105745"/>
                    </a:ext>
                  </a:extLst>
                </a:gridCol>
                <a:gridCol w="1190066">
                  <a:extLst>
                    <a:ext uri="{9D8B030D-6E8A-4147-A177-3AD203B41FA5}">
                      <a16:colId xmlns:a16="http://schemas.microsoft.com/office/drawing/2014/main" val="61082430"/>
                    </a:ext>
                  </a:extLst>
                </a:gridCol>
              </a:tblGrid>
              <a:tr h="464842">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1" marR="6351" marT="6351" marB="0" anchor="b"/>
                </a:tc>
                <a:tc>
                  <a:txBody>
                    <a:bodyPr/>
                    <a:lstStyle/>
                    <a:p>
                      <a:pPr algn="ctr" rtl="0" fontAlgn="b"/>
                      <a:r>
                        <a:rPr lang="en-US" sz="1600" u="none" strike="noStrike" dirty="0">
                          <a:effectLst/>
                        </a:rPr>
                        <a:t>X2</a:t>
                      </a:r>
                      <a:endParaRPr lang="en-US" sz="1600" b="0" i="0" u="none" strike="noStrike" dirty="0">
                        <a:solidFill>
                          <a:srgbClr val="000000"/>
                        </a:solidFill>
                        <a:effectLst/>
                        <a:latin typeface="Corbel" panose="020B0503020204020204" pitchFamily="34" charset="0"/>
                      </a:endParaRPr>
                    </a:p>
                  </a:txBody>
                  <a:tcPr marL="6351" marR="6351" marT="6351" marB="0" anchor="b"/>
                </a:tc>
                <a:tc>
                  <a:txBody>
                    <a:bodyPr/>
                    <a:lstStyle/>
                    <a:p>
                      <a:pPr algn="ctr" rtl="0" fontAlgn="b"/>
                      <a:r>
                        <a:rPr lang="en-US" sz="1600" u="none" strike="noStrike" dirty="0">
                          <a:effectLst/>
                        </a:rPr>
                        <a:t>P-value </a:t>
                      </a:r>
                      <a:endParaRPr lang="en-US" sz="1600" b="0" i="0" u="none" strike="noStrike" dirty="0">
                        <a:solidFill>
                          <a:srgbClr val="000000"/>
                        </a:solidFill>
                        <a:effectLst/>
                        <a:latin typeface="Corbel" panose="020B0503020204020204" pitchFamily="34" charset="0"/>
                      </a:endParaRPr>
                    </a:p>
                  </a:txBody>
                  <a:tcPr marL="6351" marR="6351" marT="6351" marB="0" anchor="b"/>
                </a:tc>
                <a:extLst>
                  <a:ext uri="{0D108BD9-81ED-4DB2-BD59-A6C34878D82A}">
                    <a16:rowId xmlns:a16="http://schemas.microsoft.com/office/drawing/2014/main" val="1798627381"/>
                  </a:ext>
                </a:extLst>
              </a:tr>
              <a:tr h="1863797">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NT more frequently accurately choosing appropriate-age romantic partners than ASD peers compared to actual age </a:t>
                      </a:r>
                      <a:endParaRPr lang="en-US" sz="1600" b="0" i="0" u="none" strike="noStrike" dirty="0">
                        <a:solidFill>
                          <a:srgbClr val="000000"/>
                        </a:solidFill>
                        <a:effectLst/>
                        <a:latin typeface="+mn-lt"/>
                      </a:endParaRPr>
                    </a:p>
                    <a:p>
                      <a:endParaRPr lang="en-US" sz="1200" dirty="0"/>
                    </a:p>
                  </a:txBody>
                  <a:tcPr/>
                </a:tc>
                <a:tc>
                  <a:txBody>
                    <a:bodyPr/>
                    <a:lstStyle/>
                    <a:p>
                      <a:pPr algn="ctr" fontAlgn="t"/>
                      <a:r>
                        <a:rPr lang="en-US" sz="1600" u="none" strike="noStrike" dirty="0">
                          <a:effectLst/>
                        </a:rPr>
                        <a:t>4.60*</a:t>
                      </a:r>
                      <a:endParaRPr lang="en-US" sz="1600" b="0" i="0" u="none" strike="noStrike" dirty="0">
                        <a:solidFill>
                          <a:srgbClr val="993300"/>
                        </a:solidFill>
                        <a:effectLst/>
                        <a:latin typeface="Corbel" panose="020B0503020204020204" pitchFamily="34" charset="0"/>
                      </a:endParaRPr>
                    </a:p>
                  </a:txBody>
                  <a:tcPr marL="6351" marR="6351" marT="6351" marB="0"/>
                </a:tc>
                <a:tc>
                  <a:txBody>
                    <a:bodyPr/>
                    <a:lstStyle/>
                    <a:p>
                      <a:pPr algn="ctr" fontAlgn="t"/>
                      <a:r>
                        <a:rPr lang="en-US" sz="1600" u="none" strike="noStrike" dirty="0">
                          <a:effectLst/>
                        </a:rPr>
                        <a:t>P&lt;.05*</a:t>
                      </a:r>
                      <a:endParaRPr lang="en-US" sz="1600" b="0" i="0" u="none" strike="noStrike" dirty="0">
                        <a:solidFill>
                          <a:srgbClr val="993300"/>
                        </a:solidFill>
                        <a:effectLst/>
                        <a:latin typeface="Corbel" panose="020B0503020204020204" pitchFamily="34" charset="0"/>
                      </a:endParaRPr>
                    </a:p>
                  </a:txBody>
                  <a:tcPr marL="6351" marR="6351" marT="6351" marB="0"/>
                </a:tc>
                <a:extLst>
                  <a:ext uri="{0D108BD9-81ED-4DB2-BD59-A6C34878D82A}">
                    <a16:rowId xmlns:a16="http://schemas.microsoft.com/office/drawing/2014/main" val="3593933174"/>
                  </a:ext>
                </a:extLst>
              </a:tr>
              <a:tr h="149191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Diagnostic status compared to perception of age </a:t>
                      </a:r>
                      <a:endParaRPr lang="en-US" sz="1600" b="0" i="0" u="none" strike="noStrike" dirty="0">
                        <a:solidFill>
                          <a:srgbClr val="000000"/>
                        </a:solidFill>
                        <a:effectLst/>
                        <a:latin typeface="+mn-lt"/>
                      </a:endParaRPr>
                    </a:p>
                    <a:p>
                      <a:endParaRPr lang="en-US" sz="4400" dirty="0"/>
                    </a:p>
                  </a:txBody>
                  <a:tcPr/>
                </a:tc>
                <a:tc>
                  <a:txBody>
                    <a:bodyPr/>
                    <a:lstStyle/>
                    <a:p>
                      <a:pPr algn="ctr" fontAlgn="t"/>
                      <a:r>
                        <a:rPr lang="en-US" sz="1600" b="0" i="0" u="none" strike="noStrike" dirty="0">
                          <a:solidFill>
                            <a:schemeClr val="tx1"/>
                          </a:solidFill>
                          <a:effectLst/>
                          <a:latin typeface="Corbel" panose="020B0503020204020204" pitchFamily="34" charset="0"/>
                        </a:rPr>
                        <a:t>.80</a:t>
                      </a:r>
                    </a:p>
                  </a:txBody>
                  <a:tcPr marL="6351" marR="6351" marT="6351" marB="0"/>
                </a:tc>
                <a:tc>
                  <a:txBody>
                    <a:bodyPr/>
                    <a:lstStyle/>
                    <a:p>
                      <a:pPr algn="ctr" fontAlgn="t"/>
                      <a:r>
                        <a:rPr lang="en-US" sz="1600" b="0" i="0" u="none" strike="noStrike" dirty="0">
                          <a:solidFill>
                            <a:schemeClr val="tx1"/>
                          </a:solidFill>
                          <a:effectLst/>
                          <a:latin typeface="Corbel" panose="020B0503020204020204" pitchFamily="34" charset="0"/>
                        </a:rPr>
                        <a:t>P&gt;.05</a:t>
                      </a:r>
                    </a:p>
                  </a:txBody>
                  <a:tcPr marL="6351" marR="6351" marT="6351" marB="0"/>
                </a:tc>
                <a:extLst>
                  <a:ext uri="{0D108BD9-81ED-4DB2-BD59-A6C34878D82A}">
                    <a16:rowId xmlns:a16="http://schemas.microsoft.com/office/drawing/2014/main" val="1170611248"/>
                  </a:ext>
                </a:extLst>
              </a:tr>
            </a:tbl>
          </a:graphicData>
        </a:graphic>
      </p:graphicFrame>
      <p:sp>
        <p:nvSpPr>
          <p:cNvPr id="4" name="TextBox 3">
            <a:extLst>
              <a:ext uri="{FF2B5EF4-FFF2-40B4-BE49-F238E27FC236}">
                <a16:creationId xmlns:a16="http://schemas.microsoft.com/office/drawing/2014/main" id="{8EF229F0-5FD1-A246-BD02-D323F7EE2A33}"/>
              </a:ext>
            </a:extLst>
          </p:cNvPr>
          <p:cNvSpPr txBox="1"/>
          <p:nvPr/>
        </p:nvSpPr>
        <p:spPr>
          <a:xfrm>
            <a:off x="15141327" y="9709804"/>
            <a:ext cx="9481073" cy="369332"/>
          </a:xfrm>
          <a:prstGeom prst="rect">
            <a:avLst/>
          </a:prstGeom>
          <a:solidFill>
            <a:schemeClr val="bg1"/>
          </a:solidFill>
        </p:spPr>
        <p:txBody>
          <a:bodyPr wrap="square" rtlCol="0">
            <a:spAutoFit/>
          </a:bodyPr>
          <a:lstStyle/>
          <a:p>
            <a:r>
              <a:rPr lang="en-US" dirty="0"/>
              <a:t>					NT									ASD</a:t>
            </a:r>
          </a:p>
        </p:txBody>
      </p:sp>
      <p:sp>
        <p:nvSpPr>
          <p:cNvPr id="7" name="TextBox 6">
            <a:extLst>
              <a:ext uri="{FF2B5EF4-FFF2-40B4-BE49-F238E27FC236}">
                <a16:creationId xmlns:a16="http://schemas.microsoft.com/office/drawing/2014/main" id="{24C051E6-FE7A-CB4A-821E-43FB72C30B71}"/>
              </a:ext>
            </a:extLst>
          </p:cNvPr>
          <p:cNvSpPr txBox="1"/>
          <p:nvPr/>
        </p:nvSpPr>
        <p:spPr>
          <a:xfrm>
            <a:off x="24113860" y="4191989"/>
            <a:ext cx="2248717" cy="5909310"/>
          </a:xfrm>
          <a:prstGeom prst="rect">
            <a:avLst/>
          </a:prstGeom>
          <a:solidFill>
            <a:schemeClr val="bg1"/>
          </a:solidFill>
        </p:spPr>
        <p:txBody>
          <a:bodyPr wrap="square" rtlCol="0">
            <a:spAutoFit/>
          </a:bodyPr>
          <a:lstStyle/>
          <a:p>
            <a:endParaRPr lang="en-US" dirty="0"/>
          </a:p>
          <a:p>
            <a:r>
              <a:rPr lang="en-US" dirty="0"/>
              <a:t>Inaccurately identified appropriately aged romantic partners </a:t>
            </a:r>
          </a:p>
          <a:p>
            <a:endParaRPr lang="en-US" dirty="0"/>
          </a:p>
          <a:p>
            <a:endParaRPr lang="en-US" dirty="0"/>
          </a:p>
          <a:p>
            <a:r>
              <a:rPr lang="en-US" dirty="0"/>
              <a:t>Accurately</a:t>
            </a:r>
          </a:p>
          <a:p>
            <a:r>
              <a:rPr lang="en-US" dirty="0"/>
              <a:t>identified appropriately aged romantic partners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D24F19E3-6704-6041-AF28-71AC5569E6EB}"/>
              </a:ext>
            </a:extLst>
          </p:cNvPr>
          <p:cNvPicPr>
            <a:picLocks noChangeAspect="1"/>
          </p:cNvPicPr>
          <p:nvPr/>
        </p:nvPicPr>
        <p:blipFill rotWithShape="1">
          <a:blip r:embed="rId4"/>
          <a:srcRect l="-8" r="309"/>
          <a:stretch/>
        </p:blipFill>
        <p:spPr>
          <a:xfrm>
            <a:off x="15130441" y="4191990"/>
            <a:ext cx="9061704" cy="5554790"/>
          </a:xfrm>
          <a:prstGeom prst="rect">
            <a:avLst/>
          </a:prstGeom>
        </p:spPr>
      </p:pic>
      <p:sp>
        <p:nvSpPr>
          <p:cNvPr id="31" name="TextBox 30">
            <a:extLst>
              <a:ext uri="{FF2B5EF4-FFF2-40B4-BE49-F238E27FC236}">
                <a16:creationId xmlns:a16="http://schemas.microsoft.com/office/drawing/2014/main" id="{1F6800E4-C8AC-2543-B0E5-FC5F67A896F6}"/>
              </a:ext>
            </a:extLst>
          </p:cNvPr>
          <p:cNvSpPr txBox="1"/>
          <p:nvPr/>
        </p:nvSpPr>
        <p:spPr>
          <a:xfrm>
            <a:off x="9310136" y="13661721"/>
            <a:ext cx="4016762" cy="646331"/>
          </a:xfrm>
          <a:prstGeom prst="rect">
            <a:avLst/>
          </a:prstGeom>
          <a:noFill/>
        </p:spPr>
        <p:txBody>
          <a:bodyPr wrap="square" rtlCol="0">
            <a:spAutoFit/>
          </a:bodyPr>
          <a:lstStyle/>
          <a:p>
            <a:r>
              <a:rPr lang="en-US" i="1" dirty="0"/>
              <a:t>Figure 2. </a:t>
            </a:r>
            <a:r>
              <a:rPr lang="en-US" dirty="0"/>
              <a:t>Example image  of children ages &gt;1 year - 3 years old </a:t>
            </a:r>
            <a:endParaRPr lang="en-US" i="1" dirty="0"/>
          </a:p>
        </p:txBody>
      </p:sp>
      <p:pic>
        <p:nvPicPr>
          <p:cNvPr id="33" name="Picture 32">
            <a:extLst>
              <a:ext uri="{FF2B5EF4-FFF2-40B4-BE49-F238E27FC236}">
                <a16:creationId xmlns:a16="http://schemas.microsoft.com/office/drawing/2014/main" id="{31E6B33D-5FB8-8E47-9DBD-F4B829895289}"/>
              </a:ext>
            </a:extLst>
          </p:cNvPr>
          <p:cNvPicPr>
            <a:picLocks noChangeAspect="1"/>
          </p:cNvPicPr>
          <p:nvPr/>
        </p:nvPicPr>
        <p:blipFill>
          <a:blip r:embed="rId5"/>
          <a:stretch>
            <a:fillRect/>
          </a:stretch>
        </p:blipFill>
        <p:spPr>
          <a:xfrm>
            <a:off x="9474609" y="11382582"/>
            <a:ext cx="3419207" cy="2146238"/>
          </a:xfrm>
          <a:prstGeom prst="rect">
            <a:avLst/>
          </a:prstGeom>
        </p:spPr>
      </p:pic>
      <p:pic>
        <p:nvPicPr>
          <p:cNvPr id="38" name="Picture 37">
            <a:extLst>
              <a:ext uri="{FF2B5EF4-FFF2-40B4-BE49-F238E27FC236}">
                <a16:creationId xmlns:a16="http://schemas.microsoft.com/office/drawing/2014/main" id="{12C6782F-0D22-8B40-88A9-527DFB66F608}"/>
              </a:ext>
            </a:extLst>
          </p:cNvPr>
          <p:cNvPicPr>
            <a:picLocks noChangeAspect="1"/>
          </p:cNvPicPr>
          <p:nvPr/>
        </p:nvPicPr>
        <p:blipFill rotWithShape="1">
          <a:blip r:embed="rId6"/>
          <a:srcRect l="628" t="-162" r="512" b="1639"/>
          <a:stretch/>
        </p:blipFill>
        <p:spPr>
          <a:xfrm>
            <a:off x="13742339" y="11382581"/>
            <a:ext cx="3383636" cy="2149990"/>
          </a:xfrm>
          <a:prstGeom prst="rect">
            <a:avLst/>
          </a:prstGeom>
        </p:spPr>
      </p:pic>
      <p:sp>
        <p:nvSpPr>
          <p:cNvPr id="39" name="TextBox 38">
            <a:extLst>
              <a:ext uri="{FF2B5EF4-FFF2-40B4-BE49-F238E27FC236}">
                <a16:creationId xmlns:a16="http://schemas.microsoft.com/office/drawing/2014/main" id="{3CCB9482-A455-0C4B-AE47-EAD6C46E2E67}"/>
              </a:ext>
            </a:extLst>
          </p:cNvPr>
          <p:cNvSpPr txBox="1"/>
          <p:nvPr/>
        </p:nvSpPr>
        <p:spPr>
          <a:xfrm>
            <a:off x="13678449" y="13665473"/>
            <a:ext cx="3447528" cy="646331"/>
          </a:xfrm>
          <a:prstGeom prst="rect">
            <a:avLst/>
          </a:prstGeom>
          <a:noFill/>
        </p:spPr>
        <p:txBody>
          <a:bodyPr wrap="square" rtlCol="0">
            <a:spAutoFit/>
          </a:bodyPr>
          <a:lstStyle/>
          <a:p>
            <a:r>
              <a:rPr lang="en-US" i="1" dirty="0"/>
              <a:t>Figure 3. </a:t>
            </a:r>
            <a:r>
              <a:rPr lang="en-US" dirty="0"/>
              <a:t>Example image of 54-80 years old </a:t>
            </a:r>
            <a:endParaRPr lang="en-US" i="1" dirty="0"/>
          </a:p>
        </p:txBody>
      </p:sp>
      <p:pic>
        <p:nvPicPr>
          <p:cNvPr id="41" name="Picture 40">
            <a:extLst>
              <a:ext uri="{FF2B5EF4-FFF2-40B4-BE49-F238E27FC236}">
                <a16:creationId xmlns:a16="http://schemas.microsoft.com/office/drawing/2014/main" id="{7682BD3E-3E7A-C744-85BC-765E6A20ABAB}"/>
              </a:ext>
            </a:extLst>
          </p:cNvPr>
          <p:cNvPicPr>
            <a:picLocks noChangeAspect="1"/>
          </p:cNvPicPr>
          <p:nvPr/>
        </p:nvPicPr>
        <p:blipFill>
          <a:blip r:embed="rId7"/>
          <a:stretch>
            <a:fillRect/>
          </a:stretch>
        </p:blipFill>
        <p:spPr>
          <a:xfrm>
            <a:off x="18146218" y="11381478"/>
            <a:ext cx="8447048" cy="1960137"/>
          </a:xfrm>
          <a:prstGeom prst="rect">
            <a:avLst/>
          </a:prstGeom>
        </p:spPr>
      </p:pic>
      <p:sp>
        <p:nvSpPr>
          <p:cNvPr id="44" name="TextBox 43">
            <a:extLst>
              <a:ext uri="{FF2B5EF4-FFF2-40B4-BE49-F238E27FC236}">
                <a16:creationId xmlns:a16="http://schemas.microsoft.com/office/drawing/2014/main" id="{1BA3204A-9BBD-EC45-92DB-BCB90A04080A}"/>
              </a:ext>
            </a:extLst>
          </p:cNvPr>
          <p:cNvSpPr txBox="1"/>
          <p:nvPr/>
        </p:nvSpPr>
        <p:spPr>
          <a:xfrm>
            <a:off x="22210634" y="14016994"/>
            <a:ext cx="3093940" cy="646331"/>
          </a:xfrm>
          <a:prstGeom prst="rect">
            <a:avLst/>
          </a:prstGeom>
          <a:noFill/>
        </p:spPr>
        <p:txBody>
          <a:bodyPr wrap="square" rtlCol="0">
            <a:spAutoFit/>
          </a:bodyPr>
          <a:lstStyle/>
          <a:p>
            <a:r>
              <a:rPr lang="en-US" dirty="0"/>
              <a:t>Table 2. </a:t>
            </a:r>
          </a:p>
          <a:p>
            <a:r>
              <a:rPr lang="en-US" i="1" dirty="0"/>
              <a:t>Correlations</a:t>
            </a:r>
            <a:r>
              <a:rPr lang="en-US" dirty="0"/>
              <a:t> </a:t>
            </a:r>
            <a:endParaRPr lang="en-US" i="1" dirty="0"/>
          </a:p>
        </p:txBody>
      </p:sp>
      <p:pic>
        <p:nvPicPr>
          <p:cNvPr id="63" name="Picture 62">
            <a:extLst>
              <a:ext uri="{FF2B5EF4-FFF2-40B4-BE49-F238E27FC236}">
                <a16:creationId xmlns:a16="http://schemas.microsoft.com/office/drawing/2014/main" id="{C0FE4293-5BC1-2F4C-8547-EC7F1F8D3F49}"/>
              </a:ext>
            </a:extLst>
          </p:cNvPr>
          <p:cNvPicPr>
            <a:picLocks noChangeAspect="1"/>
          </p:cNvPicPr>
          <p:nvPr/>
        </p:nvPicPr>
        <p:blipFill>
          <a:blip r:embed="rId8"/>
          <a:srcRect/>
          <a:stretch/>
        </p:blipFill>
        <p:spPr>
          <a:xfrm>
            <a:off x="25810842" y="406844"/>
            <a:ext cx="5915667" cy="2133305"/>
          </a:xfrm>
          <a:prstGeom prst="rect">
            <a:avLst/>
          </a:prstGeom>
        </p:spPr>
      </p:pic>
      <p:sp>
        <p:nvSpPr>
          <p:cNvPr id="45" name="TextBox 44">
            <a:extLst>
              <a:ext uri="{FF2B5EF4-FFF2-40B4-BE49-F238E27FC236}">
                <a16:creationId xmlns:a16="http://schemas.microsoft.com/office/drawing/2014/main" id="{2FFCEE23-E95D-5F4F-849D-1E8F2B3B743C}"/>
              </a:ext>
            </a:extLst>
          </p:cNvPr>
          <p:cNvSpPr txBox="1"/>
          <p:nvPr/>
        </p:nvSpPr>
        <p:spPr>
          <a:xfrm>
            <a:off x="319832" y="17980340"/>
            <a:ext cx="8377717" cy="855619"/>
          </a:xfrm>
          <a:prstGeom prst="rect">
            <a:avLst/>
          </a:prstGeom>
          <a:solidFill>
            <a:schemeClr val="bg1"/>
          </a:solidFill>
          <a:ln>
            <a:solidFill>
              <a:schemeClr val="tx1"/>
            </a:solidFill>
          </a:ln>
        </p:spPr>
        <p:txBody>
          <a:bodyPr wrap="square" rtlCol="0">
            <a:spAutoFit/>
          </a:bodyPr>
          <a:lstStyle/>
          <a:p>
            <a:pPr eaLnBrk="1" hangingPunct="1">
              <a:spcBef>
                <a:spcPct val="20000"/>
              </a:spcBef>
            </a:pPr>
            <a:endParaRPr lang="en-US" altLang="en-US" sz="10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endParaRPr>
          </a:p>
          <a:p>
            <a:pPr eaLnBrk="1" hangingPunct="1">
              <a:spcBef>
                <a:spcPct val="20000"/>
              </a:spcBef>
            </a:pPr>
            <a:r>
              <a:rPr lang="en-US" dirty="0">
                <a:cs typeface="Times New Roman" panose="02020603050405020304" pitchFamily="18" charset="0"/>
              </a:rPr>
              <a:t>Poster presented at the Eastern Psychological Association on March 13, 2020. Address correspondence to: </a:t>
            </a:r>
            <a:r>
              <a:rPr lang="en-US" dirty="0" err="1">
                <a:cs typeface="Times New Roman" panose="02020603050405020304" pitchFamily="18" charset="0"/>
              </a:rPr>
              <a:t>Olivia.Ward@Tufts.edu</a:t>
            </a:r>
            <a:r>
              <a:rPr lang="en-US" dirty="0">
                <a:cs typeface="Times New Roman" panose="02020603050405020304" pitchFamily="18" charset="0"/>
              </a:rPr>
              <a:t> </a:t>
            </a:r>
          </a:p>
        </p:txBody>
      </p:sp>
      <p:sp>
        <p:nvSpPr>
          <p:cNvPr id="47" name="TextBox 46">
            <a:extLst>
              <a:ext uri="{FF2B5EF4-FFF2-40B4-BE49-F238E27FC236}">
                <a16:creationId xmlns:a16="http://schemas.microsoft.com/office/drawing/2014/main" id="{6A918A62-3123-6244-9451-0CB50A581540}"/>
              </a:ext>
            </a:extLst>
          </p:cNvPr>
          <p:cNvSpPr txBox="1"/>
          <p:nvPr/>
        </p:nvSpPr>
        <p:spPr>
          <a:xfrm>
            <a:off x="27355858" y="10247562"/>
            <a:ext cx="4949825" cy="2554545"/>
          </a:xfrm>
          <a:prstGeom prst="rect">
            <a:avLst/>
          </a:prstGeom>
          <a:solidFill>
            <a:schemeClr val="bg1"/>
          </a:solidFill>
          <a:ln>
            <a:solidFill>
              <a:schemeClr val="tx1"/>
            </a:solidFill>
          </a:ln>
        </p:spPr>
        <p:txBody>
          <a:bodyPr wrap="square" rtlCol="0">
            <a:spAutoFit/>
          </a:body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Limitations</a:t>
            </a:r>
            <a:endParaRPr lang="en-US" dirty="0"/>
          </a:p>
          <a:p>
            <a:pPr marL="342928" indent="-342928">
              <a:buFont typeface="Arial" panose="020B0604020202020204" pitchFamily="34" charset="0"/>
              <a:buChar char="•"/>
            </a:pPr>
            <a:r>
              <a:rPr lang="en-US" sz="2000" dirty="0"/>
              <a:t>Pilot measure is not yet validated</a:t>
            </a:r>
          </a:p>
          <a:p>
            <a:pPr marL="342928" indent="-342928">
              <a:buFont typeface="Arial" panose="020B0604020202020204" pitchFamily="34" charset="0"/>
              <a:buChar char="•"/>
            </a:pPr>
            <a:r>
              <a:rPr lang="en-US" sz="2000" dirty="0"/>
              <a:t>Appropriate-age romantic partners were defined by the law so anyone over the age of 18 could have an appropriate-aged romantic partner between the ages of 18-80 </a:t>
            </a:r>
          </a:p>
        </p:txBody>
      </p:sp>
      <p:sp>
        <p:nvSpPr>
          <p:cNvPr id="48" name="TextBox 47">
            <a:extLst>
              <a:ext uri="{FF2B5EF4-FFF2-40B4-BE49-F238E27FC236}">
                <a16:creationId xmlns:a16="http://schemas.microsoft.com/office/drawing/2014/main" id="{E0F3CEEE-27A6-8C48-921A-8BD1AFAB1C98}"/>
              </a:ext>
            </a:extLst>
          </p:cNvPr>
          <p:cNvSpPr txBox="1"/>
          <p:nvPr/>
        </p:nvSpPr>
        <p:spPr>
          <a:xfrm>
            <a:off x="13088221" y="18695424"/>
            <a:ext cx="10115996" cy="369332"/>
          </a:xfrm>
          <a:prstGeom prst="rect">
            <a:avLst/>
          </a:prstGeom>
          <a:solidFill>
            <a:schemeClr val="bg1"/>
          </a:solidFill>
          <a:ln>
            <a:solidFill>
              <a:schemeClr val="tx1"/>
            </a:solidFill>
          </a:ln>
        </p:spPr>
        <p:txBody>
          <a:bodyPr wrap="square" rtlCol="0">
            <a:spAutoFit/>
          </a:bodyPr>
          <a:lstStyle/>
          <a:p>
            <a:pPr algn="ctr"/>
            <a:r>
              <a:rPr lang="en-US" altLang="en-US" dirty="0">
                <a:latin typeface="Calibri" panose="020F0502020204030204" pitchFamily="34" charset="0"/>
                <a:ea typeface="ヒラギノ角ゴ Pro W3" panose="020B0300000000000000" pitchFamily="34" charset="-128"/>
                <a:cs typeface="Arial" panose="020B0604020202020204" pitchFamily="34" charset="0"/>
              </a:rPr>
              <a:t>Thank you to the individuals who participated in this study! Funded by the Tufts Grants-In-Aid.</a:t>
            </a:r>
            <a:endParaRPr lang="en-US" dirty="0"/>
          </a:p>
        </p:txBody>
      </p:sp>
      <p:pic>
        <p:nvPicPr>
          <p:cNvPr id="52" name="Picture 51">
            <a:extLst>
              <a:ext uri="{FF2B5EF4-FFF2-40B4-BE49-F238E27FC236}">
                <a16:creationId xmlns:a16="http://schemas.microsoft.com/office/drawing/2014/main" id="{82A10D8E-D134-D34D-B2B9-4150EA28D1AD}"/>
              </a:ext>
            </a:extLst>
          </p:cNvPr>
          <p:cNvPicPr>
            <a:picLocks noChangeAspect="1"/>
          </p:cNvPicPr>
          <p:nvPr/>
        </p:nvPicPr>
        <p:blipFill>
          <a:blip r:embed="rId9"/>
          <a:stretch>
            <a:fillRect/>
          </a:stretch>
        </p:blipFill>
        <p:spPr>
          <a:xfrm>
            <a:off x="25415219" y="6127838"/>
            <a:ext cx="800125" cy="533417"/>
          </a:xfrm>
          <a:prstGeom prst="rect">
            <a:avLst/>
          </a:prstGeom>
        </p:spPr>
      </p:pic>
      <p:pic>
        <p:nvPicPr>
          <p:cNvPr id="54" name="Picture 53">
            <a:extLst>
              <a:ext uri="{FF2B5EF4-FFF2-40B4-BE49-F238E27FC236}">
                <a16:creationId xmlns:a16="http://schemas.microsoft.com/office/drawing/2014/main" id="{44EC86A7-EC07-9545-A21C-E5972AB253B3}"/>
              </a:ext>
            </a:extLst>
          </p:cNvPr>
          <p:cNvPicPr>
            <a:picLocks noChangeAspect="1"/>
          </p:cNvPicPr>
          <p:nvPr/>
        </p:nvPicPr>
        <p:blipFill>
          <a:blip r:embed="rId10"/>
          <a:stretch>
            <a:fillRect/>
          </a:stretch>
        </p:blipFill>
        <p:spPr>
          <a:xfrm flipV="1">
            <a:off x="25410779" y="4541170"/>
            <a:ext cx="800125" cy="500078"/>
          </a:xfrm>
          <a:prstGeom prst="rect">
            <a:avLst/>
          </a:prstGeom>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732B968872F47A2650DFBD8C4E2B1" ma:contentTypeVersion="2" ma:contentTypeDescription="Create a new document." ma:contentTypeScope="" ma:versionID="62c8a1c3095332ceda84943cd5f33739">
  <xsd:schema xmlns:xsd="http://www.w3.org/2001/XMLSchema" xmlns:xs="http://www.w3.org/2001/XMLSchema" xmlns:p="http://schemas.microsoft.com/office/2006/metadata/properties" xmlns:ns2="2bbd5856-8b25-48be-82e8-5c0d32b6f2e2" xmlns:ns3="6574550f-c444-4cf3-9054-071ae8871ed7" targetNamespace="http://schemas.microsoft.com/office/2006/metadata/properties" ma:root="true" ma:fieldsID="6707bb042c8c19416a7f5961b209df22" ns2:_="" ns3:_="">
    <xsd:import namespace="2bbd5856-8b25-48be-82e8-5c0d32b6f2e2"/>
    <xsd:import namespace="6574550f-c444-4cf3-9054-071ae8871ed7"/>
    <xsd:element name="properties">
      <xsd:complexType>
        <xsd:sequence>
          <xsd:element name="documentManagement">
            <xsd:complexType>
              <xsd:all>
                <xsd:element ref="ns2:Type_x0020_of_x0020_Template" minOccurs="0"/>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d5856-8b25-48be-82e8-5c0d32b6f2e2" elementFormDefault="qualified">
    <xsd:import namespace="http://schemas.microsoft.com/office/2006/documentManagement/types"/>
    <xsd:import namespace="http://schemas.microsoft.com/office/infopath/2007/PartnerControls"/>
    <xsd:element name="Type_x0020_of_x0020_Template" ma:index="8" nillable="true" ma:displayName="Type of Template" ma:default="Flyerhead" ma:format="Dropdown" ma:internalName="Type_x0020_of_x0020_Template">
      <xsd:simpleType>
        <xsd:restriction base="dms:Choice">
          <xsd:enumeration value="Flyerhead"/>
          <xsd:enumeration value="Newsletter"/>
          <xsd:enumeration value="Poster"/>
          <xsd:enumeration value="Presentation"/>
          <xsd:enumeration value="Agenda"/>
          <xsd:enumeration value="Minutes"/>
        </xsd:restriction>
      </xsd:simpleType>
    </xsd:element>
    <xsd:element name="Description0" ma:index="9"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74550f-c444-4cf3-9054-071ae8871ed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7A9541A2-5AA9-43A7-9FF8-BB2468E04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d5856-8b25-48be-82e8-5c0d32b6f2e2"/>
    <ds:schemaRef ds:uri="6574550f-c444-4cf3-9054-071ae8871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8D5BB6-6B6E-4250-AD5F-6682A630B53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Frame</Template>
  <TotalTime>32158</TotalTime>
  <Words>1079</Words>
  <Application>Microsoft Macintosh PowerPoint</Application>
  <PresentationFormat>Custom</PresentationFormat>
  <Paragraphs>122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Corbel</vt:lpstr>
      <vt:lpstr>Times</vt:lpstr>
      <vt:lpstr>Times New Roman</vt:lpstr>
      <vt:lpstr>Wingdings 2</vt:lpstr>
      <vt:lpstr>Frame</vt:lpstr>
      <vt:lpstr>PowerPoint Presentation</vt:lpstr>
    </vt:vector>
  </TitlesOfParts>
  <Company>Rush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Graphic Design</dc:creator>
  <cp:lastModifiedBy>Ward, Olivia F</cp:lastModifiedBy>
  <cp:revision>159</cp:revision>
  <dcterms:created xsi:type="dcterms:W3CDTF">2010-06-08T21:37:52Z</dcterms:created>
  <dcterms:modified xsi:type="dcterms:W3CDTF">2020-05-17T14:05:57Z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of Template">
    <vt:lpwstr>Poster</vt:lpwstr>
  </property>
  <property fmtid="{D5CDD505-2E9C-101B-9397-08002B2CF9AE}" pid="3" name="ContentType">
    <vt:lpwstr>Document</vt:lpwstr>
  </property>
  <property fmtid="{D5CDD505-2E9C-101B-9397-08002B2CF9AE}" pid="4" name="Description0">
    <vt:lpwstr>Poster template sized 72 inches wide by 36 inches in height</vt:lpwstr>
  </property>
  <property fmtid="{D5CDD505-2E9C-101B-9397-08002B2CF9AE}" pid="5" name="_dlc_DocId">
    <vt:lpwstr>HX6F3R6HY2QW-826540488-5</vt:lpwstr>
  </property>
  <property fmtid="{D5CDD505-2E9C-101B-9397-08002B2CF9AE}" pid="6" name="_dlc_DocIdItemGuid">
    <vt:lpwstr>1e976cf8-f872-4280-a49a-f8ed889e5a05</vt:lpwstr>
  </property>
  <property fmtid="{D5CDD505-2E9C-101B-9397-08002B2CF9AE}" pid="7" name="_dlc_DocIdUrl">
    <vt:lpwstr>http://rushpsptiuva02:8901/universityrelations/_layouts/15/DocIdRedir.aspx?ID=HX6F3R6HY2QW-826540488-5, HX6F3R6HY2QW-826540488-5</vt:lpwstr>
  </property>
</Properties>
</file>