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384048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47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83354" indent="1685" algn="l" rtl="0" eaLnBrk="0" fontAlgn="base" hangingPunct="0">
      <a:spcBef>
        <a:spcPct val="0"/>
      </a:spcBef>
      <a:spcAft>
        <a:spcPct val="0"/>
      </a:spcAft>
      <a:defRPr sz="2547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68392" indent="1685" algn="l" rtl="0" eaLnBrk="0" fontAlgn="base" hangingPunct="0">
      <a:spcBef>
        <a:spcPct val="0"/>
      </a:spcBef>
      <a:spcAft>
        <a:spcPct val="0"/>
      </a:spcAft>
      <a:defRPr sz="2547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453429" indent="1685" algn="l" rtl="0" eaLnBrk="0" fontAlgn="base" hangingPunct="0">
      <a:spcBef>
        <a:spcPct val="0"/>
      </a:spcBef>
      <a:spcAft>
        <a:spcPct val="0"/>
      </a:spcAft>
      <a:defRPr sz="2547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938467" indent="1685" algn="l" rtl="0" eaLnBrk="0" fontAlgn="base" hangingPunct="0">
      <a:spcBef>
        <a:spcPct val="0"/>
      </a:spcBef>
      <a:spcAft>
        <a:spcPct val="0"/>
      </a:spcAft>
      <a:defRPr sz="2547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425189" algn="l" defTabSz="970075" rtl="0" eaLnBrk="1" latinLnBrk="0" hangingPunct="1">
      <a:defRPr sz="2547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910226" algn="l" defTabSz="970075" rtl="0" eaLnBrk="1" latinLnBrk="0" hangingPunct="1">
      <a:defRPr sz="2547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395263" algn="l" defTabSz="970075" rtl="0" eaLnBrk="1" latinLnBrk="0" hangingPunct="1">
      <a:defRPr sz="2547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880301" algn="l" defTabSz="970075" rtl="0" eaLnBrk="1" latinLnBrk="0" hangingPunct="1">
      <a:defRPr sz="2547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435"/>
    <a:srgbClr val="D8E8F9"/>
    <a:srgbClr val="DCEAFB"/>
    <a:srgbClr val="C5E6C6"/>
    <a:srgbClr val="BFBFBF"/>
    <a:srgbClr val="F8FAE7"/>
    <a:srgbClr val="FBFFEC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479" autoAdjust="0"/>
    <p:restoredTop sz="96730" autoAdjust="0"/>
  </p:normalViewPr>
  <p:slideViewPr>
    <p:cSldViewPr>
      <p:cViewPr>
        <p:scale>
          <a:sx n="20" d="100"/>
          <a:sy n="20" d="100"/>
        </p:scale>
        <p:origin x="2382" y="450"/>
      </p:cViewPr>
      <p:guideLst>
        <p:guide orient="horz" pos="12096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5000" cy="479425"/>
          </a:xfrm>
          <a:prstGeom prst="rect">
            <a:avLst/>
          </a:prstGeom>
          <a:noFill/>
          <a:ln>
            <a:noFill/>
          </a:ln>
        </p:spPr>
        <p:txBody>
          <a:bodyPr vert="horz" wrap="none" lIns="85353" tIns="42677" rIns="85353" bIns="42677" numCol="1" anchor="t" anchorCtr="0" compatLnSpc="1">
            <a:prstTxWarp prst="textNoShape">
              <a:avLst/>
            </a:prstTxWarp>
          </a:bodyPr>
          <a:lstStyle>
            <a:lvl1pPr eaLnBrk="1" hangingPunct="0">
              <a:defRPr sz="1300">
                <a:latin typeface="Arial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140200" y="0"/>
            <a:ext cx="3175000" cy="479425"/>
          </a:xfrm>
          <a:prstGeom prst="rect">
            <a:avLst/>
          </a:prstGeom>
          <a:noFill/>
          <a:ln>
            <a:noFill/>
          </a:ln>
        </p:spPr>
        <p:txBody>
          <a:bodyPr vert="horz" wrap="none" lIns="85353" tIns="42677" rIns="85353" bIns="42677" numCol="1" anchor="t" anchorCtr="0" compatLnSpc="1">
            <a:prstTxWarp prst="textNoShape">
              <a:avLst/>
            </a:prstTxWarp>
          </a:bodyPr>
          <a:lstStyle>
            <a:lvl1pPr algn="r" eaLnBrk="1" hangingPunct="0">
              <a:defRPr sz="1300">
                <a:latin typeface="Arial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121775"/>
            <a:ext cx="3175000" cy="479425"/>
          </a:xfrm>
          <a:prstGeom prst="rect">
            <a:avLst/>
          </a:prstGeom>
          <a:noFill/>
          <a:ln>
            <a:noFill/>
          </a:ln>
        </p:spPr>
        <p:txBody>
          <a:bodyPr vert="horz" wrap="none" lIns="85353" tIns="42677" rIns="85353" bIns="42677" numCol="1" anchor="b" anchorCtr="0" compatLnSpc="1">
            <a:prstTxWarp prst="textNoShape">
              <a:avLst/>
            </a:prstTxWarp>
          </a:bodyPr>
          <a:lstStyle>
            <a:lvl1pPr eaLnBrk="1" hangingPunct="0">
              <a:defRPr sz="1300">
                <a:latin typeface="Arial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140200" y="9121775"/>
            <a:ext cx="3175000" cy="479425"/>
          </a:xfrm>
          <a:prstGeom prst="rect">
            <a:avLst/>
          </a:prstGeom>
          <a:noFill/>
          <a:ln>
            <a:noFill/>
          </a:ln>
        </p:spPr>
        <p:txBody>
          <a:bodyPr vert="horz" wrap="none" lIns="85353" tIns="42677" rIns="85353" bIns="42677" numCol="1" anchor="b" anchorCtr="0" compatLnSpc="1">
            <a:prstTxWarp prst="textNoShape">
              <a:avLst/>
            </a:prstTxWarp>
          </a:bodyPr>
          <a:lstStyle>
            <a:lvl1pPr algn="r" eaLnBrk="1">
              <a:defRPr sz="1300"/>
            </a:lvl1pPr>
          </a:lstStyle>
          <a:p>
            <a:fld id="{BEC584B2-2B5D-46E5-95A2-EF966E84A5F1}" type="slidenum">
              <a:rPr lang="en-US" altLang="en-US"/>
              <a:pPr/>
              <a:t>‹#›</a:t>
            </a:fld>
            <a:endParaRPr lang="en-US" altLang="en-US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8778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460500" y="792163"/>
            <a:ext cx="5207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812800" y="4948238"/>
            <a:ext cx="6499225" cy="4686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525838" cy="520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0">
              <a:defRPr sz="1500"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598988" y="0"/>
            <a:ext cx="3525837" cy="520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5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67CC09EA-1FF1-46DF-AEEE-DD60D5FA8ADD}" type="datetime1">
              <a:rPr lang="en-US" altLang="en-US"/>
              <a:pPr/>
              <a:t>3/8/2020</a:t>
            </a:fld>
            <a:endParaRPr lang="en-US" alt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896475"/>
            <a:ext cx="3525838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0">
              <a:defRPr sz="1500"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598988" y="9896475"/>
            <a:ext cx="3525837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defRPr sz="15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C61FF09C-F982-461F-B8D6-48B8EA96B0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94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7362" indent="-227362" algn="l" rtl="0" eaLnBrk="0" fontAlgn="base" hangingPunct="0">
      <a:spcBef>
        <a:spcPct val="30000"/>
      </a:spcBef>
      <a:spcAft>
        <a:spcPct val="0"/>
      </a:spcAft>
      <a:defRPr lang="en-US" sz="2335" kern="1200">
        <a:solidFill>
          <a:schemeClr val="tx1"/>
        </a:solidFill>
        <a:latin typeface="Arial" pitchFamily="18"/>
        <a:ea typeface="Arial Unicode MS" pitchFamily="2"/>
        <a:cs typeface="Mangal" pitchFamily="2"/>
      </a:defRPr>
    </a:lvl1pPr>
    <a:lvl2pPr marL="788185" indent="-303148" algn="l" rtl="0" eaLnBrk="0" fontAlgn="base" hangingPunct="0">
      <a:spcBef>
        <a:spcPct val="30000"/>
      </a:spcBef>
      <a:spcAft>
        <a:spcPct val="0"/>
      </a:spcAft>
      <a:defRPr sz="1166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2pPr>
    <a:lvl3pPr marL="1212593" indent="-242518" algn="l" rtl="0" eaLnBrk="0" fontAlgn="base" hangingPunct="0">
      <a:spcBef>
        <a:spcPct val="30000"/>
      </a:spcBef>
      <a:spcAft>
        <a:spcPct val="0"/>
      </a:spcAft>
      <a:defRPr sz="1166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3pPr>
    <a:lvl4pPr marL="1697630" indent="-242518" algn="l" rtl="0" eaLnBrk="0" fontAlgn="base" hangingPunct="0">
      <a:spcBef>
        <a:spcPct val="30000"/>
      </a:spcBef>
      <a:spcAft>
        <a:spcPct val="0"/>
      </a:spcAft>
      <a:defRPr sz="1166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4pPr>
    <a:lvl5pPr marL="2182670" indent="-242518" algn="l" rtl="0" eaLnBrk="0" fontAlgn="base" hangingPunct="0">
      <a:spcBef>
        <a:spcPct val="30000"/>
      </a:spcBef>
      <a:spcAft>
        <a:spcPct val="0"/>
      </a:spcAft>
      <a:defRPr sz="1166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5pPr>
    <a:lvl6pPr marL="2424217" algn="l" defTabSz="969685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6pPr>
    <a:lvl7pPr marL="2909061" algn="l" defTabSz="969685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7pPr>
    <a:lvl8pPr marL="3393901" algn="l" defTabSz="969685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8pPr>
    <a:lvl9pPr marL="3878751" algn="l" defTabSz="969685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2188" cy="360203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31838" y="4560888"/>
            <a:ext cx="5849937" cy="432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55" tIns="47527" rIns="95055" bIns="47527" anchor="ctr"/>
          <a:lstStyle/>
          <a:p>
            <a:pPr eaLnBrk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Experiment 1, Figure 1 – OR: For a one-unit change in confidence, the odds of someone purchasing feedback becomes 69% less likely (same to say as odds of feedback purchase drop to 31%?); delta-R-squared based on: R-squared of model that includes confidence - R-squared-model that does not include it</a:t>
            </a:r>
          </a:p>
          <a:p>
            <a:pPr eaLnBrk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Experiment 1, Figures 4 and 5: </a:t>
            </a:r>
          </a:p>
          <a:p>
            <a:pPr eaLnBrk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Figure 4: Improvement Index value from R2 to R3 for negative feedback trials during Round 2: values can only be positive, since they can only either stay the same or get better</a:t>
            </a:r>
          </a:p>
          <a:p>
            <a:pPr eaLnBrk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Figure 5: Improvement Index value from R2 to R3 for positive feedback trials during Round 2: values can only be negative, since they can only either stay the same or get worse</a:t>
            </a:r>
          </a:p>
          <a:p>
            <a:pPr eaLnBrk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1">
              <a:spcBef>
                <a:spcPct val="0"/>
              </a:spcBef>
            </a:pPr>
            <a:endParaRPr altLang="en-US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350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9" y="11930067"/>
            <a:ext cx="43526075" cy="82327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32" y="21763044"/>
            <a:ext cx="35845749" cy="98139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9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9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9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9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9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9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9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9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4996C-0506-4FD5-9750-DB7274C6A7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596262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ABFC2-B080-48A2-B6D4-15EE797C74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63029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278" y="1531938"/>
            <a:ext cx="11520488" cy="32800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40" y="1531938"/>
            <a:ext cx="34412237" cy="32800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C0E8A-F3A3-466E-98B7-E6554A1184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877451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6254-C710-41C4-81AD-A2459B1C959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334549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6" y="24679279"/>
            <a:ext cx="43526075" cy="7626350"/>
          </a:xfrm>
        </p:spPr>
        <p:txBody>
          <a:bodyPr anchor="t"/>
          <a:lstStyle>
            <a:lvl1pPr algn="l">
              <a:defRPr sz="341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6" y="16278226"/>
            <a:ext cx="43526075" cy="8401054"/>
          </a:xfrm>
        </p:spPr>
        <p:txBody>
          <a:bodyPr anchor="b"/>
          <a:lstStyle>
            <a:lvl1pPr marL="0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1pPr>
            <a:lvl2pPr marL="399876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2pPr>
            <a:lvl3pPr marL="799758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3pPr>
            <a:lvl4pPr marL="1199639" indent="0">
              <a:buNone/>
              <a:defRPr sz="963">
                <a:solidFill>
                  <a:schemeClr val="tx1">
                    <a:tint val="75000"/>
                  </a:schemeClr>
                </a:solidFill>
              </a:defRPr>
            </a:lvl4pPr>
            <a:lvl5pPr marL="1599516" indent="0">
              <a:buNone/>
              <a:defRPr sz="963">
                <a:solidFill>
                  <a:schemeClr val="tx1">
                    <a:tint val="75000"/>
                  </a:schemeClr>
                </a:solidFill>
              </a:defRPr>
            </a:lvl5pPr>
            <a:lvl6pPr marL="1999397" indent="0">
              <a:buNone/>
              <a:defRPr sz="963">
                <a:solidFill>
                  <a:schemeClr val="tx1">
                    <a:tint val="75000"/>
                  </a:schemeClr>
                </a:solidFill>
              </a:defRPr>
            </a:lvl6pPr>
            <a:lvl7pPr marL="2399273" indent="0">
              <a:buNone/>
              <a:defRPr sz="963">
                <a:solidFill>
                  <a:schemeClr val="tx1">
                    <a:tint val="75000"/>
                  </a:schemeClr>
                </a:solidFill>
              </a:defRPr>
            </a:lvl7pPr>
            <a:lvl8pPr marL="2799150" indent="0">
              <a:buNone/>
              <a:defRPr sz="963">
                <a:solidFill>
                  <a:schemeClr val="tx1">
                    <a:tint val="75000"/>
                  </a:schemeClr>
                </a:solidFill>
              </a:defRPr>
            </a:lvl8pPr>
            <a:lvl9pPr marL="3199031" indent="0">
              <a:buNone/>
              <a:defRPr sz="9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B9EF8-CAEA-4FF9-93C9-0839726F53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52489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43" y="8986845"/>
            <a:ext cx="22966360" cy="25346026"/>
          </a:xfrm>
        </p:spPr>
        <p:txBody>
          <a:bodyPr/>
          <a:lstStyle>
            <a:lvl1pPr>
              <a:defRPr sz="2450"/>
            </a:lvl1pPr>
            <a:lvl2pPr>
              <a:defRPr sz="1928"/>
            </a:lvl2pPr>
            <a:lvl3pPr>
              <a:defRPr sz="1928"/>
            </a:lvl3pPr>
            <a:lvl4pPr>
              <a:defRPr sz="1487"/>
            </a:lvl4pPr>
            <a:lvl5pPr>
              <a:defRPr sz="1487"/>
            </a:lvl5pPr>
            <a:lvl6pPr>
              <a:defRPr sz="1487"/>
            </a:lvl6pPr>
            <a:lvl7pPr>
              <a:defRPr sz="1487"/>
            </a:lvl7pPr>
            <a:lvl8pPr>
              <a:defRPr sz="1487"/>
            </a:lvl8pPr>
            <a:lvl9pPr>
              <a:defRPr sz="14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5" y="8986845"/>
            <a:ext cx="22966360" cy="25346026"/>
          </a:xfrm>
        </p:spPr>
        <p:txBody>
          <a:bodyPr/>
          <a:lstStyle>
            <a:lvl1pPr>
              <a:defRPr sz="2450"/>
            </a:lvl1pPr>
            <a:lvl2pPr>
              <a:defRPr sz="1928"/>
            </a:lvl2pPr>
            <a:lvl3pPr>
              <a:defRPr sz="1928"/>
            </a:lvl3pPr>
            <a:lvl4pPr>
              <a:defRPr sz="1487"/>
            </a:lvl4pPr>
            <a:lvl5pPr>
              <a:defRPr sz="1487"/>
            </a:lvl5pPr>
            <a:lvl6pPr>
              <a:defRPr sz="1487"/>
            </a:lvl6pPr>
            <a:lvl7pPr>
              <a:defRPr sz="1487"/>
            </a:lvl7pPr>
            <a:lvl8pPr>
              <a:defRPr sz="1487"/>
            </a:lvl8pPr>
            <a:lvl9pPr>
              <a:defRPr sz="14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12452-0D91-4255-B276-6AECD99339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309540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4" y="1538286"/>
            <a:ext cx="46085125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50" y="8596321"/>
            <a:ext cx="22625051" cy="3582986"/>
          </a:xfrm>
        </p:spPr>
        <p:txBody>
          <a:bodyPr anchor="b"/>
          <a:lstStyle>
            <a:lvl1pPr marL="0" indent="0">
              <a:buNone/>
              <a:defRPr sz="1928" b="1"/>
            </a:lvl1pPr>
            <a:lvl2pPr marL="399876" indent="0">
              <a:buNone/>
              <a:defRPr sz="1928" b="1"/>
            </a:lvl2pPr>
            <a:lvl3pPr marL="799758" indent="0">
              <a:buNone/>
              <a:defRPr sz="1487" b="1"/>
            </a:lvl3pPr>
            <a:lvl4pPr marL="1199639" indent="0">
              <a:buNone/>
              <a:defRPr sz="1487" b="1"/>
            </a:lvl4pPr>
            <a:lvl5pPr marL="1599516" indent="0">
              <a:buNone/>
              <a:defRPr sz="1487" b="1"/>
            </a:lvl5pPr>
            <a:lvl6pPr marL="1999397" indent="0">
              <a:buNone/>
              <a:defRPr sz="1487" b="1"/>
            </a:lvl6pPr>
            <a:lvl7pPr marL="2399273" indent="0">
              <a:buNone/>
              <a:defRPr sz="1487" b="1"/>
            </a:lvl7pPr>
            <a:lvl8pPr marL="2799150" indent="0">
              <a:buNone/>
              <a:defRPr sz="1487" b="1"/>
            </a:lvl8pPr>
            <a:lvl9pPr marL="3199031" indent="0">
              <a:buNone/>
              <a:defRPr sz="14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50" y="12179304"/>
            <a:ext cx="22625051" cy="22126574"/>
          </a:xfrm>
        </p:spPr>
        <p:txBody>
          <a:bodyPr/>
          <a:lstStyle>
            <a:lvl1pPr>
              <a:defRPr sz="1928"/>
            </a:lvl1pPr>
            <a:lvl2pPr>
              <a:defRPr sz="1928"/>
            </a:lvl2pPr>
            <a:lvl3pPr>
              <a:defRPr sz="1487"/>
            </a:lvl3pPr>
            <a:lvl4pPr>
              <a:defRPr sz="1487"/>
            </a:lvl4pPr>
            <a:lvl5pPr>
              <a:defRPr sz="1487"/>
            </a:lvl5pPr>
            <a:lvl6pPr>
              <a:defRPr sz="1487"/>
            </a:lvl6pPr>
            <a:lvl7pPr>
              <a:defRPr sz="1487"/>
            </a:lvl7pPr>
            <a:lvl8pPr>
              <a:defRPr sz="1487"/>
            </a:lvl8pPr>
            <a:lvl9pPr>
              <a:defRPr sz="14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6" y="8596321"/>
            <a:ext cx="22632992" cy="3582986"/>
          </a:xfrm>
        </p:spPr>
        <p:txBody>
          <a:bodyPr anchor="b"/>
          <a:lstStyle>
            <a:lvl1pPr marL="0" indent="0">
              <a:buNone/>
              <a:defRPr sz="1928" b="1"/>
            </a:lvl1pPr>
            <a:lvl2pPr marL="399876" indent="0">
              <a:buNone/>
              <a:defRPr sz="1928" b="1"/>
            </a:lvl2pPr>
            <a:lvl3pPr marL="799758" indent="0">
              <a:buNone/>
              <a:defRPr sz="1487" b="1"/>
            </a:lvl3pPr>
            <a:lvl4pPr marL="1199639" indent="0">
              <a:buNone/>
              <a:defRPr sz="1487" b="1"/>
            </a:lvl4pPr>
            <a:lvl5pPr marL="1599516" indent="0">
              <a:buNone/>
              <a:defRPr sz="1487" b="1"/>
            </a:lvl5pPr>
            <a:lvl6pPr marL="1999397" indent="0">
              <a:buNone/>
              <a:defRPr sz="1487" b="1"/>
            </a:lvl6pPr>
            <a:lvl7pPr marL="2399273" indent="0">
              <a:buNone/>
              <a:defRPr sz="1487" b="1"/>
            </a:lvl7pPr>
            <a:lvl8pPr marL="2799150" indent="0">
              <a:buNone/>
              <a:defRPr sz="1487" b="1"/>
            </a:lvl8pPr>
            <a:lvl9pPr marL="3199031" indent="0">
              <a:buNone/>
              <a:defRPr sz="14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6" y="12179304"/>
            <a:ext cx="22632992" cy="22126574"/>
          </a:xfrm>
        </p:spPr>
        <p:txBody>
          <a:bodyPr/>
          <a:lstStyle>
            <a:lvl1pPr>
              <a:defRPr sz="1928"/>
            </a:lvl1pPr>
            <a:lvl2pPr>
              <a:defRPr sz="1928"/>
            </a:lvl2pPr>
            <a:lvl3pPr>
              <a:defRPr sz="1487"/>
            </a:lvl3pPr>
            <a:lvl4pPr>
              <a:defRPr sz="1487"/>
            </a:lvl4pPr>
            <a:lvl5pPr>
              <a:defRPr sz="1487"/>
            </a:lvl5pPr>
            <a:lvl6pPr>
              <a:defRPr sz="1487"/>
            </a:lvl6pPr>
            <a:lvl7pPr>
              <a:defRPr sz="1487"/>
            </a:lvl7pPr>
            <a:lvl8pPr>
              <a:defRPr sz="1487"/>
            </a:lvl8pPr>
            <a:lvl9pPr>
              <a:defRPr sz="14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EBC0C-5843-4D35-A549-1151DBE8A3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653950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DD63F-3B76-4D70-8AA7-4EEE9B8EB4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163423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6C499-018E-4BCA-AA44-101C64C4BF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02545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4" y="1528771"/>
            <a:ext cx="16846555" cy="6507162"/>
          </a:xfrm>
        </p:spPr>
        <p:txBody>
          <a:bodyPr anchor="b"/>
          <a:lstStyle>
            <a:lvl1pPr algn="l">
              <a:defRPr sz="192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6" y="1528765"/>
            <a:ext cx="28625800" cy="32777114"/>
          </a:xfrm>
        </p:spPr>
        <p:txBody>
          <a:bodyPr/>
          <a:lstStyle>
            <a:lvl1pPr>
              <a:defRPr sz="2972"/>
            </a:lvl1pPr>
            <a:lvl2pPr>
              <a:defRPr sz="2450"/>
            </a:lvl2pPr>
            <a:lvl3pPr>
              <a:defRPr sz="1928"/>
            </a:lvl3pPr>
            <a:lvl4pPr>
              <a:defRPr sz="1928"/>
            </a:lvl4pPr>
            <a:lvl5pPr>
              <a:defRPr sz="1928"/>
            </a:lvl5pPr>
            <a:lvl6pPr>
              <a:defRPr sz="1928"/>
            </a:lvl6pPr>
            <a:lvl7pPr>
              <a:defRPr sz="1928"/>
            </a:lvl7pPr>
            <a:lvl8pPr>
              <a:defRPr sz="1928"/>
            </a:lvl8pPr>
            <a:lvl9pPr>
              <a:defRPr sz="19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44" y="8035925"/>
            <a:ext cx="16846555" cy="26269954"/>
          </a:xfrm>
        </p:spPr>
        <p:txBody>
          <a:bodyPr/>
          <a:lstStyle>
            <a:lvl1pPr marL="0" indent="0">
              <a:buNone/>
              <a:defRPr sz="963"/>
            </a:lvl1pPr>
            <a:lvl2pPr marL="399876" indent="0">
              <a:buNone/>
              <a:defRPr sz="963"/>
            </a:lvl2pPr>
            <a:lvl3pPr marL="799758" indent="0">
              <a:buNone/>
              <a:defRPr sz="963"/>
            </a:lvl3pPr>
            <a:lvl4pPr marL="1199639" indent="0">
              <a:buNone/>
              <a:defRPr sz="963"/>
            </a:lvl4pPr>
            <a:lvl5pPr marL="1599516" indent="0">
              <a:buNone/>
              <a:defRPr sz="963"/>
            </a:lvl5pPr>
            <a:lvl6pPr marL="1999397" indent="0">
              <a:buNone/>
              <a:defRPr sz="963"/>
            </a:lvl6pPr>
            <a:lvl7pPr marL="2399273" indent="0">
              <a:buNone/>
              <a:defRPr sz="963"/>
            </a:lvl7pPr>
            <a:lvl8pPr marL="2799150" indent="0">
              <a:buNone/>
              <a:defRPr sz="963"/>
            </a:lvl8pPr>
            <a:lvl9pPr marL="3199031" indent="0">
              <a:buNone/>
              <a:defRPr sz="9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8BEFF-C120-4623-92AC-302ABC9E77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829630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7" y="26882730"/>
            <a:ext cx="30724475" cy="3174998"/>
          </a:xfrm>
        </p:spPr>
        <p:txBody>
          <a:bodyPr anchor="b"/>
          <a:lstStyle>
            <a:lvl1pPr algn="l">
              <a:defRPr sz="192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7" y="3432183"/>
            <a:ext cx="30724475" cy="23042562"/>
          </a:xfrm>
        </p:spPr>
        <p:txBody>
          <a:bodyPr/>
          <a:lstStyle>
            <a:lvl1pPr marL="0" indent="0">
              <a:buNone/>
              <a:defRPr sz="2972"/>
            </a:lvl1pPr>
            <a:lvl2pPr marL="399876" indent="0">
              <a:buNone/>
              <a:defRPr sz="2450"/>
            </a:lvl2pPr>
            <a:lvl3pPr marL="799758" indent="0">
              <a:buNone/>
              <a:defRPr sz="1928"/>
            </a:lvl3pPr>
            <a:lvl4pPr marL="1199639" indent="0">
              <a:buNone/>
              <a:defRPr sz="1928"/>
            </a:lvl4pPr>
            <a:lvl5pPr marL="1599516" indent="0">
              <a:buNone/>
              <a:defRPr sz="1928"/>
            </a:lvl5pPr>
            <a:lvl6pPr marL="1999397" indent="0">
              <a:buNone/>
              <a:defRPr sz="1928"/>
            </a:lvl6pPr>
            <a:lvl7pPr marL="2399273" indent="0">
              <a:buNone/>
              <a:defRPr sz="1928"/>
            </a:lvl7pPr>
            <a:lvl8pPr marL="2799150" indent="0">
              <a:buNone/>
              <a:defRPr sz="1928"/>
            </a:lvl8pPr>
            <a:lvl9pPr marL="3199031" indent="0">
              <a:buNone/>
              <a:defRPr sz="1928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7" y="30057728"/>
            <a:ext cx="30724475" cy="4506914"/>
          </a:xfrm>
        </p:spPr>
        <p:txBody>
          <a:bodyPr/>
          <a:lstStyle>
            <a:lvl1pPr marL="0" indent="0">
              <a:buNone/>
              <a:defRPr sz="963"/>
            </a:lvl1pPr>
            <a:lvl2pPr marL="399876" indent="0">
              <a:buNone/>
              <a:defRPr sz="963"/>
            </a:lvl2pPr>
            <a:lvl3pPr marL="799758" indent="0">
              <a:buNone/>
              <a:defRPr sz="963"/>
            </a:lvl3pPr>
            <a:lvl4pPr marL="1199639" indent="0">
              <a:buNone/>
              <a:defRPr sz="963"/>
            </a:lvl4pPr>
            <a:lvl5pPr marL="1599516" indent="0">
              <a:buNone/>
              <a:defRPr sz="963"/>
            </a:lvl5pPr>
            <a:lvl6pPr marL="1999397" indent="0">
              <a:buNone/>
              <a:defRPr sz="963"/>
            </a:lvl6pPr>
            <a:lvl7pPr marL="2399273" indent="0">
              <a:buNone/>
              <a:defRPr sz="963"/>
            </a:lvl7pPr>
            <a:lvl8pPr marL="2799150" indent="0">
              <a:buNone/>
              <a:defRPr sz="963"/>
            </a:lvl8pPr>
            <a:lvl9pPr marL="3199031" indent="0">
              <a:buNone/>
              <a:defRPr sz="9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75A94-D1E5-4ACC-BB38-AAF2B6B3C8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261257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89964" tIns="44985" rIns="89964" bIns="44985" numCol="1" anchor="t" anchorCtr="0" compatLnSpc="1">
            <a:prstTxWarp prst="textNoShape">
              <a:avLst/>
            </a:prstTxWarp>
          </a:bodyPr>
          <a:lstStyle>
            <a:lvl1pPr eaLnBrk="1" hangingPunct="0">
              <a:defRPr sz="1928"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89964" tIns="44985" rIns="89964" bIns="44985" numCol="1" anchor="t" anchorCtr="0" compatLnSpc="1">
            <a:prstTxWarp prst="textNoShape">
              <a:avLst/>
            </a:prstTxWarp>
          </a:bodyPr>
          <a:lstStyle>
            <a:lvl1pPr eaLnBrk="1" hangingPunct="0">
              <a:defRPr sz="1928"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89964" tIns="44985" rIns="89964" bIns="449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837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1A182E3F-6317-4D9B-BD6C-A8139FF5C170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29" name="Title Placeholder 4"/>
          <p:cNvSpPr txBox="1">
            <a:spLocks noGrp="1"/>
          </p:cNvSpPr>
          <p:nvPr>
            <p:ph type="title"/>
          </p:nvPr>
        </p:nvSpPr>
        <p:spPr bwMode="auto">
          <a:xfrm>
            <a:off x="2560640" y="1531941"/>
            <a:ext cx="46085125" cy="64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US"/>
          </a:p>
        </p:txBody>
      </p:sp>
      <p:sp>
        <p:nvSpPr>
          <p:cNvPr id="1030" name="Text Placeholder 5"/>
          <p:cNvSpPr txBox="1">
            <a:spLocks noGrp="1"/>
          </p:cNvSpPr>
          <p:nvPr>
            <p:ph type="body" idx="1"/>
          </p:nvPr>
        </p:nvSpPr>
        <p:spPr bwMode="auto">
          <a:xfrm>
            <a:off x="2560640" y="8986842"/>
            <a:ext cx="46085125" cy="2534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1928" kern="1200">
          <a:solidFill>
            <a:srgbClr val="FFFFFF"/>
          </a:solidFill>
          <a:latin typeface="Times New Roman" pitchFamily="18"/>
          <a:ea typeface="Arial Unicode MS" pitchFamily="2"/>
          <a:cs typeface="Mang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28">
          <a:solidFill>
            <a:srgbClr val="FFFFFF"/>
          </a:solidFill>
          <a:latin typeface="Times New Roman" pitchFamily="18" charset="0"/>
          <a:ea typeface="Arial Unicode MS" pitchFamily="34" charset="-128"/>
          <a:cs typeface="Mangal" pitchFamily="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28">
          <a:solidFill>
            <a:srgbClr val="FFFFFF"/>
          </a:solidFill>
          <a:latin typeface="Times New Roman" pitchFamily="18" charset="0"/>
          <a:ea typeface="Arial Unicode MS" pitchFamily="34" charset="-128"/>
          <a:cs typeface="Mangal" pitchFamily="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28">
          <a:solidFill>
            <a:srgbClr val="FFFFFF"/>
          </a:solidFill>
          <a:latin typeface="Times New Roman" pitchFamily="18" charset="0"/>
          <a:ea typeface="Arial Unicode MS" pitchFamily="34" charset="-128"/>
          <a:cs typeface="Mangal" pitchFamily="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28">
          <a:solidFill>
            <a:srgbClr val="FFFFFF"/>
          </a:solidFill>
          <a:latin typeface="Times New Roman" pitchFamily="18" charset="0"/>
          <a:ea typeface="Arial Unicode MS" pitchFamily="34" charset="-128"/>
          <a:cs typeface="Mangal" pitchFamily="2"/>
        </a:defRPr>
      </a:lvl5pPr>
      <a:lvl6pPr marL="399876" algn="l" rtl="0" eaLnBrk="0" fontAlgn="base" hangingPunct="0">
        <a:spcBef>
          <a:spcPct val="0"/>
        </a:spcBef>
        <a:spcAft>
          <a:spcPct val="0"/>
        </a:spcAft>
        <a:defRPr sz="1928">
          <a:solidFill>
            <a:srgbClr val="FFFFFF"/>
          </a:solidFill>
          <a:latin typeface="Times New Roman" pitchFamily="18" charset="0"/>
          <a:ea typeface="Arial Unicode MS" pitchFamily="34" charset="-128"/>
          <a:cs typeface="Mangal" pitchFamily="2"/>
        </a:defRPr>
      </a:lvl6pPr>
      <a:lvl7pPr marL="799758" algn="l" rtl="0" eaLnBrk="0" fontAlgn="base" hangingPunct="0">
        <a:spcBef>
          <a:spcPct val="0"/>
        </a:spcBef>
        <a:spcAft>
          <a:spcPct val="0"/>
        </a:spcAft>
        <a:defRPr sz="1928">
          <a:solidFill>
            <a:srgbClr val="FFFFFF"/>
          </a:solidFill>
          <a:latin typeface="Times New Roman" pitchFamily="18" charset="0"/>
          <a:ea typeface="Arial Unicode MS" pitchFamily="34" charset="-128"/>
          <a:cs typeface="Mangal" pitchFamily="2"/>
        </a:defRPr>
      </a:lvl7pPr>
      <a:lvl8pPr marL="1199639" algn="l" rtl="0" eaLnBrk="0" fontAlgn="base" hangingPunct="0">
        <a:spcBef>
          <a:spcPct val="0"/>
        </a:spcBef>
        <a:spcAft>
          <a:spcPct val="0"/>
        </a:spcAft>
        <a:defRPr sz="1928">
          <a:solidFill>
            <a:srgbClr val="FFFFFF"/>
          </a:solidFill>
          <a:latin typeface="Times New Roman" pitchFamily="18" charset="0"/>
          <a:ea typeface="Arial Unicode MS" pitchFamily="34" charset="-128"/>
          <a:cs typeface="Mangal" pitchFamily="2"/>
        </a:defRPr>
      </a:lvl8pPr>
      <a:lvl9pPr marL="1599516" algn="l" rtl="0" eaLnBrk="0" fontAlgn="base" hangingPunct="0">
        <a:spcBef>
          <a:spcPct val="0"/>
        </a:spcBef>
        <a:spcAft>
          <a:spcPct val="0"/>
        </a:spcAft>
        <a:defRPr sz="1928">
          <a:solidFill>
            <a:srgbClr val="FFFFFF"/>
          </a:solidFill>
          <a:latin typeface="Times New Roman" pitchFamily="18" charset="0"/>
          <a:ea typeface="Arial Unicode MS" pitchFamily="34" charset="-128"/>
          <a:cs typeface="Mangal" pitchFamily="2"/>
        </a:defRPr>
      </a:lvl9pPr>
    </p:titleStyle>
    <p:bodyStyle>
      <a:lvl1pPr marL="298640" indent="-298640" algn="l" rtl="0" eaLnBrk="0" fontAlgn="base" hangingPunct="0">
        <a:spcBef>
          <a:spcPct val="0"/>
        </a:spcBef>
        <a:spcAft>
          <a:spcPts val="1236"/>
        </a:spcAft>
        <a:buChar char="•"/>
        <a:defRPr lang="en-GB" sz="15664" kern="1200">
          <a:solidFill>
            <a:srgbClr val="000000"/>
          </a:solidFill>
          <a:latin typeface="Calibri" pitchFamily="18"/>
          <a:ea typeface="Arial Unicode MS" pitchFamily="2"/>
          <a:cs typeface="Mangal" pitchFamily="2"/>
        </a:defRPr>
      </a:lvl1pPr>
      <a:lvl2pPr marL="648677" indent="-248637" algn="l" rtl="0" eaLnBrk="0" fontAlgn="base" hangingPunct="0">
        <a:spcBef>
          <a:spcPct val="20000"/>
        </a:spcBef>
        <a:spcAft>
          <a:spcPct val="0"/>
        </a:spcAft>
        <a:buChar char="–"/>
        <a:defRPr sz="245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998708" indent="-198629" algn="l" rtl="0" eaLnBrk="0" fontAlgn="base" hangingPunct="0">
        <a:spcBef>
          <a:spcPct val="20000"/>
        </a:spcBef>
        <a:spcAft>
          <a:spcPct val="0"/>
        </a:spcAft>
        <a:buChar char="•"/>
        <a:defRPr sz="1928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398747" indent="-198629" algn="l" rtl="0" eaLnBrk="0" fontAlgn="base" hangingPunct="0">
        <a:spcBef>
          <a:spcPct val="20000"/>
        </a:spcBef>
        <a:spcAft>
          <a:spcPct val="0"/>
        </a:spcAft>
        <a:buChar char="–"/>
        <a:defRPr sz="1928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1798787" indent="-198629" algn="l" rtl="0" eaLnBrk="0" fontAlgn="base" hangingPunct="0">
        <a:spcBef>
          <a:spcPct val="20000"/>
        </a:spcBef>
        <a:spcAft>
          <a:spcPct val="0"/>
        </a:spcAft>
        <a:buChar char="»"/>
        <a:defRPr sz="1928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2199333" indent="-199941" algn="l" rtl="0" eaLnBrk="0" fontAlgn="base" hangingPunct="0">
        <a:spcBef>
          <a:spcPct val="20000"/>
        </a:spcBef>
        <a:spcAft>
          <a:spcPct val="0"/>
        </a:spcAft>
        <a:buChar char="»"/>
        <a:defRPr sz="1928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599214" indent="-199941" algn="l" rtl="0" eaLnBrk="0" fontAlgn="base" hangingPunct="0">
        <a:spcBef>
          <a:spcPct val="20000"/>
        </a:spcBef>
        <a:spcAft>
          <a:spcPct val="0"/>
        </a:spcAft>
        <a:buChar char="»"/>
        <a:defRPr sz="1928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2999096" indent="-199941" algn="l" rtl="0" eaLnBrk="0" fontAlgn="base" hangingPunct="0">
        <a:spcBef>
          <a:spcPct val="20000"/>
        </a:spcBef>
        <a:spcAft>
          <a:spcPct val="0"/>
        </a:spcAft>
        <a:buChar char="»"/>
        <a:defRPr sz="1928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398972" indent="-199941" algn="l" rtl="0" eaLnBrk="0" fontAlgn="base" hangingPunct="0">
        <a:spcBef>
          <a:spcPct val="20000"/>
        </a:spcBef>
        <a:spcAft>
          <a:spcPct val="0"/>
        </a:spcAft>
        <a:buChar char="»"/>
        <a:defRPr sz="1928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26" Type="http://schemas.openxmlformats.org/officeDocument/2006/relationships/image" Target="../media/image24.jpeg"/><Relationship Id="rId39" Type="http://schemas.openxmlformats.org/officeDocument/2006/relationships/image" Target="../media/image37.JPG"/><Relationship Id="rId3" Type="http://schemas.openxmlformats.org/officeDocument/2006/relationships/image" Target="../media/image1.png"/><Relationship Id="rId21" Type="http://schemas.openxmlformats.org/officeDocument/2006/relationships/image" Target="../media/image19.JPG"/><Relationship Id="rId34" Type="http://schemas.openxmlformats.org/officeDocument/2006/relationships/image" Target="../media/image32.JPG"/><Relationship Id="rId42" Type="http://schemas.openxmlformats.org/officeDocument/2006/relationships/image" Target="../media/image40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33" Type="http://schemas.openxmlformats.org/officeDocument/2006/relationships/image" Target="../media/image31.JPG"/><Relationship Id="rId38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29" Type="http://schemas.openxmlformats.org/officeDocument/2006/relationships/image" Target="../media/image27.JPG"/><Relationship Id="rId41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32" Type="http://schemas.openxmlformats.org/officeDocument/2006/relationships/image" Target="../media/image30.JPG"/><Relationship Id="rId37" Type="http://schemas.openxmlformats.org/officeDocument/2006/relationships/image" Target="../media/image35.JPG"/><Relationship Id="rId40" Type="http://schemas.openxmlformats.org/officeDocument/2006/relationships/image" Target="../media/image38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23" Type="http://schemas.openxmlformats.org/officeDocument/2006/relationships/image" Target="../media/image21.JPG"/><Relationship Id="rId28" Type="http://schemas.openxmlformats.org/officeDocument/2006/relationships/image" Target="../media/image26.JPG"/><Relationship Id="rId36" Type="http://schemas.openxmlformats.org/officeDocument/2006/relationships/image" Target="../media/image34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31" Type="http://schemas.openxmlformats.org/officeDocument/2006/relationships/image" Target="../media/image29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JPG"/><Relationship Id="rId27" Type="http://schemas.openxmlformats.org/officeDocument/2006/relationships/image" Target="../media/image25.jpg"/><Relationship Id="rId30" Type="http://schemas.openxmlformats.org/officeDocument/2006/relationships/image" Target="../media/image28.JPG"/><Relationship Id="rId35" Type="http://schemas.openxmlformats.org/officeDocument/2006/relationships/image" Target="../media/image33.JPG"/><Relationship Id="rId43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2"/>
          <p:cNvSpPr>
            <a:spLocks noChangeArrowheads="1"/>
          </p:cNvSpPr>
          <p:nvPr/>
        </p:nvSpPr>
        <p:spPr bwMode="auto">
          <a:xfrm>
            <a:off x="3520231" y="1250236"/>
            <a:ext cx="44805600" cy="91677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0045" tIns="210336" rIns="420045" bIns="210336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8800" b="1" dirty="0">
                <a:latin typeface="+mj-lt"/>
                <a:cs typeface="Times New Roman" panose="02020603050405020304" pitchFamily="18" charset="0"/>
              </a:rPr>
              <a:t>Rewarding for Proficiency or for Improvement: </a:t>
            </a:r>
          </a:p>
          <a:p>
            <a:pPr algn="ctr" eaLnBrk="1" hangingPunct="1"/>
            <a:r>
              <a:rPr lang="en-US" altLang="en-US" sz="8800" b="1" dirty="0">
                <a:latin typeface="+mj-lt"/>
                <a:cs typeface="Times New Roman" panose="02020603050405020304" pitchFamily="18" charset="0"/>
              </a:rPr>
              <a:t>Incentive Framing and Confidence Influence Feedback-seeking</a:t>
            </a:r>
          </a:p>
        </p:txBody>
      </p:sp>
      <p:sp>
        <p:nvSpPr>
          <p:cNvPr id="15370" name="Text Box 8"/>
          <p:cNvSpPr>
            <a:spLocks noChangeArrowheads="1"/>
          </p:cNvSpPr>
          <p:nvPr/>
        </p:nvSpPr>
        <p:spPr bwMode="auto">
          <a:xfrm>
            <a:off x="3321768" y="2814612"/>
            <a:ext cx="44805600" cy="179801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722" tIns="40937" rIns="78722" bIns="40937">
            <a:spAutoFit/>
          </a:bodyPr>
          <a:lstStyle>
            <a:lvl1pPr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endParaRPr lang="en-US" altLang="en-US" sz="8000" b="1" baseline="300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95000"/>
              </a:lnSpc>
            </a:pPr>
            <a:r>
              <a:rPr lang="en-US" altLang="en-US" sz="9600" baseline="30000" dirty="0"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Christopher J. Cagna, Manuela Iglesias, Da’Quallon Smith, Mauricio R. Delgado, Elizabeth Tricomi, Jamil P. Bhanji</a:t>
            </a:r>
          </a:p>
        </p:txBody>
      </p:sp>
      <p:sp>
        <p:nvSpPr>
          <p:cNvPr id="15371" name="Text Box 12"/>
          <p:cNvSpPr>
            <a:spLocks noChangeArrowheads="1"/>
          </p:cNvSpPr>
          <p:nvPr/>
        </p:nvSpPr>
        <p:spPr bwMode="auto">
          <a:xfrm>
            <a:off x="1865012" y="4539495"/>
            <a:ext cx="16056597" cy="104755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wrap="square" lIns="78722" tIns="40937" rIns="78722" bIns="40937">
            <a:spAutoFit/>
          </a:bodyPr>
          <a:lstStyle>
            <a:lvl1pPr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2625"/>
              </a:spcBef>
            </a:pPr>
            <a:r>
              <a:rPr lang="en-US" altLang="en-US" sz="6600" b="1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15374" name="Picture 1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284" y="2059472"/>
            <a:ext cx="5067303" cy="18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12" y="1817726"/>
            <a:ext cx="5067303" cy="18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4" name="Text Box 12"/>
          <p:cNvSpPr>
            <a:spLocks noChangeArrowheads="1"/>
          </p:cNvSpPr>
          <p:nvPr/>
        </p:nvSpPr>
        <p:spPr bwMode="auto">
          <a:xfrm>
            <a:off x="36385870" y="22272942"/>
            <a:ext cx="13198252" cy="104755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wrap="square" lIns="78722" tIns="40937" rIns="78722" bIns="40937">
            <a:spAutoFit/>
          </a:bodyPr>
          <a:lstStyle>
            <a:lvl1pPr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2625"/>
              </a:spcBef>
            </a:pPr>
            <a:r>
              <a:rPr lang="en-US" altLang="en-US" sz="6600" b="1" dirty="0">
                <a:solidFill>
                  <a:srgbClr val="FFFFFF"/>
                </a:solidFill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Conclusions and Future Directions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36385869" y="22272942"/>
            <a:ext cx="13198253" cy="12745114"/>
          </a:xfrm>
          <a:prstGeom prst="rect">
            <a:avLst/>
          </a:prstGeom>
          <a:noFill/>
          <a:ln w="57150" cap="flat" cmpd="thickThin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9" tIns="39989" rIns="79979" bIns="39989" anchor="ctr"/>
          <a:lstStyle/>
          <a:p>
            <a:pPr algn="ctr" eaLnBrk="1" hangingPunct="1">
              <a:defRPr/>
            </a:pPr>
            <a:endParaRPr lang="en-US" sz="1573" dirty="0">
              <a:solidFill>
                <a:srgbClr val="FFFFFF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423" name="Text Box 9"/>
          <p:cNvSpPr>
            <a:spLocks noChangeArrowheads="1"/>
          </p:cNvSpPr>
          <p:nvPr/>
        </p:nvSpPr>
        <p:spPr bwMode="auto">
          <a:xfrm>
            <a:off x="18670520" y="4572832"/>
            <a:ext cx="16901664" cy="104755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wrap="square" lIns="78722" tIns="40937" rIns="78722" bIns="40937">
            <a:spAutoFit/>
          </a:bodyPr>
          <a:lstStyle>
            <a:lvl1pPr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1530"/>
              </a:spcBef>
            </a:pPr>
            <a:r>
              <a:rPr lang="en-US" altLang="en-US" sz="6600" b="1" dirty="0">
                <a:solidFill>
                  <a:srgbClr val="FFFFFF"/>
                </a:solidFill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Experiment 1 Results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36385871" y="4501009"/>
            <a:ext cx="13198252" cy="17738224"/>
          </a:xfrm>
          <a:prstGeom prst="rect">
            <a:avLst/>
          </a:prstGeom>
          <a:noFill/>
          <a:ln w="57150" cap="flat" cmpd="thickThin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9" tIns="39989" rIns="79979" bIns="39989" anchor="ctr"/>
          <a:lstStyle/>
          <a:p>
            <a:pPr algn="ctr" eaLnBrk="1" hangingPunct="1">
              <a:defRPr/>
            </a:pPr>
            <a:endParaRPr lang="en-US" sz="1573" dirty="0">
              <a:solidFill>
                <a:srgbClr val="FFFFFF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2343" y="5493415"/>
            <a:ext cx="15973022" cy="1286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40" indent="-400040">
              <a:buFont typeface="Arial" panose="020B0604020202020204" pitchFamily="34" charset="0"/>
              <a:buChar char="•"/>
            </a:pPr>
            <a:r>
              <a:rPr lang="en-US" sz="4670" dirty="0">
                <a:latin typeface="+mj-lt"/>
                <a:cs typeface="Times New Roman" panose="02020603050405020304" pitchFamily="18" charset="0"/>
              </a:rPr>
              <a:t>Feedback related to performance during a cognitive task is critical for effective performance and learning</a:t>
            </a:r>
            <a:r>
              <a:rPr lang="en-US" sz="4670" baseline="30000" dirty="0">
                <a:latin typeface="+mj-lt"/>
              </a:rPr>
              <a:t>1</a:t>
            </a:r>
            <a:r>
              <a:rPr lang="en-US" sz="4670" dirty="0">
                <a:cs typeface="Times New Roman" panose="02020603050405020304" pitchFamily="18" charset="0"/>
              </a:rPr>
              <a:t> .</a:t>
            </a:r>
          </a:p>
          <a:p>
            <a:pPr marL="400040" indent="-400040">
              <a:buFont typeface="Arial" panose="020B0604020202020204" pitchFamily="34" charset="0"/>
              <a:buChar char="•"/>
            </a:pPr>
            <a:endParaRPr lang="en-US" sz="2100" dirty="0">
              <a:cs typeface="Times New Roman" panose="02020603050405020304" pitchFamily="18" charset="0"/>
            </a:endParaRPr>
          </a:p>
          <a:p>
            <a:pPr marL="400040" indent="-400040">
              <a:buFont typeface="Arial" panose="020B0604020202020204" pitchFamily="34" charset="0"/>
              <a:buChar char="•"/>
            </a:pPr>
            <a:r>
              <a:rPr lang="en-US" sz="4670" dirty="0"/>
              <a:t>The amount of subjective value (SV) that individuals place on feedback they receive moderates how feedback is processed</a:t>
            </a:r>
            <a:r>
              <a:rPr lang="en-US" sz="4670" baseline="30000" dirty="0"/>
              <a:t>2</a:t>
            </a:r>
            <a:r>
              <a:rPr lang="en-US" sz="4670" dirty="0">
                <a:cs typeface="Times New Roman" panose="02020603050405020304" pitchFamily="18" charset="0"/>
              </a:rPr>
              <a:t> .</a:t>
            </a:r>
          </a:p>
          <a:p>
            <a:pPr marL="400040" indent="-40004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400040" indent="-400040">
              <a:buFont typeface="Arial" panose="020B0604020202020204" pitchFamily="34" charset="0"/>
              <a:buChar char="•"/>
            </a:pPr>
            <a:endParaRPr lang="en-US" sz="2100" baseline="30000" dirty="0"/>
          </a:p>
          <a:p>
            <a:pPr marL="400040" indent="-400040">
              <a:buFont typeface="Arial" panose="020B0604020202020204" pitchFamily="34" charset="0"/>
              <a:buChar char="•"/>
            </a:pPr>
            <a:r>
              <a:rPr lang="en-US" sz="4670" dirty="0">
                <a:latin typeface="+mj-lt"/>
              </a:rPr>
              <a:t> How SV influences </a:t>
            </a:r>
            <a:r>
              <a:rPr lang="en-US" sz="4670" u="sng" dirty="0">
                <a:latin typeface="+mj-lt"/>
              </a:rPr>
              <a:t>decisions to seek</a:t>
            </a:r>
            <a:r>
              <a:rPr lang="en-US" sz="4670" dirty="0">
                <a:latin typeface="+mj-lt"/>
              </a:rPr>
              <a:t> feedback in the first place remains relatively unexplored.</a:t>
            </a:r>
          </a:p>
          <a:p>
            <a:pPr marL="400040" indent="-40004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400040" indent="-400040">
              <a:buFont typeface="Arial" panose="020B0604020202020204" pitchFamily="34" charset="0"/>
              <a:buChar char="•"/>
            </a:pPr>
            <a:r>
              <a:rPr lang="en-US" sz="4670" b="1" u="sng" dirty="0">
                <a:latin typeface="+mj-lt"/>
              </a:rPr>
              <a:t>Research Questions</a:t>
            </a:r>
          </a:p>
          <a:p>
            <a:pPr marL="822974" lvl="1" indent="-400040">
              <a:buFont typeface="Arial" panose="020B0604020202020204" pitchFamily="34" charset="0"/>
              <a:buChar char="•"/>
            </a:pPr>
            <a:r>
              <a:rPr lang="en-US" sz="4670" dirty="0">
                <a:latin typeface="+mj-lt"/>
              </a:rPr>
              <a:t>How do individuals come to value feedback in the first place, and how does this influence their decisions to seek it?</a:t>
            </a:r>
          </a:p>
          <a:p>
            <a:pPr marL="822974" lvl="1" indent="-400040">
              <a:buFont typeface="Arial" panose="020B0604020202020204" pitchFamily="34" charset="0"/>
              <a:buChar char="•"/>
            </a:pPr>
            <a:endParaRPr lang="en-US" sz="1050" dirty="0">
              <a:latin typeface="+mj-lt"/>
            </a:endParaRPr>
          </a:p>
          <a:p>
            <a:pPr marL="822974" lvl="1" indent="-400040">
              <a:buFont typeface="Arial" panose="020B0604020202020204" pitchFamily="34" charset="0"/>
              <a:buChar char="•"/>
            </a:pPr>
            <a:r>
              <a:rPr lang="en-US" sz="4670" dirty="0">
                <a:latin typeface="+mj-lt"/>
              </a:rPr>
              <a:t>Can manipulation of the framing of a monetary reward contingency influence SV of feedback and subsequent feedback-seeking behavior?</a:t>
            </a:r>
          </a:p>
          <a:p>
            <a:pPr marL="400040" indent="-400040">
              <a:buFont typeface="Arial" panose="020B0604020202020204" pitchFamily="34" charset="0"/>
              <a:buChar char="•"/>
            </a:pPr>
            <a:endParaRPr lang="en-US" sz="4400" dirty="0">
              <a:latin typeface="+mj-lt"/>
            </a:endParaRPr>
          </a:p>
          <a:p>
            <a:pPr marL="400040" indent="-400040">
              <a:buFont typeface="Arial" panose="020B0604020202020204" pitchFamily="34" charset="0"/>
              <a:buChar char="•"/>
            </a:pPr>
            <a:endParaRPr lang="en-US" sz="4084" dirty="0">
              <a:latin typeface="+mj-lt"/>
            </a:endParaRPr>
          </a:p>
          <a:p>
            <a:pPr marL="400040" indent="-400040">
              <a:buFont typeface="Arial" panose="020B0604020202020204" pitchFamily="34" charset="0"/>
              <a:buChar char="•"/>
            </a:pPr>
            <a:endParaRPr lang="en-US" sz="4187" dirty="0">
              <a:latin typeface="+mj-lt"/>
              <a:cs typeface="Times New Roman" panose="02020603050405020304" pitchFamily="18" charset="0"/>
            </a:endParaRPr>
          </a:p>
          <a:p>
            <a:pPr lvl="1" indent="0"/>
            <a:endParaRPr lang="en-US" sz="2798" dirty="0">
              <a:latin typeface="+mj-lt"/>
            </a:endParaRPr>
          </a:p>
        </p:txBody>
      </p:sp>
      <p:sp>
        <p:nvSpPr>
          <p:cNvPr id="87" name="Text Box 9"/>
          <p:cNvSpPr>
            <a:spLocks noChangeArrowheads="1"/>
          </p:cNvSpPr>
          <p:nvPr/>
        </p:nvSpPr>
        <p:spPr bwMode="auto">
          <a:xfrm>
            <a:off x="1865012" y="15503879"/>
            <a:ext cx="16110750" cy="10552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wrap="square" lIns="78722" tIns="40937" rIns="78722" bIns="40937">
            <a:spAutoFit/>
          </a:bodyPr>
          <a:lstStyle>
            <a:lvl1pPr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1530"/>
              </a:spcBef>
            </a:pPr>
            <a:r>
              <a:rPr lang="en-US" altLang="en-US" sz="6600" b="1" dirty="0">
                <a:solidFill>
                  <a:srgbClr val="FFFFFF"/>
                </a:solidFill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932343" y="16498445"/>
            <a:ext cx="15989267" cy="21306280"/>
          </a:xfrm>
          <a:prstGeom prst="rect">
            <a:avLst/>
          </a:prstGeom>
          <a:noFill/>
          <a:ln w="57150" cap="flat" cmpd="thickThin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9" tIns="39989" rIns="79979" bIns="39989" anchor="ctr"/>
          <a:lstStyle/>
          <a:p>
            <a:pPr algn="ctr" eaLnBrk="1" hangingPunct="1">
              <a:defRPr/>
            </a:pPr>
            <a:endParaRPr lang="en-US" sz="1573" dirty="0">
              <a:solidFill>
                <a:srgbClr val="FFFFFF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716284" y="23399306"/>
            <a:ext cx="378732" cy="36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255870" y="23399306"/>
            <a:ext cx="378732" cy="36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716284" y="31771969"/>
            <a:ext cx="378732" cy="36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255870" y="31771969"/>
            <a:ext cx="378732" cy="36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18696132" y="4539495"/>
            <a:ext cx="16876052" cy="14245760"/>
          </a:xfrm>
          <a:prstGeom prst="rect">
            <a:avLst/>
          </a:prstGeom>
          <a:noFill/>
          <a:ln w="57150" cap="flat" cmpd="thickThin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9" tIns="39989" rIns="79979" bIns="39989" anchor="ctr"/>
          <a:lstStyle/>
          <a:p>
            <a:pPr algn="ctr" eaLnBrk="1" hangingPunct="1">
              <a:defRPr/>
            </a:pPr>
            <a:endParaRPr lang="en-US" sz="1573" dirty="0">
              <a:solidFill>
                <a:srgbClr val="FFFFFF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1865012" y="4501008"/>
            <a:ext cx="16070561" cy="10980840"/>
          </a:xfrm>
          <a:prstGeom prst="rect">
            <a:avLst/>
          </a:prstGeom>
          <a:noFill/>
          <a:ln w="57150" cap="flat" cmpd="thickThin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9" tIns="39989" rIns="79979" bIns="39989" anchor="ctr"/>
          <a:lstStyle/>
          <a:p>
            <a:pPr algn="ctr" eaLnBrk="1" hangingPunct="1">
              <a:defRPr/>
            </a:pPr>
            <a:endParaRPr lang="en-US" sz="1573" dirty="0">
              <a:solidFill>
                <a:srgbClr val="FFFFFF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6385870" y="35061174"/>
            <a:ext cx="13198252" cy="2743550"/>
          </a:xfrm>
          <a:prstGeom prst="rect">
            <a:avLst/>
          </a:prstGeom>
          <a:noFill/>
          <a:ln w="57150" cap="flat" cmpd="thickThin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9" tIns="39989" rIns="79979" bIns="39989" anchor="ctr"/>
          <a:lstStyle/>
          <a:p>
            <a:pPr algn="ctr" eaLnBrk="1" hangingPunct="1">
              <a:defRPr/>
            </a:pPr>
            <a:endParaRPr lang="en-US" sz="1573" dirty="0">
              <a:solidFill>
                <a:srgbClr val="FFFFFF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AFE0820-8EC6-3B4B-BEC3-71285A88D5E4}"/>
              </a:ext>
            </a:extLst>
          </p:cNvPr>
          <p:cNvSpPr/>
          <p:nvPr/>
        </p:nvSpPr>
        <p:spPr>
          <a:xfrm>
            <a:off x="18700790" y="18817210"/>
            <a:ext cx="16871394" cy="18987514"/>
          </a:xfrm>
          <a:prstGeom prst="rect">
            <a:avLst/>
          </a:prstGeom>
          <a:noFill/>
          <a:ln w="57150" cap="flat" cmpd="thickThin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9" tIns="39989" rIns="79979" bIns="39989" anchor="ctr"/>
          <a:lstStyle/>
          <a:p>
            <a:pPr algn="ctr" eaLnBrk="1" hangingPunct="1">
              <a:defRPr/>
            </a:pPr>
            <a:endParaRPr lang="en-US" sz="1573" dirty="0">
              <a:solidFill>
                <a:srgbClr val="FFFFFF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" name="Text Box 9">
            <a:extLst>
              <a:ext uri="{FF2B5EF4-FFF2-40B4-BE49-F238E27FC236}">
                <a16:creationId xmlns:a16="http://schemas.microsoft.com/office/drawing/2014/main" id="{1AC58501-A448-1141-B951-9EEE3C857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6135" y="18785254"/>
            <a:ext cx="16876049" cy="104755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wrap="square" lIns="78722" tIns="40937" rIns="78722" bIns="40937">
            <a:spAutoFit/>
          </a:bodyPr>
          <a:lstStyle>
            <a:lvl1pPr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  <a:tab pos="11571288" algn="l"/>
                <a:tab pos="12293600" algn="l"/>
                <a:tab pos="13015913" algn="l"/>
                <a:tab pos="13739813" algn="l"/>
                <a:tab pos="14463713" algn="l"/>
                <a:tab pos="15189200" algn="l"/>
                <a:tab pos="15908338" algn="l"/>
                <a:tab pos="16632238" algn="l"/>
                <a:tab pos="17357725" algn="l"/>
                <a:tab pos="18081625" algn="l"/>
                <a:tab pos="18805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1530"/>
              </a:spcBef>
            </a:pPr>
            <a:r>
              <a:rPr lang="en-US" altLang="en-US" sz="6600" b="1" dirty="0">
                <a:solidFill>
                  <a:srgbClr val="FFFFFF"/>
                </a:solidFill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Experiment 2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68397" y="35838338"/>
            <a:ext cx="12805660" cy="332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dirty="0">
                <a:latin typeface="+mj-lt"/>
                <a:cs typeface="Times New Roman" panose="02020603050405020304" pitchFamily="18" charset="0"/>
              </a:rPr>
              <a:t>1. Tricomi, E., &amp; Fiez, J. (2008). </a:t>
            </a:r>
            <a:r>
              <a:rPr lang="en-US" sz="2450" i="1" dirty="0">
                <a:latin typeface="+mj-lt"/>
                <a:cs typeface="Times New Roman" panose="02020603050405020304" pitchFamily="18" charset="0"/>
              </a:rPr>
              <a:t>NeuroImage</a:t>
            </a:r>
            <a:r>
              <a:rPr lang="en-US" sz="245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50" i="1" dirty="0">
                <a:latin typeface="+mj-lt"/>
                <a:cs typeface="Times New Roman" panose="02020603050405020304" pitchFamily="18" charset="0"/>
              </a:rPr>
              <a:t>41</a:t>
            </a:r>
            <a:r>
              <a:rPr lang="en-US" sz="2450" dirty="0">
                <a:latin typeface="+mj-lt"/>
                <a:cs typeface="Times New Roman" panose="02020603050405020304" pitchFamily="18" charset="0"/>
              </a:rPr>
              <a:t>(3), 1154-1167.</a:t>
            </a:r>
          </a:p>
          <a:p>
            <a:r>
              <a:rPr lang="en-US" sz="2450" dirty="0">
                <a:latin typeface="+mj-lt"/>
                <a:cs typeface="Times New Roman" panose="02020603050405020304" pitchFamily="18" charset="0"/>
              </a:rPr>
              <a:t>2. Tricomi, E., &amp; DePasque, S. (2016). </a:t>
            </a:r>
            <a:r>
              <a:rPr lang="en-US" sz="2450" i="1" dirty="0">
                <a:latin typeface="+mj-lt"/>
                <a:cs typeface="Times New Roman" panose="02020603050405020304" pitchFamily="18" charset="0"/>
              </a:rPr>
              <a:t>Recent Developments in Neuroscience Research on Human Motivation, 19</a:t>
            </a:r>
            <a:r>
              <a:rPr lang="en-US" sz="2450" dirty="0">
                <a:latin typeface="+mj-lt"/>
                <a:cs typeface="Times New Roman" panose="02020603050405020304" pitchFamily="18" charset="0"/>
              </a:rPr>
              <a:t>, 175-202.</a:t>
            </a:r>
          </a:p>
          <a:p>
            <a:r>
              <a:rPr lang="en-US" sz="2450" dirty="0">
                <a:latin typeface="+mj-lt"/>
                <a:cs typeface="Times New Roman" panose="02020603050405020304" pitchFamily="18" charset="0"/>
              </a:rPr>
              <a:t>3. Peters, J., &amp; Buchel, C. (2010). </a:t>
            </a:r>
            <a:r>
              <a:rPr lang="en-US" sz="2450" i="1" dirty="0">
                <a:latin typeface="+mj-lt"/>
                <a:cs typeface="Times New Roman" panose="02020603050405020304" pitchFamily="18" charset="0"/>
              </a:rPr>
              <a:t>Behavioural Brain Research</a:t>
            </a:r>
            <a:r>
              <a:rPr lang="en-US" sz="245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50" i="1" dirty="0">
                <a:latin typeface="+mj-lt"/>
                <a:cs typeface="Times New Roman" panose="02020603050405020304" pitchFamily="18" charset="0"/>
              </a:rPr>
              <a:t>213</a:t>
            </a:r>
            <a:r>
              <a:rPr lang="en-US" sz="2450" dirty="0">
                <a:latin typeface="+mj-lt"/>
                <a:cs typeface="Times New Roman" panose="02020603050405020304" pitchFamily="18" charset="0"/>
              </a:rPr>
              <a:t>(2), 135-141.</a:t>
            </a:r>
          </a:p>
          <a:p>
            <a:r>
              <a:rPr lang="en-US" sz="2450" dirty="0">
                <a:latin typeface="+mj-lt"/>
                <a:cs typeface="Times New Roman" panose="02020603050405020304" pitchFamily="18" charset="0"/>
              </a:rPr>
              <a:t>4. Desender, K., Boldt, A., &amp; Yeung, N. (2018). </a:t>
            </a:r>
            <a:r>
              <a:rPr lang="en-US" sz="2450" i="1" dirty="0">
                <a:latin typeface="+mj-lt"/>
                <a:cs typeface="Times New Roman" panose="02020603050405020304" pitchFamily="18" charset="0"/>
              </a:rPr>
              <a:t>Psychological Science</a:t>
            </a:r>
            <a:r>
              <a:rPr lang="en-US" sz="245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50" i="1" dirty="0">
                <a:latin typeface="+mj-lt"/>
                <a:cs typeface="Times New Roman" panose="02020603050405020304" pitchFamily="18" charset="0"/>
              </a:rPr>
              <a:t>29</a:t>
            </a:r>
            <a:r>
              <a:rPr lang="en-US" sz="2450" dirty="0">
                <a:latin typeface="+mj-lt"/>
                <a:cs typeface="Times New Roman" panose="02020603050405020304" pitchFamily="18" charset="0"/>
              </a:rPr>
              <a:t>(5), 761-778</a:t>
            </a:r>
          </a:p>
          <a:p>
            <a:endParaRPr lang="en-US" sz="2450" dirty="0">
              <a:latin typeface="+mj-lt"/>
              <a:cs typeface="Times New Roman" panose="02020603050405020304" pitchFamily="18" charset="0"/>
            </a:endParaRPr>
          </a:p>
          <a:p>
            <a:endParaRPr lang="en-US" sz="3153" dirty="0">
              <a:latin typeface="+mj-lt"/>
              <a:cs typeface="Times New Roman" panose="02020603050405020304" pitchFamily="18" charset="0"/>
            </a:endParaRPr>
          </a:p>
          <a:p>
            <a:endParaRPr lang="en-US" sz="3153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8" name="Content Placeholder 3">
            <a:extLst>
              <a:ext uri="{FF2B5EF4-FFF2-40B4-BE49-F238E27FC236}">
                <a16:creationId xmlns:a16="http://schemas.microsoft.com/office/drawing/2014/main" id="{19BB84BC-99E7-4D99-A290-C07DE262E6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"/>
          <a:stretch/>
        </p:blipFill>
        <p:spPr>
          <a:xfrm>
            <a:off x="6606466" y="21147852"/>
            <a:ext cx="10982366" cy="8780419"/>
          </a:xfrm>
          <a:prstGeom prst="rect">
            <a:avLst/>
          </a:prstGeom>
        </p:spPr>
      </p:pic>
      <p:sp>
        <p:nvSpPr>
          <p:cNvPr id="59" name="Text Box 12">
            <a:extLst>
              <a:ext uri="{FF2B5EF4-FFF2-40B4-BE49-F238E27FC236}">
                <a16:creationId xmlns:a16="http://schemas.microsoft.com/office/drawing/2014/main" id="{71D16409-7DC5-4AB1-BFC2-7904C672F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871" y="4508560"/>
            <a:ext cx="13198251" cy="104755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wrap="square" lIns="78722" tIns="40937" rIns="78722" bIns="40937">
            <a:spAutoFit/>
          </a:bodyPr>
          <a:lstStyle>
            <a:lvl1pPr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2625"/>
              </a:spcBef>
            </a:pPr>
            <a:r>
              <a:rPr lang="en-US" altLang="en-US" sz="6600" b="1" dirty="0">
                <a:solidFill>
                  <a:srgbClr val="FFFFFF"/>
                </a:solidFill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Exploratory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8B681-C128-4BC6-B5D5-CF83172EBDF0}"/>
              </a:ext>
            </a:extLst>
          </p:cNvPr>
          <p:cNvSpPr txBox="1"/>
          <p:nvPr/>
        </p:nvSpPr>
        <p:spPr>
          <a:xfrm>
            <a:off x="36384105" y="23456773"/>
            <a:ext cx="13200017" cy="1267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053" indent="-350053">
              <a:buFont typeface="Arial" panose="020B0604020202020204" pitchFamily="34" charset="0"/>
              <a:buChar char="•"/>
            </a:pPr>
            <a:r>
              <a:rPr lang="en-US" sz="4300" dirty="0"/>
              <a:t>Subjective confidence in performance is an important factor in value-based decisions about seeking feedback, especially when doing so is costly to the seeker. This is consistent with other work that has shown an effect of low confidence on information-seeking behavior</a:t>
            </a:r>
            <a:r>
              <a:rPr lang="en-US" sz="4300" baseline="30000" dirty="0"/>
              <a:t> 4</a:t>
            </a:r>
            <a:r>
              <a:rPr lang="en-US" sz="4300" dirty="0">
                <a:cs typeface="Times New Roman" panose="02020603050405020304" pitchFamily="18" charset="0"/>
              </a:rPr>
              <a:t> .</a:t>
            </a:r>
            <a:endParaRPr lang="en-US" sz="4300" dirty="0"/>
          </a:p>
          <a:p>
            <a:pPr marL="350053" indent="-35005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50053" indent="-350053">
              <a:buFont typeface="Arial" panose="020B0604020202020204" pitchFamily="34" charset="0"/>
              <a:buChar char="•"/>
            </a:pPr>
            <a:r>
              <a:rPr lang="en-US" sz="4300" dirty="0"/>
              <a:t>Framing of monetary incentives can moderate SV of feedback and promote feedback-seeking, but different reward contingencies (improvement vs. performance) can influence the valence of feedback sought.</a:t>
            </a:r>
          </a:p>
          <a:p>
            <a:pPr marL="350053" indent="-35005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50053" indent="-350053">
              <a:buFont typeface="Arial" panose="020B0604020202020204" pitchFamily="34" charset="0"/>
              <a:buChar char="•"/>
            </a:pPr>
            <a:r>
              <a:rPr lang="en-US" sz="4300" dirty="0"/>
              <a:t>Regardless of how it is incentivized, feedback benefits task performance.</a:t>
            </a:r>
          </a:p>
          <a:p>
            <a:pPr marL="350053" indent="-35005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50053" indent="-350053">
              <a:buFont typeface="Arial" panose="020B0604020202020204" pitchFamily="34" charset="0"/>
              <a:buChar char="•"/>
            </a:pPr>
            <a:r>
              <a:rPr lang="en-US" sz="4300" dirty="0"/>
              <a:t>Being rewarded for improvement may promote greater calibration between confidence and task performance. </a:t>
            </a:r>
          </a:p>
          <a:p>
            <a:pPr marL="350053" indent="-35005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50053" indent="-350053">
              <a:buFont typeface="Arial" panose="020B0604020202020204" pitchFamily="34" charset="0"/>
              <a:buChar char="•"/>
            </a:pPr>
            <a:r>
              <a:rPr lang="en-US" sz="4300" dirty="0"/>
              <a:t>Future work will examine the potential role of trait differences within domains such as goal orientation, self-esteem, and need for cognition.</a:t>
            </a:r>
          </a:p>
          <a:p>
            <a:pPr marL="350053" indent="-350053">
              <a:buFont typeface="Arial" panose="020B0604020202020204" pitchFamily="34" charset="0"/>
              <a:buChar char="•"/>
            </a:pPr>
            <a:endParaRPr lang="en-US" sz="4084" dirty="0"/>
          </a:p>
          <a:p>
            <a:pPr marL="350053" indent="-350053">
              <a:buFont typeface="Arial" panose="020B0604020202020204" pitchFamily="34" charset="0"/>
              <a:buChar char="•"/>
            </a:pPr>
            <a:endParaRPr lang="en-US" sz="408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D14A-ED18-4902-AEE3-9CBBE9E1E865}"/>
              </a:ext>
            </a:extLst>
          </p:cNvPr>
          <p:cNvSpPr txBox="1"/>
          <p:nvPr/>
        </p:nvSpPr>
        <p:spPr>
          <a:xfrm>
            <a:off x="18679122" y="24759331"/>
            <a:ext cx="87043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Lower confidence predicts more feedback purchases: </a:t>
            </a:r>
            <a:r>
              <a:rPr lang="en-US" sz="3500" i="1" dirty="0">
                <a:sym typeface="Symbol" panose="05050102010706020507" pitchFamily="18" charset="2"/>
              </a:rPr>
              <a:t>OR</a:t>
            </a:r>
            <a:r>
              <a:rPr lang="en-US" sz="3500" dirty="0">
                <a:sym typeface="Symbol" panose="05050102010706020507" pitchFamily="18" charset="2"/>
              </a:rPr>
              <a:t> = .75, 95% </a:t>
            </a:r>
            <a:r>
              <a:rPr lang="en-US" sz="3500" i="1" dirty="0">
                <a:sym typeface="Symbol" panose="05050102010706020507" pitchFamily="18" charset="2"/>
              </a:rPr>
              <a:t>CI</a:t>
            </a:r>
            <a:r>
              <a:rPr lang="en-US" sz="3500" dirty="0">
                <a:sym typeface="Symbol" panose="05050102010706020507" pitchFamily="18" charset="2"/>
              </a:rPr>
              <a:t>:</a:t>
            </a:r>
            <a:r>
              <a:rPr lang="en-US" sz="3500" i="1" dirty="0">
                <a:sym typeface="Symbol" panose="05050102010706020507" pitchFamily="18" charset="2"/>
              </a:rPr>
              <a:t> </a:t>
            </a:r>
            <a:r>
              <a:rPr lang="en-US" sz="3500" dirty="0">
                <a:sym typeface="Symbol" panose="05050102010706020507" pitchFamily="18" charset="2"/>
              </a:rPr>
              <a:t>[.70,.80]</a:t>
            </a:r>
            <a:r>
              <a:rPr lang="en-US" sz="3500" dirty="0"/>
              <a:t>, </a:t>
            </a:r>
            <a:r>
              <a:rPr lang="en-US" sz="3500" i="1" dirty="0"/>
              <a:t>p</a:t>
            </a:r>
            <a:r>
              <a:rPr lang="en-US" sz="3500" dirty="0"/>
              <a:t> &lt; .001</a:t>
            </a:r>
          </a:p>
          <a:p>
            <a:endParaRPr lang="en-US" sz="3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C48010-A492-49DF-9B62-2FB74F584907}"/>
              </a:ext>
            </a:extLst>
          </p:cNvPr>
          <p:cNvSpPr txBox="1"/>
          <p:nvPr/>
        </p:nvSpPr>
        <p:spPr>
          <a:xfrm>
            <a:off x="27385216" y="25069342"/>
            <a:ext cx="8086087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More feedback purchases predict improved performance: </a:t>
            </a:r>
            <a:r>
              <a:rPr lang="en-US" sz="3500" i="1" dirty="0"/>
              <a:t>t</a:t>
            </a:r>
            <a:r>
              <a:rPr lang="en-US" sz="3500" dirty="0"/>
              <a:t>(48) = -3.21, </a:t>
            </a:r>
            <a:r>
              <a:rPr lang="en-US" sz="3500" i="1" dirty="0"/>
              <a:t>p</a:t>
            </a:r>
            <a:r>
              <a:rPr lang="en-US" sz="3500" dirty="0"/>
              <a:t> &lt; .01</a:t>
            </a:r>
          </a:p>
          <a:p>
            <a:pPr algn="ctr"/>
            <a:endParaRPr lang="en-US" sz="3500" i="1" dirty="0">
              <a:solidFill>
                <a:srgbClr val="FF0000"/>
              </a:solidFill>
            </a:endParaRPr>
          </a:p>
          <a:p>
            <a:endParaRPr lang="en-US" sz="3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6D22A4-E565-42B9-9959-EF38B7A4FA35}"/>
              </a:ext>
            </a:extLst>
          </p:cNvPr>
          <p:cNvSpPr txBox="1"/>
          <p:nvPr/>
        </p:nvSpPr>
        <p:spPr>
          <a:xfrm>
            <a:off x="25385978" y="35294645"/>
            <a:ext cx="771104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There was no effect of reward contingency on the relationship between feedback purchases and improved performance: </a:t>
            </a:r>
            <a:r>
              <a:rPr lang="en-US" sz="3500" i="1" dirty="0"/>
              <a:t>t</a:t>
            </a:r>
            <a:r>
              <a:rPr lang="en-US" sz="3500" dirty="0"/>
              <a:t>(48) = -.47, </a:t>
            </a:r>
            <a:r>
              <a:rPr lang="en-US" sz="3500" i="1" dirty="0"/>
              <a:t>p</a:t>
            </a:r>
            <a:r>
              <a:rPr lang="en-US" sz="3500" dirty="0"/>
              <a:t> = .64</a:t>
            </a:r>
          </a:p>
          <a:p>
            <a:pPr algn="ctr"/>
            <a:endParaRPr lang="en-US" sz="3500" dirty="0">
              <a:solidFill>
                <a:srgbClr val="FF0000"/>
              </a:solidFill>
            </a:endParaRPr>
          </a:p>
          <a:p>
            <a:pPr algn="ctr"/>
            <a:endParaRPr lang="en-US" sz="3500" dirty="0"/>
          </a:p>
          <a:p>
            <a:endParaRPr lang="en-US" sz="35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6977D4-8108-41F9-97D5-E6DAA68EA719}"/>
              </a:ext>
            </a:extLst>
          </p:cNvPr>
          <p:cNvSpPr txBox="1"/>
          <p:nvPr/>
        </p:nvSpPr>
        <p:spPr>
          <a:xfrm>
            <a:off x="18360167" y="11002757"/>
            <a:ext cx="7784010" cy="203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Lower confidence predicts </a:t>
            </a:r>
          </a:p>
          <a:p>
            <a:pPr algn="ctr"/>
            <a:r>
              <a:rPr lang="en-US" sz="3500" dirty="0"/>
              <a:t>more feedback purchases</a:t>
            </a:r>
          </a:p>
          <a:p>
            <a:pPr algn="ctr"/>
            <a:r>
              <a:rPr lang="en-US" sz="3500" i="1" dirty="0">
                <a:sym typeface="Symbol" panose="05050102010706020507" pitchFamily="18" charset="2"/>
              </a:rPr>
              <a:t>OR</a:t>
            </a:r>
            <a:r>
              <a:rPr lang="en-US" sz="3500" dirty="0">
                <a:sym typeface="Symbol" panose="05050102010706020507" pitchFamily="18" charset="2"/>
              </a:rPr>
              <a:t> = .69, 95% </a:t>
            </a:r>
            <a:r>
              <a:rPr lang="en-US" sz="3500" i="1" dirty="0">
                <a:sym typeface="Symbol" panose="05050102010706020507" pitchFamily="18" charset="2"/>
              </a:rPr>
              <a:t>CI</a:t>
            </a:r>
            <a:r>
              <a:rPr lang="en-US" sz="3500" dirty="0">
                <a:sym typeface="Symbol" panose="05050102010706020507" pitchFamily="18" charset="2"/>
              </a:rPr>
              <a:t>:</a:t>
            </a:r>
            <a:r>
              <a:rPr lang="en-US" sz="3500" i="1" dirty="0">
                <a:sym typeface="Symbol" panose="05050102010706020507" pitchFamily="18" charset="2"/>
              </a:rPr>
              <a:t> </a:t>
            </a:r>
            <a:r>
              <a:rPr lang="en-US" sz="3500" dirty="0">
                <a:sym typeface="Symbol" panose="05050102010706020507" pitchFamily="18" charset="2"/>
              </a:rPr>
              <a:t>[.65,.74],</a:t>
            </a:r>
            <a:r>
              <a:rPr lang="en-US" sz="35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3500" i="1" dirty="0"/>
              <a:t>p</a:t>
            </a:r>
            <a:r>
              <a:rPr lang="en-US" sz="3500" dirty="0"/>
              <a:t> &lt; .001</a:t>
            </a:r>
          </a:p>
          <a:p>
            <a:endParaRPr lang="en-US" sz="2102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7E39AE-401F-47F9-8FC5-5547DFF3C78B}"/>
              </a:ext>
            </a:extLst>
          </p:cNvPr>
          <p:cNvSpPr txBox="1"/>
          <p:nvPr/>
        </p:nvSpPr>
        <p:spPr>
          <a:xfrm>
            <a:off x="27555867" y="11089382"/>
            <a:ext cx="77840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More feedback purchases promote improvement of performance</a:t>
            </a:r>
          </a:p>
          <a:p>
            <a:pPr algn="ctr"/>
            <a:endParaRPr lang="en-US" sz="35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393E46-C924-41E7-94CF-4C8E404D49D3}"/>
              </a:ext>
            </a:extLst>
          </p:cNvPr>
          <p:cNvSpPr txBox="1"/>
          <p:nvPr/>
        </p:nvSpPr>
        <p:spPr>
          <a:xfrm>
            <a:off x="38379426" y="12018580"/>
            <a:ext cx="88185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Lower confidence predicts enhanced SCR to feedback during more costly purchases</a:t>
            </a:r>
          </a:p>
          <a:p>
            <a:pPr algn="ctr"/>
            <a:r>
              <a:rPr lang="en-US" sz="3500" i="1" dirty="0"/>
              <a:t>b</a:t>
            </a:r>
            <a:r>
              <a:rPr lang="en-US" sz="3500" i="1" baseline="-25000" dirty="0"/>
              <a:t>conf x cost</a:t>
            </a:r>
            <a:r>
              <a:rPr lang="en-US" sz="3500" i="1" dirty="0"/>
              <a:t>= -</a:t>
            </a:r>
            <a:r>
              <a:rPr lang="en-US" sz="3500" dirty="0"/>
              <a:t>.008, 95% </a:t>
            </a:r>
            <a:r>
              <a:rPr lang="en-US" sz="3500" i="1" dirty="0"/>
              <a:t>CI</a:t>
            </a:r>
            <a:r>
              <a:rPr lang="en-US" sz="3500" dirty="0"/>
              <a:t>: [-.013,-.004], </a:t>
            </a:r>
            <a:r>
              <a:rPr lang="en-US" sz="3500" i="1" dirty="0"/>
              <a:t>p &lt; </a:t>
            </a:r>
            <a:r>
              <a:rPr lang="en-US" sz="3500" dirty="0"/>
              <a:t>.001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4EA453-E481-4936-A7AB-008055EC2159}"/>
              </a:ext>
            </a:extLst>
          </p:cNvPr>
          <p:cNvSpPr txBox="1"/>
          <p:nvPr/>
        </p:nvSpPr>
        <p:spPr>
          <a:xfrm>
            <a:off x="2012870" y="26263908"/>
            <a:ext cx="9493330" cy="6282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3 Phases (60 trials each)</a:t>
            </a:r>
          </a:p>
          <a:p>
            <a:pPr algn="ctr"/>
            <a:endParaRPr lang="en-US" sz="1400" dirty="0">
              <a:latin typeface="+mj-lt"/>
            </a:endParaRPr>
          </a:p>
          <a:p>
            <a:pPr algn="ctr"/>
            <a:r>
              <a:rPr lang="en-US" sz="4000" u="sng" dirty="0">
                <a:latin typeface="+mj-lt"/>
              </a:rPr>
              <a:t>Phase 2 feedback costs:</a:t>
            </a:r>
          </a:p>
          <a:p>
            <a:pPr algn="ctr"/>
            <a:r>
              <a:rPr lang="en-US" sz="4000" dirty="0">
                <a:latin typeface="+mj-lt"/>
              </a:rPr>
              <a:t>$.00, $.02 ,$.04, $.06 (15 trials each)</a:t>
            </a:r>
          </a:p>
          <a:p>
            <a:pPr algn="ctr"/>
            <a:endParaRPr lang="en-US" sz="1400" dirty="0"/>
          </a:p>
          <a:p>
            <a:pPr algn="ctr"/>
            <a:r>
              <a:rPr lang="en-US" sz="4000" dirty="0">
                <a:latin typeface="+mj-lt"/>
              </a:rPr>
              <a:t>Galvanic skin conductance responses (SCR) recorded after each </a:t>
            </a:r>
          </a:p>
          <a:p>
            <a:pPr algn="ctr"/>
            <a:r>
              <a:rPr lang="en-US" sz="4000" dirty="0">
                <a:latin typeface="+mj-lt"/>
              </a:rPr>
              <a:t>Phase 2 purchase decision</a:t>
            </a:r>
          </a:p>
          <a:p>
            <a:pPr algn="ctr"/>
            <a:endParaRPr lang="en-US" sz="1400" dirty="0"/>
          </a:p>
          <a:p>
            <a:pPr algn="ctr"/>
            <a:r>
              <a:rPr lang="en-US" sz="4000" u="sng" dirty="0">
                <a:latin typeface="+mj-lt"/>
              </a:rPr>
              <a:t>Reward</a:t>
            </a:r>
            <a:r>
              <a:rPr lang="en-US" sz="4000" dirty="0">
                <a:latin typeface="+mj-lt"/>
              </a:rPr>
              <a:t>: $.09 per Phase 3 correct response</a:t>
            </a:r>
          </a:p>
          <a:p>
            <a:endParaRPr lang="en-US" sz="3938" dirty="0"/>
          </a:p>
          <a:p>
            <a:endParaRPr lang="en-US" sz="4084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3E3638-374B-478E-A11D-E494C1A76D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"/>
          <a:stretch/>
        </p:blipFill>
        <p:spPr>
          <a:xfrm>
            <a:off x="19065563" y="5740621"/>
            <a:ext cx="5815207" cy="534876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32CFA56-D4A0-4064-9CAB-4BF0480233C8}"/>
              </a:ext>
            </a:extLst>
          </p:cNvPr>
          <p:cNvSpPr txBox="1"/>
          <p:nvPr/>
        </p:nvSpPr>
        <p:spPr>
          <a:xfrm>
            <a:off x="19962294" y="18184720"/>
            <a:ext cx="47556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dirty="0"/>
              <a:t>r</a:t>
            </a:r>
            <a:r>
              <a:rPr lang="en-US" sz="3500" dirty="0"/>
              <a:t> = .50, </a:t>
            </a:r>
            <a:r>
              <a:rPr lang="en-US" sz="3500" i="1" dirty="0"/>
              <a:t>p</a:t>
            </a:r>
            <a:r>
              <a:rPr lang="en-US" sz="3500" dirty="0"/>
              <a:t> &lt; .001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B88135-738B-47FF-B45C-25C1E7FD6E0A}"/>
              </a:ext>
            </a:extLst>
          </p:cNvPr>
          <p:cNvSpPr txBox="1"/>
          <p:nvPr/>
        </p:nvSpPr>
        <p:spPr>
          <a:xfrm>
            <a:off x="29241501" y="18130174"/>
            <a:ext cx="4755651" cy="95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dirty="0"/>
              <a:t>r</a:t>
            </a:r>
            <a:r>
              <a:rPr lang="en-US" sz="3500" dirty="0"/>
              <a:t> = .05, </a:t>
            </a:r>
            <a:r>
              <a:rPr lang="en-US" sz="3500" i="1" dirty="0"/>
              <a:t>p</a:t>
            </a:r>
            <a:r>
              <a:rPr lang="en-US" sz="3500" dirty="0"/>
              <a:t> = .69</a:t>
            </a:r>
            <a:endParaRPr lang="en-US" sz="3500" i="1" dirty="0"/>
          </a:p>
          <a:p>
            <a:endParaRPr lang="en-US" sz="2102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F136BC-3069-4B47-B982-CE01443903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754" y="5706645"/>
            <a:ext cx="9260204" cy="586110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A4A525B-6851-4A93-9729-A504C523B1E3}"/>
              </a:ext>
            </a:extLst>
          </p:cNvPr>
          <p:cNvSpPr txBox="1"/>
          <p:nvPr/>
        </p:nvSpPr>
        <p:spPr>
          <a:xfrm>
            <a:off x="18794732" y="31409310"/>
            <a:ext cx="7256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Performance group purchased more feedback overall: </a:t>
            </a:r>
            <a:r>
              <a:rPr lang="en-US" sz="3500" i="1" dirty="0"/>
              <a:t>t</a:t>
            </a:r>
            <a:r>
              <a:rPr lang="en-US" sz="3500" dirty="0"/>
              <a:t>(51)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/>
              <a:t>= -2.20, </a:t>
            </a:r>
            <a:r>
              <a:rPr lang="en-US" sz="3500" i="1" dirty="0"/>
              <a:t>p</a:t>
            </a:r>
            <a:r>
              <a:rPr lang="en-US" sz="3500" dirty="0"/>
              <a:t> = .03</a:t>
            </a:r>
            <a:endParaRPr lang="en-US" sz="3500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8EE4F4-4953-476E-B571-A3D7FDDD88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810" y="26185032"/>
            <a:ext cx="5840617" cy="511978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0B759B3-97C3-4E9A-8E9A-335F60FE9C59}"/>
              </a:ext>
            </a:extLst>
          </p:cNvPr>
          <p:cNvSpPr txBox="1"/>
          <p:nvPr/>
        </p:nvSpPr>
        <p:spPr>
          <a:xfrm>
            <a:off x="26287533" y="32179414"/>
            <a:ext cx="92543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300" dirty="0"/>
          </a:p>
          <a:p>
            <a:pPr algn="ctr"/>
            <a:r>
              <a:rPr lang="en-US" sz="3063" dirty="0">
                <a:solidFill>
                  <a:srgbClr val="FF0000"/>
                </a:solidFill>
              </a:rPr>
              <a:t> </a:t>
            </a:r>
            <a:r>
              <a:rPr lang="en-US" sz="3500" dirty="0"/>
              <a:t>However, the improvement group purchased proportionately more negative feedback relative to positive feedback:</a:t>
            </a:r>
            <a:r>
              <a:rPr lang="en-US" sz="3500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500" i="1" dirty="0"/>
              <a:t>b</a:t>
            </a:r>
            <a:r>
              <a:rPr lang="en-US" sz="3500" i="1" baseline="-25000" dirty="0"/>
              <a:t>group x valence</a:t>
            </a:r>
            <a:r>
              <a:rPr lang="en-US" sz="3500" i="1" dirty="0"/>
              <a:t>= -</a:t>
            </a:r>
            <a:r>
              <a:rPr lang="en-US" sz="3500" dirty="0"/>
              <a:t>.410, 95% </a:t>
            </a:r>
            <a:r>
              <a:rPr lang="en-US" sz="3500" i="1" dirty="0"/>
              <a:t>CI</a:t>
            </a:r>
            <a:r>
              <a:rPr lang="en-US" sz="3500" dirty="0"/>
              <a:t>: [-.814,-.007], </a:t>
            </a:r>
            <a:r>
              <a:rPr lang="en-US" sz="3500" i="1" dirty="0"/>
              <a:t>p </a:t>
            </a:r>
            <a:r>
              <a:rPr lang="en-US" sz="3500" dirty="0"/>
              <a:t>= .04</a:t>
            </a:r>
            <a:endParaRPr lang="en-US" sz="3500" i="1" dirty="0">
              <a:solidFill>
                <a:srgbClr val="FF0000"/>
              </a:solidFill>
            </a:endParaRPr>
          </a:p>
          <a:p>
            <a:endParaRPr lang="en-US" sz="35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482268A-7F20-4599-ACA3-79C8AA151C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290" y="7960906"/>
            <a:ext cx="1926174" cy="3424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6D2444-FF70-4B75-93A9-A76DF5E33A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921" y="8425061"/>
            <a:ext cx="270818" cy="37614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11B634C-F008-4D78-AFBE-9E2D99CA608C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000" b="26922"/>
          <a:stretch/>
        </p:blipFill>
        <p:spPr bwMode="auto">
          <a:xfrm>
            <a:off x="46946029" y="8643909"/>
            <a:ext cx="175039" cy="279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C8E0156-9E13-43BF-8ED8-45CACF13CD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922" y="8922912"/>
            <a:ext cx="265052" cy="279001"/>
          </a:xfrm>
          <a:prstGeom prst="rect">
            <a:avLst/>
          </a:prstGeom>
        </p:spPr>
      </p:pic>
      <p:sp>
        <p:nvSpPr>
          <p:cNvPr id="64" name="Text Box 12">
            <a:extLst>
              <a:ext uri="{FF2B5EF4-FFF2-40B4-BE49-F238E27FC236}">
                <a16:creationId xmlns:a16="http://schemas.microsoft.com/office/drawing/2014/main" id="{05790A3E-BFD7-441E-89E0-BBDB73251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3678" y="35106908"/>
            <a:ext cx="13210444" cy="73143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wrap="square" lIns="78722" tIns="40937" rIns="78722" bIns="40937">
            <a:spAutoFit/>
          </a:bodyPr>
          <a:lstStyle>
            <a:lvl1pPr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4063" algn="l"/>
                <a:tab pos="5478463" algn="l"/>
                <a:tab pos="6392863" algn="l"/>
                <a:tab pos="7307263" algn="l"/>
                <a:tab pos="8220075" algn="l"/>
                <a:tab pos="9134475" algn="l"/>
                <a:tab pos="10048875" algn="l"/>
                <a:tab pos="10123488" algn="l"/>
                <a:tab pos="10847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2625"/>
              </a:spcBef>
            </a:pPr>
            <a:r>
              <a:rPr lang="en-US" altLang="en-US" sz="4400" b="1" dirty="0">
                <a:solidFill>
                  <a:srgbClr val="FFFFFF"/>
                </a:solidFill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2ED5D-C96C-4250-BC3A-D3B00341533F}"/>
              </a:ext>
            </a:extLst>
          </p:cNvPr>
          <p:cNvSpPr txBox="1"/>
          <p:nvPr/>
        </p:nvSpPr>
        <p:spPr>
          <a:xfrm>
            <a:off x="4672418" y="18597974"/>
            <a:ext cx="184731" cy="435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29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E9FC54B-D056-40AF-BB46-844055F5E628}"/>
              </a:ext>
            </a:extLst>
          </p:cNvPr>
          <p:cNvSpPr txBox="1"/>
          <p:nvPr/>
        </p:nvSpPr>
        <p:spPr>
          <a:xfrm>
            <a:off x="2362200" y="16795210"/>
            <a:ext cx="15468196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+mj-lt"/>
                <a:cs typeface="Times New Roman" panose="02020603050405020304" pitchFamily="18" charset="0"/>
              </a:rPr>
              <a:t>EXPERIMENT 1</a:t>
            </a:r>
            <a:endParaRPr lang="en-US" sz="48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4670" b="1" dirty="0">
                <a:latin typeface="+mj-lt"/>
                <a:cs typeface="Times New Roman" panose="02020603050405020304" pitchFamily="18" charset="0"/>
              </a:rPr>
              <a:t>Participants</a:t>
            </a:r>
          </a:p>
          <a:p>
            <a:pPr marL="600075" indent="-600075">
              <a:buFont typeface="Arial" panose="020B0604020202020204" pitchFamily="34" charset="0"/>
              <a:buChar char="•"/>
            </a:pPr>
            <a:r>
              <a:rPr lang="en-US" sz="4670" dirty="0">
                <a:latin typeface="+mj-lt"/>
                <a:cs typeface="Times New Roman" panose="02020603050405020304" pitchFamily="18" charset="0"/>
              </a:rPr>
              <a:t>60 Rutgers University – Newark (RU-N) undergraduates </a:t>
            </a:r>
          </a:p>
          <a:p>
            <a:r>
              <a:rPr lang="en-US" sz="4670" dirty="0"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4670" dirty="0">
                <a:cs typeface="Times New Roman" panose="02020603050405020304" pitchFamily="18" charset="0"/>
              </a:rPr>
              <a:t>[</a:t>
            </a:r>
            <a:r>
              <a:rPr lang="en-US" sz="4670" i="1" dirty="0"/>
              <a:t>M</a:t>
            </a:r>
            <a:r>
              <a:rPr lang="en-US" sz="4670" i="1" baseline="-25000" dirty="0"/>
              <a:t>age </a:t>
            </a:r>
            <a:r>
              <a:rPr lang="en-US" sz="4670" dirty="0">
                <a:cs typeface="Times New Roman" panose="02020603050405020304" pitchFamily="18" charset="0"/>
              </a:rPr>
              <a:t>= 20.2(2.60) years] </a:t>
            </a:r>
          </a:p>
          <a:p>
            <a:r>
              <a:rPr lang="en-US" sz="4670" b="1" dirty="0">
                <a:latin typeface="+mj-lt"/>
                <a:cs typeface="Times New Roman" panose="02020603050405020304" pitchFamily="18" charset="0"/>
              </a:rPr>
              <a:t>Experimental Task</a:t>
            </a:r>
          </a:p>
          <a:p>
            <a:pPr marL="600075" indent="-600075">
              <a:buFont typeface="Arial" panose="020B0604020202020204" pitchFamily="34" charset="0"/>
              <a:buChar char="•"/>
            </a:pPr>
            <a:r>
              <a:rPr lang="en-US" sz="4670" dirty="0"/>
              <a:t>“willingness-to-pay”</a:t>
            </a:r>
            <a:r>
              <a:rPr lang="en-US" sz="4670" baseline="30000" dirty="0"/>
              <a:t> 3</a:t>
            </a:r>
            <a:r>
              <a:rPr lang="en-US" sz="4670" dirty="0"/>
              <a:t> word-association task</a:t>
            </a:r>
            <a:r>
              <a:rPr lang="en-US" sz="4670" baseline="30000" dirty="0"/>
              <a:t> 1</a:t>
            </a:r>
            <a:endParaRPr lang="en-US" sz="467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D921FC-5E08-445E-B444-8CA1ED67225C}"/>
              </a:ext>
            </a:extLst>
          </p:cNvPr>
          <p:cNvSpPr txBox="1"/>
          <p:nvPr/>
        </p:nvSpPr>
        <p:spPr>
          <a:xfrm>
            <a:off x="2267052" y="31267617"/>
            <a:ext cx="15563344" cy="720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+mj-lt"/>
                <a:cs typeface="Times New Roman" panose="02020603050405020304" pitchFamily="18" charset="0"/>
              </a:rPr>
              <a:t>EXPERIMENT 2</a:t>
            </a:r>
            <a:endParaRPr lang="en-US" sz="48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4670" b="1" dirty="0">
                <a:latin typeface="+mj-lt"/>
                <a:cs typeface="Times New Roman" panose="02020603050405020304" pitchFamily="18" charset="0"/>
              </a:rPr>
              <a:t>Participants</a:t>
            </a:r>
          </a:p>
          <a:p>
            <a:pPr marL="600075" indent="-600075">
              <a:buFont typeface="Arial" panose="020B0604020202020204" pitchFamily="34" charset="0"/>
              <a:buChar char="•"/>
            </a:pPr>
            <a:r>
              <a:rPr lang="en-US" sz="4670" dirty="0">
                <a:latin typeface="+mj-lt"/>
                <a:cs typeface="Times New Roman" panose="02020603050405020304" pitchFamily="18" charset="0"/>
              </a:rPr>
              <a:t>53 RU-N undergraduates </a:t>
            </a:r>
            <a:r>
              <a:rPr lang="en-US" sz="4670" dirty="0">
                <a:cs typeface="Times New Roman" panose="02020603050405020304" pitchFamily="18" charset="0"/>
              </a:rPr>
              <a:t>[</a:t>
            </a:r>
            <a:r>
              <a:rPr lang="en-US" sz="4670" i="1" dirty="0"/>
              <a:t>M</a:t>
            </a:r>
            <a:r>
              <a:rPr lang="en-US" sz="4670" i="1" baseline="-25000" dirty="0"/>
              <a:t>age </a:t>
            </a:r>
            <a:r>
              <a:rPr lang="en-US" sz="4670" dirty="0">
                <a:cs typeface="Times New Roman" panose="02020603050405020304" pitchFamily="18" charset="0"/>
              </a:rPr>
              <a:t>= 21.0(4.0) years] </a:t>
            </a:r>
          </a:p>
          <a:p>
            <a:r>
              <a:rPr lang="en-US" sz="4670" b="1" dirty="0">
                <a:cs typeface="Times New Roman" panose="02020603050405020304" pitchFamily="18" charset="0"/>
              </a:rPr>
              <a:t>Experimental Task</a:t>
            </a:r>
            <a:endParaRPr lang="en-US" sz="4670" dirty="0">
              <a:cs typeface="Times New Roman" panose="02020603050405020304" pitchFamily="18" charset="0"/>
            </a:endParaRPr>
          </a:p>
          <a:p>
            <a:pPr marL="600057" indent="-600057">
              <a:buFont typeface="Arial" panose="020B0604020202020204" pitchFamily="34" charset="0"/>
              <a:buChar char="•"/>
            </a:pPr>
            <a:r>
              <a:rPr lang="en-US" sz="4670" dirty="0">
                <a:cs typeface="Times New Roman" panose="02020603050405020304" pitchFamily="18" charset="0"/>
              </a:rPr>
              <a:t>Same task, but random assignment to an incentive framing contingency, in which participants were instructed that they would earn money based on either Phase 3 </a:t>
            </a:r>
            <a:r>
              <a:rPr lang="en-US" sz="4670" u="sng" dirty="0">
                <a:cs typeface="Times New Roman" panose="02020603050405020304" pitchFamily="18" charset="0"/>
              </a:rPr>
              <a:t>performance </a:t>
            </a:r>
            <a:r>
              <a:rPr lang="en-US" sz="4670" dirty="0">
                <a:cs typeface="Times New Roman" panose="02020603050405020304" pitchFamily="18" charset="0"/>
              </a:rPr>
              <a:t>(n=26) or on </a:t>
            </a:r>
            <a:r>
              <a:rPr lang="en-US" sz="4670" u="sng" dirty="0">
                <a:cs typeface="Times New Roman" panose="02020603050405020304" pitchFamily="18" charset="0"/>
              </a:rPr>
              <a:t>improvement</a:t>
            </a:r>
            <a:r>
              <a:rPr lang="en-US" sz="4670" dirty="0">
                <a:cs typeface="Times New Roman" panose="02020603050405020304" pitchFamily="18" charset="0"/>
              </a:rPr>
              <a:t> in performance from Phase 2 to Phase 3 (n=27)</a:t>
            </a:r>
          </a:p>
          <a:p>
            <a:pPr marL="600075" indent="-600075">
              <a:buFont typeface="Arial" panose="020B0604020202020204" pitchFamily="34" charset="0"/>
              <a:buChar char="•"/>
            </a:pPr>
            <a:endParaRPr lang="en-US" sz="4084" dirty="0"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E9523-7E91-45A4-AC65-9DBAC304BF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952" y="5758165"/>
            <a:ext cx="5817545" cy="53487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709D9B-C2C8-47DD-AA98-69F3247378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3" y="12659952"/>
            <a:ext cx="5547208" cy="56424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9F9C99-EDF4-4D51-81F8-5D1A95752E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765" y="12721858"/>
            <a:ext cx="5514732" cy="539072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343FEA7-BF51-42A2-9A17-E78712928561}"/>
              </a:ext>
            </a:extLst>
          </p:cNvPr>
          <p:cNvSpPr txBox="1"/>
          <p:nvPr/>
        </p:nvSpPr>
        <p:spPr>
          <a:xfrm>
            <a:off x="29394552" y="12085737"/>
            <a:ext cx="4755651" cy="95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dirty="0"/>
              <a:t>r</a:t>
            </a:r>
            <a:r>
              <a:rPr lang="en-US" sz="3500" dirty="0"/>
              <a:t> = .48, </a:t>
            </a:r>
            <a:r>
              <a:rPr lang="en-US" sz="3500" i="1" dirty="0"/>
              <a:t>p</a:t>
            </a:r>
            <a:r>
              <a:rPr lang="en-US" sz="3500" dirty="0"/>
              <a:t> &lt; .001</a:t>
            </a:r>
            <a:endParaRPr lang="en-US" sz="3500" i="1" dirty="0"/>
          </a:p>
          <a:p>
            <a:endParaRPr lang="en-US" sz="2102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DC2ED3-7751-487E-975E-513D956EAD27}"/>
              </a:ext>
            </a:extLst>
          </p:cNvPr>
          <p:cNvSpPr txBox="1"/>
          <p:nvPr/>
        </p:nvSpPr>
        <p:spPr>
          <a:xfrm>
            <a:off x="25003781" y="13076540"/>
            <a:ext cx="283979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Negative feedback, </a:t>
            </a:r>
          </a:p>
          <a:p>
            <a:pPr algn="ctr"/>
            <a:r>
              <a:rPr lang="en-US" sz="3500" dirty="0"/>
              <a:t>in particular, promotes improvement.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578B242-6AEB-4C2E-898D-0E72CA395C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291" y="6225735"/>
            <a:ext cx="477567" cy="3331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7244E34-5B42-44B4-BCF4-15BD778F55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292" y="7633406"/>
            <a:ext cx="477567" cy="33779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99A607F-60AC-4879-8095-3C9FDFDB49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62" y="8970660"/>
            <a:ext cx="531724" cy="32365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3C9B8AC-D039-4A9C-A3DF-AF8D8A8E0A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652" y="10312400"/>
            <a:ext cx="547731" cy="32365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9B41CA8-2C36-4FCA-BF13-D2258A9CBC1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236" y="11253257"/>
            <a:ext cx="331294" cy="382262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FB881DF4-8FDF-4B1A-9C79-CCD88925D7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877" y="11271414"/>
            <a:ext cx="211623" cy="323660"/>
          </a:xfrm>
          <a:prstGeom prst="rect">
            <a:avLst/>
          </a:prstGeom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86C3C438-7276-44F7-9393-92357E63AB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847" y="11271414"/>
            <a:ext cx="292210" cy="385187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ADDECF84-3B8F-4B36-A866-2AB541D03CE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100" y="8221515"/>
            <a:ext cx="216694" cy="258366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C04392BC-655A-49D7-B948-E20099DC5368}"/>
              </a:ext>
            </a:extLst>
          </p:cNvPr>
          <p:cNvSpPr txBox="1"/>
          <p:nvPr/>
        </p:nvSpPr>
        <p:spPr>
          <a:xfrm>
            <a:off x="36159536" y="20403571"/>
            <a:ext cx="136792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Improvement group displayed a larger difference between confidence during incorrect trials and confidence during correct trials</a:t>
            </a:r>
          </a:p>
          <a:p>
            <a:pPr algn="ctr"/>
            <a:r>
              <a:rPr lang="en-US" sz="3500" i="1" dirty="0"/>
              <a:t>b</a:t>
            </a:r>
            <a:r>
              <a:rPr lang="en-US" sz="3500" i="1" baseline="-25000" dirty="0"/>
              <a:t>group x FB valence</a:t>
            </a:r>
            <a:r>
              <a:rPr lang="en-US" sz="3500" i="1" dirty="0"/>
              <a:t>= </a:t>
            </a:r>
            <a:r>
              <a:rPr lang="en-US" sz="3500" dirty="0"/>
              <a:t>.28, 95% </a:t>
            </a:r>
            <a:r>
              <a:rPr lang="en-US" sz="3500" i="1" dirty="0"/>
              <a:t>CI</a:t>
            </a:r>
            <a:r>
              <a:rPr lang="en-US" sz="3500" dirty="0"/>
              <a:t>: [.03,.53], </a:t>
            </a:r>
            <a:r>
              <a:rPr lang="en-US" sz="3500" i="1" dirty="0"/>
              <a:t>p = .</a:t>
            </a:r>
            <a:r>
              <a:rPr lang="en-US" sz="3500" dirty="0"/>
              <a:t>03</a:t>
            </a:r>
          </a:p>
          <a:p>
            <a:pPr algn="ctr"/>
            <a:endParaRPr lang="en-US" sz="35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84DC403-1BB2-4720-B0BB-C3B0A22BA01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63" y="19850435"/>
            <a:ext cx="5599034" cy="501913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26CC190-0EC6-4B8F-A7CD-00F0D6D4518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3" t="13866" r="28116"/>
          <a:stretch/>
        </p:blipFill>
        <p:spPr>
          <a:xfrm>
            <a:off x="28693925" y="19903591"/>
            <a:ext cx="6156902" cy="5258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B70809-1A65-4574-B1F8-C4041C3CB7D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828" y="26332933"/>
            <a:ext cx="6577095" cy="6362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E4CD002-6355-4B1F-A7A7-D9591324B8A7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0"/>
          <a:stretch/>
        </p:blipFill>
        <p:spPr>
          <a:xfrm>
            <a:off x="20084424" y="32483209"/>
            <a:ext cx="5468557" cy="52896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90F2F5A-C509-4AB6-9E05-29745B95FB8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090" y="13700531"/>
            <a:ext cx="7562185" cy="675140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82E5DDD-8D7A-4379-A087-DAD0F492716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174" y="11365681"/>
            <a:ext cx="1815745" cy="38226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B8C65AC-B1C1-43F7-9A16-1FF8B9994C8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652" y="8180125"/>
            <a:ext cx="352125" cy="815447"/>
          </a:xfrm>
          <a:prstGeom prst="rect">
            <a:avLst/>
          </a:prstGeom>
        </p:spPr>
      </p:pic>
      <p:pic>
        <p:nvPicPr>
          <p:cNvPr id="296" name="Picture 295">
            <a:extLst>
              <a:ext uri="{FF2B5EF4-FFF2-40B4-BE49-F238E27FC236}">
                <a16:creationId xmlns:a16="http://schemas.microsoft.com/office/drawing/2014/main" id="{E00B6BB9-7D90-4ABA-8261-FE633A5E697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056" y="26161783"/>
            <a:ext cx="5197815" cy="371273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9AF7ED5E-6104-4849-8E45-F6F774E06E8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263" y="27096751"/>
            <a:ext cx="860777" cy="3193549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1811BD75-8CFA-488D-BD0F-F9E3CA51CD8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947" y="31066241"/>
            <a:ext cx="2379716" cy="384302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EFC291B1-4C7D-4C53-A8D9-D870FB63A12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903" y="30793293"/>
            <a:ext cx="1692278" cy="272948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45CF6720-9CBE-4C36-8E5C-3AFDDC934AF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797" y="30795712"/>
            <a:ext cx="1569732" cy="254551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AD6625F5-B5CF-4B4B-BA18-DCCDBCCFCD0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127" y="30410096"/>
            <a:ext cx="420929" cy="271567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6CDD4E5D-E081-4AFC-AD1C-A52952928AB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433" y="29117625"/>
            <a:ext cx="490517" cy="237826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4D139931-ABAA-4D61-99FB-7A66BF1CC67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695" y="27747246"/>
            <a:ext cx="490517" cy="348109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2E8D0350-E109-4FB3-A376-D9113D99D3D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96" y="26554037"/>
            <a:ext cx="431787" cy="278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F46859-EEE4-481A-8944-45EAEF7E511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424" y="26131428"/>
            <a:ext cx="5453760" cy="431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4C914A-B5F1-4255-8D8F-F3DA52BB941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01" y="26875934"/>
            <a:ext cx="960668" cy="3669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A400AB-C2C7-425E-B038-A33DF56F206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969" y="31098644"/>
            <a:ext cx="2427988" cy="3678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545A9B-8C49-4A86-8E73-8E0D96479BD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626" y="30757889"/>
            <a:ext cx="1692277" cy="2912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8A881A-0FEC-4F1A-BF88-476D85838589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311" y="30749100"/>
            <a:ext cx="1687070" cy="30541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21857</TotalTime>
  <Words>910</Words>
  <Application>Microsoft Office PowerPoint</Application>
  <PresentationFormat>Custom</PresentationFormat>
  <Paragraphs>90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Ahmet Ceceli</dc:creator>
  <cp:keywords/>
  <dc:description/>
  <cp:lastModifiedBy>ccagna</cp:lastModifiedBy>
  <cp:revision>1483</cp:revision>
  <cp:lastPrinted>2014-11-13T15:18:22Z</cp:lastPrinted>
  <dcterms:created xsi:type="dcterms:W3CDTF">2013-04-10T01:57:55Z</dcterms:created>
  <dcterms:modified xsi:type="dcterms:W3CDTF">2020-03-08T14:33:59Z</dcterms:modified>
  <cp:category/>
</cp:coreProperties>
</file>