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9" r:id="rId5"/>
    <p:sldMasterId id="2147483657" r:id="rId6"/>
    <p:sldMasterId id="2147483653" r:id="rId7"/>
    <p:sldMasterId id="2147483655" r:id="rId8"/>
  </p:sldMasterIdLst>
  <p:notesMasterIdLst>
    <p:notesMasterId r:id="rId10"/>
  </p:notesMasterIdLst>
  <p:sldIdLst>
    <p:sldId id="287" r:id="rId9"/>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Rivardo, Mark" initials="RM" lastIdx="6" clrIdx="4"/>
  <p:cmAuthor id="5" name="Megan Miller" initials="MM"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7DC"/>
    <a:srgbClr val="CCCCFF"/>
    <a:srgbClr val="FFCCFF"/>
    <a:srgbClr val="BADFDE"/>
    <a:srgbClr val="B2B2B2"/>
    <a:srgbClr val="99CCFF"/>
    <a:srgbClr val="3797F7"/>
    <a:srgbClr val="12C4DC"/>
    <a:srgbClr val="66CCFF"/>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AB580-0ECA-441E-B6F1-60AF11E87AC8}" v="27" dt="2020-04-16T01:36:43.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446" autoAdjust="0"/>
    <p:restoredTop sz="94984" autoAdjust="0"/>
  </p:normalViewPr>
  <p:slideViewPr>
    <p:cSldViewPr snapToGrid="0" snapToObjects="1" showGuides="1">
      <p:cViewPr varScale="1">
        <p:scale>
          <a:sx n="33" d="100"/>
          <a:sy n="33" d="100"/>
        </p:scale>
        <p:origin x="1160" y="64"/>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5/23/2020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53045102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1896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871" y="266701"/>
            <a:ext cx="20006235" cy="844550"/>
          </a:xfrm>
          <a:prstGeom prst="rect">
            <a:avLst/>
          </a:prstGeom>
        </p:spPr>
        <p:txBody>
          <a:bodyPr lIns="52249" tIns="26124" rIns="52249" bIns="26124"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INTRODUCTION or ABSTRACT</a:t>
            </a:r>
          </a:p>
        </p:txBody>
      </p:sp>
      <p:sp>
        <p:nvSpPr>
          <p:cNvPr id="7" name="Text Placeholder 6"/>
          <p:cNvSpPr>
            <a:spLocks noGrp="1"/>
          </p:cNvSpPr>
          <p:nvPr>
            <p:ph type="body" sz="quarter" idx="12" hasCustomPrompt="1"/>
          </p:nvPr>
        </p:nvSpPr>
        <p:spPr>
          <a:xfrm>
            <a:off x="3714751" y="1155700"/>
            <a:ext cx="20050125" cy="666750"/>
          </a:xfrm>
          <a:prstGeom prst="rect">
            <a:avLst/>
          </a:prstGeom>
        </p:spPr>
        <p:txBody>
          <a:bodyPr lIns="52249" tIns="26124" rIns="52249" bIns="26124" anchor="ctr" anchorCtr="0"/>
          <a:lstStyle>
            <a:lvl1pPr algn="ctr">
              <a:buNone/>
              <a:defRPr sz="4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authors</a:t>
            </a:r>
            <a:endParaRPr lang="en-US" dirty="0"/>
          </a:p>
        </p:txBody>
      </p:sp>
      <p:sp>
        <p:nvSpPr>
          <p:cNvPr id="14" name="Picture Placeholder 13"/>
          <p:cNvSpPr>
            <a:spLocks noGrp="1"/>
          </p:cNvSpPr>
          <p:nvPr>
            <p:ph type="pic" sz="quarter" idx="15" hasCustomPrompt="1"/>
          </p:nvPr>
        </p:nvSpPr>
        <p:spPr>
          <a:xfrm>
            <a:off x="571500" y="66675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5" name="Text Placeholder 6"/>
          <p:cNvSpPr>
            <a:spLocks noGrp="1"/>
          </p:cNvSpPr>
          <p:nvPr>
            <p:ph type="body" sz="quarter" idx="16" hasCustomPrompt="1"/>
          </p:nvPr>
        </p:nvSpPr>
        <p:spPr>
          <a:xfrm>
            <a:off x="3714751" y="1911350"/>
            <a:ext cx="20050125" cy="666750"/>
          </a:xfrm>
          <a:prstGeom prst="rect">
            <a:avLst/>
          </a:prstGeom>
        </p:spPr>
        <p:txBody>
          <a:bodyPr lIns="52249" tIns="26124" rIns="52249" bIns="26124" anchor="ctr" anchorCtr="0"/>
          <a:lstStyle>
            <a:lvl1pPr algn="ctr">
              <a:buNone/>
              <a:defRPr sz="3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affiliations</a:t>
            </a:r>
            <a:endParaRPr lang="en-US" dirty="0"/>
          </a:p>
        </p:txBody>
      </p:sp>
      <p:sp>
        <p:nvSpPr>
          <p:cNvPr id="18" name="Picture Placeholder 13"/>
          <p:cNvSpPr>
            <a:spLocks noGrp="1"/>
          </p:cNvSpPr>
          <p:nvPr>
            <p:ph type="pic" sz="quarter" idx="18" hasCustomPrompt="1"/>
          </p:nvPr>
        </p:nvSpPr>
        <p:spPr>
          <a:xfrm>
            <a:off x="24098250" y="71120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871" y="266701"/>
            <a:ext cx="20006235" cy="844550"/>
          </a:xfrm>
          <a:prstGeom prst="rect">
            <a:avLst/>
          </a:prstGeom>
        </p:spPr>
        <p:txBody>
          <a:bodyPr lIns="52249" tIns="26124" rIns="52249" bIns="26124"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193476" y="3502569"/>
            <a:ext cx="5060695"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93476" y="3073885"/>
            <a:ext cx="5060695"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ABSTRACT</a:t>
            </a:r>
          </a:p>
        </p:txBody>
      </p:sp>
      <p:sp>
        <p:nvSpPr>
          <p:cNvPr id="7" name="Text Placeholder 6"/>
          <p:cNvSpPr>
            <a:spLocks noGrp="1"/>
          </p:cNvSpPr>
          <p:nvPr>
            <p:ph type="body" sz="quarter" idx="12" hasCustomPrompt="1"/>
          </p:nvPr>
        </p:nvSpPr>
        <p:spPr>
          <a:xfrm>
            <a:off x="3714751" y="1155700"/>
            <a:ext cx="20050125" cy="666750"/>
          </a:xfrm>
          <a:prstGeom prst="rect">
            <a:avLst/>
          </a:prstGeom>
        </p:spPr>
        <p:txBody>
          <a:bodyPr lIns="52249" tIns="26124" rIns="52249" bIns="26124" anchor="ctr" anchorCtr="0"/>
          <a:lstStyle>
            <a:lvl1pPr algn="ctr">
              <a:buNone/>
              <a:defRPr sz="4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authors</a:t>
            </a:r>
            <a:endParaRPr lang="en-US" dirty="0"/>
          </a:p>
        </p:txBody>
      </p:sp>
      <p:sp>
        <p:nvSpPr>
          <p:cNvPr id="14" name="Picture Placeholder 13"/>
          <p:cNvSpPr>
            <a:spLocks noGrp="1"/>
          </p:cNvSpPr>
          <p:nvPr>
            <p:ph type="pic" sz="quarter" idx="15" hasCustomPrompt="1"/>
          </p:nvPr>
        </p:nvSpPr>
        <p:spPr>
          <a:xfrm>
            <a:off x="571500" y="66675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5" name="Text Placeholder 6"/>
          <p:cNvSpPr>
            <a:spLocks noGrp="1"/>
          </p:cNvSpPr>
          <p:nvPr>
            <p:ph type="body" sz="quarter" idx="16" hasCustomPrompt="1"/>
          </p:nvPr>
        </p:nvSpPr>
        <p:spPr>
          <a:xfrm>
            <a:off x="3714751" y="1911350"/>
            <a:ext cx="20050125" cy="666750"/>
          </a:xfrm>
          <a:prstGeom prst="rect">
            <a:avLst/>
          </a:prstGeom>
        </p:spPr>
        <p:txBody>
          <a:bodyPr lIns="52249" tIns="26124" rIns="52249" bIns="26124" anchor="ctr" anchorCtr="0"/>
          <a:lstStyle>
            <a:lvl1pPr algn="ctr">
              <a:buNone/>
              <a:defRPr sz="3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affiliations</a:t>
            </a:r>
            <a:endParaRPr lang="en-US" dirty="0"/>
          </a:p>
        </p:txBody>
      </p:sp>
      <p:sp>
        <p:nvSpPr>
          <p:cNvPr id="18" name="Picture Placeholder 13"/>
          <p:cNvSpPr>
            <a:spLocks noGrp="1"/>
          </p:cNvSpPr>
          <p:nvPr>
            <p:ph type="pic" sz="quarter" idx="18" hasCustomPrompt="1"/>
          </p:nvPr>
        </p:nvSpPr>
        <p:spPr>
          <a:xfrm>
            <a:off x="24098250" y="71120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193476" y="8293054"/>
            <a:ext cx="5060695"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INTRODUCTION</a:t>
            </a:r>
          </a:p>
        </p:txBody>
      </p:sp>
      <p:sp>
        <p:nvSpPr>
          <p:cNvPr id="21" name="Text Placeholder 3"/>
          <p:cNvSpPr>
            <a:spLocks noGrp="1"/>
          </p:cNvSpPr>
          <p:nvPr>
            <p:ph type="body" sz="quarter" idx="21" hasCustomPrompt="1"/>
          </p:nvPr>
        </p:nvSpPr>
        <p:spPr>
          <a:xfrm>
            <a:off x="5747006" y="3536133"/>
            <a:ext cx="5051623"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5747006" y="3107449"/>
            <a:ext cx="505162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METHOD</a:t>
            </a:r>
          </a:p>
        </p:txBody>
      </p:sp>
      <p:sp>
        <p:nvSpPr>
          <p:cNvPr id="23" name="Text Placeholder 3"/>
          <p:cNvSpPr>
            <a:spLocks noGrp="1"/>
          </p:cNvSpPr>
          <p:nvPr>
            <p:ph type="body" sz="quarter" idx="23" hasCustomPrompt="1"/>
          </p:nvPr>
        </p:nvSpPr>
        <p:spPr>
          <a:xfrm>
            <a:off x="16793028" y="3502569"/>
            <a:ext cx="505460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93029" y="3107449"/>
            <a:ext cx="5054600"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2190105" y="3071681"/>
            <a:ext cx="5031087"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04619" y="3502569"/>
            <a:ext cx="5016573"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04620" y="11857081"/>
            <a:ext cx="50165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04620" y="12287969"/>
            <a:ext cx="468477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193476" y="8756651"/>
            <a:ext cx="5060695"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Tree>
    <p:extLst>
      <p:ext uri="{BB962C8B-B14F-4D97-AF65-F5344CB8AC3E}">
        <p14:creationId xmlns:p14="http://schemas.microsoft.com/office/powerpoint/2010/main" val="73325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871" y="266701"/>
            <a:ext cx="20006235" cy="844550"/>
          </a:xfrm>
          <a:prstGeom prst="rect">
            <a:avLst/>
          </a:prstGeom>
        </p:spPr>
        <p:txBody>
          <a:bodyPr lIns="52249" tIns="26124" rIns="52249" bIns="26124"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INTRODUCTION or ABSTRACT</a:t>
            </a:r>
          </a:p>
        </p:txBody>
      </p:sp>
      <p:sp>
        <p:nvSpPr>
          <p:cNvPr id="7" name="Text Placeholder 6"/>
          <p:cNvSpPr>
            <a:spLocks noGrp="1"/>
          </p:cNvSpPr>
          <p:nvPr>
            <p:ph type="body" sz="quarter" idx="12" hasCustomPrompt="1"/>
          </p:nvPr>
        </p:nvSpPr>
        <p:spPr>
          <a:xfrm>
            <a:off x="3714751" y="1155700"/>
            <a:ext cx="20050125" cy="666750"/>
          </a:xfrm>
          <a:prstGeom prst="rect">
            <a:avLst/>
          </a:prstGeom>
        </p:spPr>
        <p:txBody>
          <a:bodyPr lIns="52249" tIns="26124" rIns="52249" bIns="26124" anchor="ctr" anchorCtr="0"/>
          <a:lstStyle>
            <a:lvl1pPr algn="ctr">
              <a:buNone/>
              <a:defRPr sz="4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authors</a:t>
            </a:r>
            <a:endParaRPr lang="en-US" dirty="0"/>
          </a:p>
        </p:txBody>
      </p:sp>
      <p:sp>
        <p:nvSpPr>
          <p:cNvPr id="14" name="Picture Placeholder 13"/>
          <p:cNvSpPr>
            <a:spLocks noGrp="1"/>
          </p:cNvSpPr>
          <p:nvPr>
            <p:ph type="pic" sz="quarter" idx="15" hasCustomPrompt="1"/>
          </p:nvPr>
        </p:nvSpPr>
        <p:spPr>
          <a:xfrm>
            <a:off x="571500" y="66675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5" name="Text Placeholder 6"/>
          <p:cNvSpPr>
            <a:spLocks noGrp="1"/>
          </p:cNvSpPr>
          <p:nvPr>
            <p:ph type="body" sz="quarter" idx="16" hasCustomPrompt="1"/>
          </p:nvPr>
        </p:nvSpPr>
        <p:spPr>
          <a:xfrm>
            <a:off x="3714751" y="1911350"/>
            <a:ext cx="20050125" cy="666750"/>
          </a:xfrm>
          <a:prstGeom prst="rect">
            <a:avLst/>
          </a:prstGeom>
        </p:spPr>
        <p:txBody>
          <a:bodyPr lIns="52249" tIns="26124" rIns="52249" bIns="26124" anchor="ctr" anchorCtr="0"/>
          <a:lstStyle>
            <a:lvl1pPr algn="ctr">
              <a:buNone/>
              <a:defRPr sz="3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affiliations</a:t>
            </a:r>
            <a:endParaRPr lang="en-US" dirty="0"/>
          </a:p>
        </p:txBody>
      </p:sp>
      <p:sp>
        <p:nvSpPr>
          <p:cNvPr id="18" name="Picture Placeholder 13"/>
          <p:cNvSpPr>
            <a:spLocks noGrp="1"/>
          </p:cNvSpPr>
          <p:nvPr>
            <p:ph type="pic" sz="quarter" idx="18" hasCustomPrompt="1"/>
          </p:nvPr>
        </p:nvSpPr>
        <p:spPr>
          <a:xfrm>
            <a:off x="24098250" y="71120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5"/>
          <p:cNvSpPr>
            <a:spLocks noGrp="1"/>
          </p:cNvSpPr>
          <p:nvPr>
            <p:ph type="body" sz="quarter" idx="9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61" name="Text Placeholder 3"/>
          <p:cNvSpPr>
            <a:spLocks noGrp="1"/>
          </p:cNvSpPr>
          <p:nvPr>
            <p:ph type="body" sz="quarter" idx="10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3" name="Text Placeholder 3"/>
          <p:cNvSpPr>
            <a:spLocks noGrp="1"/>
          </p:cNvSpPr>
          <p:nvPr>
            <p:ph type="body" sz="quarter" idx="116"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6" name="Text Placeholder 3"/>
          <p:cNvSpPr>
            <a:spLocks noGrp="1"/>
          </p:cNvSpPr>
          <p:nvPr>
            <p:ph type="body" sz="quarter" idx="11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8"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2" name="Text Placeholder 3"/>
          <p:cNvSpPr>
            <a:spLocks noGrp="1"/>
          </p:cNvSpPr>
          <p:nvPr>
            <p:ph type="body" sz="quarter" idx="119"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5" name="Text Placeholder 3"/>
          <p:cNvSpPr>
            <a:spLocks noGrp="1"/>
          </p:cNvSpPr>
          <p:nvPr>
            <p:ph type="body" sz="quarter" idx="120"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7" name="Text Placeholder 3"/>
          <p:cNvSpPr>
            <a:spLocks noGrp="1"/>
          </p:cNvSpPr>
          <p:nvPr>
            <p:ph type="body" sz="quarter" idx="121"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22"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23"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24"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5"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Picture Placeholder 13"/>
          <p:cNvSpPr>
            <a:spLocks noGrp="1"/>
          </p:cNvSpPr>
          <p:nvPr>
            <p:ph type="pic" sz="quarter" idx="11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3" name="Picture Placeholder 13"/>
          <p:cNvSpPr>
            <a:spLocks noGrp="1"/>
          </p:cNvSpPr>
          <p:nvPr>
            <p:ph type="pic" sz="quarter" idx="126"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7"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8"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9"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30"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31"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2"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33"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34"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Text Placeholder 5"/>
          <p:cNvSpPr>
            <a:spLocks noGrp="1"/>
          </p:cNvSpPr>
          <p:nvPr>
            <p:ph type="body" sz="quarter" idx="13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4" name="Text Placeholder 5"/>
          <p:cNvSpPr>
            <a:spLocks noGrp="1"/>
          </p:cNvSpPr>
          <p:nvPr>
            <p:ph type="body" sz="quarter" idx="13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5" name="Text Placeholder 5"/>
          <p:cNvSpPr>
            <a:spLocks noGrp="1"/>
          </p:cNvSpPr>
          <p:nvPr>
            <p:ph type="body" sz="quarter" idx="13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6" name="Text Placeholder 5"/>
          <p:cNvSpPr>
            <a:spLocks noGrp="1"/>
          </p:cNvSpPr>
          <p:nvPr>
            <p:ph type="body" sz="quarter" idx="13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7" name="Text Placeholder 5"/>
          <p:cNvSpPr>
            <a:spLocks noGrp="1"/>
          </p:cNvSpPr>
          <p:nvPr>
            <p:ph type="body" sz="quarter" idx="140"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8" name="Text Placeholder 5"/>
          <p:cNvSpPr>
            <a:spLocks noGrp="1"/>
          </p:cNvSpPr>
          <p:nvPr>
            <p:ph type="body" sz="quarter" idx="141"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99" name="Text Placeholder 5"/>
          <p:cNvSpPr>
            <a:spLocks noGrp="1"/>
          </p:cNvSpPr>
          <p:nvPr>
            <p:ph type="body" sz="quarter" idx="142"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00" name="Text Placeholder 5"/>
          <p:cNvSpPr>
            <a:spLocks noGrp="1"/>
          </p:cNvSpPr>
          <p:nvPr>
            <p:ph type="body" sz="quarter" idx="143"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01" name="Text Placeholder 5"/>
          <p:cNvSpPr>
            <a:spLocks noGrp="1"/>
          </p:cNvSpPr>
          <p:nvPr>
            <p:ph type="body" sz="quarter" idx="144"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02" name="Text Placeholder 5"/>
          <p:cNvSpPr>
            <a:spLocks noGrp="1"/>
          </p:cNvSpPr>
          <p:nvPr>
            <p:ph type="body" sz="quarter" idx="14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03" name="Text Placeholder 5"/>
          <p:cNvSpPr>
            <a:spLocks noGrp="1"/>
          </p:cNvSpPr>
          <p:nvPr>
            <p:ph type="body" sz="quarter" idx="14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04" name="Text Placeholder 5"/>
          <p:cNvSpPr>
            <a:spLocks noGrp="1"/>
          </p:cNvSpPr>
          <p:nvPr>
            <p:ph type="body" sz="quarter" idx="14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2" name="Text Placeholder 5"/>
          <p:cNvSpPr>
            <a:spLocks noGrp="1"/>
          </p:cNvSpPr>
          <p:nvPr>
            <p:ph type="body" sz="quarter" idx="14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3" name="Text Placeholder 5"/>
          <p:cNvSpPr>
            <a:spLocks noGrp="1"/>
          </p:cNvSpPr>
          <p:nvPr>
            <p:ph type="body" sz="quarter" idx="14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871" y="266701"/>
            <a:ext cx="20006235" cy="844550"/>
          </a:xfrm>
          <a:prstGeom prst="rect">
            <a:avLst/>
          </a:prstGeom>
        </p:spPr>
        <p:txBody>
          <a:bodyPr lIns="52249" tIns="26124" rIns="52249" bIns="26124"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add) INTRODUCTION or ABSTRACT</a:t>
            </a:r>
          </a:p>
        </p:txBody>
      </p:sp>
      <p:sp>
        <p:nvSpPr>
          <p:cNvPr id="7" name="Text Placeholder 6"/>
          <p:cNvSpPr>
            <a:spLocks noGrp="1"/>
          </p:cNvSpPr>
          <p:nvPr>
            <p:ph type="body" sz="quarter" idx="12" hasCustomPrompt="1"/>
          </p:nvPr>
        </p:nvSpPr>
        <p:spPr>
          <a:xfrm>
            <a:off x="3714751" y="1155700"/>
            <a:ext cx="20050125" cy="666750"/>
          </a:xfrm>
          <a:prstGeom prst="rect">
            <a:avLst/>
          </a:prstGeom>
        </p:spPr>
        <p:txBody>
          <a:bodyPr lIns="52249" tIns="26124" rIns="52249" bIns="26124" anchor="ctr" anchorCtr="0"/>
          <a:lstStyle>
            <a:lvl1pPr algn="ctr">
              <a:buNone/>
              <a:defRPr sz="4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authors</a:t>
            </a:r>
            <a:endParaRPr lang="en-US" dirty="0"/>
          </a:p>
        </p:txBody>
      </p:sp>
      <p:sp>
        <p:nvSpPr>
          <p:cNvPr id="14" name="Picture Placeholder 13"/>
          <p:cNvSpPr>
            <a:spLocks noGrp="1"/>
          </p:cNvSpPr>
          <p:nvPr>
            <p:ph type="pic" sz="quarter" idx="15" hasCustomPrompt="1"/>
          </p:nvPr>
        </p:nvSpPr>
        <p:spPr>
          <a:xfrm>
            <a:off x="571500" y="66675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5" name="Text Placeholder 6"/>
          <p:cNvSpPr>
            <a:spLocks noGrp="1"/>
          </p:cNvSpPr>
          <p:nvPr>
            <p:ph type="body" sz="quarter" idx="16" hasCustomPrompt="1"/>
          </p:nvPr>
        </p:nvSpPr>
        <p:spPr>
          <a:xfrm>
            <a:off x="3714751" y="1911350"/>
            <a:ext cx="20050125" cy="666750"/>
          </a:xfrm>
          <a:prstGeom prst="rect">
            <a:avLst/>
          </a:prstGeom>
        </p:spPr>
        <p:txBody>
          <a:bodyPr lIns="52249" tIns="26124" rIns="52249" bIns="26124" anchor="ctr" anchorCtr="0"/>
          <a:lstStyle>
            <a:lvl1pPr algn="ctr">
              <a:buNone/>
              <a:defRPr sz="3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affiliations</a:t>
            </a:r>
            <a:endParaRPr lang="en-US" dirty="0"/>
          </a:p>
        </p:txBody>
      </p:sp>
      <p:sp>
        <p:nvSpPr>
          <p:cNvPr id="18" name="Picture Placeholder 13"/>
          <p:cNvSpPr>
            <a:spLocks noGrp="1"/>
          </p:cNvSpPr>
          <p:nvPr>
            <p:ph type="pic" sz="quarter" idx="18" hasCustomPrompt="1"/>
          </p:nvPr>
        </p:nvSpPr>
        <p:spPr>
          <a:xfrm>
            <a:off x="24098250" y="71120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Text Placeholder 5"/>
          <p:cNvSpPr>
            <a:spLocks noGrp="1"/>
          </p:cNvSpPr>
          <p:nvPr>
            <p:ph type="body" sz="quarter" idx="9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59" name="Text Placeholder 3"/>
          <p:cNvSpPr>
            <a:spLocks noGrp="1"/>
          </p:cNvSpPr>
          <p:nvPr>
            <p:ph type="body" sz="quarter" idx="10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0" name="Text Placeholder 3"/>
          <p:cNvSpPr>
            <a:spLocks noGrp="1"/>
          </p:cNvSpPr>
          <p:nvPr>
            <p:ph type="body" sz="quarter" idx="116"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1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8"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19"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0"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1"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2"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23"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24"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5"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Picture Placeholder 13"/>
          <p:cNvSpPr>
            <a:spLocks noGrp="1"/>
          </p:cNvSpPr>
          <p:nvPr>
            <p:ph type="pic" sz="quarter" idx="11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2" name="Picture Placeholder 13"/>
          <p:cNvSpPr>
            <a:spLocks noGrp="1"/>
          </p:cNvSpPr>
          <p:nvPr>
            <p:ph type="pic" sz="quarter" idx="126"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3" name="Picture Placeholder 13"/>
          <p:cNvSpPr>
            <a:spLocks noGrp="1"/>
          </p:cNvSpPr>
          <p:nvPr>
            <p:ph type="pic" sz="quarter" idx="127"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4" name="Picture Placeholder 13"/>
          <p:cNvSpPr>
            <a:spLocks noGrp="1"/>
          </p:cNvSpPr>
          <p:nvPr>
            <p:ph type="pic" sz="quarter" idx="128"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5" name="Picture Placeholder 13"/>
          <p:cNvSpPr>
            <a:spLocks noGrp="1"/>
          </p:cNvSpPr>
          <p:nvPr>
            <p:ph type="pic" sz="quarter" idx="129"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6" name="Picture Placeholder 13"/>
          <p:cNvSpPr>
            <a:spLocks noGrp="1"/>
          </p:cNvSpPr>
          <p:nvPr>
            <p:ph type="pic" sz="quarter" idx="130"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31"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32"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33"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34"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Text Placeholder 5"/>
          <p:cNvSpPr>
            <a:spLocks noGrp="1"/>
          </p:cNvSpPr>
          <p:nvPr>
            <p:ph type="body" sz="quarter" idx="13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3" name="Text Placeholder 5"/>
          <p:cNvSpPr>
            <a:spLocks noGrp="1"/>
          </p:cNvSpPr>
          <p:nvPr>
            <p:ph type="body" sz="quarter" idx="13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4" name="Text Placeholder 5"/>
          <p:cNvSpPr>
            <a:spLocks noGrp="1"/>
          </p:cNvSpPr>
          <p:nvPr>
            <p:ph type="body" sz="quarter" idx="13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5" name="Text Placeholder 5"/>
          <p:cNvSpPr>
            <a:spLocks noGrp="1"/>
          </p:cNvSpPr>
          <p:nvPr>
            <p:ph type="body" sz="quarter" idx="13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6" name="Text Placeholder 5"/>
          <p:cNvSpPr>
            <a:spLocks noGrp="1"/>
          </p:cNvSpPr>
          <p:nvPr>
            <p:ph type="body" sz="quarter" idx="140"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7" name="Text Placeholder 5"/>
          <p:cNvSpPr>
            <a:spLocks noGrp="1"/>
          </p:cNvSpPr>
          <p:nvPr>
            <p:ph type="body" sz="quarter" idx="141"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8" name="Text Placeholder 5"/>
          <p:cNvSpPr>
            <a:spLocks noGrp="1"/>
          </p:cNvSpPr>
          <p:nvPr>
            <p:ph type="body" sz="quarter" idx="142"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9" name="Text Placeholder 5"/>
          <p:cNvSpPr>
            <a:spLocks noGrp="1"/>
          </p:cNvSpPr>
          <p:nvPr>
            <p:ph type="body" sz="quarter" idx="143"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6" name="Text Placeholder 5"/>
          <p:cNvSpPr>
            <a:spLocks noGrp="1"/>
          </p:cNvSpPr>
          <p:nvPr>
            <p:ph type="body" sz="quarter" idx="144"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7" name="Text Placeholder 5"/>
          <p:cNvSpPr>
            <a:spLocks noGrp="1"/>
          </p:cNvSpPr>
          <p:nvPr>
            <p:ph type="body" sz="quarter" idx="14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8" name="Text Placeholder 5"/>
          <p:cNvSpPr>
            <a:spLocks noGrp="1"/>
          </p:cNvSpPr>
          <p:nvPr>
            <p:ph type="body" sz="quarter" idx="14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9" name="Text Placeholder 5"/>
          <p:cNvSpPr>
            <a:spLocks noGrp="1"/>
          </p:cNvSpPr>
          <p:nvPr>
            <p:ph type="body" sz="quarter" idx="14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30" name="Text Placeholder 5"/>
          <p:cNvSpPr>
            <a:spLocks noGrp="1"/>
          </p:cNvSpPr>
          <p:nvPr>
            <p:ph type="body" sz="quarter" idx="14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31" name="Text Placeholder 5"/>
          <p:cNvSpPr>
            <a:spLocks noGrp="1"/>
          </p:cNvSpPr>
          <p:nvPr>
            <p:ph type="body" sz="quarter" idx="14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7871" y="266701"/>
            <a:ext cx="20006235" cy="844550"/>
          </a:xfrm>
          <a:prstGeom prst="rect">
            <a:avLst/>
          </a:prstGeom>
        </p:spPr>
        <p:txBody>
          <a:bodyPr lIns="52249" tIns="26124" rIns="52249" bIns="26124"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add) INTRODUCTION or ABSTRACT</a:t>
            </a:r>
          </a:p>
        </p:txBody>
      </p:sp>
      <p:sp>
        <p:nvSpPr>
          <p:cNvPr id="7" name="Text Placeholder 6"/>
          <p:cNvSpPr>
            <a:spLocks noGrp="1"/>
          </p:cNvSpPr>
          <p:nvPr>
            <p:ph type="body" sz="quarter" idx="12" hasCustomPrompt="1"/>
          </p:nvPr>
        </p:nvSpPr>
        <p:spPr>
          <a:xfrm>
            <a:off x="3714751" y="1155700"/>
            <a:ext cx="20050125" cy="666750"/>
          </a:xfrm>
          <a:prstGeom prst="rect">
            <a:avLst/>
          </a:prstGeom>
        </p:spPr>
        <p:txBody>
          <a:bodyPr lIns="52249" tIns="26124" rIns="52249" bIns="26124" anchor="ctr" anchorCtr="0"/>
          <a:lstStyle>
            <a:lvl1pPr algn="ctr">
              <a:buNone/>
              <a:defRPr sz="4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authors</a:t>
            </a:r>
            <a:endParaRPr lang="en-US" dirty="0"/>
          </a:p>
        </p:txBody>
      </p:sp>
      <p:sp>
        <p:nvSpPr>
          <p:cNvPr id="14" name="Picture Placeholder 13"/>
          <p:cNvSpPr>
            <a:spLocks noGrp="1"/>
          </p:cNvSpPr>
          <p:nvPr>
            <p:ph type="pic" sz="quarter" idx="15" hasCustomPrompt="1"/>
          </p:nvPr>
        </p:nvSpPr>
        <p:spPr>
          <a:xfrm>
            <a:off x="571500" y="66675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5" name="Text Placeholder 6"/>
          <p:cNvSpPr>
            <a:spLocks noGrp="1"/>
          </p:cNvSpPr>
          <p:nvPr>
            <p:ph type="body" sz="quarter" idx="16" hasCustomPrompt="1"/>
          </p:nvPr>
        </p:nvSpPr>
        <p:spPr>
          <a:xfrm>
            <a:off x="3714751" y="1911350"/>
            <a:ext cx="20050125" cy="666750"/>
          </a:xfrm>
          <a:prstGeom prst="rect">
            <a:avLst/>
          </a:prstGeom>
        </p:spPr>
        <p:txBody>
          <a:bodyPr lIns="52249" tIns="26124" rIns="52249" bIns="26124" anchor="ctr" anchorCtr="0"/>
          <a:lstStyle>
            <a:lvl1pPr algn="ctr">
              <a:buNone/>
              <a:defRPr sz="3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solidFill>
                  <a:schemeClr val="bg1"/>
                </a:solidFill>
              </a:rPr>
              <a:t>Click here to add affiliations</a:t>
            </a:r>
            <a:endParaRPr lang="en-US" dirty="0"/>
          </a:p>
        </p:txBody>
      </p:sp>
      <p:sp>
        <p:nvSpPr>
          <p:cNvPr id="18" name="Picture Placeholder 13"/>
          <p:cNvSpPr>
            <a:spLocks noGrp="1"/>
          </p:cNvSpPr>
          <p:nvPr>
            <p:ph type="pic" sz="quarter" idx="18" hasCustomPrompt="1"/>
          </p:nvPr>
        </p:nvSpPr>
        <p:spPr>
          <a:xfrm>
            <a:off x="24098250" y="711200"/>
            <a:ext cx="2762250" cy="146685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Text Placeholder 5"/>
          <p:cNvSpPr>
            <a:spLocks noGrp="1"/>
          </p:cNvSpPr>
          <p:nvPr>
            <p:ph type="body" sz="quarter" idx="9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59" name="Text Placeholder 3"/>
          <p:cNvSpPr>
            <a:spLocks noGrp="1"/>
          </p:cNvSpPr>
          <p:nvPr>
            <p:ph type="body" sz="quarter" idx="10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0" name="Text Placeholder 3"/>
          <p:cNvSpPr>
            <a:spLocks noGrp="1"/>
          </p:cNvSpPr>
          <p:nvPr>
            <p:ph type="body" sz="quarter" idx="116"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17"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8"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19"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0"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1"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2"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23"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24"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5" hasCustomPrompt="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Picture Placeholder 13"/>
          <p:cNvSpPr>
            <a:spLocks noGrp="1"/>
          </p:cNvSpPr>
          <p:nvPr>
            <p:ph type="pic" sz="quarter" idx="11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2" name="Picture Placeholder 13"/>
          <p:cNvSpPr>
            <a:spLocks noGrp="1"/>
          </p:cNvSpPr>
          <p:nvPr>
            <p:ph type="pic" sz="quarter" idx="126"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3" name="Picture Placeholder 13"/>
          <p:cNvSpPr>
            <a:spLocks noGrp="1"/>
          </p:cNvSpPr>
          <p:nvPr>
            <p:ph type="pic" sz="quarter" idx="127"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4" name="Picture Placeholder 13"/>
          <p:cNvSpPr>
            <a:spLocks noGrp="1"/>
          </p:cNvSpPr>
          <p:nvPr>
            <p:ph type="pic" sz="quarter" idx="128"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5" name="Picture Placeholder 13"/>
          <p:cNvSpPr>
            <a:spLocks noGrp="1"/>
          </p:cNvSpPr>
          <p:nvPr>
            <p:ph type="pic" sz="quarter" idx="129"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6" name="Picture Placeholder 13"/>
          <p:cNvSpPr>
            <a:spLocks noGrp="1"/>
          </p:cNvSpPr>
          <p:nvPr>
            <p:ph type="pic" sz="quarter" idx="130"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31"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32"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33"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34"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5" hasCustomPrompt="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Text Placeholder 5"/>
          <p:cNvSpPr>
            <a:spLocks noGrp="1"/>
          </p:cNvSpPr>
          <p:nvPr>
            <p:ph type="body" sz="quarter" idx="13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3" name="Text Placeholder 5"/>
          <p:cNvSpPr>
            <a:spLocks noGrp="1"/>
          </p:cNvSpPr>
          <p:nvPr>
            <p:ph type="body" sz="quarter" idx="13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4" name="Text Placeholder 5"/>
          <p:cNvSpPr>
            <a:spLocks noGrp="1"/>
          </p:cNvSpPr>
          <p:nvPr>
            <p:ph type="body" sz="quarter" idx="13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5" name="Text Placeholder 5"/>
          <p:cNvSpPr>
            <a:spLocks noGrp="1"/>
          </p:cNvSpPr>
          <p:nvPr>
            <p:ph type="body" sz="quarter" idx="13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6" name="Text Placeholder 5"/>
          <p:cNvSpPr>
            <a:spLocks noGrp="1"/>
          </p:cNvSpPr>
          <p:nvPr>
            <p:ph type="body" sz="quarter" idx="140"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7" name="Text Placeholder 5"/>
          <p:cNvSpPr>
            <a:spLocks noGrp="1"/>
          </p:cNvSpPr>
          <p:nvPr>
            <p:ph type="body" sz="quarter" idx="141"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8" name="Text Placeholder 5"/>
          <p:cNvSpPr>
            <a:spLocks noGrp="1"/>
          </p:cNvSpPr>
          <p:nvPr>
            <p:ph type="body" sz="quarter" idx="142"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19" name="Text Placeholder 5"/>
          <p:cNvSpPr>
            <a:spLocks noGrp="1"/>
          </p:cNvSpPr>
          <p:nvPr>
            <p:ph type="body" sz="quarter" idx="143"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6" name="Text Placeholder 5"/>
          <p:cNvSpPr>
            <a:spLocks noGrp="1"/>
          </p:cNvSpPr>
          <p:nvPr>
            <p:ph type="body" sz="quarter" idx="144"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7" name="Text Placeholder 5"/>
          <p:cNvSpPr>
            <a:spLocks noGrp="1"/>
          </p:cNvSpPr>
          <p:nvPr>
            <p:ph type="body" sz="quarter" idx="145"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8" name="Text Placeholder 5"/>
          <p:cNvSpPr>
            <a:spLocks noGrp="1"/>
          </p:cNvSpPr>
          <p:nvPr>
            <p:ph type="body" sz="quarter" idx="146"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29" name="Text Placeholder 5"/>
          <p:cNvSpPr>
            <a:spLocks noGrp="1"/>
          </p:cNvSpPr>
          <p:nvPr>
            <p:ph type="body" sz="quarter" idx="147"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30" name="Text Placeholder 5"/>
          <p:cNvSpPr>
            <a:spLocks noGrp="1"/>
          </p:cNvSpPr>
          <p:nvPr>
            <p:ph type="body" sz="quarter" idx="148"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
        <p:nvSpPr>
          <p:cNvPr id="131" name="Text Placeholder 5"/>
          <p:cNvSpPr>
            <a:spLocks noGrp="1"/>
          </p:cNvSpPr>
          <p:nvPr>
            <p:ph type="body" sz="quarter" idx="149" hasCustomPrompt="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28627"/>
          </a:schemeClr>
        </a:solidFill>
        <a:effectLst/>
      </p:bgPr>
    </p:bg>
    <p:spTree>
      <p:nvGrpSpPr>
        <p:cNvPr id="1" name=""/>
        <p:cNvGrpSpPr/>
        <p:nvPr/>
      </p:nvGrpSpPr>
      <p:grpSpPr>
        <a:xfrm>
          <a:off x="0" y="0"/>
          <a:ext cx="0" cy="0"/>
          <a:chOff x="0" y="0"/>
          <a:chExt cx="0" cy="0"/>
        </a:xfrm>
      </p:grpSpPr>
      <p:sp>
        <p:nvSpPr>
          <p:cNvPr id="29" name="Rectangle 28"/>
          <p:cNvSpPr/>
          <p:nvPr/>
        </p:nvSpPr>
        <p:spPr>
          <a:xfrm>
            <a:off x="-6501493" y="-11431"/>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2508125"/>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42”x60” professional  poster. It</a:t>
            </a:r>
            <a:r>
              <a:rPr lang="en-US" sz="1800" baseline="0" dirty="0">
                <a:latin typeface="Trebuchet MS" pitchFamily="34" charset="0"/>
              </a:rPr>
              <a:t> </a:t>
            </a:r>
            <a:r>
              <a:rPr lang="en-US" sz="1800" dirty="0">
                <a:latin typeface="Trebuchet MS" pitchFamily="34" charset="0"/>
              </a:rPr>
              <a:t>will save you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2508125"/>
            <a:endParaRPr lang="en-US" sz="1800" dirty="0">
              <a:latin typeface="Trebuchet MS" pitchFamily="34" charset="0"/>
            </a:endParaRPr>
          </a:p>
          <a:p>
            <a:pPr defTabSz="2508125"/>
            <a:r>
              <a:rPr lang="en-US" sz="1800" dirty="0">
                <a:latin typeface="Trebuchet MS" pitchFamily="34" charset="0"/>
              </a:rPr>
              <a:t>Use it to create your presentation. Then send</a:t>
            </a:r>
            <a:r>
              <a:rPr lang="en-US" sz="1800" baseline="0" dirty="0">
                <a:latin typeface="Trebuchet MS" pitchFamily="34" charset="0"/>
              </a:rPr>
              <a:t> it </a:t>
            </a:r>
            <a:r>
              <a:rPr lang="en-US" sz="1800" dirty="0">
                <a:latin typeface="Trebuchet MS" pitchFamily="34" charset="0"/>
              </a:rPr>
              <a:t>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a:endParaRPr lang="en-US" sz="1800" dirty="0">
              <a:latin typeface="Trebuchet MS" pitchFamily="34" charset="0"/>
            </a:endParaRPr>
          </a:p>
          <a:p>
            <a:pPr defTabSz="2508125"/>
            <a:r>
              <a:rPr lang="en-US" sz="1800" dirty="0">
                <a:latin typeface="Trebuchet MS" pitchFamily="34" charset="0"/>
              </a:rPr>
              <a:t>View our online</a:t>
            </a:r>
            <a:r>
              <a:rPr lang="en-US" sz="1800" baseline="0" dirty="0">
                <a:latin typeface="Trebuchet MS" pitchFamily="34" charset="0"/>
              </a:rPr>
              <a:t>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a:t>
            </a:r>
            <a:r>
              <a:rPr lang="en-US" sz="1800" baseline="0" dirty="0">
                <a:latin typeface="Trebuchet MS" pitchFamily="34" charset="0"/>
              </a:rPr>
              <a:t> and paste the link into your web browser).</a:t>
            </a:r>
          </a:p>
          <a:p>
            <a:pPr defTabSz="2508125"/>
            <a:endParaRPr lang="en-US" sz="1800" dirty="0">
              <a:latin typeface="Trebuchet MS" pitchFamily="34" charset="0"/>
            </a:endParaRPr>
          </a:p>
          <a:p>
            <a:pPr defTabSz="2508125"/>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a:endParaRPr lang="en-US" sz="2300" b="1" dirty="0">
              <a:solidFill>
                <a:srgbClr val="FFFF00"/>
              </a:solidFill>
              <a:latin typeface="Trebuchet MS" pitchFamily="34" charset="0"/>
            </a:endParaRPr>
          </a:p>
          <a:p>
            <a:pPr defTabSz="2508125"/>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defTabSz="2508125"/>
            <a:r>
              <a:rPr lang="en-US" sz="1800" dirty="0">
                <a:latin typeface="Trebuchet MS" pitchFamily="34" charset="0"/>
              </a:rPr>
              <a:t>Use the placeholders provided below to add new elements to your poster:</a:t>
            </a:r>
            <a:r>
              <a:rPr lang="en-US" sz="1800" baseline="0" dirty="0">
                <a:latin typeface="Trebuchet MS" pitchFamily="34" charset="0"/>
              </a:rPr>
              <a:t> </a:t>
            </a:r>
            <a:r>
              <a:rPr lang="en-US" sz="1800" dirty="0">
                <a:latin typeface="Trebuchet MS" pitchFamily="34" charset="0"/>
              </a:rPr>
              <a:t>Drag a placeholder onto the</a:t>
            </a:r>
            <a:r>
              <a:rPr lang="en-US" sz="1800" baseline="0" dirty="0">
                <a:latin typeface="Trebuchet MS" pitchFamily="34" charset="0"/>
              </a:rPr>
              <a:t> poster area,</a:t>
            </a:r>
            <a:r>
              <a:rPr lang="en-US" sz="1800" dirty="0">
                <a:latin typeface="Trebuchet MS" pitchFamily="34" charset="0"/>
              </a:rPr>
              <a:t> size it, and click it to edit.</a:t>
            </a:r>
          </a:p>
          <a:p>
            <a:pPr defTabSz="2508125"/>
            <a:endParaRPr lang="en-US" sz="1800" dirty="0">
              <a:latin typeface="Trebuchet MS" pitchFamily="34" charset="0"/>
            </a:endParaRPr>
          </a:p>
          <a:p>
            <a:pPr defTabSz="2508125"/>
            <a:r>
              <a:rPr lang="en-US" sz="1800" b="1" dirty="0">
                <a:solidFill>
                  <a:srgbClr val="FFFF00"/>
                </a:solidFill>
                <a:latin typeface="Trebuchet MS" pitchFamily="34" charset="0"/>
              </a:rPr>
              <a:t>Section Header placeholder</a:t>
            </a:r>
          </a:p>
          <a:p>
            <a:pPr defTabSz="2508125"/>
            <a:r>
              <a:rPr lang="en-US" sz="1800" dirty="0">
                <a:latin typeface="Trebuchet MS" pitchFamily="34" charset="0"/>
              </a:rPr>
              <a:t>Use</a:t>
            </a:r>
            <a:r>
              <a:rPr lang="en-US" sz="1800" baseline="0" dirty="0">
                <a:latin typeface="Trebuchet MS" pitchFamily="34" charset="0"/>
              </a:rPr>
              <a:t> section headers to separate topics or concepts within your presentation. </a:t>
            </a:r>
          </a:p>
          <a:p>
            <a:pPr defTabSz="2508125"/>
            <a:endParaRPr lang="en-US" sz="1800" baseline="0" dirty="0">
              <a:latin typeface="Trebuchet MS" pitchFamily="34" charset="0"/>
            </a:endParaRPr>
          </a:p>
          <a:p>
            <a:pPr defTabSz="2508125"/>
            <a:endParaRPr lang="en-US" sz="1800" dirty="0">
              <a:latin typeface="Trebuchet MS" pitchFamily="34" charset="0"/>
            </a:endParaRPr>
          </a:p>
          <a:p>
            <a:pPr defTabSz="2508125"/>
            <a:endParaRPr lang="en-US" sz="1800" dirty="0">
              <a:latin typeface="Trebuchet MS" pitchFamily="34" charset="0"/>
            </a:endParaRPr>
          </a:p>
          <a:p>
            <a:pPr defTabSz="2508125"/>
            <a:endParaRPr lang="en-US" sz="1800" b="1" dirty="0">
              <a:solidFill>
                <a:srgbClr val="FFFF00"/>
              </a:solidFill>
              <a:latin typeface="Trebuchet MS" pitchFamily="34" charset="0"/>
            </a:endParaRPr>
          </a:p>
          <a:p>
            <a:pPr defTabSz="2508125"/>
            <a:r>
              <a:rPr lang="en-US" sz="1800" b="1" dirty="0">
                <a:solidFill>
                  <a:srgbClr val="FFFF00"/>
                </a:solidFill>
                <a:latin typeface="Trebuchet MS" pitchFamily="34" charset="0"/>
              </a:rPr>
              <a:t>Text placeholder</a:t>
            </a:r>
          </a:p>
          <a:p>
            <a:pPr defTabSz="2508125"/>
            <a:r>
              <a:rPr lang="en-US" sz="1800" baseline="0" dirty="0">
                <a:latin typeface="Trebuchet MS" pitchFamily="34" charset="0"/>
              </a:rPr>
              <a:t>Move this preformatted text placeholder to the poster to add a new body of text.</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r>
              <a:rPr lang="en-US" sz="1800" b="1" baseline="0" dirty="0">
                <a:solidFill>
                  <a:srgbClr val="FFFF00"/>
                </a:solidFill>
                <a:latin typeface="Trebuchet MS" pitchFamily="34" charset="0"/>
              </a:rPr>
              <a:t>Picture placeholder</a:t>
            </a:r>
          </a:p>
          <a:p>
            <a:pPr defTabSz="2508125"/>
            <a:r>
              <a:rPr lang="en-US" sz="1800" baseline="0" dirty="0">
                <a:latin typeface="Trebuchet MS" pitchFamily="34" charset="0"/>
              </a:rPr>
              <a:t>Move this graphic placeholder onto your poster, size it first, and then click it to add a picture to the poster.</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2500" b="1" dirty="0">
              <a:latin typeface="Trebuchet MS" pitchFamily="34" charset="0"/>
            </a:endParaRPr>
          </a:p>
        </p:txBody>
      </p:sp>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511971"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0574000"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6" name="Rectangle 33"/>
          <p:cNvSpPr>
            <a:spLocks noChangeArrowheads="1"/>
          </p:cNvSpPr>
          <p:nvPr/>
        </p:nvSpPr>
        <p:spPr bwMode="auto">
          <a:xfrm>
            <a:off x="7239000"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7" name="Rectangle 33"/>
          <p:cNvSpPr>
            <a:spLocks noChangeArrowheads="1"/>
          </p:cNvSpPr>
          <p:nvPr/>
        </p:nvSpPr>
        <p:spPr bwMode="auto">
          <a:xfrm>
            <a:off x="13906500"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5" name="Rectangle 33"/>
          <p:cNvSpPr>
            <a:spLocks noChangeArrowheads="1"/>
          </p:cNvSpPr>
          <p:nvPr/>
        </p:nvSpPr>
        <p:spPr bwMode="auto">
          <a:xfrm>
            <a:off x="576461"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dirty="0">
                <a:solidFill>
                  <a:schemeClr val="bg1"/>
                </a:solidFill>
                <a:latin typeface="Trebuchet MS" pitchFamily="34" charset="0"/>
              </a:rPr>
              <a:t>Using the template</a:t>
            </a:r>
            <a:endParaRPr lang="en-US" sz="2400" b="1" baseline="0" dirty="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3134780">
              <a:lnSpc>
                <a:spcPts val="2100"/>
              </a:lnSpc>
            </a:pPr>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3134780">
              <a:lnSpc>
                <a:spcPts val="2100"/>
              </a:lnSpc>
            </a:pPr>
            <a:r>
              <a:rPr lang="en-US" sz="1800" b="1" dirty="0">
                <a:solidFill>
                  <a:srgbClr val="FFFF00"/>
                </a:solidFill>
                <a:latin typeface="Trebuchet MS" pitchFamily="34" charset="0"/>
              </a:rPr>
              <a:t>Using the placeholders</a:t>
            </a:r>
          </a:p>
          <a:p>
            <a:pPr defTabSz="3134780">
              <a:lnSpc>
                <a:spcPts val="2100"/>
              </a:lnSpc>
            </a:pPr>
            <a:r>
              <a:rPr lang="en-US" sz="1800" baseline="0" dirty="0">
                <a:latin typeface="Trebuchet MS" pitchFamily="34" charset="0"/>
              </a:rPr>
              <a:t>To add text to this template click inside a placeholder and type in or paste your text. To move a placeholder, click on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Then, click </a:t>
            </a:r>
            <a:r>
              <a:rPr lang="en-US" sz="1800" u="sng" baseline="0" dirty="0">
                <a:latin typeface="Trebuchet MS" pitchFamily="34" charset="0"/>
              </a:rPr>
              <a:t>once</a:t>
            </a:r>
            <a:r>
              <a:rPr lang="en-US" sz="1800" baseline="0" dirty="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a:solidFill>
                <a:srgbClr val="FFFF00"/>
              </a:solidFill>
              <a:latin typeface="Trebuchet MS" pitchFamily="34" charset="0"/>
            </a:endParaRPr>
          </a:p>
          <a:p>
            <a:pPr defTabSz="3134780">
              <a:lnSpc>
                <a:spcPts val="2100"/>
              </a:lnSpc>
            </a:pPr>
            <a:r>
              <a:rPr lang="en-US" sz="1800" b="1" baseline="0" dirty="0">
                <a:solidFill>
                  <a:srgbClr val="FFFF00"/>
                </a:solidFill>
                <a:latin typeface="Trebuchet MS" pitchFamily="34" charset="0"/>
              </a:rPr>
              <a:t>Modifying the layout</a:t>
            </a:r>
          </a:p>
          <a:p>
            <a:pPr defTabSz="3134780">
              <a:lnSpc>
                <a:spcPts val="2100"/>
              </a:lnSpc>
            </a:pPr>
            <a:r>
              <a:rPr lang="en-US" sz="1800" dirty="0">
                <a:latin typeface="Trebuchet MS" pitchFamily="34" charset="0"/>
              </a:rPr>
              <a:t>This template has four</a:t>
            </a:r>
            <a:endParaRPr lang="en-US" sz="1800" baseline="0" dirty="0">
              <a:latin typeface="Trebuchet MS" pitchFamily="34" charset="0"/>
            </a:endParaRPr>
          </a:p>
          <a:p>
            <a:pPr defTabSz="3134780">
              <a:lnSpc>
                <a:spcPts val="2100"/>
              </a:lnSpc>
            </a:pPr>
            <a:r>
              <a:rPr lang="en-US" sz="1800" baseline="0" dirty="0">
                <a:latin typeface="Trebuchet MS" pitchFamily="34" charset="0"/>
              </a:rPr>
              <a:t>different column layouts. </a:t>
            </a:r>
          </a:p>
          <a:p>
            <a:pPr defTabSz="3134780">
              <a:lnSpc>
                <a:spcPts val="2100"/>
              </a:lnSpc>
            </a:pPr>
            <a:r>
              <a:rPr lang="en-US" sz="1800" u="sng" baseline="0" dirty="0">
                <a:latin typeface="Trebuchet MS" pitchFamily="34" charset="0"/>
              </a:rPr>
              <a:t>Right-click</a:t>
            </a:r>
            <a:r>
              <a:rPr lang="en-US" sz="1800" baseline="0" dirty="0">
                <a:latin typeface="Trebuchet MS" pitchFamily="34" charset="0"/>
              </a:rPr>
              <a:t> your mouse</a:t>
            </a:r>
          </a:p>
          <a:p>
            <a:pPr defTabSz="3134780">
              <a:lnSpc>
                <a:spcPts val="2100"/>
              </a:lnSpc>
            </a:pPr>
            <a:r>
              <a:rPr lang="en-US" sz="1800" baseline="0" dirty="0">
                <a:latin typeface="Trebuchet MS" pitchFamily="34" charset="0"/>
              </a:rPr>
              <a:t>on the background and </a:t>
            </a:r>
          </a:p>
          <a:p>
            <a:pPr defTabSz="3134780">
              <a:lnSpc>
                <a:spcPts val="2100"/>
              </a:lnSpc>
            </a:pPr>
            <a:r>
              <a:rPr lang="en-US" sz="1800" baseline="0" dirty="0">
                <a:latin typeface="Trebuchet MS" pitchFamily="34" charset="0"/>
              </a:rPr>
              <a:t>click on “Layout” to see </a:t>
            </a:r>
          </a:p>
          <a:p>
            <a:pPr defTabSz="3134780">
              <a:lnSpc>
                <a:spcPts val="2100"/>
              </a:lnSpc>
            </a:pPr>
            <a:r>
              <a:rPr lang="en-US" sz="1800" baseline="0" dirty="0">
                <a:latin typeface="Trebuchet MS" pitchFamily="34" charset="0"/>
              </a:rPr>
              <a:t>the layout options.</a:t>
            </a:r>
            <a:endParaRPr lang="en-US" sz="1800" dirty="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a:latin typeface="Trebuchet MS" pitchFamily="34" charset="0"/>
            </a:endParaRPr>
          </a:p>
          <a:p>
            <a:pPr defTabSz="3134780">
              <a:lnSpc>
                <a:spcPts val="2100"/>
              </a:lnSpc>
            </a:pPr>
            <a:r>
              <a:rPr lang="en-US" sz="1800" b="1" baseline="0" dirty="0">
                <a:solidFill>
                  <a:srgbClr val="FFFF00"/>
                </a:solidFill>
                <a:latin typeface="Trebuchet MS" pitchFamily="34" charset="0"/>
              </a:rPr>
              <a:t>Importing text and graphics from external sources</a:t>
            </a:r>
          </a:p>
          <a:p>
            <a:pPr defTabSz="3134780">
              <a:lnSpc>
                <a:spcPts val="2100"/>
              </a:lnSpc>
            </a:pPr>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3134780">
              <a:lnSpc>
                <a:spcPts val="2100"/>
              </a:lnSpc>
            </a:pPr>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make the text fit better in the cells of an imported table,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3134780">
              <a:lnSpc>
                <a:spcPts val="2100"/>
              </a:lnSpc>
            </a:pPr>
            <a:endParaRPr lang="en-US" sz="1800" baseline="0" dirty="0">
              <a:latin typeface="Trebuchet MS" pitchFamily="34" charset="0"/>
            </a:endParaRPr>
          </a:p>
          <a:p>
            <a:pPr defTabSz="3134780"/>
            <a:r>
              <a:rPr lang="en-US" sz="1800" b="1" baseline="0" dirty="0">
                <a:solidFill>
                  <a:srgbClr val="FFFF00"/>
                </a:solidFill>
                <a:latin typeface="Trebuchet MS" pitchFamily="34" charset="0"/>
              </a:rPr>
              <a:t>Modifying the color scheme</a:t>
            </a:r>
          </a:p>
          <a:p>
            <a:pPr defTabSz="3134780"/>
            <a:r>
              <a:rPr lang="en-US" sz="1800" baseline="0" dirty="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3836768"/>
            <a:ext cx="6261600" cy="4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0740429" y="7642733"/>
            <a:ext cx="2482771" cy="1494629"/>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788100" y="6146800"/>
            <a:ext cx="369094" cy="255588"/>
          </a:xfrm>
          <a:prstGeom prst="rect">
            <a:avLst/>
          </a:prstGeom>
          <a:noFill/>
          <a:ln w="9525">
            <a:solidFill>
              <a:schemeClr val="tx1"/>
            </a:solidFill>
            <a:miter lim="800000"/>
            <a:headEnd/>
            <a:tailEnd/>
          </a:ln>
          <a:effectLst/>
        </p:spPr>
      </p:pic>
      <p:sp>
        <p:nvSpPr>
          <p:cNvPr id="44" name="TextBox 43"/>
          <p:cNvSpPr txBox="1"/>
          <p:nvPr/>
        </p:nvSpPr>
        <p:spPr>
          <a:xfrm>
            <a:off x="27877005" y="17883894"/>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2011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8171108"/>
            <a:ext cx="5771525" cy="751545"/>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106"/>
              <a:ext cx="8671189" cy="759282"/>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90800"/>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7618075"/>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65997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28627"/>
          </a:schemeClr>
        </a:solidFill>
        <a:effectLst/>
      </p:bgPr>
    </p:bg>
    <p:spTree>
      <p:nvGrpSpPr>
        <p:cNvPr id="1" name=""/>
        <p:cNvGrpSpPr/>
        <p:nvPr/>
      </p:nvGrpSpPr>
      <p:grpSpPr>
        <a:xfrm>
          <a:off x="0" y="0"/>
          <a:ext cx="0" cy="0"/>
          <a:chOff x="0" y="0"/>
          <a:chExt cx="0" cy="0"/>
        </a:xfrm>
      </p:grpSpPr>
      <p:sp>
        <p:nvSpPr>
          <p:cNvPr id="29" name="Rectangle 28"/>
          <p:cNvSpPr/>
          <p:nvPr/>
        </p:nvSpPr>
        <p:spPr>
          <a:xfrm>
            <a:off x="-6501493" y="-11431"/>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2508125"/>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42”x60” professional  poster. It</a:t>
            </a:r>
            <a:r>
              <a:rPr lang="en-US" sz="1800" baseline="0" dirty="0">
                <a:latin typeface="Trebuchet MS" pitchFamily="34" charset="0"/>
              </a:rPr>
              <a:t> </a:t>
            </a:r>
            <a:r>
              <a:rPr lang="en-US" sz="1800" dirty="0">
                <a:latin typeface="Trebuchet MS" pitchFamily="34" charset="0"/>
              </a:rPr>
              <a:t>will save you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2508125"/>
            <a:endParaRPr lang="en-US" sz="1800" dirty="0">
              <a:latin typeface="Trebuchet MS" pitchFamily="34" charset="0"/>
            </a:endParaRPr>
          </a:p>
          <a:p>
            <a:pPr defTabSz="2508125"/>
            <a:r>
              <a:rPr lang="en-US" sz="1800" dirty="0">
                <a:latin typeface="Trebuchet MS" pitchFamily="34" charset="0"/>
              </a:rPr>
              <a:t>Use it to create your presentation. Then send</a:t>
            </a:r>
            <a:r>
              <a:rPr lang="en-US" sz="1800" baseline="0" dirty="0">
                <a:latin typeface="Trebuchet MS" pitchFamily="34" charset="0"/>
              </a:rPr>
              <a:t> it </a:t>
            </a:r>
            <a:r>
              <a:rPr lang="en-US" sz="1800" dirty="0">
                <a:latin typeface="Trebuchet MS" pitchFamily="34" charset="0"/>
              </a:rPr>
              <a:t>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a:endParaRPr lang="en-US" sz="1800" dirty="0">
              <a:latin typeface="Trebuchet MS" pitchFamily="34" charset="0"/>
            </a:endParaRPr>
          </a:p>
          <a:p>
            <a:pPr defTabSz="2508125"/>
            <a:r>
              <a:rPr lang="en-US" sz="1800" dirty="0">
                <a:latin typeface="Trebuchet MS" pitchFamily="34" charset="0"/>
              </a:rPr>
              <a:t>View our online</a:t>
            </a:r>
            <a:r>
              <a:rPr lang="en-US" sz="1800" baseline="0" dirty="0">
                <a:latin typeface="Trebuchet MS" pitchFamily="34" charset="0"/>
              </a:rPr>
              <a:t>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a:t>
            </a:r>
            <a:r>
              <a:rPr lang="en-US" sz="1800" baseline="0" dirty="0">
                <a:latin typeface="Trebuchet MS" pitchFamily="34" charset="0"/>
              </a:rPr>
              <a:t> and paste the link into your web browser).</a:t>
            </a:r>
          </a:p>
          <a:p>
            <a:pPr defTabSz="2508125"/>
            <a:endParaRPr lang="en-US" sz="1800" dirty="0">
              <a:latin typeface="Trebuchet MS" pitchFamily="34" charset="0"/>
            </a:endParaRPr>
          </a:p>
          <a:p>
            <a:pPr defTabSz="2508125"/>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a:endParaRPr lang="en-US" sz="2300" b="1" dirty="0">
              <a:solidFill>
                <a:srgbClr val="FFFF00"/>
              </a:solidFill>
              <a:latin typeface="Trebuchet MS" pitchFamily="34" charset="0"/>
            </a:endParaRPr>
          </a:p>
          <a:p>
            <a:pPr defTabSz="2508125"/>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defTabSz="2508125"/>
            <a:r>
              <a:rPr lang="en-US" sz="1800" dirty="0">
                <a:latin typeface="Trebuchet MS" pitchFamily="34" charset="0"/>
              </a:rPr>
              <a:t>Use the placeholders provided below to add new elements to your poster:</a:t>
            </a:r>
            <a:r>
              <a:rPr lang="en-US" sz="1800" baseline="0" dirty="0">
                <a:latin typeface="Trebuchet MS" pitchFamily="34" charset="0"/>
              </a:rPr>
              <a:t> </a:t>
            </a:r>
            <a:r>
              <a:rPr lang="en-US" sz="1800" dirty="0">
                <a:latin typeface="Trebuchet MS" pitchFamily="34" charset="0"/>
              </a:rPr>
              <a:t>Drag a placeholder onto the</a:t>
            </a:r>
            <a:r>
              <a:rPr lang="en-US" sz="1800" baseline="0" dirty="0">
                <a:latin typeface="Trebuchet MS" pitchFamily="34" charset="0"/>
              </a:rPr>
              <a:t> poster area,</a:t>
            </a:r>
            <a:r>
              <a:rPr lang="en-US" sz="1800" dirty="0">
                <a:latin typeface="Trebuchet MS" pitchFamily="34" charset="0"/>
              </a:rPr>
              <a:t> size it, and click it to edit.</a:t>
            </a:r>
          </a:p>
          <a:p>
            <a:pPr defTabSz="2508125"/>
            <a:endParaRPr lang="en-US" sz="1800" dirty="0">
              <a:latin typeface="Trebuchet MS" pitchFamily="34" charset="0"/>
            </a:endParaRPr>
          </a:p>
          <a:p>
            <a:pPr defTabSz="2508125"/>
            <a:r>
              <a:rPr lang="en-US" sz="1800" b="1" dirty="0">
                <a:solidFill>
                  <a:srgbClr val="FFFF00"/>
                </a:solidFill>
                <a:latin typeface="Trebuchet MS" pitchFamily="34" charset="0"/>
              </a:rPr>
              <a:t>Section Header placeholder</a:t>
            </a:r>
          </a:p>
          <a:p>
            <a:pPr defTabSz="2508125"/>
            <a:r>
              <a:rPr lang="en-US" sz="1800" dirty="0">
                <a:latin typeface="Trebuchet MS" pitchFamily="34" charset="0"/>
              </a:rPr>
              <a:t>Use</a:t>
            </a:r>
            <a:r>
              <a:rPr lang="en-US" sz="1800" baseline="0" dirty="0">
                <a:latin typeface="Trebuchet MS" pitchFamily="34" charset="0"/>
              </a:rPr>
              <a:t> section headers to separate topics or concepts within your presentation. </a:t>
            </a:r>
          </a:p>
          <a:p>
            <a:pPr defTabSz="2508125"/>
            <a:endParaRPr lang="en-US" sz="1800" baseline="0" dirty="0">
              <a:latin typeface="Trebuchet MS" pitchFamily="34" charset="0"/>
            </a:endParaRPr>
          </a:p>
          <a:p>
            <a:pPr defTabSz="2508125"/>
            <a:endParaRPr lang="en-US" sz="1800" dirty="0">
              <a:latin typeface="Trebuchet MS" pitchFamily="34" charset="0"/>
            </a:endParaRPr>
          </a:p>
          <a:p>
            <a:pPr defTabSz="2508125"/>
            <a:endParaRPr lang="en-US" sz="1800" dirty="0">
              <a:latin typeface="Trebuchet MS" pitchFamily="34" charset="0"/>
            </a:endParaRPr>
          </a:p>
          <a:p>
            <a:pPr defTabSz="2508125"/>
            <a:endParaRPr lang="en-US" sz="1800" b="1" dirty="0">
              <a:solidFill>
                <a:srgbClr val="FFFF00"/>
              </a:solidFill>
              <a:latin typeface="Trebuchet MS" pitchFamily="34" charset="0"/>
            </a:endParaRPr>
          </a:p>
          <a:p>
            <a:pPr defTabSz="2508125"/>
            <a:r>
              <a:rPr lang="en-US" sz="1800" b="1" dirty="0">
                <a:solidFill>
                  <a:srgbClr val="FFFF00"/>
                </a:solidFill>
                <a:latin typeface="Trebuchet MS" pitchFamily="34" charset="0"/>
              </a:rPr>
              <a:t>Text placeholder</a:t>
            </a:r>
          </a:p>
          <a:p>
            <a:pPr defTabSz="2508125"/>
            <a:r>
              <a:rPr lang="en-US" sz="1800" baseline="0" dirty="0">
                <a:latin typeface="Trebuchet MS" pitchFamily="34" charset="0"/>
              </a:rPr>
              <a:t>Move this preformatted text placeholder to the poster to add a new body of text.</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r>
              <a:rPr lang="en-US" sz="1800" b="1" baseline="0" dirty="0">
                <a:solidFill>
                  <a:srgbClr val="FFFF00"/>
                </a:solidFill>
                <a:latin typeface="Trebuchet MS" pitchFamily="34" charset="0"/>
              </a:rPr>
              <a:t>Picture placeholder</a:t>
            </a:r>
          </a:p>
          <a:p>
            <a:pPr defTabSz="2508125"/>
            <a:r>
              <a:rPr lang="en-US" sz="1800" baseline="0" dirty="0">
                <a:latin typeface="Trebuchet MS" pitchFamily="34" charset="0"/>
              </a:rPr>
              <a:t>Move this graphic placeholder onto your poster, size it first, and then click it to add a picture to the poster.</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2500" b="1" dirty="0">
              <a:latin typeface="Trebuchet MS" pitchFamily="34" charset="0"/>
            </a:endParaRPr>
          </a:p>
        </p:txBody>
      </p:sp>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511971"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197843" y="3143250"/>
            <a:ext cx="50599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dirty="0">
                <a:solidFill>
                  <a:schemeClr val="bg1"/>
                </a:solidFill>
                <a:latin typeface="Trebuchet MS" pitchFamily="34" charset="0"/>
              </a:rPr>
              <a:t>Using the template</a:t>
            </a:r>
            <a:endParaRPr lang="en-US" sz="2400" b="1" baseline="0" dirty="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3134780">
              <a:lnSpc>
                <a:spcPts val="2100"/>
              </a:lnSpc>
            </a:pPr>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3134780">
              <a:lnSpc>
                <a:spcPts val="2100"/>
              </a:lnSpc>
            </a:pPr>
            <a:r>
              <a:rPr lang="en-US" sz="1800" b="1" dirty="0">
                <a:solidFill>
                  <a:srgbClr val="FFFF00"/>
                </a:solidFill>
                <a:latin typeface="Trebuchet MS" pitchFamily="34" charset="0"/>
              </a:rPr>
              <a:t>Using the placeholders</a:t>
            </a:r>
          </a:p>
          <a:p>
            <a:pPr defTabSz="3134780">
              <a:lnSpc>
                <a:spcPts val="2100"/>
              </a:lnSpc>
            </a:pPr>
            <a:r>
              <a:rPr lang="en-US" sz="1800" baseline="0" dirty="0">
                <a:latin typeface="Trebuchet MS" pitchFamily="34" charset="0"/>
              </a:rPr>
              <a:t>To add text to this template click inside a placeholder and type in or paste your text. To move a placeholder, click on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Then, click </a:t>
            </a:r>
            <a:r>
              <a:rPr lang="en-US" sz="1800" u="sng" baseline="0" dirty="0">
                <a:latin typeface="Trebuchet MS" pitchFamily="34" charset="0"/>
              </a:rPr>
              <a:t>once</a:t>
            </a:r>
            <a:r>
              <a:rPr lang="en-US" sz="1800" baseline="0" dirty="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a:solidFill>
                <a:srgbClr val="FFFF00"/>
              </a:solidFill>
              <a:latin typeface="Trebuchet MS" pitchFamily="34" charset="0"/>
            </a:endParaRPr>
          </a:p>
          <a:p>
            <a:pPr defTabSz="3134780">
              <a:lnSpc>
                <a:spcPts val="2100"/>
              </a:lnSpc>
            </a:pPr>
            <a:r>
              <a:rPr lang="en-US" sz="1800" b="1" baseline="0" dirty="0">
                <a:solidFill>
                  <a:srgbClr val="FFFF00"/>
                </a:solidFill>
                <a:latin typeface="Trebuchet MS" pitchFamily="34" charset="0"/>
              </a:rPr>
              <a:t>Modifying the layout</a:t>
            </a:r>
          </a:p>
          <a:p>
            <a:pPr defTabSz="3134780">
              <a:lnSpc>
                <a:spcPts val="2100"/>
              </a:lnSpc>
            </a:pPr>
            <a:r>
              <a:rPr lang="en-US" sz="1800" dirty="0">
                <a:latin typeface="Trebuchet MS" pitchFamily="34" charset="0"/>
              </a:rPr>
              <a:t>This template has four</a:t>
            </a:r>
            <a:endParaRPr lang="en-US" sz="1800" baseline="0" dirty="0">
              <a:latin typeface="Trebuchet MS" pitchFamily="34" charset="0"/>
            </a:endParaRPr>
          </a:p>
          <a:p>
            <a:pPr defTabSz="3134780">
              <a:lnSpc>
                <a:spcPts val="2100"/>
              </a:lnSpc>
            </a:pPr>
            <a:r>
              <a:rPr lang="en-US" sz="1800" baseline="0" dirty="0">
                <a:latin typeface="Trebuchet MS" pitchFamily="34" charset="0"/>
              </a:rPr>
              <a:t>different column layouts. </a:t>
            </a:r>
          </a:p>
          <a:p>
            <a:pPr defTabSz="3134780">
              <a:lnSpc>
                <a:spcPts val="2100"/>
              </a:lnSpc>
            </a:pPr>
            <a:r>
              <a:rPr lang="en-US" sz="1800" u="sng" baseline="0" dirty="0">
                <a:latin typeface="Trebuchet MS" pitchFamily="34" charset="0"/>
              </a:rPr>
              <a:t>Right-click</a:t>
            </a:r>
            <a:r>
              <a:rPr lang="en-US" sz="1800" baseline="0" dirty="0">
                <a:latin typeface="Trebuchet MS" pitchFamily="34" charset="0"/>
              </a:rPr>
              <a:t> your mouse</a:t>
            </a:r>
          </a:p>
          <a:p>
            <a:pPr defTabSz="3134780">
              <a:lnSpc>
                <a:spcPts val="2100"/>
              </a:lnSpc>
            </a:pPr>
            <a:r>
              <a:rPr lang="en-US" sz="1800" baseline="0" dirty="0">
                <a:latin typeface="Trebuchet MS" pitchFamily="34" charset="0"/>
              </a:rPr>
              <a:t>on the background and </a:t>
            </a:r>
          </a:p>
          <a:p>
            <a:pPr defTabSz="3134780">
              <a:lnSpc>
                <a:spcPts val="2100"/>
              </a:lnSpc>
            </a:pPr>
            <a:r>
              <a:rPr lang="en-US" sz="1800" baseline="0" dirty="0">
                <a:latin typeface="Trebuchet MS" pitchFamily="34" charset="0"/>
              </a:rPr>
              <a:t>click on “Layout” to see </a:t>
            </a:r>
          </a:p>
          <a:p>
            <a:pPr defTabSz="3134780">
              <a:lnSpc>
                <a:spcPts val="2100"/>
              </a:lnSpc>
            </a:pPr>
            <a:r>
              <a:rPr lang="en-US" sz="1800" baseline="0" dirty="0">
                <a:latin typeface="Trebuchet MS" pitchFamily="34" charset="0"/>
              </a:rPr>
              <a:t>the layout options.</a:t>
            </a:r>
            <a:endParaRPr lang="en-US" sz="1800" dirty="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a:latin typeface="Trebuchet MS" pitchFamily="34" charset="0"/>
            </a:endParaRPr>
          </a:p>
          <a:p>
            <a:pPr defTabSz="3134780">
              <a:lnSpc>
                <a:spcPts val="2100"/>
              </a:lnSpc>
            </a:pPr>
            <a:r>
              <a:rPr lang="en-US" sz="1800" b="1" baseline="0" dirty="0">
                <a:solidFill>
                  <a:srgbClr val="FFFF00"/>
                </a:solidFill>
                <a:latin typeface="Trebuchet MS" pitchFamily="34" charset="0"/>
              </a:rPr>
              <a:t>Importing text and graphics from external sources</a:t>
            </a:r>
          </a:p>
          <a:p>
            <a:pPr defTabSz="3134780">
              <a:lnSpc>
                <a:spcPts val="2100"/>
              </a:lnSpc>
            </a:pPr>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3134780">
              <a:lnSpc>
                <a:spcPts val="2100"/>
              </a:lnSpc>
            </a:pPr>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make the text fit better in the cells of an imported table,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3134780">
              <a:lnSpc>
                <a:spcPts val="2100"/>
              </a:lnSpc>
            </a:pPr>
            <a:endParaRPr lang="en-US" sz="1800" baseline="0" dirty="0">
              <a:latin typeface="Trebuchet MS" pitchFamily="34" charset="0"/>
            </a:endParaRPr>
          </a:p>
          <a:p>
            <a:pPr defTabSz="3134780"/>
            <a:r>
              <a:rPr lang="en-US" sz="1800" b="1" baseline="0" dirty="0">
                <a:solidFill>
                  <a:srgbClr val="FFFF00"/>
                </a:solidFill>
                <a:latin typeface="Trebuchet MS" pitchFamily="34" charset="0"/>
              </a:rPr>
              <a:t>Modifying the color scheme</a:t>
            </a:r>
          </a:p>
          <a:p>
            <a:pPr defTabSz="3134780"/>
            <a:r>
              <a:rPr lang="en-US" sz="1800" baseline="0" dirty="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3836768"/>
            <a:ext cx="6261600" cy="4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0740429" y="7642733"/>
            <a:ext cx="2482771" cy="1494629"/>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788100" y="6146800"/>
            <a:ext cx="369094" cy="255588"/>
          </a:xfrm>
          <a:prstGeom prst="rect">
            <a:avLst/>
          </a:prstGeom>
          <a:noFill/>
          <a:ln w="9525">
            <a:solidFill>
              <a:schemeClr val="tx1"/>
            </a:solidFill>
            <a:miter lim="800000"/>
            <a:headEnd/>
            <a:tailEnd/>
          </a:ln>
          <a:effectLst/>
        </p:spPr>
      </p:pic>
      <p:sp>
        <p:nvSpPr>
          <p:cNvPr id="44" name="TextBox 43"/>
          <p:cNvSpPr txBox="1"/>
          <p:nvPr/>
        </p:nvSpPr>
        <p:spPr>
          <a:xfrm>
            <a:off x="27877005" y="17883894"/>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2011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8171108"/>
            <a:ext cx="5771525" cy="751545"/>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106"/>
              <a:ext cx="8671189" cy="759282"/>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90800"/>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7618075"/>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65997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5748535" y="3161317"/>
            <a:ext cx="50599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1261029" y="3180520"/>
            <a:ext cx="50599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6" name="Rectangle 33"/>
          <p:cNvSpPr>
            <a:spLocks noChangeArrowheads="1"/>
          </p:cNvSpPr>
          <p:nvPr userDrawn="1"/>
        </p:nvSpPr>
        <p:spPr bwMode="auto">
          <a:xfrm>
            <a:off x="16788010" y="3168303"/>
            <a:ext cx="50599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33"/>
          <p:cNvSpPr>
            <a:spLocks noChangeArrowheads="1"/>
          </p:cNvSpPr>
          <p:nvPr userDrawn="1"/>
        </p:nvSpPr>
        <p:spPr bwMode="auto">
          <a:xfrm>
            <a:off x="22190766" y="3151040"/>
            <a:ext cx="50599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Tree>
    <p:extLst>
      <p:ext uri="{BB962C8B-B14F-4D97-AF65-F5344CB8AC3E}">
        <p14:creationId xmlns:p14="http://schemas.microsoft.com/office/powerpoint/2010/main" val="323307238"/>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28627"/>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1" y="3067050"/>
            <a:ext cx="84908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511971"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9469084" y="3067050"/>
            <a:ext cx="84908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9" name="Rectangle 33"/>
          <p:cNvSpPr>
            <a:spLocks noChangeArrowheads="1"/>
          </p:cNvSpPr>
          <p:nvPr/>
        </p:nvSpPr>
        <p:spPr bwMode="auto">
          <a:xfrm>
            <a:off x="18366668" y="3067050"/>
            <a:ext cx="8490857"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20"/>
          <p:cNvSpPr/>
          <p:nvPr/>
        </p:nvSpPr>
        <p:spPr>
          <a:xfrm>
            <a:off x="-6501493" y="-11431"/>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2508125"/>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42”x60” professional  poster. It</a:t>
            </a:r>
            <a:r>
              <a:rPr lang="en-US" sz="1800" baseline="0" dirty="0">
                <a:latin typeface="Trebuchet MS" pitchFamily="34" charset="0"/>
              </a:rPr>
              <a:t> </a:t>
            </a:r>
            <a:r>
              <a:rPr lang="en-US" sz="1800" dirty="0">
                <a:latin typeface="Trebuchet MS" pitchFamily="34" charset="0"/>
              </a:rPr>
              <a:t>will save you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2508125"/>
            <a:endParaRPr lang="en-US" sz="1800" dirty="0">
              <a:latin typeface="Trebuchet MS" pitchFamily="34" charset="0"/>
            </a:endParaRPr>
          </a:p>
          <a:p>
            <a:pPr defTabSz="2508125"/>
            <a:r>
              <a:rPr lang="en-US" sz="1800" dirty="0">
                <a:latin typeface="Trebuchet MS" pitchFamily="34" charset="0"/>
              </a:rPr>
              <a:t>Use it to create your presentation. Then send</a:t>
            </a:r>
            <a:r>
              <a:rPr lang="en-US" sz="1800" baseline="0" dirty="0">
                <a:latin typeface="Trebuchet MS" pitchFamily="34" charset="0"/>
              </a:rPr>
              <a:t> it </a:t>
            </a:r>
            <a:r>
              <a:rPr lang="en-US" sz="1800" dirty="0">
                <a:latin typeface="Trebuchet MS" pitchFamily="34" charset="0"/>
              </a:rPr>
              <a:t>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a:endParaRPr lang="en-US" sz="1800" dirty="0">
              <a:latin typeface="Trebuchet MS" pitchFamily="34" charset="0"/>
            </a:endParaRPr>
          </a:p>
          <a:p>
            <a:pPr defTabSz="2508125"/>
            <a:r>
              <a:rPr lang="en-US" sz="1800" dirty="0">
                <a:latin typeface="Trebuchet MS" pitchFamily="34" charset="0"/>
              </a:rPr>
              <a:t>View our online</a:t>
            </a:r>
            <a:r>
              <a:rPr lang="en-US" sz="1800" baseline="0" dirty="0">
                <a:latin typeface="Trebuchet MS" pitchFamily="34" charset="0"/>
              </a:rPr>
              <a:t>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a:t>
            </a:r>
            <a:r>
              <a:rPr lang="en-US" sz="1800" baseline="0" dirty="0">
                <a:latin typeface="Trebuchet MS" pitchFamily="34" charset="0"/>
              </a:rPr>
              <a:t> and paste the link into your web browser).</a:t>
            </a:r>
          </a:p>
          <a:p>
            <a:pPr defTabSz="2508125"/>
            <a:endParaRPr lang="en-US" sz="1800" dirty="0">
              <a:latin typeface="Trebuchet MS" pitchFamily="34" charset="0"/>
            </a:endParaRPr>
          </a:p>
          <a:p>
            <a:pPr defTabSz="2508125"/>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a:endParaRPr lang="en-US" sz="2300" b="1" dirty="0">
              <a:solidFill>
                <a:srgbClr val="FFFF00"/>
              </a:solidFill>
              <a:latin typeface="Trebuchet MS" pitchFamily="34" charset="0"/>
            </a:endParaRPr>
          </a:p>
          <a:p>
            <a:pPr defTabSz="2508125"/>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defTabSz="2508125"/>
            <a:r>
              <a:rPr lang="en-US" sz="1800" dirty="0">
                <a:latin typeface="Trebuchet MS" pitchFamily="34" charset="0"/>
              </a:rPr>
              <a:t>Use the placeholders provided below to add new elements to your poster:</a:t>
            </a:r>
            <a:r>
              <a:rPr lang="en-US" sz="1800" baseline="0" dirty="0">
                <a:latin typeface="Trebuchet MS" pitchFamily="34" charset="0"/>
              </a:rPr>
              <a:t> </a:t>
            </a:r>
            <a:r>
              <a:rPr lang="en-US" sz="1800" dirty="0">
                <a:latin typeface="Trebuchet MS" pitchFamily="34" charset="0"/>
              </a:rPr>
              <a:t>Drag a placeholder onto the</a:t>
            </a:r>
            <a:r>
              <a:rPr lang="en-US" sz="1800" baseline="0" dirty="0">
                <a:latin typeface="Trebuchet MS" pitchFamily="34" charset="0"/>
              </a:rPr>
              <a:t> poster area,</a:t>
            </a:r>
            <a:r>
              <a:rPr lang="en-US" sz="1800" dirty="0">
                <a:latin typeface="Trebuchet MS" pitchFamily="34" charset="0"/>
              </a:rPr>
              <a:t> size it, and click it to edit.</a:t>
            </a:r>
          </a:p>
          <a:p>
            <a:pPr defTabSz="2508125"/>
            <a:endParaRPr lang="en-US" sz="1800" dirty="0">
              <a:latin typeface="Trebuchet MS" pitchFamily="34" charset="0"/>
            </a:endParaRPr>
          </a:p>
          <a:p>
            <a:pPr defTabSz="2508125"/>
            <a:r>
              <a:rPr lang="en-US" sz="1800" b="1" dirty="0">
                <a:solidFill>
                  <a:srgbClr val="FFFF00"/>
                </a:solidFill>
                <a:latin typeface="Trebuchet MS" pitchFamily="34" charset="0"/>
              </a:rPr>
              <a:t>Section Header placeholder</a:t>
            </a:r>
          </a:p>
          <a:p>
            <a:pPr defTabSz="2508125"/>
            <a:r>
              <a:rPr lang="en-US" sz="1800" dirty="0">
                <a:latin typeface="Trebuchet MS" pitchFamily="34" charset="0"/>
              </a:rPr>
              <a:t>Use</a:t>
            </a:r>
            <a:r>
              <a:rPr lang="en-US" sz="1800" baseline="0" dirty="0">
                <a:latin typeface="Trebuchet MS" pitchFamily="34" charset="0"/>
              </a:rPr>
              <a:t> section headers to separate topics or concepts within your presentation. </a:t>
            </a:r>
          </a:p>
          <a:p>
            <a:pPr defTabSz="2508125"/>
            <a:endParaRPr lang="en-US" sz="1800" baseline="0" dirty="0">
              <a:latin typeface="Trebuchet MS" pitchFamily="34" charset="0"/>
            </a:endParaRPr>
          </a:p>
          <a:p>
            <a:pPr defTabSz="2508125"/>
            <a:endParaRPr lang="en-US" sz="1800" dirty="0">
              <a:latin typeface="Trebuchet MS" pitchFamily="34" charset="0"/>
            </a:endParaRPr>
          </a:p>
          <a:p>
            <a:pPr defTabSz="2508125"/>
            <a:endParaRPr lang="en-US" sz="1800" dirty="0">
              <a:latin typeface="Trebuchet MS" pitchFamily="34" charset="0"/>
            </a:endParaRPr>
          </a:p>
          <a:p>
            <a:pPr defTabSz="2508125"/>
            <a:endParaRPr lang="en-US" sz="1800" b="1" dirty="0">
              <a:solidFill>
                <a:srgbClr val="FFFF00"/>
              </a:solidFill>
              <a:latin typeface="Trebuchet MS" pitchFamily="34" charset="0"/>
            </a:endParaRPr>
          </a:p>
          <a:p>
            <a:pPr defTabSz="2508125"/>
            <a:r>
              <a:rPr lang="en-US" sz="1800" b="1" dirty="0">
                <a:solidFill>
                  <a:srgbClr val="FFFF00"/>
                </a:solidFill>
                <a:latin typeface="Trebuchet MS" pitchFamily="34" charset="0"/>
              </a:rPr>
              <a:t>Text placeholder</a:t>
            </a:r>
          </a:p>
          <a:p>
            <a:pPr defTabSz="2508125"/>
            <a:r>
              <a:rPr lang="en-US" sz="1800" baseline="0" dirty="0">
                <a:latin typeface="Trebuchet MS" pitchFamily="34" charset="0"/>
              </a:rPr>
              <a:t>Move this preformatted text placeholder to the poster to add a new body of text.</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r>
              <a:rPr lang="en-US" sz="1800" b="1" baseline="0" dirty="0">
                <a:solidFill>
                  <a:srgbClr val="FFFF00"/>
                </a:solidFill>
                <a:latin typeface="Trebuchet MS" pitchFamily="34" charset="0"/>
              </a:rPr>
              <a:t>Picture placeholder</a:t>
            </a:r>
          </a:p>
          <a:p>
            <a:pPr defTabSz="2508125"/>
            <a:r>
              <a:rPr lang="en-US" sz="1800" baseline="0" dirty="0">
                <a:latin typeface="Trebuchet MS" pitchFamily="34" charset="0"/>
              </a:rPr>
              <a:t>Move this graphic placeholder onto your poster, size it first, and then click it to add a picture to the poster.</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2500" b="1" dirty="0">
              <a:latin typeface="Trebuchet MS" pitchFamily="34" charset="0"/>
            </a:endParaRPr>
          </a:p>
        </p:txBody>
      </p:sp>
      <p:sp>
        <p:nvSpPr>
          <p:cNvPr id="22" name="Rectangle 21"/>
          <p:cNvSpPr/>
          <p:nvPr/>
        </p:nvSpPr>
        <p:spPr>
          <a:xfrm>
            <a:off x="27638828" y="0"/>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dirty="0">
                <a:solidFill>
                  <a:schemeClr val="bg1"/>
                </a:solidFill>
                <a:latin typeface="Trebuchet MS" pitchFamily="34" charset="0"/>
              </a:rPr>
              <a:t>Using the template</a:t>
            </a:r>
            <a:endParaRPr lang="en-US" sz="2400" b="1" baseline="0" dirty="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3134780">
              <a:lnSpc>
                <a:spcPts val="2100"/>
              </a:lnSpc>
            </a:pPr>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3134780">
              <a:lnSpc>
                <a:spcPts val="2100"/>
              </a:lnSpc>
            </a:pPr>
            <a:r>
              <a:rPr lang="en-US" sz="1800" b="1" dirty="0">
                <a:solidFill>
                  <a:srgbClr val="FFFF00"/>
                </a:solidFill>
                <a:latin typeface="Trebuchet MS" pitchFamily="34" charset="0"/>
              </a:rPr>
              <a:t>Using the placeholders</a:t>
            </a:r>
          </a:p>
          <a:p>
            <a:pPr defTabSz="3134780">
              <a:lnSpc>
                <a:spcPts val="2100"/>
              </a:lnSpc>
            </a:pPr>
            <a:r>
              <a:rPr lang="en-US" sz="1800" baseline="0" dirty="0">
                <a:latin typeface="Trebuchet MS" pitchFamily="34" charset="0"/>
              </a:rPr>
              <a:t>To add text to this template click inside a placeholder and type in or paste your text. To move a placeholder, click on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Then, click </a:t>
            </a:r>
            <a:r>
              <a:rPr lang="en-US" sz="1800" u="sng" baseline="0" dirty="0">
                <a:latin typeface="Trebuchet MS" pitchFamily="34" charset="0"/>
              </a:rPr>
              <a:t>once</a:t>
            </a:r>
            <a:r>
              <a:rPr lang="en-US" sz="1800" baseline="0" dirty="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a:solidFill>
                <a:srgbClr val="FFFF00"/>
              </a:solidFill>
              <a:latin typeface="Trebuchet MS" pitchFamily="34" charset="0"/>
            </a:endParaRPr>
          </a:p>
          <a:p>
            <a:pPr defTabSz="3134780">
              <a:lnSpc>
                <a:spcPts val="2100"/>
              </a:lnSpc>
            </a:pPr>
            <a:r>
              <a:rPr lang="en-US" sz="1800" b="1" baseline="0" dirty="0">
                <a:solidFill>
                  <a:srgbClr val="FFFF00"/>
                </a:solidFill>
                <a:latin typeface="Trebuchet MS" pitchFamily="34" charset="0"/>
              </a:rPr>
              <a:t>Modifying the layout</a:t>
            </a:r>
          </a:p>
          <a:p>
            <a:pPr defTabSz="3134780">
              <a:lnSpc>
                <a:spcPts val="2100"/>
              </a:lnSpc>
            </a:pPr>
            <a:r>
              <a:rPr lang="en-US" sz="1800" dirty="0">
                <a:latin typeface="Trebuchet MS" pitchFamily="34" charset="0"/>
              </a:rPr>
              <a:t>This template has four</a:t>
            </a:r>
            <a:endParaRPr lang="en-US" sz="1800" baseline="0" dirty="0">
              <a:latin typeface="Trebuchet MS" pitchFamily="34" charset="0"/>
            </a:endParaRPr>
          </a:p>
          <a:p>
            <a:pPr defTabSz="3134780">
              <a:lnSpc>
                <a:spcPts val="2100"/>
              </a:lnSpc>
            </a:pPr>
            <a:r>
              <a:rPr lang="en-US" sz="1800" baseline="0" dirty="0">
                <a:latin typeface="Trebuchet MS" pitchFamily="34" charset="0"/>
              </a:rPr>
              <a:t>different column layouts. </a:t>
            </a:r>
          </a:p>
          <a:p>
            <a:pPr defTabSz="3134780">
              <a:lnSpc>
                <a:spcPts val="2100"/>
              </a:lnSpc>
            </a:pPr>
            <a:r>
              <a:rPr lang="en-US" sz="1800" u="sng" baseline="0" dirty="0">
                <a:latin typeface="Trebuchet MS" pitchFamily="34" charset="0"/>
              </a:rPr>
              <a:t>Right-click</a:t>
            </a:r>
            <a:r>
              <a:rPr lang="en-US" sz="1800" baseline="0" dirty="0">
                <a:latin typeface="Trebuchet MS" pitchFamily="34" charset="0"/>
              </a:rPr>
              <a:t> your mouse</a:t>
            </a:r>
          </a:p>
          <a:p>
            <a:pPr defTabSz="3134780">
              <a:lnSpc>
                <a:spcPts val="2100"/>
              </a:lnSpc>
            </a:pPr>
            <a:r>
              <a:rPr lang="en-US" sz="1800" baseline="0" dirty="0">
                <a:latin typeface="Trebuchet MS" pitchFamily="34" charset="0"/>
              </a:rPr>
              <a:t>on the background and </a:t>
            </a:r>
          </a:p>
          <a:p>
            <a:pPr defTabSz="3134780">
              <a:lnSpc>
                <a:spcPts val="2100"/>
              </a:lnSpc>
            </a:pPr>
            <a:r>
              <a:rPr lang="en-US" sz="1800" baseline="0" dirty="0">
                <a:latin typeface="Trebuchet MS" pitchFamily="34" charset="0"/>
              </a:rPr>
              <a:t>click on “Layout” to see </a:t>
            </a:r>
          </a:p>
          <a:p>
            <a:pPr defTabSz="3134780">
              <a:lnSpc>
                <a:spcPts val="2100"/>
              </a:lnSpc>
            </a:pPr>
            <a:r>
              <a:rPr lang="en-US" sz="1800" baseline="0" dirty="0">
                <a:latin typeface="Trebuchet MS" pitchFamily="34" charset="0"/>
              </a:rPr>
              <a:t>the layout options.</a:t>
            </a:r>
            <a:endParaRPr lang="en-US" sz="1800" dirty="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a:latin typeface="Trebuchet MS" pitchFamily="34" charset="0"/>
            </a:endParaRPr>
          </a:p>
          <a:p>
            <a:pPr defTabSz="3134780">
              <a:lnSpc>
                <a:spcPts val="2100"/>
              </a:lnSpc>
            </a:pPr>
            <a:r>
              <a:rPr lang="en-US" sz="1800" b="1" baseline="0" dirty="0">
                <a:solidFill>
                  <a:srgbClr val="FFFF00"/>
                </a:solidFill>
                <a:latin typeface="Trebuchet MS" pitchFamily="34" charset="0"/>
              </a:rPr>
              <a:t>Importing text and graphics from external sources</a:t>
            </a:r>
          </a:p>
          <a:p>
            <a:pPr defTabSz="3134780">
              <a:lnSpc>
                <a:spcPts val="2100"/>
              </a:lnSpc>
            </a:pPr>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3134780">
              <a:lnSpc>
                <a:spcPts val="2100"/>
              </a:lnSpc>
            </a:pPr>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make the text fit better in the cells of an imported table,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3134780">
              <a:lnSpc>
                <a:spcPts val="2100"/>
              </a:lnSpc>
            </a:pPr>
            <a:endParaRPr lang="en-US" sz="1800" baseline="0" dirty="0">
              <a:latin typeface="Trebuchet MS" pitchFamily="34" charset="0"/>
            </a:endParaRPr>
          </a:p>
          <a:p>
            <a:pPr defTabSz="3134780"/>
            <a:r>
              <a:rPr lang="en-US" sz="1800" b="1" baseline="0" dirty="0">
                <a:solidFill>
                  <a:srgbClr val="FFFF00"/>
                </a:solidFill>
                <a:latin typeface="Trebuchet MS" pitchFamily="34" charset="0"/>
              </a:rPr>
              <a:t>Modifying the color scheme</a:t>
            </a:r>
          </a:p>
          <a:p>
            <a:pPr defTabSz="3134780"/>
            <a:r>
              <a:rPr lang="en-US" sz="1800" baseline="0" dirty="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23" name="Rectangle 22"/>
          <p:cNvSpPr/>
          <p:nvPr/>
        </p:nvSpPr>
        <p:spPr>
          <a:xfrm>
            <a:off x="-6481554" y="13836768"/>
            <a:ext cx="6261600" cy="4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4" name="Picture 2"/>
          <p:cNvPicPr>
            <a:picLocks noChangeAspect="1" noChangeArrowheads="1"/>
          </p:cNvPicPr>
          <p:nvPr/>
        </p:nvPicPr>
        <p:blipFill>
          <a:blip r:embed="rId3" cstate="print"/>
          <a:srcRect/>
          <a:stretch>
            <a:fillRect/>
          </a:stretch>
        </p:blipFill>
        <p:spPr bwMode="auto">
          <a:xfrm>
            <a:off x="30740429" y="7642733"/>
            <a:ext cx="2482771" cy="1494629"/>
          </a:xfrm>
          <a:prstGeom prst="rect">
            <a:avLst/>
          </a:prstGeom>
          <a:noFill/>
          <a:ln w="9525">
            <a:no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31788100" y="6146800"/>
            <a:ext cx="369094" cy="255588"/>
          </a:xfrm>
          <a:prstGeom prst="rect">
            <a:avLst/>
          </a:prstGeom>
          <a:noFill/>
          <a:ln w="9525">
            <a:solidFill>
              <a:schemeClr val="tx1"/>
            </a:solidFill>
            <a:miter lim="800000"/>
            <a:headEnd/>
            <a:tailEnd/>
          </a:ln>
          <a:effectLst/>
        </p:spPr>
      </p:pic>
      <p:sp>
        <p:nvSpPr>
          <p:cNvPr id="26" name="TextBox 25"/>
          <p:cNvSpPr txBox="1"/>
          <p:nvPr/>
        </p:nvSpPr>
        <p:spPr>
          <a:xfrm>
            <a:off x="27877005" y="17883894"/>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2011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38" name="Group 37"/>
          <p:cNvGrpSpPr/>
          <p:nvPr/>
        </p:nvGrpSpPr>
        <p:grpSpPr>
          <a:xfrm>
            <a:off x="-6223790" y="18171108"/>
            <a:ext cx="5771525" cy="751545"/>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106"/>
              <a:ext cx="8671189" cy="759282"/>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27638828" y="2590800"/>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828" y="17618075"/>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918" y="65997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28627"/>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511971"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0574000" y="3067050"/>
            <a:ext cx="6286500"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6" name="Rectangle 33"/>
          <p:cNvSpPr>
            <a:spLocks noChangeArrowheads="1"/>
          </p:cNvSpPr>
          <p:nvPr/>
        </p:nvSpPr>
        <p:spPr bwMode="auto">
          <a:xfrm>
            <a:off x="7239000" y="3067050"/>
            <a:ext cx="12953008"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20"/>
          <p:cNvSpPr/>
          <p:nvPr/>
        </p:nvSpPr>
        <p:spPr>
          <a:xfrm>
            <a:off x="-6501493" y="-11431"/>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2508125"/>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42”x60” professional  poster. It</a:t>
            </a:r>
            <a:r>
              <a:rPr lang="en-US" sz="1800" baseline="0" dirty="0">
                <a:latin typeface="Trebuchet MS" pitchFamily="34" charset="0"/>
              </a:rPr>
              <a:t> </a:t>
            </a:r>
            <a:r>
              <a:rPr lang="en-US" sz="1800" dirty="0">
                <a:latin typeface="Trebuchet MS" pitchFamily="34" charset="0"/>
              </a:rPr>
              <a:t>will save you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2508125"/>
            <a:endParaRPr lang="en-US" sz="1800" dirty="0">
              <a:latin typeface="Trebuchet MS" pitchFamily="34" charset="0"/>
            </a:endParaRPr>
          </a:p>
          <a:p>
            <a:pPr defTabSz="2508125"/>
            <a:r>
              <a:rPr lang="en-US" sz="1800" dirty="0">
                <a:latin typeface="Trebuchet MS" pitchFamily="34" charset="0"/>
              </a:rPr>
              <a:t>Use it to create your presentation. Then send</a:t>
            </a:r>
            <a:r>
              <a:rPr lang="en-US" sz="1800" baseline="0" dirty="0">
                <a:latin typeface="Trebuchet MS" pitchFamily="34" charset="0"/>
              </a:rPr>
              <a:t> it </a:t>
            </a:r>
            <a:r>
              <a:rPr lang="en-US" sz="1800" dirty="0">
                <a:latin typeface="Trebuchet MS" pitchFamily="34" charset="0"/>
              </a:rPr>
              <a:t>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a:endParaRPr lang="en-US" sz="1800" dirty="0">
              <a:latin typeface="Trebuchet MS" pitchFamily="34" charset="0"/>
            </a:endParaRPr>
          </a:p>
          <a:p>
            <a:pPr defTabSz="2508125"/>
            <a:r>
              <a:rPr lang="en-US" sz="1800" dirty="0">
                <a:latin typeface="Trebuchet MS" pitchFamily="34" charset="0"/>
              </a:rPr>
              <a:t>View our online</a:t>
            </a:r>
            <a:r>
              <a:rPr lang="en-US" sz="1800" baseline="0" dirty="0">
                <a:latin typeface="Trebuchet MS" pitchFamily="34" charset="0"/>
              </a:rPr>
              <a:t>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a:t>
            </a:r>
            <a:r>
              <a:rPr lang="en-US" sz="1800" baseline="0" dirty="0">
                <a:latin typeface="Trebuchet MS" pitchFamily="34" charset="0"/>
              </a:rPr>
              <a:t> and paste the link into your web browser).</a:t>
            </a:r>
          </a:p>
          <a:p>
            <a:pPr defTabSz="2508125"/>
            <a:endParaRPr lang="en-US" sz="1800" dirty="0">
              <a:latin typeface="Trebuchet MS" pitchFamily="34" charset="0"/>
            </a:endParaRPr>
          </a:p>
          <a:p>
            <a:pPr defTabSz="2508125"/>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a:endParaRPr lang="en-US" sz="2300" b="1" dirty="0">
              <a:solidFill>
                <a:srgbClr val="FFFF00"/>
              </a:solidFill>
              <a:latin typeface="Trebuchet MS" pitchFamily="34" charset="0"/>
            </a:endParaRPr>
          </a:p>
          <a:p>
            <a:pPr defTabSz="2508125"/>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defTabSz="2508125"/>
            <a:r>
              <a:rPr lang="en-US" sz="1800" dirty="0">
                <a:latin typeface="Trebuchet MS" pitchFamily="34" charset="0"/>
              </a:rPr>
              <a:t>Use the placeholders provided below to add new elements to your poster:</a:t>
            </a:r>
            <a:r>
              <a:rPr lang="en-US" sz="1800" baseline="0" dirty="0">
                <a:latin typeface="Trebuchet MS" pitchFamily="34" charset="0"/>
              </a:rPr>
              <a:t> </a:t>
            </a:r>
            <a:r>
              <a:rPr lang="en-US" sz="1800" dirty="0">
                <a:latin typeface="Trebuchet MS" pitchFamily="34" charset="0"/>
              </a:rPr>
              <a:t>Drag a placeholder onto the</a:t>
            </a:r>
            <a:r>
              <a:rPr lang="en-US" sz="1800" baseline="0" dirty="0">
                <a:latin typeface="Trebuchet MS" pitchFamily="34" charset="0"/>
              </a:rPr>
              <a:t> poster area,</a:t>
            </a:r>
            <a:r>
              <a:rPr lang="en-US" sz="1800" dirty="0">
                <a:latin typeface="Trebuchet MS" pitchFamily="34" charset="0"/>
              </a:rPr>
              <a:t> size it, and click it to edit.</a:t>
            </a:r>
          </a:p>
          <a:p>
            <a:pPr defTabSz="2508125"/>
            <a:endParaRPr lang="en-US" sz="1800" dirty="0">
              <a:latin typeface="Trebuchet MS" pitchFamily="34" charset="0"/>
            </a:endParaRPr>
          </a:p>
          <a:p>
            <a:pPr defTabSz="2508125"/>
            <a:r>
              <a:rPr lang="en-US" sz="1800" b="1" dirty="0">
                <a:solidFill>
                  <a:srgbClr val="FFFF00"/>
                </a:solidFill>
                <a:latin typeface="Trebuchet MS" pitchFamily="34" charset="0"/>
              </a:rPr>
              <a:t>Section Header placeholder</a:t>
            </a:r>
          </a:p>
          <a:p>
            <a:pPr defTabSz="2508125"/>
            <a:r>
              <a:rPr lang="en-US" sz="1800" dirty="0">
                <a:latin typeface="Trebuchet MS" pitchFamily="34" charset="0"/>
              </a:rPr>
              <a:t>Use</a:t>
            </a:r>
            <a:r>
              <a:rPr lang="en-US" sz="1800" baseline="0" dirty="0">
                <a:latin typeface="Trebuchet MS" pitchFamily="34" charset="0"/>
              </a:rPr>
              <a:t> section headers to separate topics or concepts within your presentation. </a:t>
            </a:r>
          </a:p>
          <a:p>
            <a:pPr defTabSz="2508125"/>
            <a:endParaRPr lang="en-US" sz="1800" baseline="0" dirty="0">
              <a:latin typeface="Trebuchet MS" pitchFamily="34" charset="0"/>
            </a:endParaRPr>
          </a:p>
          <a:p>
            <a:pPr defTabSz="2508125"/>
            <a:endParaRPr lang="en-US" sz="1800" dirty="0">
              <a:latin typeface="Trebuchet MS" pitchFamily="34" charset="0"/>
            </a:endParaRPr>
          </a:p>
          <a:p>
            <a:pPr defTabSz="2508125"/>
            <a:endParaRPr lang="en-US" sz="1800" dirty="0">
              <a:latin typeface="Trebuchet MS" pitchFamily="34" charset="0"/>
            </a:endParaRPr>
          </a:p>
          <a:p>
            <a:pPr defTabSz="2508125"/>
            <a:endParaRPr lang="en-US" sz="1800" b="1" dirty="0">
              <a:solidFill>
                <a:srgbClr val="FFFF00"/>
              </a:solidFill>
              <a:latin typeface="Trebuchet MS" pitchFamily="34" charset="0"/>
            </a:endParaRPr>
          </a:p>
          <a:p>
            <a:pPr defTabSz="2508125"/>
            <a:r>
              <a:rPr lang="en-US" sz="1800" b="1" dirty="0">
                <a:solidFill>
                  <a:srgbClr val="FFFF00"/>
                </a:solidFill>
                <a:latin typeface="Trebuchet MS" pitchFamily="34" charset="0"/>
              </a:rPr>
              <a:t>Text placeholder</a:t>
            </a:r>
          </a:p>
          <a:p>
            <a:pPr defTabSz="2508125"/>
            <a:r>
              <a:rPr lang="en-US" sz="1800" baseline="0" dirty="0">
                <a:latin typeface="Trebuchet MS" pitchFamily="34" charset="0"/>
              </a:rPr>
              <a:t>Move this preformatted text placeholder to the poster to add a new body of text.</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r>
              <a:rPr lang="en-US" sz="1800" b="1" baseline="0" dirty="0">
                <a:solidFill>
                  <a:srgbClr val="FFFF00"/>
                </a:solidFill>
                <a:latin typeface="Trebuchet MS" pitchFamily="34" charset="0"/>
              </a:rPr>
              <a:t>Picture placeholder</a:t>
            </a:r>
          </a:p>
          <a:p>
            <a:pPr defTabSz="2508125"/>
            <a:r>
              <a:rPr lang="en-US" sz="1800" baseline="0" dirty="0">
                <a:latin typeface="Trebuchet MS" pitchFamily="34" charset="0"/>
              </a:rPr>
              <a:t>Move this graphic placeholder onto your poster, size it first, and then click it to add a picture to the poster.</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2500" b="1" dirty="0">
              <a:latin typeface="Trebuchet MS" pitchFamily="34" charset="0"/>
            </a:endParaRPr>
          </a:p>
        </p:txBody>
      </p:sp>
      <p:sp>
        <p:nvSpPr>
          <p:cNvPr id="22" name="Rectangle 21"/>
          <p:cNvSpPr/>
          <p:nvPr/>
        </p:nvSpPr>
        <p:spPr>
          <a:xfrm>
            <a:off x="27638828" y="0"/>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dirty="0">
                <a:solidFill>
                  <a:schemeClr val="bg1"/>
                </a:solidFill>
                <a:latin typeface="Trebuchet MS" pitchFamily="34" charset="0"/>
              </a:rPr>
              <a:t>Using the template</a:t>
            </a:r>
            <a:endParaRPr lang="en-US" sz="2400" b="1" baseline="0" dirty="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3134780">
              <a:lnSpc>
                <a:spcPts val="2100"/>
              </a:lnSpc>
            </a:pPr>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3134780">
              <a:lnSpc>
                <a:spcPts val="2100"/>
              </a:lnSpc>
            </a:pPr>
            <a:r>
              <a:rPr lang="en-US" sz="1800" b="1" dirty="0">
                <a:solidFill>
                  <a:srgbClr val="FFFF00"/>
                </a:solidFill>
                <a:latin typeface="Trebuchet MS" pitchFamily="34" charset="0"/>
              </a:rPr>
              <a:t>Using the placeholders</a:t>
            </a:r>
          </a:p>
          <a:p>
            <a:pPr defTabSz="3134780">
              <a:lnSpc>
                <a:spcPts val="2100"/>
              </a:lnSpc>
            </a:pPr>
            <a:r>
              <a:rPr lang="en-US" sz="1800" baseline="0" dirty="0">
                <a:latin typeface="Trebuchet MS" pitchFamily="34" charset="0"/>
              </a:rPr>
              <a:t>To add text to this template click inside a placeholder and type in or paste your text. To move a placeholder, click on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Then, click </a:t>
            </a:r>
            <a:r>
              <a:rPr lang="en-US" sz="1800" u="sng" baseline="0" dirty="0">
                <a:latin typeface="Trebuchet MS" pitchFamily="34" charset="0"/>
              </a:rPr>
              <a:t>once</a:t>
            </a:r>
            <a:r>
              <a:rPr lang="en-US" sz="1800" baseline="0" dirty="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a:solidFill>
                <a:srgbClr val="FFFF00"/>
              </a:solidFill>
              <a:latin typeface="Trebuchet MS" pitchFamily="34" charset="0"/>
            </a:endParaRPr>
          </a:p>
          <a:p>
            <a:pPr defTabSz="3134780">
              <a:lnSpc>
                <a:spcPts val="2100"/>
              </a:lnSpc>
            </a:pPr>
            <a:r>
              <a:rPr lang="en-US" sz="1800" b="1" baseline="0" dirty="0">
                <a:solidFill>
                  <a:srgbClr val="FFFF00"/>
                </a:solidFill>
                <a:latin typeface="Trebuchet MS" pitchFamily="34" charset="0"/>
              </a:rPr>
              <a:t>Modifying the layout</a:t>
            </a:r>
          </a:p>
          <a:p>
            <a:pPr defTabSz="3134780">
              <a:lnSpc>
                <a:spcPts val="2100"/>
              </a:lnSpc>
            </a:pPr>
            <a:r>
              <a:rPr lang="en-US" sz="1800" dirty="0">
                <a:latin typeface="Trebuchet MS" pitchFamily="34" charset="0"/>
              </a:rPr>
              <a:t>This template has four</a:t>
            </a:r>
            <a:endParaRPr lang="en-US" sz="1800" baseline="0" dirty="0">
              <a:latin typeface="Trebuchet MS" pitchFamily="34" charset="0"/>
            </a:endParaRPr>
          </a:p>
          <a:p>
            <a:pPr defTabSz="3134780">
              <a:lnSpc>
                <a:spcPts val="2100"/>
              </a:lnSpc>
            </a:pPr>
            <a:r>
              <a:rPr lang="en-US" sz="1800" baseline="0" dirty="0">
                <a:latin typeface="Trebuchet MS" pitchFamily="34" charset="0"/>
              </a:rPr>
              <a:t>different column layouts. </a:t>
            </a:r>
          </a:p>
          <a:p>
            <a:pPr defTabSz="3134780">
              <a:lnSpc>
                <a:spcPts val="2100"/>
              </a:lnSpc>
            </a:pPr>
            <a:r>
              <a:rPr lang="en-US" sz="1800" u="sng" baseline="0" dirty="0">
                <a:latin typeface="Trebuchet MS" pitchFamily="34" charset="0"/>
              </a:rPr>
              <a:t>Right-click</a:t>
            </a:r>
            <a:r>
              <a:rPr lang="en-US" sz="1800" baseline="0" dirty="0">
                <a:latin typeface="Trebuchet MS" pitchFamily="34" charset="0"/>
              </a:rPr>
              <a:t> your mouse</a:t>
            </a:r>
          </a:p>
          <a:p>
            <a:pPr defTabSz="3134780">
              <a:lnSpc>
                <a:spcPts val="2100"/>
              </a:lnSpc>
            </a:pPr>
            <a:r>
              <a:rPr lang="en-US" sz="1800" baseline="0" dirty="0">
                <a:latin typeface="Trebuchet MS" pitchFamily="34" charset="0"/>
              </a:rPr>
              <a:t>on the background and </a:t>
            </a:r>
          </a:p>
          <a:p>
            <a:pPr defTabSz="3134780">
              <a:lnSpc>
                <a:spcPts val="2100"/>
              </a:lnSpc>
            </a:pPr>
            <a:r>
              <a:rPr lang="en-US" sz="1800" baseline="0" dirty="0">
                <a:latin typeface="Trebuchet MS" pitchFamily="34" charset="0"/>
              </a:rPr>
              <a:t>click on “Layout” to see </a:t>
            </a:r>
          </a:p>
          <a:p>
            <a:pPr defTabSz="3134780">
              <a:lnSpc>
                <a:spcPts val="2100"/>
              </a:lnSpc>
            </a:pPr>
            <a:r>
              <a:rPr lang="en-US" sz="1800" baseline="0" dirty="0">
                <a:latin typeface="Trebuchet MS" pitchFamily="34" charset="0"/>
              </a:rPr>
              <a:t>the layout options.</a:t>
            </a:r>
            <a:endParaRPr lang="en-US" sz="1800" dirty="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a:latin typeface="Trebuchet MS" pitchFamily="34" charset="0"/>
            </a:endParaRPr>
          </a:p>
          <a:p>
            <a:pPr defTabSz="3134780">
              <a:lnSpc>
                <a:spcPts val="2100"/>
              </a:lnSpc>
            </a:pPr>
            <a:r>
              <a:rPr lang="en-US" sz="1800" b="1" baseline="0" dirty="0">
                <a:solidFill>
                  <a:srgbClr val="FFFF00"/>
                </a:solidFill>
                <a:latin typeface="Trebuchet MS" pitchFamily="34" charset="0"/>
              </a:rPr>
              <a:t>Importing text and graphics from external sources</a:t>
            </a:r>
          </a:p>
          <a:p>
            <a:pPr defTabSz="3134780">
              <a:lnSpc>
                <a:spcPts val="2100"/>
              </a:lnSpc>
            </a:pPr>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3134780">
              <a:lnSpc>
                <a:spcPts val="2100"/>
              </a:lnSpc>
            </a:pPr>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make the text fit better in the cells of an imported table,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3134780">
              <a:lnSpc>
                <a:spcPts val="2100"/>
              </a:lnSpc>
            </a:pPr>
            <a:endParaRPr lang="en-US" sz="1800" baseline="0" dirty="0">
              <a:latin typeface="Trebuchet MS" pitchFamily="34" charset="0"/>
            </a:endParaRPr>
          </a:p>
          <a:p>
            <a:pPr defTabSz="3134780"/>
            <a:r>
              <a:rPr lang="en-US" sz="1800" b="1" baseline="0" dirty="0">
                <a:solidFill>
                  <a:srgbClr val="FFFF00"/>
                </a:solidFill>
                <a:latin typeface="Trebuchet MS" pitchFamily="34" charset="0"/>
              </a:rPr>
              <a:t>Modifying the color scheme</a:t>
            </a:r>
          </a:p>
          <a:p>
            <a:pPr defTabSz="3134780"/>
            <a:r>
              <a:rPr lang="en-US" sz="1800" baseline="0" dirty="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23" name="Rectangle 22"/>
          <p:cNvSpPr/>
          <p:nvPr/>
        </p:nvSpPr>
        <p:spPr>
          <a:xfrm>
            <a:off x="-6481554" y="13836768"/>
            <a:ext cx="6261600" cy="4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4" name="Picture 2"/>
          <p:cNvPicPr>
            <a:picLocks noChangeAspect="1" noChangeArrowheads="1"/>
          </p:cNvPicPr>
          <p:nvPr/>
        </p:nvPicPr>
        <p:blipFill>
          <a:blip r:embed="rId3" cstate="print"/>
          <a:srcRect/>
          <a:stretch>
            <a:fillRect/>
          </a:stretch>
        </p:blipFill>
        <p:spPr bwMode="auto">
          <a:xfrm>
            <a:off x="30740429" y="7642733"/>
            <a:ext cx="2482771" cy="1494629"/>
          </a:xfrm>
          <a:prstGeom prst="rect">
            <a:avLst/>
          </a:prstGeom>
          <a:noFill/>
          <a:ln w="9525">
            <a:no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31788100" y="6146800"/>
            <a:ext cx="369094" cy="255588"/>
          </a:xfrm>
          <a:prstGeom prst="rect">
            <a:avLst/>
          </a:prstGeom>
          <a:noFill/>
          <a:ln w="9525">
            <a:solidFill>
              <a:schemeClr val="tx1"/>
            </a:solidFill>
            <a:miter lim="800000"/>
            <a:headEnd/>
            <a:tailEnd/>
          </a:ln>
          <a:effectLst/>
        </p:spPr>
      </p:pic>
      <p:sp>
        <p:nvSpPr>
          <p:cNvPr id="26" name="TextBox 25"/>
          <p:cNvSpPr txBox="1"/>
          <p:nvPr/>
        </p:nvSpPr>
        <p:spPr>
          <a:xfrm>
            <a:off x="27877005" y="17883894"/>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2011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9" name="Group 28"/>
          <p:cNvGrpSpPr/>
          <p:nvPr/>
        </p:nvGrpSpPr>
        <p:grpSpPr>
          <a:xfrm>
            <a:off x="-6223790" y="18171108"/>
            <a:ext cx="5771525" cy="751545"/>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106"/>
              <a:ext cx="8671189" cy="759282"/>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27638828" y="2590800"/>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828" y="17618075"/>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918" y="65997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28627"/>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3067050"/>
            <a:ext cx="26286024" cy="15601950"/>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511971"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571500" y="3067050"/>
            <a:ext cx="6286500" cy="15601950"/>
          </a:xfrm>
          <a:prstGeom prst="rect">
            <a:avLst/>
          </a:prstGeom>
          <a:solidFill>
            <a:schemeClr val="accent1">
              <a:lumMod val="20000"/>
              <a:lumOff val="80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cxnSp>
        <p:nvCxnSpPr>
          <p:cNvPr id="44" name="Straight Connector 43"/>
          <p:cNvCxnSpPr/>
          <p:nvPr/>
        </p:nvCxnSpPr>
        <p:spPr>
          <a:xfrm>
            <a:off x="-6472918" y="77173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1493" y="-11431"/>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2508125"/>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42”x60” professional  poster. It</a:t>
            </a:r>
            <a:r>
              <a:rPr lang="en-US" sz="1800" baseline="0" dirty="0">
                <a:latin typeface="Trebuchet MS" pitchFamily="34" charset="0"/>
              </a:rPr>
              <a:t> </a:t>
            </a:r>
            <a:r>
              <a:rPr lang="en-US" sz="1800" dirty="0">
                <a:latin typeface="Trebuchet MS" pitchFamily="34" charset="0"/>
              </a:rPr>
              <a:t>will save you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2508125"/>
            <a:endParaRPr lang="en-US" sz="1800" dirty="0">
              <a:latin typeface="Trebuchet MS" pitchFamily="34" charset="0"/>
            </a:endParaRPr>
          </a:p>
          <a:p>
            <a:pPr defTabSz="2508125"/>
            <a:r>
              <a:rPr lang="en-US" sz="1800" dirty="0">
                <a:latin typeface="Trebuchet MS" pitchFamily="34" charset="0"/>
              </a:rPr>
              <a:t>Use it to create your presentation. Then send</a:t>
            </a:r>
            <a:r>
              <a:rPr lang="en-US" sz="1800" baseline="0" dirty="0">
                <a:latin typeface="Trebuchet MS" pitchFamily="34" charset="0"/>
              </a:rPr>
              <a:t> it </a:t>
            </a:r>
            <a:r>
              <a:rPr lang="en-US" sz="1800" dirty="0">
                <a:latin typeface="Trebuchet MS" pitchFamily="34" charset="0"/>
              </a:rPr>
              <a:t>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a:endParaRPr lang="en-US" sz="1800" dirty="0">
              <a:latin typeface="Trebuchet MS" pitchFamily="34" charset="0"/>
            </a:endParaRPr>
          </a:p>
          <a:p>
            <a:pPr defTabSz="2508125"/>
            <a:r>
              <a:rPr lang="en-US" sz="1800" dirty="0">
                <a:latin typeface="Trebuchet MS" pitchFamily="34" charset="0"/>
              </a:rPr>
              <a:t>View our online</a:t>
            </a:r>
            <a:r>
              <a:rPr lang="en-US" sz="1800" baseline="0" dirty="0">
                <a:latin typeface="Trebuchet MS" pitchFamily="34" charset="0"/>
              </a:rPr>
              <a:t>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a:t>
            </a:r>
            <a:r>
              <a:rPr lang="en-US" sz="1800" baseline="0" dirty="0">
                <a:latin typeface="Trebuchet MS" pitchFamily="34" charset="0"/>
              </a:rPr>
              <a:t> and paste the link into your web browser).</a:t>
            </a:r>
          </a:p>
          <a:p>
            <a:pPr defTabSz="2508125"/>
            <a:endParaRPr lang="en-US" sz="1800" dirty="0">
              <a:latin typeface="Trebuchet MS" pitchFamily="34" charset="0"/>
            </a:endParaRPr>
          </a:p>
          <a:p>
            <a:pPr defTabSz="2508125"/>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a:endParaRPr lang="en-US" sz="2300" b="1" dirty="0">
              <a:solidFill>
                <a:srgbClr val="FFFF00"/>
              </a:solidFill>
              <a:latin typeface="Trebuchet MS" pitchFamily="34" charset="0"/>
            </a:endParaRPr>
          </a:p>
          <a:p>
            <a:pPr defTabSz="2508125"/>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defTabSz="2508125"/>
            <a:r>
              <a:rPr lang="en-US" sz="1800" dirty="0">
                <a:latin typeface="Trebuchet MS" pitchFamily="34" charset="0"/>
              </a:rPr>
              <a:t>Use the placeholders provided below to add new elements to your poster:</a:t>
            </a:r>
            <a:r>
              <a:rPr lang="en-US" sz="1800" baseline="0" dirty="0">
                <a:latin typeface="Trebuchet MS" pitchFamily="34" charset="0"/>
              </a:rPr>
              <a:t> </a:t>
            </a:r>
            <a:r>
              <a:rPr lang="en-US" sz="1800" dirty="0">
                <a:latin typeface="Trebuchet MS" pitchFamily="34" charset="0"/>
              </a:rPr>
              <a:t>Drag a placeholder onto the</a:t>
            </a:r>
            <a:r>
              <a:rPr lang="en-US" sz="1800" baseline="0" dirty="0">
                <a:latin typeface="Trebuchet MS" pitchFamily="34" charset="0"/>
              </a:rPr>
              <a:t> poster area,</a:t>
            </a:r>
            <a:r>
              <a:rPr lang="en-US" sz="1800" dirty="0">
                <a:latin typeface="Trebuchet MS" pitchFamily="34" charset="0"/>
              </a:rPr>
              <a:t> size it, and click it to edit.</a:t>
            </a:r>
          </a:p>
          <a:p>
            <a:pPr defTabSz="2508125"/>
            <a:endParaRPr lang="en-US" sz="1800" dirty="0">
              <a:latin typeface="Trebuchet MS" pitchFamily="34" charset="0"/>
            </a:endParaRPr>
          </a:p>
          <a:p>
            <a:pPr defTabSz="2508125"/>
            <a:r>
              <a:rPr lang="en-US" sz="1800" b="1" dirty="0">
                <a:solidFill>
                  <a:srgbClr val="FFFF00"/>
                </a:solidFill>
                <a:latin typeface="Trebuchet MS" pitchFamily="34" charset="0"/>
              </a:rPr>
              <a:t>Section Header placeholder</a:t>
            </a:r>
          </a:p>
          <a:p>
            <a:pPr defTabSz="2508125"/>
            <a:r>
              <a:rPr lang="en-US" sz="1800" dirty="0">
                <a:latin typeface="Trebuchet MS" pitchFamily="34" charset="0"/>
              </a:rPr>
              <a:t>Use</a:t>
            </a:r>
            <a:r>
              <a:rPr lang="en-US" sz="1800" baseline="0" dirty="0">
                <a:latin typeface="Trebuchet MS" pitchFamily="34" charset="0"/>
              </a:rPr>
              <a:t> section headers to separate topics or concepts within your presentation. </a:t>
            </a:r>
          </a:p>
          <a:p>
            <a:pPr defTabSz="2508125"/>
            <a:endParaRPr lang="en-US" sz="1800" baseline="0" dirty="0">
              <a:latin typeface="Trebuchet MS" pitchFamily="34" charset="0"/>
            </a:endParaRPr>
          </a:p>
          <a:p>
            <a:pPr defTabSz="2508125"/>
            <a:endParaRPr lang="en-US" sz="1800" dirty="0">
              <a:latin typeface="Trebuchet MS" pitchFamily="34" charset="0"/>
            </a:endParaRPr>
          </a:p>
          <a:p>
            <a:pPr defTabSz="2508125"/>
            <a:endParaRPr lang="en-US" sz="1800" dirty="0">
              <a:latin typeface="Trebuchet MS" pitchFamily="34" charset="0"/>
            </a:endParaRPr>
          </a:p>
          <a:p>
            <a:pPr defTabSz="2508125"/>
            <a:endParaRPr lang="en-US" sz="1800" b="1" dirty="0">
              <a:solidFill>
                <a:srgbClr val="FFFF00"/>
              </a:solidFill>
              <a:latin typeface="Trebuchet MS" pitchFamily="34" charset="0"/>
            </a:endParaRPr>
          </a:p>
          <a:p>
            <a:pPr defTabSz="2508125"/>
            <a:r>
              <a:rPr lang="en-US" sz="1800" b="1" dirty="0">
                <a:solidFill>
                  <a:srgbClr val="FFFF00"/>
                </a:solidFill>
                <a:latin typeface="Trebuchet MS" pitchFamily="34" charset="0"/>
              </a:rPr>
              <a:t>Text placeholder</a:t>
            </a:r>
          </a:p>
          <a:p>
            <a:pPr defTabSz="2508125"/>
            <a:r>
              <a:rPr lang="en-US" sz="1800" baseline="0" dirty="0">
                <a:latin typeface="Trebuchet MS" pitchFamily="34" charset="0"/>
              </a:rPr>
              <a:t>Move this preformatted text placeholder to the poster to add a new body of text.</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r>
              <a:rPr lang="en-US" sz="1800" b="1" baseline="0" dirty="0">
                <a:solidFill>
                  <a:srgbClr val="FFFF00"/>
                </a:solidFill>
                <a:latin typeface="Trebuchet MS" pitchFamily="34" charset="0"/>
              </a:rPr>
              <a:t>Picture placeholder</a:t>
            </a:r>
          </a:p>
          <a:p>
            <a:pPr defTabSz="2508125"/>
            <a:r>
              <a:rPr lang="en-US" sz="1800" baseline="0" dirty="0">
                <a:latin typeface="Trebuchet MS" pitchFamily="34" charset="0"/>
              </a:rPr>
              <a:t>Move this graphic placeholder onto your poster, size it first, and then click it to add a picture to the poster.</a:t>
            </a: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defTabSz="2508125"/>
            <a:endParaRPr lang="en-US" sz="1800" baseline="0" dirty="0">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algn="ctr"/>
            <a:endParaRPr lang="en-US" sz="25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2500" b="1" dirty="0">
              <a:latin typeface="Trebuchet MS" pitchFamily="34" charset="0"/>
            </a:endParaRPr>
          </a:p>
        </p:txBody>
      </p:sp>
      <p:sp>
        <p:nvSpPr>
          <p:cNvPr id="21" name="Rectangle 20"/>
          <p:cNvSpPr/>
          <p:nvPr/>
        </p:nvSpPr>
        <p:spPr>
          <a:xfrm>
            <a:off x="27638828" y="0"/>
            <a:ext cx="6281539"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dirty="0">
                <a:solidFill>
                  <a:schemeClr val="bg1"/>
                </a:solidFill>
                <a:latin typeface="Trebuchet MS" pitchFamily="34" charset="0"/>
              </a:rPr>
              <a:t>Using the template</a:t>
            </a:r>
            <a:endParaRPr lang="en-US" sz="2400" b="1" baseline="0" dirty="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3134780">
              <a:lnSpc>
                <a:spcPts val="2100"/>
              </a:lnSpc>
            </a:pPr>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3134780">
              <a:lnSpc>
                <a:spcPts val="2100"/>
              </a:lnSpc>
            </a:pPr>
            <a:r>
              <a:rPr lang="en-US" sz="1800" b="1" dirty="0">
                <a:solidFill>
                  <a:srgbClr val="FFFF00"/>
                </a:solidFill>
                <a:latin typeface="Trebuchet MS" pitchFamily="34" charset="0"/>
              </a:rPr>
              <a:t>Using the placeholders</a:t>
            </a:r>
          </a:p>
          <a:p>
            <a:pPr defTabSz="3134780">
              <a:lnSpc>
                <a:spcPts val="2100"/>
              </a:lnSpc>
            </a:pPr>
            <a:r>
              <a:rPr lang="en-US" sz="1800" baseline="0" dirty="0">
                <a:latin typeface="Trebuchet MS" pitchFamily="34" charset="0"/>
              </a:rPr>
              <a:t>To add text to this template click inside a placeholder and type in or paste your text. To move a placeholder, click on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Then, click </a:t>
            </a:r>
            <a:r>
              <a:rPr lang="en-US" sz="1800" u="sng" baseline="0" dirty="0">
                <a:latin typeface="Trebuchet MS" pitchFamily="34" charset="0"/>
              </a:rPr>
              <a:t>once</a:t>
            </a:r>
            <a:r>
              <a:rPr lang="en-US" sz="1800" baseline="0" dirty="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a:solidFill>
                <a:srgbClr val="FFFF00"/>
              </a:solidFill>
              <a:latin typeface="Trebuchet MS" pitchFamily="34" charset="0"/>
            </a:endParaRPr>
          </a:p>
          <a:p>
            <a:pPr defTabSz="3134780">
              <a:lnSpc>
                <a:spcPts val="2100"/>
              </a:lnSpc>
            </a:pPr>
            <a:r>
              <a:rPr lang="en-US" sz="1800" b="1" baseline="0" dirty="0">
                <a:solidFill>
                  <a:srgbClr val="FFFF00"/>
                </a:solidFill>
                <a:latin typeface="Trebuchet MS" pitchFamily="34" charset="0"/>
              </a:rPr>
              <a:t>Modifying the layout</a:t>
            </a:r>
          </a:p>
          <a:p>
            <a:pPr defTabSz="3134780">
              <a:lnSpc>
                <a:spcPts val="2100"/>
              </a:lnSpc>
            </a:pPr>
            <a:r>
              <a:rPr lang="en-US" sz="1800" dirty="0">
                <a:latin typeface="Trebuchet MS" pitchFamily="34" charset="0"/>
              </a:rPr>
              <a:t>This template has four</a:t>
            </a:r>
            <a:endParaRPr lang="en-US" sz="1800" baseline="0" dirty="0">
              <a:latin typeface="Trebuchet MS" pitchFamily="34" charset="0"/>
            </a:endParaRPr>
          </a:p>
          <a:p>
            <a:pPr defTabSz="3134780">
              <a:lnSpc>
                <a:spcPts val="2100"/>
              </a:lnSpc>
            </a:pPr>
            <a:r>
              <a:rPr lang="en-US" sz="1800" baseline="0" dirty="0">
                <a:latin typeface="Trebuchet MS" pitchFamily="34" charset="0"/>
              </a:rPr>
              <a:t>different column layouts. </a:t>
            </a:r>
          </a:p>
          <a:p>
            <a:pPr defTabSz="3134780">
              <a:lnSpc>
                <a:spcPts val="2100"/>
              </a:lnSpc>
            </a:pPr>
            <a:r>
              <a:rPr lang="en-US" sz="1800" u="sng" baseline="0" dirty="0">
                <a:latin typeface="Trebuchet MS" pitchFamily="34" charset="0"/>
              </a:rPr>
              <a:t>Right-click</a:t>
            </a:r>
            <a:r>
              <a:rPr lang="en-US" sz="1800" baseline="0" dirty="0">
                <a:latin typeface="Trebuchet MS" pitchFamily="34" charset="0"/>
              </a:rPr>
              <a:t> your mouse</a:t>
            </a:r>
          </a:p>
          <a:p>
            <a:pPr defTabSz="3134780">
              <a:lnSpc>
                <a:spcPts val="2100"/>
              </a:lnSpc>
            </a:pPr>
            <a:r>
              <a:rPr lang="en-US" sz="1800" baseline="0" dirty="0">
                <a:latin typeface="Trebuchet MS" pitchFamily="34" charset="0"/>
              </a:rPr>
              <a:t>on the background and </a:t>
            </a:r>
          </a:p>
          <a:p>
            <a:pPr defTabSz="3134780">
              <a:lnSpc>
                <a:spcPts val="2100"/>
              </a:lnSpc>
            </a:pPr>
            <a:r>
              <a:rPr lang="en-US" sz="1800" baseline="0" dirty="0">
                <a:latin typeface="Trebuchet MS" pitchFamily="34" charset="0"/>
              </a:rPr>
              <a:t>click on “Layout” to see </a:t>
            </a:r>
          </a:p>
          <a:p>
            <a:pPr defTabSz="3134780">
              <a:lnSpc>
                <a:spcPts val="2100"/>
              </a:lnSpc>
            </a:pPr>
            <a:r>
              <a:rPr lang="en-US" sz="1800" baseline="0" dirty="0">
                <a:latin typeface="Trebuchet MS" pitchFamily="34" charset="0"/>
              </a:rPr>
              <a:t>the layout options.</a:t>
            </a:r>
            <a:endParaRPr lang="en-US" sz="1800" dirty="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a:latin typeface="Trebuchet MS" pitchFamily="34" charset="0"/>
            </a:endParaRPr>
          </a:p>
          <a:p>
            <a:pPr defTabSz="3134780">
              <a:lnSpc>
                <a:spcPts val="2100"/>
              </a:lnSpc>
            </a:pPr>
            <a:r>
              <a:rPr lang="en-US" sz="1800" b="1" baseline="0" dirty="0">
                <a:solidFill>
                  <a:srgbClr val="FFFF00"/>
                </a:solidFill>
                <a:latin typeface="Trebuchet MS" pitchFamily="34" charset="0"/>
              </a:rPr>
              <a:t>Importing text and graphics from external sources</a:t>
            </a:r>
          </a:p>
          <a:p>
            <a:pPr defTabSz="3134780">
              <a:lnSpc>
                <a:spcPts val="2100"/>
              </a:lnSpc>
            </a:pPr>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3134780">
              <a:lnSpc>
                <a:spcPts val="2100"/>
              </a:lnSpc>
            </a:pPr>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make the text fit better in the cells of an imported table,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3134780">
              <a:lnSpc>
                <a:spcPts val="2100"/>
              </a:lnSpc>
            </a:pPr>
            <a:endParaRPr lang="en-US" sz="1800" baseline="0" dirty="0">
              <a:latin typeface="Trebuchet MS" pitchFamily="34" charset="0"/>
            </a:endParaRPr>
          </a:p>
          <a:p>
            <a:pPr defTabSz="3134780"/>
            <a:r>
              <a:rPr lang="en-US" sz="1800" b="1" baseline="0" dirty="0">
                <a:solidFill>
                  <a:srgbClr val="FFFF00"/>
                </a:solidFill>
                <a:latin typeface="Trebuchet MS" pitchFamily="34" charset="0"/>
              </a:rPr>
              <a:t>Modifying the color scheme</a:t>
            </a:r>
          </a:p>
          <a:p>
            <a:pPr defTabSz="3134780"/>
            <a:r>
              <a:rPr lang="en-US" sz="1800" baseline="0" dirty="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22" name="Rectangle 21"/>
          <p:cNvSpPr/>
          <p:nvPr/>
        </p:nvSpPr>
        <p:spPr>
          <a:xfrm>
            <a:off x="-6481554" y="13836768"/>
            <a:ext cx="6261600" cy="4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3" name="Picture 2"/>
          <p:cNvPicPr>
            <a:picLocks noChangeAspect="1" noChangeArrowheads="1"/>
          </p:cNvPicPr>
          <p:nvPr/>
        </p:nvPicPr>
        <p:blipFill>
          <a:blip r:embed="rId3" cstate="print"/>
          <a:srcRect/>
          <a:stretch>
            <a:fillRect/>
          </a:stretch>
        </p:blipFill>
        <p:spPr bwMode="auto">
          <a:xfrm>
            <a:off x="30740429" y="7642733"/>
            <a:ext cx="2482771" cy="1494629"/>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a:stretch>
            <a:fillRect/>
          </a:stretch>
        </p:blipFill>
        <p:spPr bwMode="auto">
          <a:xfrm>
            <a:off x="31788100" y="6146800"/>
            <a:ext cx="369094" cy="255588"/>
          </a:xfrm>
          <a:prstGeom prst="rect">
            <a:avLst/>
          </a:prstGeom>
          <a:noFill/>
          <a:ln w="9525">
            <a:solidFill>
              <a:schemeClr val="tx1"/>
            </a:solidFill>
            <a:miter lim="800000"/>
            <a:headEnd/>
            <a:tailEnd/>
          </a:ln>
          <a:effectLst/>
        </p:spPr>
      </p:pic>
      <p:sp>
        <p:nvSpPr>
          <p:cNvPr id="25" name="TextBox 24"/>
          <p:cNvSpPr txBox="1"/>
          <p:nvPr/>
        </p:nvSpPr>
        <p:spPr>
          <a:xfrm>
            <a:off x="27877005" y="17883894"/>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2011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6" name="Group 25"/>
          <p:cNvGrpSpPr/>
          <p:nvPr/>
        </p:nvGrpSpPr>
        <p:grpSpPr>
          <a:xfrm>
            <a:off x="-6223790" y="18171108"/>
            <a:ext cx="5771525" cy="751545"/>
            <a:chOff x="44242388" y="28054064"/>
            <a:chExt cx="9771400"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28" name="Picture 2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0" name="TextBox 32"/>
            <p:cNvSpPr txBox="1"/>
            <p:nvPr userDrawn="1"/>
          </p:nvSpPr>
          <p:spPr>
            <a:xfrm>
              <a:off x="45342599" y="28154106"/>
              <a:ext cx="8671189" cy="759282"/>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1" name="Straight Connector 30"/>
          <p:cNvCxnSpPr/>
          <p:nvPr/>
        </p:nvCxnSpPr>
        <p:spPr>
          <a:xfrm>
            <a:off x="27638828" y="2590800"/>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828" y="17618075"/>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918" y="6599767"/>
            <a:ext cx="6281539" cy="18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alpha val="28000"/>
          </a:srgbClr>
        </a:solidFill>
        <a:effectLst/>
      </p:bgPr>
    </p:bg>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26C1E89E-B35E-2847-9C3E-5C6917779817}"/>
              </a:ext>
            </a:extLst>
          </p:cNvPr>
          <p:cNvSpPr txBox="1"/>
          <p:nvPr/>
        </p:nvSpPr>
        <p:spPr>
          <a:xfrm>
            <a:off x="0" y="-24484"/>
            <a:ext cx="27611275" cy="2923923"/>
          </a:xfrm>
          <a:prstGeom prst="rect">
            <a:avLst/>
          </a:prstGeom>
          <a:solidFill>
            <a:srgbClr val="99CCF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A45D6E53-0DA8-174C-BA8F-9126231A156A}"/>
              </a:ext>
            </a:extLst>
          </p:cNvPr>
          <p:cNvSpPr>
            <a:spLocks noGrp="1"/>
          </p:cNvSpPr>
          <p:nvPr>
            <p:ph type="title"/>
          </p:nvPr>
        </p:nvSpPr>
        <p:spPr>
          <a:xfrm>
            <a:off x="3707871" y="266701"/>
            <a:ext cx="22965372" cy="844550"/>
          </a:xfrm>
        </p:spPr>
        <p:txBody>
          <a:bodyPr/>
          <a:lstStyle/>
          <a:p>
            <a:r>
              <a:rPr lang="en-US" sz="4500" dirty="0"/>
              <a:t>A Correlational Study on Intact Versus Nonintact Family Structures and Life Decisions</a:t>
            </a:r>
          </a:p>
        </p:txBody>
      </p:sp>
      <p:sp>
        <p:nvSpPr>
          <p:cNvPr id="3" name="Text Placeholder 2">
            <a:extLst>
              <a:ext uri="{FF2B5EF4-FFF2-40B4-BE49-F238E27FC236}">
                <a16:creationId xmlns:a16="http://schemas.microsoft.com/office/drawing/2014/main" id="{6473453D-AF82-A84F-AD2E-7233A0BBC56C}"/>
              </a:ext>
            </a:extLst>
          </p:cNvPr>
          <p:cNvSpPr>
            <a:spLocks noGrp="1"/>
          </p:cNvSpPr>
          <p:nvPr>
            <p:ph type="body" sz="quarter" idx="10"/>
          </p:nvPr>
        </p:nvSpPr>
        <p:spPr>
          <a:xfrm>
            <a:off x="563639" y="6800883"/>
            <a:ext cx="8260327" cy="3957114"/>
          </a:xfrm>
        </p:spPr>
        <p:txBody>
          <a:bodyPr/>
          <a:lstStyle/>
          <a:p>
            <a:pPr marL="0" indent="0">
              <a:spcBef>
                <a:spcPts val="50"/>
              </a:spcBef>
            </a:pPr>
            <a:r>
              <a:rPr lang="en-US" sz="1500" dirty="0">
                <a:latin typeface="+mn-lt"/>
              </a:rPr>
              <a:t>Divorce has undesirable consequences on children’s long-term well-being, with effects lasting throughout their lives. Boys and girls are both negatively affected by divorce; however, they experience different outcomes (Amato &amp; Sobolewski, 2001). Boys are more affected by a divorce initially, but girls experience more difficulties later in life. Divorce also affects people’s attitudes towards marriage: As discussed in </a:t>
            </a:r>
            <a:r>
              <a:rPr lang="en-US" sz="1500" dirty="0" err="1">
                <a:latin typeface="+mn-lt"/>
              </a:rPr>
              <a:t>Alquashan</a:t>
            </a:r>
            <a:r>
              <a:rPr lang="en-US" sz="1500" dirty="0">
                <a:latin typeface="+mn-lt"/>
              </a:rPr>
              <a:t> and </a:t>
            </a:r>
            <a:r>
              <a:rPr lang="en-US" sz="1500" dirty="0" err="1">
                <a:latin typeface="+mn-lt"/>
              </a:rPr>
              <a:t>Alkandari</a:t>
            </a:r>
            <a:r>
              <a:rPr lang="en-US" sz="1500" dirty="0">
                <a:latin typeface="+mn-lt"/>
              </a:rPr>
              <a:t>, individuals whose parents were divorced reported lower levels of marital commitment and more pro-divorce ideas than their peers from intact families. Divorce has also been shown to affect academic performance and achievement (Anthony, </a:t>
            </a:r>
            <a:r>
              <a:rPr lang="en-US" sz="1500" dirty="0" err="1">
                <a:latin typeface="+mn-lt"/>
              </a:rPr>
              <a:t>DiPerna</a:t>
            </a:r>
            <a:r>
              <a:rPr lang="en-US" sz="1500" dirty="0">
                <a:latin typeface="+mn-lt"/>
              </a:rPr>
              <a:t>, &amp; Amato, 2014; Sun &amp; Li, 2001). Parental death early in a child’s life significantly predicts the development of mood and anxiety disorders (</a:t>
            </a:r>
            <a:r>
              <a:rPr lang="en-US" sz="1500" dirty="0" err="1">
                <a:latin typeface="+mn-lt"/>
              </a:rPr>
              <a:t>Aderka</a:t>
            </a:r>
            <a:r>
              <a:rPr lang="en-US" sz="1500" dirty="0">
                <a:latin typeface="+mn-lt"/>
              </a:rPr>
              <a:t>, Bryant, Hinton, Hofmann, &amp; Nickerson, 2013). There is a lack of data collected on long-term maternal death; however, Hamilton (1977) suggested that an increase in poor decisions and bad behavior occurred in men who were paternally deprived as children. There are also few studies completed on long-term effects of children growing up in single-parent homes. The findings of studies that have been completed suggest that living in single-parent or stepfamilies or parental death has fewer negative effects on children living in single-parent or stepfamilies because of divorce (</a:t>
            </a:r>
            <a:r>
              <a:rPr lang="en-US" sz="1500" dirty="0" err="1">
                <a:latin typeface="+mn-lt"/>
              </a:rPr>
              <a:t>Borgers</a:t>
            </a:r>
            <a:r>
              <a:rPr lang="en-US" sz="1500" dirty="0">
                <a:latin typeface="+mn-lt"/>
              </a:rPr>
              <a:t>, </a:t>
            </a:r>
            <a:r>
              <a:rPr lang="en-US" sz="1500" dirty="0" err="1">
                <a:latin typeface="+mn-lt"/>
              </a:rPr>
              <a:t>Dronkers</a:t>
            </a:r>
            <a:r>
              <a:rPr lang="en-US" sz="1500" dirty="0">
                <a:latin typeface="+mn-lt"/>
              </a:rPr>
              <a:t>, &amp; Van </a:t>
            </a:r>
            <a:r>
              <a:rPr lang="en-US" sz="1500" dirty="0" err="1">
                <a:latin typeface="+mn-lt"/>
              </a:rPr>
              <a:t>Pragg</a:t>
            </a:r>
            <a:r>
              <a:rPr lang="en-US" sz="1500" dirty="0">
                <a:latin typeface="+mn-lt"/>
              </a:rPr>
              <a:t>, 1996). This study attempts to help fill some of these gaps in the literature. </a:t>
            </a:r>
          </a:p>
        </p:txBody>
      </p:sp>
      <p:sp>
        <p:nvSpPr>
          <p:cNvPr id="4" name="Text Placeholder 3">
            <a:extLst>
              <a:ext uri="{FF2B5EF4-FFF2-40B4-BE49-F238E27FC236}">
                <a16:creationId xmlns:a16="http://schemas.microsoft.com/office/drawing/2014/main" id="{12A8B01D-453D-154B-9BC9-F568EB2A5D06}"/>
              </a:ext>
            </a:extLst>
          </p:cNvPr>
          <p:cNvSpPr>
            <a:spLocks noGrp="1"/>
          </p:cNvSpPr>
          <p:nvPr>
            <p:ph type="body" sz="quarter" idx="11"/>
          </p:nvPr>
        </p:nvSpPr>
        <p:spPr>
          <a:xfrm>
            <a:off x="563638" y="6409602"/>
            <a:ext cx="8527620" cy="372118"/>
          </a:xfrm>
          <a:solidFill>
            <a:srgbClr val="1A87DC"/>
          </a:solidFill>
          <a:ln>
            <a:noFill/>
          </a:ln>
        </p:spPr>
        <p:style>
          <a:lnRef idx="0">
            <a:scrgbClr r="0" g="0" b="0"/>
          </a:lnRef>
          <a:fillRef idx="0">
            <a:scrgbClr r="0" g="0" b="0"/>
          </a:fillRef>
          <a:effectRef idx="0">
            <a:scrgbClr r="0" g="0" b="0"/>
          </a:effectRef>
          <a:fontRef idx="minor">
            <a:schemeClr val="lt1"/>
          </a:fontRef>
        </p:style>
        <p:txBody>
          <a:bodyPr/>
          <a:lstStyle/>
          <a:p>
            <a:r>
              <a:rPr lang="en-US" dirty="0"/>
              <a:t>INTRODUCTION</a:t>
            </a:r>
          </a:p>
        </p:txBody>
      </p:sp>
      <p:sp>
        <p:nvSpPr>
          <p:cNvPr id="5" name="Text Placeholder 4">
            <a:extLst>
              <a:ext uri="{FF2B5EF4-FFF2-40B4-BE49-F238E27FC236}">
                <a16:creationId xmlns:a16="http://schemas.microsoft.com/office/drawing/2014/main" id="{95E9ABB7-0085-5C4C-94F2-95E432F09728}"/>
              </a:ext>
            </a:extLst>
          </p:cNvPr>
          <p:cNvSpPr>
            <a:spLocks noGrp="1"/>
          </p:cNvSpPr>
          <p:nvPr>
            <p:ph type="body" sz="quarter" idx="12"/>
          </p:nvPr>
        </p:nvSpPr>
        <p:spPr/>
        <p:txBody>
          <a:bodyPr/>
          <a:lstStyle/>
          <a:p>
            <a:r>
              <a:rPr lang="en-US" dirty="0"/>
              <a:t>Jessica Brinker</a:t>
            </a:r>
          </a:p>
        </p:txBody>
      </p:sp>
      <p:sp>
        <p:nvSpPr>
          <p:cNvPr id="7" name="Text Placeholder 6">
            <a:extLst>
              <a:ext uri="{FF2B5EF4-FFF2-40B4-BE49-F238E27FC236}">
                <a16:creationId xmlns:a16="http://schemas.microsoft.com/office/drawing/2014/main" id="{0F2E5C4D-6B59-5E46-A21A-6D0FB477A663}"/>
              </a:ext>
            </a:extLst>
          </p:cNvPr>
          <p:cNvSpPr>
            <a:spLocks noGrp="1"/>
          </p:cNvSpPr>
          <p:nvPr>
            <p:ph type="body" sz="quarter" idx="16"/>
          </p:nvPr>
        </p:nvSpPr>
        <p:spPr/>
        <p:txBody>
          <a:bodyPr/>
          <a:lstStyle/>
          <a:p>
            <a:r>
              <a:rPr lang="en-US" dirty="0"/>
              <a:t>Saint Vincent College</a:t>
            </a:r>
          </a:p>
        </p:txBody>
      </p:sp>
      <p:sp>
        <p:nvSpPr>
          <p:cNvPr id="9" name="Text Placeholder 8">
            <a:extLst>
              <a:ext uri="{FF2B5EF4-FFF2-40B4-BE49-F238E27FC236}">
                <a16:creationId xmlns:a16="http://schemas.microsoft.com/office/drawing/2014/main" id="{52AFCE70-3A72-8744-90E7-FC4DB17BC867}"/>
              </a:ext>
            </a:extLst>
          </p:cNvPr>
          <p:cNvSpPr>
            <a:spLocks noGrp="1"/>
          </p:cNvSpPr>
          <p:nvPr>
            <p:ph type="body" sz="quarter" idx="19"/>
          </p:nvPr>
        </p:nvSpPr>
        <p:spPr>
          <a:xfrm>
            <a:off x="585386" y="11226637"/>
            <a:ext cx="8304276" cy="7229292"/>
          </a:xfrm>
        </p:spPr>
        <p:txBody>
          <a:bodyPr/>
          <a:lstStyle/>
          <a:p>
            <a:pPr marL="0" indent="0">
              <a:spcBef>
                <a:spcPts val="50"/>
              </a:spcBef>
            </a:pPr>
            <a:r>
              <a:rPr lang="en-US" sz="1500" b="1" dirty="0">
                <a:latin typeface="+mn-lt"/>
              </a:rPr>
              <a:t>Participants:</a:t>
            </a:r>
            <a:endParaRPr lang="en-US" sz="1500" dirty="0">
              <a:latin typeface="+mn-lt"/>
            </a:endParaRPr>
          </a:p>
          <a:p>
            <a:pPr marL="285750" lvl="0" indent="-285750">
              <a:buFont typeface="Arial" panose="020B0604020202020204" pitchFamily="34" charset="0"/>
              <a:buChar char="•"/>
            </a:pPr>
            <a:r>
              <a:rPr lang="en-US" sz="1500" dirty="0">
                <a:latin typeface="+mn-lt"/>
              </a:rPr>
              <a:t>256 Amazon Mechanical Turk workers paid $0.85 for their participation</a:t>
            </a:r>
          </a:p>
          <a:p>
            <a:pPr marL="285750" lvl="0" indent="-285750">
              <a:buFont typeface="Arial" panose="020B0604020202020204" pitchFamily="34" charset="0"/>
              <a:buChar char="•"/>
            </a:pPr>
            <a:r>
              <a:rPr lang="en-US" sz="1500" dirty="0">
                <a:latin typeface="+mn-lt"/>
              </a:rPr>
              <a:t>144 women (54%) and 110 men (46%).  Data were excluded for 2 participants who identified as “other”  </a:t>
            </a:r>
          </a:p>
          <a:p>
            <a:pPr marL="285750" lvl="0" indent="-285750">
              <a:buFont typeface="Arial" panose="020B0604020202020204" pitchFamily="34" charset="0"/>
              <a:buChar char="•"/>
            </a:pPr>
            <a:r>
              <a:rPr lang="en-US" sz="1500" dirty="0">
                <a:latin typeface="+mn-lt"/>
              </a:rPr>
              <a:t>Participants were currently in or had recently completed college</a:t>
            </a:r>
          </a:p>
          <a:p>
            <a:pPr marL="285750" lvl="0" indent="-285750">
              <a:buFont typeface="Arial" panose="020B0604020202020204" pitchFamily="34" charset="0"/>
              <a:buChar char="•"/>
            </a:pPr>
            <a:r>
              <a:rPr lang="en-US" sz="1500" dirty="0">
                <a:latin typeface="+mn-lt"/>
              </a:rPr>
              <a:t>Age ranged from 18 to 25 (</a:t>
            </a:r>
            <a:r>
              <a:rPr lang="en-US" sz="1500" i="1" dirty="0">
                <a:latin typeface="+mn-lt"/>
              </a:rPr>
              <a:t>M </a:t>
            </a:r>
            <a:r>
              <a:rPr lang="en-US" sz="1500" dirty="0">
                <a:latin typeface="+mn-lt"/>
              </a:rPr>
              <a:t>= 22.22; </a:t>
            </a:r>
            <a:r>
              <a:rPr lang="en-US" sz="1500" i="1" dirty="0">
                <a:latin typeface="+mn-lt"/>
              </a:rPr>
              <a:t>SD </a:t>
            </a:r>
            <a:r>
              <a:rPr lang="en-US" sz="1500" dirty="0">
                <a:latin typeface="+mn-lt"/>
              </a:rPr>
              <a:t>= 1.84)</a:t>
            </a:r>
          </a:p>
          <a:p>
            <a:pPr marL="0" lvl="0" indent="0"/>
            <a:endParaRPr lang="en-US" sz="1500" dirty="0">
              <a:latin typeface="+mn-lt"/>
            </a:endParaRPr>
          </a:p>
          <a:p>
            <a:pPr marL="0" indent="0">
              <a:spcBef>
                <a:spcPts val="50"/>
              </a:spcBef>
            </a:pPr>
            <a:r>
              <a:rPr lang="en-US" sz="1500" b="1" dirty="0">
                <a:latin typeface="+mn-lt"/>
              </a:rPr>
              <a:t>Materials:</a:t>
            </a:r>
          </a:p>
          <a:p>
            <a:pPr marL="285750" lvl="0" indent="-285750">
              <a:buFont typeface="Arial" panose="020B0604020202020204" pitchFamily="34" charset="0"/>
              <a:buChar char="•"/>
            </a:pPr>
            <a:r>
              <a:rPr lang="en-US" sz="1500" b="1" dirty="0">
                <a:latin typeface="+mn-lt"/>
              </a:rPr>
              <a:t>Depression Anxiety Stress Scales-21 </a:t>
            </a:r>
            <a:r>
              <a:rPr lang="en-US" sz="1500" dirty="0">
                <a:latin typeface="+mn-lt"/>
              </a:rPr>
              <a:t>(DASS-21; Henry &amp; Crawford, 2005): Assesses symptoms of depression, anxiety, and stress within the last week. </a:t>
            </a:r>
          </a:p>
          <a:p>
            <a:pPr marL="285750" lvl="0" indent="-285750">
              <a:buFont typeface="Arial" panose="020B0604020202020204" pitchFamily="34" charset="0"/>
              <a:buChar char="•"/>
            </a:pPr>
            <a:r>
              <a:rPr lang="en-US" sz="1500" b="1" dirty="0">
                <a:latin typeface="+mn-lt"/>
              </a:rPr>
              <a:t>The Marital Scales: </a:t>
            </a:r>
            <a:r>
              <a:rPr lang="en-US" sz="1500" dirty="0">
                <a:latin typeface="+mn-lt"/>
              </a:rPr>
              <a:t>A set of 3 scales designed to assess general views of marriage (Park &amp; </a:t>
            </a:r>
            <a:r>
              <a:rPr lang="en-US" sz="1500" dirty="0" err="1">
                <a:latin typeface="+mn-lt"/>
              </a:rPr>
              <a:t>Rosén</a:t>
            </a:r>
            <a:r>
              <a:rPr lang="en-US" sz="1500" dirty="0">
                <a:latin typeface="+mn-lt"/>
              </a:rPr>
              <a:t>, 2013).  Two of the scales were used in this study:</a:t>
            </a:r>
          </a:p>
          <a:p>
            <a:pPr lvl="1"/>
            <a:r>
              <a:rPr lang="en-US" sz="1500" b="1" i="1" dirty="0">
                <a:latin typeface="+mn-lt"/>
              </a:rPr>
              <a:t>General Attitudes Towards Marriage Scale (GAMS)</a:t>
            </a:r>
            <a:r>
              <a:rPr lang="en-US" sz="1500" dirty="0">
                <a:latin typeface="+mn-lt"/>
              </a:rPr>
              <a:t>: Assesses positive and negative attitudes toward marriage</a:t>
            </a:r>
          </a:p>
          <a:p>
            <a:pPr lvl="1"/>
            <a:r>
              <a:rPr lang="en-US" sz="1500" b="1" i="1" dirty="0">
                <a:latin typeface="+mn-lt"/>
              </a:rPr>
              <a:t>Intent to Marry Scale (IMS):</a:t>
            </a:r>
            <a:r>
              <a:rPr lang="en-US" sz="1500" dirty="0">
                <a:latin typeface="+mn-lt"/>
              </a:rPr>
              <a:t> Assesses participants’ intentions to marry</a:t>
            </a:r>
          </a:p>
          <a:p>
            <a:pPr marL="285750" lvl="0" indent="-285750">
              <a:buFont typeface="Arial" panose="020B0604020202020204" pitchFamily="34" charset="0"/>
              <a:buChar char="•"/>
            </a:pPr>
            <a:r>
              <a:rPr lang="en-US" sz="1500" b="1" dirty="0">
                <a:latin typeface="+mn-lt"/>
              </a:rPr>
              <a:t>Desire to Have Children Scale</a:t>
            </a:r>
            <a:r>
              <a:rPr lang="en-US" sz="1500" dirty="0">
                <a:latin typeface="+mn-lt"/>
              </a:rPr>
              <a:t> (</a:t>
            </a:r>
            <a:r>
              <a:rPr lang="en-US" sz="1500" dirty="0" err="1">
                <a:latin typeface="+mn-lt"/>
              </a:rPr>
              <a:t>Rholes</a:t>
            </a:r>
            <a:r>
              <a:rPr lang="en-US" sz="1500" dirty="0">
                <a:latin typeface="+mn-lt"/>
              </a:rPr>
              <a:t>, Simpson, Blakely, Lanigan, &amp; Allen, 1997): Assesses participants’ desire for children</a:t>
            </a:r>
          </a:p>
          <a:p>
            <a:pPr marL="285750" lvl="0" indent="-285750">
              <a:buFont typeface="Arial" panose="020B0604020202020204" pitchFamily="34" charset="0"/>
              <a:buChar char="•"/>
            </a:pPr>
            <a:r>
              <a:rPr lang="en-US" sz="1500" b="1" dirty="0">
                <a:latin typeface="+mn-lt"/>
              </a:rPr>
              <a:t>Family Structure Question: </a:t>
            </a:r>
            <a:r>
              <a:rPr lang="en-US" sz="1500" dirty="0">
                <a:latin typeface="+mn-lt"/>
              </a:rPr>
              <a:t>Participants indicated which type of family structure they grew up in.  Options were married, divorced, divorced and remarried, single parent, and deceased parent.</a:t>
            </a:r>
          </a:p>
          <a:p>
            <a:pPr marL="285750" lvl="0" indent="-285750">
              <a:buFont typeface="Arial" panose="020B0604020202020204" pitchFamily="34" charset="0"/>
              <a:buChar char="•"/>
            </a:pPr>
            <a:r>
              <a:rPr lang="en-US" sz="1500" b="1" dirty="0">
                <a:latin typeface="+mn-lt"/>
              </a:rPr>
              <a:t>Demographics Questionnaire:</a:t>
            </a:r>
            <a:r>
              <a:rPr lang="en-US" sz="1500" dirty="0">
                <a:latin typeface="+mn-lt"/>
              </a:rPr>
              <a:t> The demographics questionnaire included a question about intent to attend graduate school or a higher level of education</a:t>
            </a:r>
          </a:p>
          <a:p>
            <a:pPr marL="0" lvl="0" indent="0"/>
            <a:endParaRPr lang="en-US" sz="1500" dirty="0">
              <a:latin typeface="+mn-lt"/>
            </a:endParaRPr>
          </a:p>
          <a:p>
            <a:pPr marL="0" lvl="0" indent="0"/>
            <a:r>
              <a:rPr lang="en-US" sz="1500" b="1" dirty="0">
                <a:latin typeface="+mn-lt"/>
              </a:rPr>
              <a:t>Procedure: </a:t>
            </a:r>
            <a:endParaRPr lang="en-US" sz="1500" dirty="0">
              <a:latin typeface="+mn-lt"/>
            </a:endParaRPr>
          </a:p>
          <a:p>
            <a:pPr marL="0" lvl="0" indent="0"/>
            <a:r>
              <a:rPr lang="en-US" sz="1500" dirty="0">
                <a:latin typeface="+mn-lt"/>
              </a:rPr>
              <a:t>Amazon Turk workers consented to participate in a study involving family structure and later life decisions. Participants then received a link to the Qualtrics survey via Turk, then they completed the questionnaires in randomized order. </a:t>
            </a:r>
          </a:p>
          <a:p>
            <a:endParaRPr lang="en-US" b="1" dirty="0">
              <a:latin typeface="+mn-lt"/>
            </a:endParaRPr>
          </a:p>
        </p:txBody>
      </p:sp>
      <p:sp>
        <p:nvSpPr>
          <p:cNvPr id="10" name="Text Placeholder 9">
            <a:extLst>
              <a:ext uri="{FF2B5EF4-FFF2-40B4-BE49-F238E27FC236}">
                <a16:creationId xmlns:a16="http://schemas.microsoft.com/office/drawing/2014/main" id="{1D49C210-0540-6B41-AB4F-A3608EE9714A}"/>
              </a:ext>
            </a:extLst>
          </p:cNvPr>
          <p:cNvSpPr>
            <a:spLocks noGrp="1"/>
          </p:cNvSpPr>
          <p:nvPr>
            <p:ph type="body" sz="quarter" idx="20"/>
          </p:nvPr>
        </p:nvSpPr>
        <p:spPr>
          <a:xfrm>
            <a:off x="555884" y="10759882"/>
            <a:ext cx="8513400" cy="466755"/>
          </a:xfrm>
          <a:solidFill>
            <a:srgbClr val="1A87DC"/>
          </a:solidFill>
          <a:ln>
            <a:noFill/>
          </a:ln>
        </p:spPr>
        <p:style>
          <a:lnRef idx="0">
            <a:scrgbClr r="0" g="0" b="0"/>
          </a:lnRef>
          <a:fillRef idx="0">
            <a:scrgbClr r="0" g="0" b="0"/>
          </a:fillRef>
          <a:effectRef idx="0">
            <a:scrgbClr r="0" g="0" b="0"/>
          </a:effectRef>
          <a:fontRef idx="minor">
            <a:schemeClr val="lt1"/>
          </a:fontRef>
        </p:style>
        <p:txBody>
          <a:bodyPr/>
          <a:lstStyle/>
          <a:p>
            <a:r>
              <a:rPr lang="en-US" dirty="0"/>
              <a:t>METHOD</a:t>
            </a:r>
          </a:p>
        </p:txBody>
      </p:sp>
      <p:sp>
        <p:nvSpPr>
          <p:cNvPr id="11" name="Text Placeholder 10">
            <a:extLst>
              <a:ext uri="{FF2B5EF4-FFF2-40B4-BE49-F238E27FC236}">
                <a16:creationId xmlns:a16="http://schemas.microsoft.com/office/drawing/2014/main" id="{BD2ADA82-7379-2042-84EA-7994FBB5E683}"/>
              </a:ext>
            </a:extLst>
          </p:cNvPr>
          <p:cNvSpPr>
            <a:spLocks noGrp="1"/>
          </p:cNvSpPr>
          <p:nvPr>
            <p:ph type="body" sz="quarter" idx="21"/>
          </p:nvPr>
        </p:nvSpPr>
        <p:spPr>
          <a:xfrm>
            <a:off x="9477091" y="6565611"/>
            <a:ext cx="8099352" cy="5018943"/>
          </a:xfrm>
        </p:spPr>
        <p:txBody>
          <a:bodyPr/>
          <a:lstStyle/>
          <a:p>
            <a:pPr marL="0" indent="0"/>
            <a:r>
              <a:rPr lang="en-US" sz="1500" dirty="0">
                <a:latin typeface="+mn-lt"/>
              </a:rPr>
              <a:t>ANOVAs were 2 Family Structure (intact, nonintact) x 2 Gender (male, female) between subjects analyses.  Significant interactions were analyzed with </a:t>
            </a:r>
            <a:r>
              <a:rPr lang="en-US" sz="1500" i="1" dirty="0">
                <a:latin typeface="+mn-lt"/>
              </a:rPr>
              <a:t>t</a:t>
            </a:r>
            <a:r>
              <a:rPr lang="en-US" sz="1500" dirty="0">
                <a:latin typeface="+mn-lt"/>
              </a:rPr>
              <a:t>-tests.</a:t>
            </a:r>
          </a:p>
          <a:p>
            <a:pPr marL="285750" indent="-285750">
              <a:buFont typeface="Arial" panose="020B0604020202020204" pitchFamily="34" charset="0"/>
              <a:buChar char="•"/>
            </a:pPr>
            <a:r>
              <a:rPr lang="en-US" sz="1500" dirty="0">
                <a:latin typeface="+mn-lt"/>
              </a:rPr>
              <a:t>The interaction between family structure and gender for anxiety was marginally significant, </a:t>
            </a:r>
            <a:r>
              <a:rPr lang="en-US" sz="1500" i="1" dirty="0">
                <a:latin typeface="+mn-lt"/>
              </a:rPr>
              <a:t>F</a:t>
            </a:r>
            <a:r>
              <a:rPr lang="en-US" sz="1500" dirty="0">
                <a:latin typeface="+mn-lt"/>
              </a:rPr>
              <a:t>(1, 250) = 3.79, </a:t>
            </a:r>
            <a:r>
              <a:rPr lang="en-US" sz="1500" i="1" dirty="0">
                <a:latin typeface="+mn-lt"/>
              </a:rPr>
              <a:t>p</a:t>
            </a:r>
            <a:r>
              <a:rPr lang="en-US" sz="1500" dirty="0">
                <a:latin typeface="+mn-lt"/>
              </a:rPr>
              <a:t> = .052 </a:t>
            </a:r>
          </a:p>
          <a:p>
            <a:pPr marL="285750" indent="-285750">
              <a:buFont typeface="Arial" panose="020B0604020202020204" pitchFamily="34" charset="0"/>
              <a:buChar char="•"/>
            </a:pPr>
            <a:r>
              <a:rPr lang="en-US" sz="1500" dirty="0">
                <a:latin typeface="+mn-lt"/>
              </a:rPr>
              <a:t>Women from intact families displayed lower levels of anxiety (</a:t>
            </a:r>
            <a:r>
              <a:rPr lang="en-US" sz="1500" i="1" dirty="0">
                <a:latin typeface="+mn-lt"/>
              </a:rPr>
              <a:t>M </a:t>
            </a:r>
            <a:r>
              <a:rPr lang="en-US" sz="1500" dirty="0">
                <a:latin typeface="+mn-lt"/>
              </a:rPr>
              <a:t>= 2.90, </a:t>
            </a:r>
            <a:r>
              <a:rPr lang="en-US" sz="1500" i="1" dirty="0">
                <a:latin typeface="+mn-lt"/>
              </a:rPr>
              <a:t>SD</a:t>
            </a:r>
            <a:r>
              <a:rPr lang="en-US" sz="1500" dirty="0">
                <a:latin typeface="+mn-lt"/>
              </a:rPr>
              <a:t> = 4.13) than women from nonintact families (</a:t>
            </a:r>
            <a:r>
              <a:rPr lang="en-US" sz="1500" i="1" dirty="0">
                <a:latin typeface="+mn-lt"/>
              </a:rPr>
              <a:t>M </a:t>
            </a:r>
            <a:r>
              <a:rPr lang="en-US" sz="1500" dirty="0">
                <a:latin typeface="+mn-lt"/>
              </a:rPr>
              <a:t>= 4.65, </a:t>
            </a:r>
            <a:r>
              <a:rPr lang="en-US" sz="1500" i="1" dirty="0">
                <a:latin typeface="+mn-lt"/>
              </a:rPr>
              <a:t>SD</a:t>
            </a:r>
            <a:r>
              <a:rPr lang="en-US" sz="1500" dirty="0">
                <a:latin typeface="+mn-lt"/>
              </a:rPr>
              <a:t> = 5.16), </a:t>
            </a:r>
            <a:r>
              <a:rPr lang="en-US" sz="1500" i="1" dirty="0">
                <a:latin typeface="+mn-lt"/>
              </a:rPr>
              <a:t>t</a:t>
            </a:r>
            <a:r>
              <a:rPr lang="en-US" sz="1500" dirty="0">
                <a:latin typeface="+mn-lt"/>
              </a:rPr>
              <a:t>(142) = -2.24, </a:t>
            </a:r>
            <a:r>
              <a:rPr lang="en-US" sz="1500" i="1" dirty="0">
                <a:latin typeface="+mn-lt"/>
              </a:rPr>
              <a:t>p</a:t>
            </a:r>
            <a:r>
              <a:rPr lang="en-US" sz="1500" dirty="0">
                <a:latin typeface="+mn-lt"/>
              </a:rPr>
              <a:t> = .02</a:t>
            </a:r>
          </a:p>
          <a:p>
            <a:pPr marL="285750" indent="-285750">
              <a:buFont typeface="Arial" panose="020B0604020202020204" pitchFamily="34" charset="0"/>
              <a:buChar char="•"/>
            </a:pPr>
            <a:r>
              <a:rPr lang="en-US" sz="1500" dirty="0">
                <a:latin typeface="+mn-lt"/>
              </a:rPr>
              <a:t>Women reported marginally higher levels of stress (</a:t>
            </a:r>
            <a:r>
              <a:rPr lang="en-US" sz="1500" i="1" dirty="0">
                <a:latin typeface="+mn-lt"/>
              </a:rPr>
              <a:t>M </a:t>
            </a:r>
            <a:r>
              <a:rPr lang="en-US" sz="1500" dirty="0">
                <a:latin typeface="+mn-lt"/>
              </a:rPr>
              <a:t>= 6.16, </a:t>
            </a:r>
            <a:r>
              <a:rPr lang="en-US" sz="1500" i="1" dirty="0">
                <a:latin typeface="+mn-lt"/>
              </a:rPr>
              <a:t>SD </a:t>
            </a:r>
            <a:r>
              <a:rPr lang="en-US" sz="1500" dirty="0">
                <a:latin typeface="+mn-lt"/>
              </a:rPr>
              <a:t>= 6.30) than men (</a:t>
            </a:r>
            <a:r>
              <a:rPr lang="en-US" sz="1500" i="1" dirty="0">
                <a:latin typeface="+mn-lt"/>
              </a:rPr>
              <a:t>M </a:t>
            </a:r>
            <a:r>
              <a:rPr lang="en-US" sz="1500" dirty="0">
                <a:latin typeface="+mn-lt"/>
              </a:rPr>
              <a:t>= 4.65, </a:t>
            </a:r>
            <a:r>
              <a:rPr lang="en-US" sz="1500" i="1" dirty="0">
                <a:latin typeface="+mn-lt"/>
              </a:rPr>
              <a:t>SD </a:t>
            </a:r>
            <a:r>
              <a:rPr lang="en-US" sz="1500" dirty="0">
                <a:latin typeface="+mn-lt"/>
              </a:rPr>
              <a:t>= 6.53), </a:t>
            </a:r>
            <a:r>
              <a:rPr lang="en-US" sz="1500" i="1" dirty="0">
                <a:latin typeface="+mn-lt"/>
              </a:rPr>
              <a:t>F</a:t>
            </a:r>
            <a:r>
              <a:rPr lang="en-US" sz="1500" dirty="0">
                <a:latin typeface="+mn-lt"/>
              </a:rPr>
              <a:t>(1, 250) = 2.32, </a:t>
            </a:r>
            <a:r>
              <a:rPr lang="en-US" sz="1500" i="1" dirty="0">
                <a:latin typeface="+mn-lt"/>
              </a:rPr>
              <a:t>p </a:t>
            </a:r>
            <a:r>
              <a:rPr lang="en-US" sz="1500" dirty="0">
                <a:latin typeface="+mn-lt"/>
              </a:rPr>
              <a:t>= .06</a:t>
            </a:r>
          </a:p>
          <a:p>
            <a:pPr marL="285750" indent="-285750">
              <a:buFont typeface="Arial" panose="020B0604020202020204" pitchFamily="34" charset="0"/>
              <a:buChar char="•"/>
            </a:pPr>
            <a:r>
              <a:rPr lang="en-US" sz="1500" dirty="0">
                <a:latin typeface="+mn-lt"/>
              </a:rPr>
              <a:t>Participants from intact families displayed more positive attitudes towards marriage (</a:t>
            </a:r>
            <a:r>
              <a:rPr lang="en-US" sz="1500" i="1" dirty="0">
                <a:latin typeface="+mn-lt"/>
              </a:rPr>
              <a:t>M </a:t>
            </a:r>
            <a:r>
              <a:rPr lang="en-US" sz="1500" dirty="0">
                <a:latin typeface="+mn-lt"/>
              </a:rPr>
              <a:t>= 40.05, </a:t>
            </a:r>
            <a:r>
              <a:rPr lang="en-US" sz="1500" i="1" dirty="0">
                <a:latin typeface="+mn-lt"/>
              </a:rPr>
              <a:t>SD </a:t>
            </a:r>
            <a:r>
              <a:rPr lang="en-US" sz="1500" dirty="0">
                <a:latin typeface="+mn-lt"/>
              </a:rPr>
              <a:t>= 9.65) than did participants from nonintact families (</a:t>
            </a:r>
            <a:r>
              <a:rPr lang="en-US" sz="1500" i="1" dirty="0">
                <a:latin typeface="+mn-lt"/>
              </a:rPr>
              <a:t>M = 35.65, </a:t>
            </a:r>
            <a:r>
              <a:rPr lang="en-US" sz="1500" dirty="0">
                <a:latin typeface="+mn-lt"/>
              </a:rPr>
              <a:t>SD = 9.87), </a:t>
            </a:r>
            <a:r>
              <a:rPr lang="en-US" sz="1500" i="1" dirty="0">
                <a:latin typeface="+mn-lt"/>
              </a:rPr>
              <a:t>F</a:t>
            </a:r>
            <a:r>
              <a:rPr lang="en-US" sz="1500" dirty="0">
                <a:latin typeface="+mn-lt"/>
              </a:rPr>
              <a:t>(1, 250) = 11.95, </a:t>
            </a:r>
            <a:r>
              <a:rPr lang="en-US" sz="1500" i="1" dirty="0">
                <a:latin typeface="+mn-lt"/>
              </a:rPr>
              <a:t>p </a:t>
            </a:r>
            <a:r>
              <a:rPr lang="en-US" sz="1500" dirty="0">
                <a:latin typeface="+mn-lt"/>
              </a:rPr>
              <a:t>= .001</a:t>
            </a:r>
          </a:p>
          <a:p>
            <a:pPr marL="285750" indent="-285750">
              <a:buFont typeface="Arial" panose="020B0604020202020204" pitchFamily="34" charset="0"/>
              <a:buChar char="•"/>
            </a:pPr>
            <a:r>
              <a:rPr lang="en-US" sz="1500" dirty="0">
                <a:latin typeface="+mn-lt"/>
              </a:rPr>
              <a:t>Women displayed marginally more positive attitudes towards marriage (</a:t>
            </a:r>
            <a:r>
              <a:rPr lang="en-US" sz="1500" i="1" dirty="0">
                <a:latin typeface="+mn-lt"/>
              </a:rPr>
              <a:t>M </a:t>
            </a:r>
            <a:r>
              <a:rPr lang="en-US" sz="1500" dirty="0">
                <a:latin typeface="+mn-lt"/>
              </a:rPr>
              <a:t>= 39.09, </a:t>
            </a:r>
            <a:r>
              <a:rPr lang="en-US" sz="1500" i="1" dirty="0">
                <a:latin typeface="+mn-lt"/>
              </a:rPr>
              <a:t>SD </a:t>
            </a:r>
            <a:r>
              <a:rPr lang="en-US" sz="1500" dirty="0">
                <a:latin typeface="+mn-lt"/>
              </a:rPr>
              <a:t>= 9.81) than did men (</a:t>
            </a:r>
            <a:r>
              <a:rPr lang="en-US" sz="1500" i="1" dirty="0">
                <a:latin typeface="+mn-lt"/>
              </a:rPr>
              <a:t>M </a:t>
            </a:r>
            <a:r>
              <a:rPr lang="en-US" sz="1500" dirty="0">
                <a:latin typeface="+mn-lt"/>
              </a:rPr>
              <a:t>= 36.61, </a:t>
            </a:r>
            <a:r>
              <a:rPr lang="en-US" sz="1500" i="1" dirty="0">
                <a:latin typeface="+mn-lt"/>
              </a:rPr>
              <a:t>SD </a:t>
            </a:r>
            <a:r>
              <a:rPr lang="en-US" sz="1500" dirty="0">
                <a:latin typeface="+mn-lt"/>
              </a:rPr>
              <a:t>= 10.19), </a:t>
            </a:r>
            <a:r>
              <a:rPr lang="en-US" sz="1500" i="1" dirty="0">
                <a:latin typeface="+mn-lt"/>
              </a:rPr>
              <a:t>F</a:t>
            </a:r>
            <a:r>
              <a:rPr lang="en-US" sz="1500" dirty="0">
                <a:latin typeface="+mn-lt"/>
              </a:rPr>
              <a:t>(1, 250) = 3.79, </a:t>
            </a:r>
            <a:r>
              <a:rPr lang="en-US" sz="1500" i="1" dirty="0">
                <a:latin typeface="+mn-lt"/>
              </a:rPr>
              <a:t>p </a:t>
            </a:r>
            <a:r>
              <a:rPr lang="en-US" sz="1500" dirty="0">
                <a:latin typeface="+mn-lt"/>
              </a:rPr>
              <a:t>= .052</a:t>
            </a:r>
          </a:p>
          <a:p>
            <a:pPr marL="285750" indent="-285750">
              <a:buFont typeface="Arial" panose="020B0604020202020204" pitchFamily="34" charset="0"/>
              <a:buChar char="•"/>
            </a:pPr>
            <a:r>
              <a:rPr lang="en-US" sz="1500" dirty="0">
                <a:latin typeface="+mn-lt"/>
              </a:rPr>
              <a:t>Participants from intact families reported a greater likelihood to marry (</a:t>
            </a:r>
            <a:r>
              <a:rPr lang="en-US" sz="1500" i="1" dirty="0">
                <a:latin typeface="+mn-lt"/>
              </a:rPr>
              <a:t>M </a:t>
            </a:r>
            <a:r>
              <a:rPr lang="en-US" sz="1500" dirty="0">
                <a:latin typeface="+mn-lt"/>
              </a:rPr>
              <a:t>= 14.61, </a:t>
            </a:r>
            <a:r>
              <a:rPr lang="en-US" sz="1500" i="1" dirty="0">
                <a:latin typeface="+mn-lt"/>
              </a:rPr>
              <a:t>SD </a:t>
            </a:r>
            <a:r>
              <a:rPr lang="en-US" sz="1500" dirty="0">
                <a:latin typeface="+mn-lt"/>
              </a:rPr>
              <a:t>= 4.16) than did participants from nonintact families (</a:t>
            </a:r>
            <a:r>
              <a:rPr lang="en-US" sz="1500" i="1" dirty="0">
                <a:latin typeface="+mn-lt"/>
              </a:rPr>
              <a:t>M </a:t>
            </a:r>
            <a:r>
              <a:rPr lang="en-US" sz="1500" dirty="0">
                <a:latin typeface="+mn-lt"/>
              </a:rPr>
              <a:t>= 13.09, </a:t>
            </a:r>
            <a:r>
              <a:rPr lang="en-US" sz="1500" i="1" dirty="0">
                <a:latin typeface="+mn-lt"/>
              </a:rPr>
              <a:t>SD </a:t>
            </a:r>
            <a:r>
              <a:rPr lang="en-US" sz="1500" dirty="0">
                <a:latin typeface="+mn-lt"/>
              </a:rPr>
              <a:t>= 4.24), </a:t>
            </a:r>
            <a:r>
              <a:rPr lang="en-US" sz="1500" i="1" dirty="0">
                <a:latin typeface="+mn-lt"/>
              </a:rPr>
              <a:t>F</a:t>
            </a:r>
            <a:r>
              <a:rPr lang="en-US" sz="1500" dirty="0">
                <a:latin typeface="+mn-lt"/>
              </a:rPr>
              <a:t>(1, 250) = 7.66, </a:t>
            </a:r>
            <a:r>
              <a:rPr lang="en-US" sz="1500" i="1" dirty="0">
                <a:latin typeface="+mn-lt"/>
              </a:rPr>
              <a:t>p</a:t>
            </a:r>
            <a:r>
              <a:rPr lang="en-US" sz="1500" dirty="0">
                <a:latin typeface="+mn-lt"/>
              </a:rPr>
              <a:t> = .006</a:t>
            </a:r>
          </a:p>
          <a:p>
            <a:pPr marL="285750" indent="-285750">
              <a:buFont typeface="Arial" panose="020B0604020202020204" pitchFamily="34" charset="0"/>
              <a:buChar char="•"/>
            </a:pPr>
            <a:r>
              <a:rPr lang="en-US" sz="1500" dirty="0">
                <a:latin typeface="+mn-lt"/>
              </a:rPr>
              <a:t>Women reported a greater likelihood to marry (</a:t>
            </a:r>
            <a:r>
              <a:rPr lang="en-US" sz="1500" i="1" dirty="0">
                <a:latin typeface="+mn-lt"/>
              </a:rPr>
              <a:t>M = </a:t>
            </a:r>
            <a:r>
              <a:rPr lang="en-US" sz="1500" dirty="0">
                <a:latin typeface="+mn-lt"/>
              </a:rPr>
              <a:t>14.62, </a:t>
            </a:r>
            <a:r>
              <a:rPr lang="en-US" sz="1500" i="1" dirty="0">
                <a:latin typeface="+mn-lt"/>
              </a:rPr>
              <a:t>SD </a:t>
            </a:r>
            <a:r>
              <a:rPr lang="en-US" sz="1500" dirty="0">
                <a:latin typeface="+mn-lt"/>
              </a:rPr>
              <a:t>= 4.20) than men (</a:t>
            </a:r>
            <a:r>
              <a:rPr lang="en-US" sz="1500" i="1" dirty="0">
                <a:latin typeface="+mn-lt"/>
              </a:rPr>
              <a:t>M </a:t>
            </a:r>
            <a:r>
              <a:rPr lang="en-US" sz="1500" dirty="0">
                <a:latin typeface="+mn-lt"/>
              </a:rPr>
              <a:t>= 13.07, 4.30), </a:t>
            </a:r>
            <a:r>
              <a:rPr lang="en-US" sz="1500" i="1" dirty="0">
                <a:latin typeface="+mn-lt"/>
              </a:rPr>
              <a:t>F</a:t>
            </a:r>
            <a:r>
              <a:rPr lang="en-US" sz="1500" dirty="0">
                <a:latin typeface="+mn-lt"/>
              </a:rPr>
              <a:t>(1, 250) = 8.05, </a:t>
            </a:r>
            <a:r>
              <a:rPr lang="en-US" sz="1500" i="1" dirty="0">
                <a:latin typeface="+mn-lt"/>
              </a:rPr>
              <a:t>p</a:t>
            </a:r>
            <a:r>
              <a:rPr lang="en-US" sz="1500" dirty="0">
                <a:latin typeface="+mn-lt"/>
              </a:rPr>
              <a:t> = .005</a:t>
            </a:r>
          </a:p>
          <a:p>
            <a:pPr marL="285750" indent="-285750">
              <a:buFont typeface="Arial" panose="020B0604020202020204" pitchFamily="34" charset="0"/>
              <a:buChar char="•"/>
            </a:pPr>
            <a:r>
              <a:rPr lang="en-US" sz="1500" dirty="0">
                <a:latin typeface="+mn-lt"/>
              </a:rPr>
              <a:t>Women reported a stronger desire to have children (</a:t>
            </a:r>
            <a:r>
              <a:rPr lang="en-US" sz="1500" i="1" dirty="0">
                <a:latin typeface="+mn-lt"/>
              </a:rPr>
              <a:t>M </a:t>
            </a:r>
            <a:r>
              <a:rPr lang="en-US" sz="1500" dirty="0">
                <a:latin typeface="+mn-lt"/>
              </a:rPr>
              <a:t>= 51.75, </a:t>
            </a:r>
            <a:r>
              <a:rPr lang="en-US" sz="1500" i="1" dirty="0">
                <a:latin typeface="+mn-lt"/>
              </a:rPr>
              <a:t>SD </a:t>
            </a:r>
            <a:r>
              <a:rPr lang="en-US" sz="1500" dirty="0">
                <a:latin typeface="+mn-lt"/>
              </a:rPr>
              <a:t>= 12.28) than did men (</a:t>
            </a:r>
            <a:r>
              <a:rPr lang="en-US" sz="1500" i="1" dirty="0">
                <a:latin typeface="+mn-lt"/>
              </a:rPr>
              <a:t>M </a:t>
            </a:r>
            <a:r>
              <a:rPr lang="en-US" sz="1500" dirty="0">
                <a:latin typeface="+mn-lt"/>
              </a:rPr>
              <a:t>= 46.76, </a:t>
            </a:r>
            <a:r>
              <a:rPr lang="en-US" sz="1500" i="1" dirty="0">
                <a:latin typeface="+mn-lt"/>
              </a:rPr>
              <a:t>SD</a:t>
            </a:r>
            <a:r>
              <a:rPr lang="en-US" sz="1500" dirty="0">
                <a:latin typeface="+mn-lt"/>
              </a:rPr>
              <a:t> = 12.76), </a:t>
            </a:r>
            <a:r>
              <a:rPr lang="en-US" sz="1500" i="1" dirty="0">
                <a:latin typeface="+mn-lt"/>
              </a:rPr>
              <a:t>F</a:t>
            </a:r>
            <a:r>
              <a:rPr lang="en-US" sz="1500" dirty="0">
                <a:latin typeface="+mn-lt"/>
              </a:rPr>
              <a:t>(1, 250) = 9.83, </a:t>
            </a:r>
            <a:r>
              <a:rPr lang="en-US" sz="1500" i="1" dirty="0">
                <a:latin typeface="+mn-lt"/>
              </a:rPr>
              <a:t>p</a:t>
            </a:r>
            <a:r>
              <a:rPr lang="en-US" sz="1500" dirty="0">
                <a:latin typeface="+mn-lt"/>
              </a:rPr>
              <a:t> = .002</a:t>
            </a:r>
          </a:p>
        </p:txBody>
      </p:sp>
      <p:sp>
        <p:nvSpPr>
          <p:cNvPr id="13" name="Text Placeholder 12">
            <a:extLst>
              <a:ext uri="{FF2B5EF4-FFF2-40B4-BE49-F238E27FC236}">
                <a16:creationId xmlns:a16="http://schemas.microsoft.com/office/drawing/2014/main" id="{2494D28F-7D57-4849-A3CC-C99FF1E9B1A4}"/>
              </a:ext>
            </a:extLst>
          </p:cNvPr>
          <p:cNvSpPr>
            <a:spLocks noGrp="1"/>
          </p:cNvSpPr>
          <p:nvPr>
            <p:ph type="body" sz="quarter" idx="23"/>
          </p:nvPr>
        </p:nvSpPr>
        <p:spPr>
          <a:xfrm>
            <a:off x="9467402" y="3509910"/>
            <a:ext cx="8402858" cy="3043018"/>
          </a:xfrm>
        </p:spPr>
        <p:txBody>
          <a:bodyPr/>
          <a:lstStyle/>
          <a:p>
            <a:r>
              <a:rPr lang="en-US" sz="1500" dirty="0">
                <a:latin typeface="+mn-lt"/>
              </a:rPr>
              <a:t>It was hypothesized that…</a:t>
            </a:r>
          </a:p>
          <a:p>
            <a:pPr marL="285750" lvl="0" indent="-285750">
              <a:buFont typeface="Arial" panose="020B0604020202020204" pitchFamily="34" charset="0"/>
              <a:buChar char="•"/>
            </a:pPr>
            <a:r>
              <a:rPr lang="en-US" sz="1500" dirty="0">
                <a:latin typeface="+mn-lt"/>
              </a:rPr>
              <a:t>Participants from intact families would report more positive attitudes towards marriage, a greater intention to marry, and a greater desire to have children than would participants from nonintact families.</a:t>
            </a:r>
          </a:p>
          <a:p>
            <a:pPr marL="0" lvl="0" indent="0"/>
            <a:endParaRPr lang="en-US" sz="1500" dirty="0">
              <a:latin typeface="+mn-lt"/>
            </a:endParaRPr>
          </a:p>
          <a:p>
            <a:pPr marL="285750" lvl="0" indent="-285750">
              <a:buFont typeface="Arial" panose="020B0604020202020204" pitchFamily="34" charset="0"/>
              <a:buChar char="•"/>
            </a:pPr>
            <a:r>
              <a:rPr lang="en-US" sz="1500" dirty="0">
                <a:latin typeface="+mn-lt"/>
              </a:rPr>
              <a:t>Participants from intact families would desire children more than those from nonintact families. </a:t>
            </a:r>
          </a:p>
          <a:p>
            <a:pPr marL="0" lvl="0" indent="0"/>
            <a:endParaRPr lang="en-US" sz="1500" dirty="0">
              <a:latin typeface="+mn-lt"/>
            </a:endParaRPr>
          </a:p>
          <a:p>
            <a:pPr marL="285750" lvl="0" indent="-285750">
              <a:buFont typeface="Arial" panose="020B0604020202020204" pitchFamily="34" charset="0"/>
              <a:buChar char="•"/>
            </a:pPr>
            <a:r>
              <a:rPr lang="en-US" sz="1500" dirty="0">
                <a:latin typeface="+mn-lt"/>
              </a:rPr>
              <a:t>Participants from nonintact families would report less interest in obtaining a higher level of education beyond college and would score lower on measures of mental health (the DASS-21) than would participants from intact families.</a:t>
            </a:r>
          </a:p>
          <a:p>
            <a:endParaRPr lang="en-US" sz="1300" dirty="0"/>
          </a:p>
        </p:txBody>
      </p:sp>
      <p:sp>
        <p:nvSpPr>
          <p:cNvPr id="14" name="Text Placeholder 13">
            <a:extLst>
              <a:ext uri="{FF2B5EF4-FFF2-40B4-BE49-F238E27FC236}">
                <a16:creationId xmlns:a16="http://schemas.microsoft.com/office/drawing/2014/main" id="{B4741AFE-2637-7F45-9A76-02C5CF95CBF7}"/>
              </a:ext>
            </a:extLst>
          </p:cNvPr>
          <p:cNvSpPr>
            <a:spLocks noGrp="1"/>
          </p:cNvSpPr>
          <p:nvPr>
            <p:ph type="body" sz="quarter" idx="24"/>
          </p:nvPr>
        </p:nvSpPr>
        <p:spPr>
          <a:xfrm>
            <a:off x="9475656" y="3065835"/>
            <a:ext cx="8487172" cy="428684"/>
          </a:xfrm>
          <a:solidFill>
            <a:srgbClr val="1A87DC"/>
          </a:solidFill>
          <a:ln>
            <a:noFill/>
          </a:ln>
        </p:spPr>
        <p:style>
          <a:lnRef idx="0">
            <a:scrgbClr r="0" g="0" b="0"/>
          </a:lnRef>
          <a:fillRef idx="0">
            <a:scrgbClr r="0" g="0" b="0"/>
          </a:fillRef>
          <a:effectRef idx="0">
            <a:scrgbClr r="0" g="0" b="0"/>
          </a:effectRef>
          <a:fontRef idx="minor">
            <a:schemeClr val="lt1"/>
          </a:fontRef>
        </p:style>
        <p:txBody>
          <a:bodyPr/>
          <a:lstStyle/>
          <a:p>
            <a:r>
              <a:rPr lang="en-US" dirty="0"/>
              <a:t>HYPOTHESES</a:t>
            </a:r>
          </a:p>
        </p:txBody>
      </p:sp>
      <p:sp>
        <p:nvSpPr>
          <p:cNvPr id="15" name="Text Placeholder 14">
            <a:extLst>
              <a:ext uri="{FF2B5EF4-FFF2-40B4-BE49-F238E27FC236}">
                <a16:creationId xmlns:a16="http://schemas.microsoft.com/office/drawing/2014/main" id="{740A3088-34A8-034F-8254-CF7E18B27941}"/>
              </a:ext>
            </a:extLst>
          </p:cNvPr>
          <p:cNvSpPr>
            <a:spLocks noGrp="1"/>
          </p:cNvSpPr>
          <p:nvPr>
            <p:ph type="body" sz="quarter" idx="25"/>
          </p:nvPr>
        </p:nvSpPr>
        <p:spPr>
          <a:xfrm>
            <a:off x="9469555" y="11441115"/>
            <a:ext cx="8485019" cy="536199"/>
          </a:xfrm>
          <a:solidFill>
            <a:srgbClr val="1A87DC"/>
          </a:solidFill>
          <a:ln>
            <a:noFill/>
          </a:ln>
        </p:spPr>
        <p:style>
          <a:lnRef idx="0">
            <a:scrgbClr r="0" g="0" b="0"/>
          </a:lnRef>
          <a:fillRef idx="0">
            <a:scrgbClr r="0" g="0" b="0"/>
          </a:fillRef>
          <a:effectRef idx="0">
            <a:scrgbClr r="0" g="0" b="0"/>
          </a:effectRef>
          <a:fontRef idx="minor">
            <a:schemeClr val="lt1"/>
          </a:fontRef>
        </p:style>
        <p:txBody>
          <a:bodyPr/>
          <a:lstStyle/>
          <a:p>
            <a:r>
              <a:rPr lang="en-US" dirty="0"/>
              <a:t>DISCUSSION</a:t>
            </a:r>
          </a:p>
        </p:txBody>
      </p:sp>
      <p:sp>
        <p:nvSpPr>
          <p:cNvPr id="16" name="Text Placeholder 15">
            <a:extLst>
              <a:ext uri="{FF2B5EF4-FFF2-40B4-BE49-F238E27FC236}">
                <a16:creationId xmlns:a16="http://schemas.microsoft.com/office/drawing/2014/main" id="{8EAF58F8-07CB-0048-8E10-ADABAEB650EA}"/>
              </a:ext>
            </a:extLst>
          </p:cNvPr>
          <p:cNvSpPr>
            <a:spLocks noGrp="1"/>
          </p:cNvSpPr>
          <p:nvPr>
            <p:ph type="body" sz="quarter" idx="26"/>
          </p:nvPr>
        </p:nvSpPr>
        <p:spPr>
          <a:xfrm>
            <a:off x="9487139" y="12094673"/>
            <a:ext cx="8265853" cy="6985635"/>
          </a:xfrm>
        </p:spPr>
        <p:txBody>
          <a:bodyPr/>
          <a:lstStyle/>
          <a:p>
            <a:pPr lvl="0"/>
            <a:r>
              <a:rPr lang="en-US" sz="1500" dirty="0">
                <a:latin typeface="+mn-lt"/>
              </a:rPr>
              <a:t>Overall the findings indicate a relationship between family structure growing up and later life decisions. Participants from intact families reported more positive attitudes towards marriage and greater intent to marry than did participants from nonintact families. (See also </a:t>
            </a:r>
            <a:r>
              <a:rPr lang="en-US" sz="1500" dirty="0" err="1">
                <a:latin typeface="+mn-lt"/>
              </a:rPr>
              <a:t>Alquashan</a:t>
            </a:r>
            <a:r>
              <a:rPr lang="en-US" sz="1500" dirty="0">
                <a:latin typeface="+mn-lt"/>
              </a:rPr>
              <a:t> &amp; </a:t>
            </a:r>
            <a:r>
              <a:rPr lang="en-US" sz="1500" dirty="0" err="1">
                <a:latin typeface="+mn-lt"/>
              </a:rPr>
              <a:t>Alkandari</a:t>
            </a:r>
            <a:r>
              <a:rPr lang="en-US" sz="1500" dirty="0">
                <a:latin typeface="+mn-lt"/>
              </a:rPr>
              <a:t>, 2010; Long, 2001). There was no difference between intact and nonintact families on desire to have children, but there was an effect of gender. The lack of difference between intact and nonintact families on desire for children is surprising because nonintact families reported less positive attitudes towards marriage and less intention of marriage; therefore, one might expect them to report less desire for children. And although no studies have examined family structure and desire to have children, previous studies have reported other negative long-term effects among people from nonintact families (e.g., Amato &amp; Keith, 1991 as cited in Amato &amp; Sobolewski, 2001; McCabe, 1972; Scott &amp; Warren, 2007). </a:t>
            </a:r>
          </a:p>
          <a:p>
            <a:pPr lvl="0"/>
            <a:endParaRPr lang="en-US" sz="1500" dirty="0">
              <a:latin typeface="+mn-lt"/>
            </a:endParaRPr>
          </a:p>
          <a:p>
            <a:r>
              <a:rPr lang="en-US" sz="1500" dirty="0">
                <a:latin typeface="+mn-lt"/>
              </a:rPr>
              <a:t> Another possibility is that this study examined young adults who, regardless of family structure, may currently have a lower desire for children relative to older adults. The age at which people have children is older than in previous decades (Scott &amp; Warren, 2007). Differences between people from intact and nonintact families may emerge at a later age. Family structure did not affect total DASS-21 scores. This finding contradicts previous studies which found effects of family structure on mental health (e.g., Amato &amp; Keith, 1991 as cited in Amato &amp; Sobolewski, 2001; Hetherington, Cox &amp; Cox, 1985; </a:t>
            </a:r>
            <a:r>
              <a:rPr lang="en-US" sz="1500" dirty="0" err="1">
                <a:latin typeface="+mn-lt"/>
              </a:rPr>
              <a:t>Kalter</a:t>
            </a:r>
            <a:r>
              <a:rPr lang="en-US" sz="1500" dirty="0">
                <a:latin typeface="+mn-lt"/>
              </a:rPr>
              <a:t>, 1987 as cited in McCabe, 1997). Possibly, participants in this study were more resilient than those of previous studies, enabling them to experience fewer mental health issues. Participants from intact and nonintact families did not score high enough, on average, to be categorized beyond normal levels of depression, anxiety, or stress. </a:t>
            </a:r>
          </a:p>
          <a:p>
            <a:endParaRPr lang="en-US" sz="1500" dirty="0">
              <a:latin typeface="+mn-lt"/>
            </a:endParaRPr>
          </a:p>
          <a:p>
            <a:r>
              <a:rPr lang="en-US" sz="1500" dirty="0">
                <a:latin typeface="+mn-lt"/>
              </a:rPr>
              <a:t> Cell sizes for the various nonintact family structures were too small to analyze separately. Future studies should attempt to collect data from people from more varied nonintact family structures such as divorced and remarried, deceased, and single parent. </a:t>
            </a:r>
          </a:p>
          <a:p>
            <a:endParaRPr lang="en-US" sz="1500" dirty="0">
              <a:latin typeface="+mn-lt"/>
            </a:endParaRPr>
          </a:p>
          <a:p>
            <a:pPr marL="0" indent="0"/>
            <a:endParaRPr lang="en-US" dirty="0"/>
          </a:p>
        </p:txBody>
      </p:sp>
      <p:sp>
        <p:nvSpPr>
          <p:cNvPr id="17" name="Text Placeholder 16">
            <a:extLst>
              <a:ext uri="{FF2B5EF4-FFF2-40B4-BE49-F238E27FC236}">
                <a16:creationId xmlns:a16="http://schemas.microsoft.com/office/drawing/2014/main" id="{26CF39F6-092B-E94E-B5C5-1939C4A1F807}"/>
              </a:ext>
            </a:extLst>
          </p:cNvPr>
          <p:cNvSpPr>
            <a:spLocks noGrp="1"/>
          </p:cNvSpPr>
          <p:nvPr>
            <p:ph type="body" sz="quarter" idx="27"/>
          </p:nvPr>
        </p:nvSpPr>
        <p:spPr>
          <a:xfrm>
            <a:off x="18383343" y="8769883"/>
            <a:ext cx="8485018" cy="428684"/>
          </a:xfrm>
          <a:solidFill>
            <a:srgbClr val="1A87DC"/>
          </a:solidFill>
          <a:ln>
            <a:noFill/>
          </a:ln>
        </p:spPr>
        <p:style>
          <a:lnRef idx="0">
            <a:scrgbClr r="0" g="0" b="0"/>
          </a:lnRef>
          <a:fillRef idx="0">
            <a:scrgbClr r="0" g="0" b="0"/>
          </a:fillRef>
          <a:effectRef idx="0">
            <a:scrgbClr r="0" g="0" b="0"/>
          </a:effectRef>
          <a:fontRef idx="minor">
            <a:schemeClr val="lt1"/>
          </a:fontRef>
        </p:style>
        <p:txBody>
          <a:bodyPr/>
          <a:lstStyle/>
          <a:p>
            <a:r>
              <a:rPr lang="en-US" dirty="0"/>
              <a:t>REFERENCES</a:t>
            </a:r>
          </a:p>
        </p:txBody>
      </p:sp>
      <p:sp>
        <p:nvSpPr>
          <p:cNvPr id="18" name="Text Placeholder 17">
            <a:extLst>
              <a:ext uri="{FF2B5EF4-FFF2-40B4-BE49-F238E27FC236}">
                <a16:creationId xmlns:a16="http://schemas.microsoft.com/office/drawing/2014/main" id="{E55C99E0-1C96-FC43-A53D-919A970747D9}"/>
              </a:ext>
            </a:extLst>
          </p:cNvPr>
          <p:cNvSpPr>
            <a:spLocks noGrp="1"/>
          </p:cNvSpPr>
          <p:nvPr>
            <p:ph type="body" sz="quarter" idx="28"/>
          </p:nvPr>
        </p:nvSpPr>
        <p:spPr>
          <a:xfrm>
            <a:off x="18340421" y="9075082"/>
            <a:ext cx="8488163" cy="10204978"/>
          </a:xfrm>
        </p:spPr>
        <p:txBody>
          <a:bodyPr/>
          <a:lstStyle/>
          <a:p>
            <a:r>
              <a:rPr lang="en-US" sz="1075" dirty="0" err="1">
                <a:latin typeface="+mn-lt"/>
              </a:rPr>
              <a:t>Aderka</a:t>
            </a:r>
            <a:r>
              <a:rPr lang="en-US" sz="1075" dirty="0">
                <a:latin typeface="+mn-lt"/>
              </a:rPr>
              <a:t>, I. M., Bryant, R. A., Hinton, D. E., Hofmann, S. G., &amp; Nickerson, A. (2013). The impacts of parental loss and adverse parenting on mental health: Findings from the National Comorbidity Survey-Replication. </a:t>
            </a:r>
            <a:r>
              <a:rPr lang="en-US" sz="1075" i="1" dirty="0">
                <a:latin typeface="+mn-lt"/>
              </a:rPr>
              <a:t>Psychological Trauma: Theory, Research, Practice, and Policy, 5</a:t>
            </a:r>
            <a:r>
              <a:rPr lang="en-US" sz="1075" dirty="0">
                <a:latin typeface="+mn-lt"/>
              </a:rPr>
              <a:t>(2), 119-127. </a:t>
            </a:r>
            <a:r>
              <a:rPr lang="en-US" sz="1075" dirty="0" err="1">
                <a:latin typeface="+mn-lt"/>
              </a:rPr>
              <a:t>doi</a:t>
            </a:r>
            <a:r>
              <a:rPr lang="en-US" sz="1075" dirty="0">
                <a:latin typeface="+mn-lt"/>
              </a:rPr>
              <a:t>: 10.1037/a0025695</a:t>
            </a:r>
          </a:p>
          <a:p>
            <a:r>
              <a:rPr lang="en-US" sz="1075" dirty="0" err="1">
                <a:latin typeface="+mn-lt"/>
              </a:rPr>
              <a:t>Alquashan</a:t>
            </a:r>
            <a:r>
              <a:rPr lang="en-US" sz="1075" dirty="0">
                <a:latin typeface="+mn-lt"/>
              </a:rPr>
              <a:t>, H., &amp; </a:t>
            </a:r>
            <a:r>
              <a:rPr lang="en-US" sz="1075" dirty="0" err="1">
                <a:latin typeface="+mn-lt"/>
              </a:rPr>
              <a:t>Alkandari</a:t>
            </a:r>
            <a:r>
              <a:rPr lang="en-US" sz="1075" dirty="0">
                <a:latin typeface="+mn-lt"/>
              </a:rPr>
              <a:t>, H. (2010). Attitudes of Kuwaiti young adults toward marriage and divorce: A comparative study between young adults from intact and divorced families. </a:t>
            </a:r>
            <a:r>
              <a:rPr lang="en-US" sz="1075" i="1" dirty="0">
                <a:latin typeface="+mn-lt"/>
              </a:rPr>
              <a:t>Advances in Social Work, 11</a:t>
            </a:r>
            <a:r>
              <a:rPr lang="en-US" sz="1075" dirty="0">
                <a:latin typeface="+mn-lt"/>
              </a:rPr>
              <a:t>(1), 33-47. </a:t>
            </a:r>
          </a:p>
          <a:p>
            <a:r>
              <a:rPr lang="en-US" sz="1075" dirty="0">
                <a:latin typeface="+mn-lt"/>
              </a:rPr>
              <a:t>Amato, P. R. (2001). Children of divorce in the 1990s: An update of the Amato and Keith (1991) meta-analysis. </a:t>
            </a:r>
            <a:r>
              <a:rPr lang="en-US" sz="1075" i="1" dirty="0">
                <a:latin typeface="+mn-lt"/>
              </a:rPr>
              <a:t>Journal of Family Psychology, 15,</a:t>
            </a:r>
            <a:r>
              <a:rPr lang="en-US" sz="1075" dirty="0">
                <a:latin typeface="+mn-lt"/>
              </a:rPr>
              <a:t> 355-370. </a:t>
            </a:r>
          </a:p>
          <a:p>
            <a:r>
              <a:rPr lang="en-US" sz="1075" dirty="0">
                <a:latin typeface="+mn-lt"/>
              </a:rPr>
              <a:t>Amato, P. R., &amp; Sobolewski, J. M. (2001). The effects of divorce and marital discord on adult children’s psychological well-being. </a:t>
            </a:r>
            <a:r>
              <a:rPr lang="en-US" sz="1075" i="1" dirty="0">
                <a:latin typeface="+mn-lt"/>
              </a:rPr>
              <a:t>American Sociological Review, 66</a:t>
            </a:r>
            <a:r>
              <a:rPr lang="en-US" sz="1075" dirty="0">
                <a:latin typeface="+mn-lt"/>
              </a:rPr>
              <a:t> (6), 900-921. </a:t>
            </a:r>
          </a:p>
          <a:p>
            <a:r>
              <a:rPr lang="en-US" sz="1075" dirty="0">
                <a:latin typeface="+mn-lt"/>
              </a:rPr>
              <a:t>Anthony, C. J., </a:t>
            </a:r>
            <a:r>
              <a:rPr lang="en-US" sz="1075" dirty="0" err="1">
                <a:latin typeface="+mn-lt"/>
              </a:rPr>
              <a:t>DiPerna</a:t>
            </a:r>
            <a:r>
              <a:rPr lang="en-US" sz="1075" dirty="0">
                <a:latin typeface="+mn-lt"/>
              </a:rPr>
              <a:t>, J. C., &amp; Amato, P. R. (2014). Divorce, approaches to learning, and children’s academic achievement: A longitudinal analysis of mediated and moderated effects. </a:t>
            </a:r>
            <a:r>
              <a:rPr lang="en-US" sz="1075" i="1" dirty="0">
                <a:latin typeface="+mn-lt"/>
              </a:rPr>
              <a:t>Journal of School Psychology, 52, </a:t>
            </a:r>
            <a:r>
              <a:rPr lang="en-US" sz="1075" dirty="0">
                <a:latin typeface="+mn-lt"/>
              </a:rPr>
              <a:t>249-261. </a:t>
            </a:r>
          </a:p>
          <a:p>
            <a:r>
              <a:rPr lang="en-US" sz="1075" dirty="0">
                <a:latin typeface="+mn-lt"/>
              </a:rPr>
              <a:t>Biller, H. B. (1974). </a:t>
            </a:r>
            <a:r>
              <a:rPr lang="en-US" sz="1075" i="1" dirty="0">
                <a:latin typeface="+mn-lt"/>
              </a:rPr>
              <a:t>Paternal deprivation. </a:t>
            </a:r>
            <a:r>
              <a:rPr lang="en-US" sz="1075" dirty="0">
                <a:latin typeface="+mn-lt"/>
              </a:rPr>
              <a:t>Toronto, Canada: Lexington Books. </a:t>
            </a:r>
          </a:p>
          <a:p>
            <a:r>
              <a:rPr lang="en-US" sz="1075" dirty="0" err="1">
                <a:latin typeface="+mn-lt"/>
              </a:rPr>
              <a:t>Borgers</a:t>
            </a:r>
            <a:r>
              <a:rPr lang="en-US" sz="1075" dirty="0">
                <a:latin typeface="+mn-lt"/>
              </a:rPr>
              <a:t>, N., </a:t>
            </a:r>
            <a:r>
              <a:rPr lang="en-US" sz="1075" dirty="0" err="1">
                <a:latin typeface="+mn-lt"/>
              </a:rPr>
              <a:t>Dronkers</a:t>
            </a:r>
            <a:r>
              <a:rPr lang="en-US" sz="1075" dirty="0">
                <a:latin typeface="+mn-lt"/>
              </a:rPr>
              <a:t>, J., &amp; Van </a:t>
            </a:r>
            <a:r>
              <a:rPr lang="en-US" sz="1075" dirty="0" err="1">
                <a:latin typeface="+mn-lt"/>
              </a:rPr>
              <a:t>Praag</a:t>
            </a:r>
            <a:r>
              <a:rPr lang="en-US" sz="1075" dirty="0">
                <a:latin typeface="+mn-lt"/>
              </a:rPr>
              <a:t>, B. M. S. (1996). The effects of different forms of two- and single-parent families on the well-being of their children in Dutch secondary education. </a:t>
            </a:r>
            <a:r>
              <a:rPr lang="en-US" sz="1075" i="1" dirty="0">
                <a:latin typeface="+mn-lt"/>
              </a:rPr>
              <a:t>Social Psychology of Education, 1</a:t>
            </a:r>
            <a:r>
              <a:rPr lang="en-US" sz="1075" dirty="0">
                <a:latin typeface="+mn-lt"/>
              </a:rPr>
              <a:t>, 147-169. </a:t>
            </a:r>
          </a:p>
          <a:p>
            <a:r>
              <a:rPr lang="en-US" sz="1075" dirty="0">
                <a:latin typeface="+mn-lt"/>
              </a:rPr>
              <a:t>Hamilton, M. L. (1977). </a:t>
            </a:r>
            <a:r>
              <a:rPr lang="en-US" sz="1075" i="1" dirty="0">
                <a:latin typeface="+mn-lt"/>
              </a:rPr>
              <a:t>Father’s influence on children. </a:t>
            </a:r>
            <a:r>
              <a:rPr lang="en-US" sz="1075" dirty="0">
                <a:latin typeface="+mn-lt"/>
              </a:rPr>
              <a:t>Chicago: Nelson-Hall. </a:t>
            </a:r>
          </a:p>
          <a:p>
            <a:r>
              <a:rPr lang="en-US" sz="1075" dirty="0">
                <a:latin typeface="+mn-lt"/>
              </a:rPr>
              <a:t>Henry, J. D., &amp; Crawford, J. R. (2005). The short version of the Depression Anxiety and Stress Scales (DASS-21):</a:t>
            </a:r>
            <a:r>
              <a:rPr lang="en-US" sz="1075" i="1" dirty="0">
                <a:latin typeface="+mn-lt"/>
              </a:rPr>
              <a:t> </a:t>
            </a:r>
            <a:r>
              <a:rPr lang="en-US" sz="1075" dirty="0">
                <a:latin typeface="+mn-lt"/>
              </a:rPr>
              <a:t>Construct validity and normative data in a large non-clinical sample. </a:t>
            </a:r>
            <a:r>
              <a:rPr lang="en-US" sz="1075" i="1" dirty="0">
                <a:latin typeface="+mn-lt"/>
              </a:rPr>
              <a:t>British Journal of Clinical Psychology, 44</a:t>
            </a:r>
            <a:r>
              <a:rPr lang="en-US" sz="1075" dirty="0">
                <a:latin typeface="+mn-lt"/>
              </a:rPr>
              <a:t>, 227-239. </a:t>
            </a:r>
            <a:r>
              <a:rPr lang="en-US" sz="1075" dirty="0" err="1">
                <a:latin typeface="+mn-lt"/>
              </a:rPr>
              <a:t>doi</a:t>
            </a:r>
            <a:r>
              <a:rPr lang="en-US" sz="1075" dirty="0">
                <a:latin typeface="+mn-lt"/>
              </a:rPr>
              <a:t>: 10.1348/014466505X29657</a:t>
            </a:r>
          </a:p>
          <a:p>
            <a:r>
              <a:rPr lang="en-US" sz="1075" dirty="0">
                <a:latin typeface="+mn-lt"/>
              </a:rPr>
              <a:t>Hetherington, E. M. (1972). Effects of father absence on personality development in adolescent daughters. </a:t>
            </a:r>
            <a:r>
              <a:rPr lang="en-US" sz="1075" i="1" dirty="0">
                <a:latin typeface="+mn-lt"/>
              </a:rPr>
              <a:t>Developmental Psychology, 7, </a:t>
            </a:r>
            <a:r>
              <a:rPr lang="en-US" sz="1075" dirty="0">
                <a:latin typeface="+mn-lt"/>
              </a:rPr>
              <a:t>313-326. </a:t>
            </a:r>
          </a:p>
          <a:p>
            <a:r>
              <a:rPr lang="en-US" sz="1075" dirty="0">
                <a:latin typeface="+mn-lt"/>
              </a:rPr>
              <a:t>Hetherington, E. M., Cox, M., &amp; Cox, R. (1985). Long-term effects of divorce and remarriage on the adjustment of children. </a:t>
            </a:r>
            <a:r>
              <a:rPr lang="en-US" sz="1075" i="1" dirty="0">
                <a:latin typeface="+mn-lt"/>
              </a:rPr>
              <a:t>Journal of the American Academy of Child Psychiatry, 24, </a:t>
            </a:r>
            <a:r>
              <a:rPr lang="en-US" sz="1075" dirty="0">
                <a:latin typeface="+mn-lt"/>
              </a:rPr>
              <a:t>518-530. </a:t>
            </a:r>
          </a:p>
          <a:p>
            <a:r>
              <a:rPr lang="en-US" sz="1075" dirty="0">
                <a:latin typeface="+mn-lt"/>
              </a:rPr>
              <a:t>Huang, Y., &amp; Lin, S. (2014). Attitudes of Taiwanese college students toward marriage: A comparative study of different family types and gender. </a:t>
            </a:r>
            <a:r>
              <a:rPr lang="en-US" sz="1075" i="1" dirty="0">
                <a:latin typeface="+mn-lt"/>
              </a:rPr>
              <a:t>Journal of Comparative Family Studies, 45</a:t>
            </a:r>
            <a:r>
              <a:rPr lang="en-US" sz="1075" dirty="0">
                <a:latin typeface="+mn-lt"/>
              </a:rPr>
              <a:t>(3), 425-438. </a:t>
            </a:r>
          </a:p>
          <a:p>
            <a:r>
              <a:rPr lang="en-US" sz="1075" dirty="0">
                <a:latin typeface="+mn-lt"/>
              </a:rPr>
              <a:t>Le, M. T. H., Tran, T. D., Holton, S., Nguyen, H. T., Wolfe, R., &amp; Fisher, J. (2017). Reliability, convergent validity and factor structure of the DASS-21 in a sample of Vietnamese adolescents. </a:t>
            </a:r>
            <a:r>
              <a:rPr lang="en-US" sz="1075" dirty="0" err="1">
                <a:latin typeface="+mn-lt"/>
              </a:rPr>
              <a:t>PLoS</a:t>
            </a:r>
            <a:r>
              <a:rPr lang="en-US" sz="1075" dirty="0">
                <a:latin typeface="+mn-lt"/>
              </a:rPr>
              <a:t> ONE, 12(7), 1-14. </a:t>
            </a:r>
            <a:r>
              <a:rPr lang="en-US" sz="1075" dirty="0" err="1">
                <a:latin typeface="+mn-lt"/>
              </a:rPr>
              <a:t>doi</a:t>
            </a:r>
            <a:r>
              <a:rPr lang="en-US" sz="1075" dirty="0">
                <a:latin typeface="+mn-lt"/>
              </a:rPr>
              <a:t>: 10.1371/journal.pone.0180557</a:t>
            </a:r>
          </a:p>
          <a:p>
            <a:r>
              <a:rPr lang="en-US" sz="1075" dirty="0">
                <a:latin typeface="+mn-lt"/>
              </a:rPr>
              <a:t>Long, B. H. (2001). Perceptions of parental discord and parental separations in the United States: Effects on daughters’ attitudes toward marriage and courtship progress. </a:t>
            </a:r>
            <a:r>
              <a:rPr lang="en-US" sz="1075" i="1" dirty="0">
                <a:latin typeface="+mn-lt"/>
              </a:rPr>
              <a:t>The Journal of Social Psychology, 127</a:t>
            </a:r>
            <a:r>
              <a:rPr lang="en-US" sz="1075" dirty="0">
                <a:latin typeface="+mn-lt"/>
              </a:rPr>
              <a:t>(6), 573-582. </a:t>
            </a:r>
          </a:p>
          <a:p>
            <a:r>
              <a:rPr lang="en-US" sz="1075" dirty="0">
                <a:latin typeface="+mn-lt"/>
              </a:rPr>
              <a:t>Lovibond, S. H., &amp; Lovibond, P. F. (1995). </a:t>
            </a:r>
            <a:r>
              <a:rPr lang="en-US" sz="1075" i="1" dirty="0">
                <a:latin typeface="+mn-lt"/>
              </a:rPr>
              <a:t>Manual for the depression anxiety and stress scales. </a:t>
            </a:r>
            <a:r>
              <a:rPr lang="en-US" sz="1075" dirty="0">
                <a:latin typeface="+mn-lt"/>
              </a:rPr>
              <a:t>Sydney: Psychology Foundation. </a:t>
            </a:r>
          </a:p>
          <a:p>
            <a:r>
              <a:rPr lang="en-US" sz="1075" dirty="0">
                <a:latin typeface="+mn-lt"/>
              </a:rPr>
              <a:t>McCabe, K. M. (1997). Sex differences in the long term effects of divorce on children. </a:t>
            </a:r>
            <a:r>
              <a:rPr lang="en-US" sz="1075" i="1" dirty="0">
                <a:latin typeface="+mn-lt"/>
              </a:rPr>
              <a:t>Journal of Divorce &amp; Remarriage, 27</a:t>
            </a:r>
            <a:r>
              <a:rPr lang="en-US" sz="1075" dirty="0">
                <a:latin typeface="+mn-lt"/>
              </a:rPr>
              <a:t>(1-2), 123-135. </a:t>
            </a:r>
            <a:r>
              <a:rPr lang="en-US" sz="1075" dirty="0" err="1">
                <a:latin typeface="+mn-lt"/>
              </a:rPr>
              <a:t>doi</a:t>
            </a:r>
            <a:r>
              <a:rPr lang="en-US" sz="1075" dirty="0">
                <a:latin typeface="+mn-lt"/>
              </a:rPr>
              <a:t>: 10.1300/J087v27n01 08</a:t>
            </a:r>
          </a:p>
          <a:p>
            <a:r>
              <a:rPr lang="en-US" sz="1075" dirty="0">
                <a:latin typeface="+mn-lt"/>
              </a:rPr>
              <a:t>Neighbors, B., Forehand, R., &amp; Armistead, L. (1992). Is parental divorce a critical stressor for young adolescents? Grade point average as a case in point. </a:t>
            </a:r>
            <a:r>
              <a:rPr lang="en-US" sz="1075" i="1" dirty="0">
                <a:latin typeface="+mn-lt"/>
              </a:rPr>
              <a:t>Adolescence, 107</a:t>
            </a:r>
            <a:r>
              <a:rPr lang="en-US" sz="1075" dirty="0">
                <a:latin typeface="+mn-lt"/>
              </a:rPr>
              <a:t>, 639-646. </a:t>
            </a:r>
          </a:p>
          <a:p>
            <a:r>
              <a:rPr lang="en-US" sz="1075" dirty="0" err="1">
                <a:latin typeface="+mn-lt"/>
              </a:rPr>
              <a:t>Ostovar</a:t>
            </a:r>
            <a:r>
              <a:rPr lang="en-US" sz="1075" dirty="0">
                <a:latin typeface="+mn-lt"/>
              </a:rPr>
              <a:t>, S., </a:t>
            </a:r>
            <a:r>
              <a:rPr lang="en-US" sz="1075" dirty="0" err="1">
                <a:latin typeface="+mn-lt"/>
              </a:rPr>
              <a:t>Allahyar</a:t>
            </a:r>
            <a:r>
              <a:rPr lang="en-US" sz="1075" dirty="0">
                <a:latin typeface="+mn-lt"/>
              </a:rPr>
              <a:t>, N., </a:t>
            </a:r>
            <a:r>
              <a:rPr lang="en-US" sz="1075" dirty="0" err="1">
                <a:latin typeface="+mn-lt"/>
              </a:rPr>
              <a:t>Aminpoor</a:t>
            </a:r>
            <a:r>
              <a:rPr lang="en-US" sz="1075" dirty="0">
                <a:latin typeface="+mn-lt"/>
              </a:rPr>
              <a:t>, H., </a:t>
            </a:r>
            <a:r>
              <a:rPr lang="en-US" sz="1075" dirty="0" err="1">
                <a:latin typeface="+mn-lt"/>
              </a:rPr>
              <a:t>Moafian</a:t>
            </a:r>
            <a:r>
              <a:rPr lang="en-US" sz="1075" dirty="0">
                <a:latin typeface="+mn-lt"/>
              </a:rPr>
              <a:t>, F., Binti, M., &amp; Griffiths, M. D. (2016). Internet addiction and its psychosocial risks (depression, anxiety, stress, and loneliness) among Iranian adolescents and young adults: A structural equation model in a cross-sectional study. International Journal of Mental Health &amp; Addiction, 14(3), 257-267. doi:10.1007/s11469-015-9628-0</a:t>
            </a:r>
          </a:p>
          <a:p>
            <a:r>
              <a:rPr lang="en-US" sz="1075" dirty="0">
                <a:latin typeface="+mn-lt"/>
              </a:rPr>
              <a:t>Park, S. S., &amp; </a:t>
            </a:r>
            <a:r>
              <a:rPr lang="en-US" sz="1075" dirty="0" err="1">
                <a:latin typeface="+mn-lt"/>
              </a:rPr>
              <a:t>Rosén</a:t>
            </a:r>
            <a:r>
              <a:rPr lang="en-US" sz="1075" dirty="0">
                <a:latin typeface="+mn-lt"/>
              </a:rPr>
              <a:t>, L. A. (2013). The Marital Scales: Measurement of intent, attitudes, and aspects regarding marital relationships. </a:t>
            </a:r>
            <a:r>
              <a:rPr lang="en-US" sz="1075" i="1" dirty="0">
                <a:latin typeface="+mn-lt"/>
              </a:rPr>
              <a:t>Journal of Divorce &amp; Remarriage, 54</a:t>
            </a:r>
            <a:r>
              <a:rPr lang="en-US" sz="1075" dirty="0">
                <a:latin typeface="+mn-lt"/>
              </a:rPr>
              <a:t>(4), 295-312. </a:t>
            </a:r>
            <a:r>
              <a:rPr lang="en-US" sz="1075" dirty="0" err="1">
                <a:latin typeface="+mn-lt"/>
              </a:rPr>
              <a:t>doi</a:t>
            </a:r>
            <a:r>
              <a:rPr lang="en-US" sz="1075" dirty="0">
                <a:latin typeface="+mn-lt"/>
              </a:rPr>
              <a:t>: 10.1080/10502556.2013.780491</a:t>
            </a:r>
          </a:p>
          <a:p>
            <a:r>
              <a:rPr lang="en-US" sz="1075" dirty="0">
                <a:latin typeface="+mn-lt"/>
              </a:rPr>
              <a:t>Perkins, H. W., &amp; Harris, L. B. (1990). Familial bereavement and health in adult life course perspective. </a:t>
            </a:r>
            <a:r>
              <a:rPr lang="en-US" sz="1075" i="1" dirty="0">
                <a:latin typeface="+mn-lt"/>
              </a:rPr>
              <a:t>Journal of Marriage and the Family, 52,</a:t>
            </a:r>
            <a:r>
              <a:rPr lang="en-US" sz="1075" dirty="0">
                <a:latin typeface="+mn-lt"/>
              </a:rPr>
              <a:t> 233-241. </a:t>
            </a:r>
          </a:p>
          <a:p>
            <a:r>
              <a:rPr lang="en-US" sz="1075" dirty="0" err="1">
                <a:latin typeface="+mn-lt"/>
              </a:rPr>
              <a:t>Rholes</a:t>
            </a:r>
            <a:r>
              <a:rPr lang="en-US" sz="1075" dirty="0">
                <a:latin typeface="+mn-lt"/>
              </a:rPr>
              <a:t>, W. S., Simpson, J. A., Blakely, B., Lanigan, L., &amp; Allen, B. (1997). Adult attachment styles, the desire to have children, and working models of parenthood</a:t>
            </a:r>
            <a:r>
              <a:rPr lang="en-US" sz="1075" i="1" dirty="0">
                <a:latin typeface="+mn-lt"/>
              </a:rPr>
              <a:t>. Journal of Personality, 65</a:t>
            </a:r>
            <a:r>
              <a:rPr lang="en-US" sz="1075" dirty="0">
                <a:latin typeface="+mn-lt"/>
              </a:rPr>
              <a:t>, 357-385. </a:t>
            </a:r>
            <a:r>
              <a:rPr lang="en-US" sz="1075" dirty="0" err="1">
                <a:latin typeface="+mn-lt"/>
              </a:rPr>
              <a:t>doi</a:t>
            </a:r>
            <a:r>
              <a:rPr lang="en-US" sz="1075" dirty="0">
                <a:latin typeface="+mn-lt"/>
              </a:rPr>
              <a:t>: 10.1111/1467-6494.ep9708305696</a:t>
            </a:r>
          </a:p>
          <a:p>
            <a:r>
              <a:rPr lang="en-US" sz="1075" dirty="0">
                <a:latin typeface="+mn-lt"/>
              </a:rPr>
              <a:t>Scott, K., &amp; Warren, M. (2007). </a:t>
            </a:r>
            <a:r>
              <a:rPr lang="en-US" sz="1075" i="1" dirty="0">
                <a:latin typeface="+mn-lt"/>
              </a:rPr>
              <a:t>Perspectives on marriage: A reader </a:t>
            </a:r>
            <a:r>
              <a:rPr lang="en-US" sz="1075" dirty="0">
                <a:latin typeface="+mn-lt"/>
              </a:rPr>
              <a:t>(3rd ed.). New York: Oxford University Press.</a:t>
            </a:r>
          </a:p>
          <a:p>
            <a:r>
              <a:rPr lang="en-US" sz="1075" dirty="0">
                <a:latin typeface="+mn-lt"/>
              </a:rPr>
              <a:t>Seamans, R. N., &amp; Brinker, J. M. (2019). A correlational study of internet addiction and mental health. Poster presented at the 90</a:t>
            </a:r>
            <a:r>
              <a:rPr lang="en-US" sz="1075" baseline="30000" dirty="0">
                <a:latin typeface="+mn-lt"/>
              </a:rPr>
              <a:t>th</a:t>
            </a:r>
            <a:r>
              <a:rPr lang="en-US" sz="1075" dirty="0">
                <a:latin typeface="+mn-lt"/>
              </a:rPr>
              <a:t> Annual Meeting of the Eastern Psychological Association, New York City.</a:t>
            </a:r>
          </a:p>
          <a:p>
            <a:r>
              <a:rPr lang="en-US" sz="1075" dirty="0">
                <a:latin typeface="+mn-lt"/>
              </a:rPr>
              <a:t>Sun, Y., &amp; Li, Y. (2001). Marital disruption, parental investment, and children’s academic achievement. </a:t>
            </a:r>
            <a:r>
              <a:rPr lang="en-US" sz="1075" i="1" dirty="0">
                <a:latin typeface="+mn-lt"/>
              </a:rPr>
              <a:t>Journal of Family Issues, 22</a:t>
            </a:r>
            <a:r>
              <a:rPr lang="en-US" sz="1075" dirty="0">
                <a:latin typeface="+mn-lt"/>
              </a:rPr>
              <a:t>(1), 27-62. </a:t>
            </a:r>
            <a:r>
              <a:rPr lang="en-US" sz="1075" dirty="0" err="1">
                <a:latin typeface="+mn-lt"/>
              </a:rPr>
              <a:t>doi</a:t>
            </a:r>
            <a:r>
              <a:rPr lang="en-US" sz="1075" dirty="0">
                <a:latin typeface="+mn-lt"/>
              </a:rPr>
              <a:t>: 10.1177/019251301022001002</a:t>
            </a:r>
          </a:p>
          <a:p>
            <a:r>
              <a:rPr lang="en-US" sz="1075" dirty="0" err="1">
                <a:latin typeface="+mn-lt"/>
              </a:rPr>
              <a:t>Verbrugge</a:t>
            </a:r>
            <a:r>
              <a:rPr lang="en-US" sz="1075" dirty="0">
                <a:latin typeface="+mn-lt"/>
              </a:rPr>
              <a:t>, L. M. (1989). The twain meet: Empirical explanations of sex differences in health and mortality. </a:t>
            </a:r>
            <a:r>
              <a:rPr lang="en-US" sz="1075" i="1" dirty="0">
                <a:latin typeface="+mn-lt"/>
              </a:rPr>
              <a:t>Journal of Health and Social Behavior, 30,</a:t>
            </a:r>
            <a:r>
              <a:rPr lang="en-US" sz="1075" dirty="0">
                <a:latin typeface="+mn-lt"/>
              </a:rPr>
              <a:t> 282-304.</a:t>
            </a:r>
          </a:p>
          <a:p>
            <a:r>
              <a:rPr lang="en-US" sz="1075" dirty="0">
                <a:latin typeface="+mn-lt"/>
              </a:rPr>
              <a:t>Wallerstein, J. (1985). Children of divorce: Preliminary report of a ten-year follow-up of older children and adolescents. </a:t>
            </a:r>
            <a:r>
              <a:rPr lang="en-US" sz="1075" i="1" dirty="0">
                <a:latin typeface="+mn-lt"/>
              </a:rPr>
              <a:t>Journal of the American Academy of Child Psychiatry, 24, </a:t>
            </a:r>
            <a:r>
              <a:rPr lang="en-US" sz="1075" dirty="0">
                <a:latin typeface="+mn-lt"/>
              </a:rPr>
              <a:t>545-553.</a:t>
            </a:r>
          </a:p>
          <a:p>
            <a:r>
              <a:rPr lang="en-US" sz="1075" dirty="0">
                <a:latin typeface="+mn-lt"/>
              </a:rPr>
              <a:t>Weaver, R., &amp; Festa, D. K. (2003). Developmental effects on children suffering disruption from paternal loss in infancy. </a:t>
            </a:r>
            <a:r>
              <a:rPr lang="en-US" sz="1075" i="1" dirty="0">
                <a:latin typeface="+mn-lt"/>
              </a:rPr>
              <a:t>Illness, Crisis, &amp; Loss, 11, </a:t>
            </a:r>
            <a:r>
              <a:rPr lang="en-US" sz="1075" dirty="0">
                <a:latin typeface="+mn-lt"/>
              </a:rPr>
              <a:t>271-280. </a:t>
            </a:r>
            <a:r>
              <a:rPr lang="en-US" sz="1075" dirty="0" err="1">
                <a:latin typeface="+mn-lt"/>
              </a:rPr>
              <a:t>doi</a:t>
            </a:r>
            <a:r>
              <a:rPr lang="en-US" sz="1075" dirty="0">
                <a:latin typeface="+mn-lt"/>
              </a:rPr>
              <a:t>: 10.1177/1054137303254323</a:t>
            </a:r>
          </a:p>
          <a:p>
            <a:r>
              <a:rPr lang="en-US" sz="1075" i="1" dirty="0">
                <a:latin typeface="+mn-lt"/>
              </a:rPr>
              <a:t>This research was supported by an A. J. Palumbo Research Grant.</a:t>
            </a:r>
          </a:p>
          <a:p>
            <a:endParaRPr lang="en-US" sz="1075" dirty="0">
              <a:latin typeface="+mn-lt"/>
            </a:endParaRPr>
          </a:p>
          <a:p>
            <a:endParaRPr lang="en-US" dirty="0"/>
          </a:p>
        </p:txBody>
      </p:sp>
      <p:sp>
        <p:nvSpPr>
          <p:cNvPr id="21" name="Text Placeholder 20">
            <a:extLst>
              <a:ext uri="{FF2B5EF4-FFF2-40B4-BE49-F238E27FC236}">
                <a16:creationId xmlns:a16="http://schemas.microsoft.com/office/drawing/2014/main" id="{836C83BC-8A9B-AB42-841A-45C901120E01}"/>
              </a:ext>
            </a:extLst>
          </p:cNvPr>
          <p:cNvSpPr>
            <a:spLocks noGrp="1"/>
          </p:cNvSpPr>
          <p:nvPr>
            <p:ph type="body" sz="quarter" idx="95"/>
          </p:nvPr>
        </p:nvSpPr>
        <p:spPr>
          <a:solidFill>
            <a:schemeClr val="accent5">
              <a:lumMod val="40000"/>
              <a:lumOff val="60000"/>
            </a:schemeClr>
          </a:solidFill>
        </p:spPr>
        <p:txBody>
          <a:bodyPr/>
          <a:lstStyle/>
          <a:p>
            <a:endParaRPr lang="en-US"/>
          </a:p>
        </p:txBody>
      </p:sp>
      <p:sp>
        <p:nvSpPr>
          <p:cNvPr id="22" name="Text Placeholder 21">
            <a:extLst>
              <a:ext uri="{FF2B5EF4-FFF2-40B4-BE49-F238E27FC236}">
                <a16:creationId xmlns:a16="http://schemas.microsoft.com/office/drawing/2014/main" id="{51D5266F-23FD-9845-AFB9-7FE2422FD383}"/>
              </a:ext>
            </a:extLst>
          </p:cNvPr>
          <p:cNvSpPr>
            <a:spLocks noGrp="1"/>
          </p:cNvSpPr>
          <p:nvPr>
            <p:ph type="body" sz="quarter" idx="107"/>
          </p:nvPr>
        </p:nvSpPr>
        <p:spPr/>
        <p:txBody>
          <a:bodyPr/>
          <a:lstStyle/>
          <a:p>
            <a:endParaRPr lang="en-US"/>
          </a:p>
        </p:txBody>
      </p:sp>
      <p:sp>
        <p:nvSpPr>
          <p:cNvPr id="23" name="Text Placeholder 22">
            <a:extLst>
              <a:ext uri="{FF2B5EF4-FFF2-40B4-BE49-F238E27FC236}">
                <a16:creationId xmlns:a16="http://schemas.microsoft.com/office/drawing/2014/main" id="{ED933E51-CAE7-B747-99E3-4BD4300953F5}"/>
              </a:ext>
            </a:extLst>
          </p:cNvPr>
          <p:cNvSpPr>
            <a:spLocks noGrp="1"/>
          </p:cNvSpPr>
          <p:nvPr>
            <p:ph type="body" sz="quarter" idx="116"/>
          </p:nvPr>
        </p:nvSpPr>
        <p:spPr/>
        <p:txBody>
          <a:bodyPr/>
          <a:lstStyle/>
          <a:p>
            <a:endParaRPr lang="en-US"/>
          </a:p>
        </p:txBody>
      </p:sp>
      <p:sp>
        <p:nvSpPr>
          <p:cNvPr id="24" name="Text Placeholder 23">
            <a:extLst>
              <a:ext uri="{FF2B5EF4-FFF2-40B4-BE49-F238E27FC236}">
                <a16:creationId xmlns:a16="http://schemas.microsoft.com/office/drawing/2014/main" id="{DF8AFCE4-F3C4-B34E-A11B-FC6C49479C47}"/>
              </a:ext>
            </a:extLst>
          </p:cNvPr>
          <p:cNvSpPr>
            <a:spLocks noGrp="1"/>
          </p:cNvSpPr>
          <p:nvPr>
            <p:ph type="body" sz="quarter" idx="117"/>
          </p:nvPr>
        </p:nvSpPr>
        <p:spPr/>
        <p:txBody>
          <a:bodyPr/>
          <a:lstStyle/>
          <a:p>
            <a:endParaRPr lang="en-US"/>
          </a:p>
        </p:txBody>
      </p:sp>
      <p:sp>
        <p:nvSpPr>
          <p:cNvPr id="25" name="Text Placeholder 24">
            <a:extLst>
              <a:ext uri="{FF2B5EF4-FFF2-40B4-BE49-F238E27FC236}">
                <a16:creationId xmlns:a16="http://schemas.microsoft.com/office/drawing/2014/main" id="{6B578C62-EA8F-C445-BCDF-A5C477F2E56E}"/>
              </a:ext>
            </a:extLst>
          </p:cNvPr>
          <p:cNvSpPr>
            <a:spLocks noGrp="1"/>
          </p:cNvSpPr>
          <p:nvPr>
            <p:ph type="body" sz="quarter" idx="118"/>
          </p:nvPr>
        </p:nvSpPr>
        <p:spPr/>
        <p:txBody>
          <a:bodyPr/>
          <a:lstStyle/>
          <a:p>
            <a:endParaRPr lang="en-US"/>
          </a:p>
        </p:txBody>
      </p:sp>
      <p:sp>
        <p:nvSpPr>
          <p:cNvPr id="26" name="Text Placeholder 25">
            <a:extLst>
              <a:ext uri="{FF2B5EF4-FFF2-40B4-BE49-F238E27FC236}">
                <a16:creationId xmlns:a16="http://schemas.microsoft.com/office/drawing/2014/main" id="{9870B6A6-C869-C549-B8C5-C67C9389EB16}"/>
              </a:ext>
            </a:extLst>
          </p:cNvPr>
          <p:cNvSpPr>
            <a:spLocks noGrp="1"/>
          </p:cNvSpPr>
          <p:nvPr>
            <p:ph type="body" sz="quarter" idx="119"/>
          </p:nvPr>
        </p:nvSpPr>
        <p:spPr/>
        <p:txBody>
          <a:bodyPr/>
          <a:lstStyle/>
          <a:p>
            <a:endParaRPr lang="en-US"/>
          </a:p>
        </p:txBody>
      </p:sp>
      <p:sp>
        <p:nvSpPr>
          <p:cNvPr id="27" name="Text Placeholder 26">
            <a:extLst>
              <a:ext uri="{FF2B5EF4-FFF2-40B4-BE49-F238E27FC236}">
                <a16:creationId xmlns:a16="http://schemas.microsoft.com/office/drawing/2014/main" id="{4BB64B0A-B9BC-6C4B-8370-7FD9EBC20DBA}"/>
              </a:ext>
            </a:extLst>
          </p:cNvPr>
          <p:cNvSpPr>
            <a:spLocks noGrp="1"/>
          </p:cNvSpPr>
          <p:nvPr>
            <p:ph type="body" sz="quarter" idx="120"/>
          </p:nvPr>
        </p:nvSpPr>
        <p:spPr/>
        <p:txBody>
          <a:bodyPr/>
          <a:lstStyle/>
          <a:p>
            <a:endParaRPr lang="en-US"/>
          </a:p>
        </p:txBody>
      </p:sp>
      <p:sp>
        <p:nvSpPr>
          <p:cNvPr id="28" name="Text Placeholder 27">
            <a:extLst>
              <a:ext uri="{FF2B5EF4-FFF2-40B4-BE49-F238E27FC236}">
                <a16:creationId xmlns:a16="http://schemas.microsoft.com/office/drawing/2014/main" id="{E6F53658-09CE-274D-AECC-F06E91B45F9D}"/>
              </a:ext>
            </a:extLst>
          </p:cNvPr>
          <p:cNvSpPr>
            <a:spLocks noGrp="1"/>
          </p:cNvSpPr>
          <p:nvPr>
            <p:ph type="body" sz="quarter" idx="121"/>
          </p:nvPr>
        </p:nvSpPr>
        <p:spPr/>
        <p:txBody>
          <a:bodyPr/>
          <a:lstStyle/>
          <a:p>
            <a:endParaRPr lang="en-US"/>
          </a:p>
        </p:txBody>
      </p:sp>
      <p:sp>
        <p:nvSpPr>
          <p:cNvPr id="29" name="Text Placeholder 28">
            <a:extLst>
              <a:ext uri="{FF2B5EF4-FFF2-40B4-BE49-F238E27FC236}">
                <a16:creationId xmlns:a16="http://schemas.microsoft.com/office/drawing/2014/main" id="{D2C978FA-DC6F-BF4C-9C91-E6A388C21908}"/>
              </a:ext>
            </a:extLst>
          </p:cNvPr>
          <p:cNvSpPr>
            <a:spLocks noGrp="1"/>
          </p:cNvSpPr>
          <p:nvPr>
            <p:ph type="body" sz="quarter" idx="122"/>
          </p:nvPr>
        </p:nvSpPr>
        <p:spPr/>
        <p:txBody>
          <a:bodyPr/>
          <a:lstStyle/>
          <a:p>
            <a:endParaRPr lang="en-US"/>
          </a:p>
        </p:txBody>
      </p:sp>
      <p:sp>
        <p:nvSpPr>
          <p:cNvPr id="30" name="Text Placeholder 29">
            <a:extLst>
              <a:ext uri="{FF2B5EF4-FFF2-40B4-BE49-F238E27FC236}">
                <a16:creationId xmlns:a16="http://schemas.microsoft.com/office/drawing/2014/main" id="{9F5AF760-294C-BD46-A5C4-F17EF5AF6862}"/>
              </a:ext>
            </a:extLst>
          </p:cNvPr>
          <p:cNvSpPr>
            <a:spLocks noGrp="1"/>
          </p:cNvSpPr>
          <p:nvPr>
            <p:ph type="body" sz="quarter" idx="123"/>
          </p:nvPr>
        </p:nvSpPr>
        <p:spPr/>
        <p:txBody>
          <a:bodyPr/>
          <a:lstStyle/>
          <a:p>
            <a:endParaRPr lang="en-US"/>
          </a:p>
        </p:txBody>
      </p:sp>
      <p:sp>
        <p:nvSpPr>
          <p:cNvPr id="31" name="Text Placeholder 30">
            <a:extLst>
              <a:ext uri="{FF2B5EF4-FFF2-40B4-BE49-F238E27FC236}">
                <a16:creationId xmlns:a16="http://schemas.microsoft.com/office/drawing/2014/main" id="{2C23E296-F451-0448-855C-D80E8C4104A0}"/>
              </a:ext>
            </a:extLst>
          </p:cNvPr>
          <p:cNvSpPr>
            <a:spLocks noGrp="1"/>
          </p:cNvSpPr>
          <p:nvPr>
            <p:ph type="body" sz="quarter" idx="124"/>
          </p:nvPr>
        </p:nvSpPr>
        <p:spPr/>
        <p:txBody>
          <a:bodyPr/>
          <a:lstStyle/>
          <a:p>
            <a:endParaRPr lang="en-US"/>
          </a:p>
        </p:txBody>
      </p:sp>
      <p:sp>
        <p:nvSpPr>
          <p:cNvPr id="32" name="Text Placeholder 31">
            <a:extLst>
              <a:ext uri="{FF2B5EF4-FFF2-40B4-BE49-F238E27FC236}">
                <a16:creationId xmlns:a16="http://schemas.microsoft.com/office/drawing/2014/main" id="{61E9BA2E-7C8B-364C-B4A5-F405E8B12FB9}"/>
              </a:ext>
            </a:extLst>
          </p:cNvPr>
          <p:cNvSpPr>
            <a:spLocks noGrp="1"/>
          </p:cNvSpPr>
          <p:nvPr>
            <p:ph type="body" sz="quarter" idx="125"/>
          </p:nvPr>
        </p:nvSpPr>
        <p:spPr/>
        <p:txBody>
          <a:bodyPr/>
          <a:lstStyle/>
          <a:p>
            <a:endParaRPr lang="en-US"/>
          </a:p>
        </p:txBody>
      </p:sp>
      <p:sp>
        <p:nvSpPr>
          <p:cNvPr id="34" name="Picture Placeholder 33">
            <a:extLst>
              <a:ext uri="{FF2B5EF4-FFF2-40B4-BE49-F238E27FC236}">
                <a16:creationId xmlns:a16="http://schemas.microsoft.com/office/drawing/2014/main" id="{FEC569D3-31F6-AA4B-9189-C19BB9CE7596}"/>
              </a:ext>
            </a:extLst>
          </p:cNvPr>
          <p:cNvSpPr>
            <a:spLocks noGrp="1"/>
          </p:cNvSpPr>
          <p:nvPr>
            <p:ph type="pic" sz="quarter" idx="126"/>
          </p:nvPr>
        </p:nvSpPr>
        <p:spPr/>
      </p:sp>
      <p:sp>
        <p:nvSpPr>
          <p:cNvPr id="57" name="Text Placeholder 56">
            <a:extLst>
              <a:ext uri="{FF2B5EF4-FFF2-40B4-BE49-F238E27FC236}">
                <a16:creationId xmlns:a16="http://schemas.microsoft.com/office/drawing/2014/main" id="{48341D45-A1F5-FF4F-9091-5A928AD796DC}"/>
              </a:ext>
            </a:extLst>
          </p:cNvPr>
          <p:cNvSpPr>
            <a:spLocks noGrp="1"/>
          </p:cNvSpPr>
          <p:nvPr>
            <p:ph type="body" sz="quarter" idx="149"/>
          </p:nvPr>
        </p:nvSpPr>
        <p:spPr/>
        <p:txBody>
          <a:bodyPr/>
          <a:lstStyle/>
          <a:p>
            <a:endParaRPr lang="en-US"/>
          </a:p>
        </p:txBody>
      </p:sp>
      <p:sp>
        <p:nvSpPr>
          <p:cNvPr id="62" name="Text Placeholder 3">
            <a:extLst>
              <a:ext uri="{FF2B5EF4-FFF2-40B4-BE49-F238E27FC236}">
                <a16:creationId xmlns:a16="http://schemas.microsoft.com/office/drawing/2014/main" id="{78EAD0EC-EB5D-1444-A0DD-DA876DD58AFF}"/>
              </a:ext>
            </a:extLst>
          </p:cNvPr>
          <p:cNvSpPr txBox="1">
            <a:spLocks/>
          </p:cNvSpPr>
          <p:nvPr/>
        </p:nvSpPr>
        <p:spPr>
          <a:xfrm>
            <a:off x="555884" y="3058954"/>
            <a:ext cx="8527619" cy="428684"/>
          </a:xfrm>
          <a:prstGeom prst="rect">
            <a:avLst/>
          </a:prstGeom>
          <a:solidFill>
            <a:srgbClr val="1A87DC"/>
          </a:solidFill>
          <a:ln>
            <a:noFill/>
          </a:ln>
        </p:spPr>
        <p:style>
          <a:lnRef idx="0">
            <a:scrgbClr r="0" g="0" b="0"/>
          </a:lnRef>
          <a:fillRef idx="0">
            <a:scrgbClr r="0" g="0" b="0"/>
          </a:fillRef>
          <a:effectRef idx="0">
            <a:scrgbClr r="0" g="0" b="0"/>
          </a:effectRef>
          <a:fontRef idx="minor">
            <a:schemeClr val="lt1"/>
          </a:fontRef>
        </p:style>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2100" b="1" kern="1200" baseline="0">
                <a:solidFill>
                  <a:schemeClr val="bg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accent6"/>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accent6"/>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9pPr>
          </a:lstStyle>
          <a:p>
            <a:r>
              <a:rPr lang="en-US" dirty="0"/>
              <a:t>ABSTRACT</a:t>
            </a:r>
          </a:p>
        </p:txBody>
      </p:sp>
      <p:sp>
        <p:nvSpPr>
          <p:cNvPr id="63" name="TextBox 62">
            <a:extLst>
              <a:ext uri="{FF2B5EF4-FFF2-40B4-BE49-F238E27FC236}">
                <a16:creationId xmlns:a16="http://schemas.microsoft.com/office/drawing/2014/main" id="{4A13CB4B-1F73-6948-BB1C-B9B6A32B296A}"/>
              </a:ext>
            </a:extLst>
          </p:cNvPr>
          <p:cNvSpPr txBox="1"/>
          <p:nvPr/>
        </p:nvSpPr>
        <p:spPr>
          <a:xfrm>
            <a:off x="563639" y="3540447"/>
            <a:ext cx="8291601" cy="3077766"/>
          </a:xfrm>
          <a:prstGeom prst="rect">
            <a:avLst/>
          </a:prstGeom>
          <a:noFill/>
        </p:spPr>
        <p:txBody>
          <a:bodyPr wrap="square" rtlCol="0">
            <a:spAutoFit/>
          </a:bodyPr>
          <a:lstStyle/>
          <a:p>
            <a:r>
              <a:rPr lang="en-US" sz="1500" dirty="0"/>
              <a:t>This study examined the relationship between childhood family structure and young adults’ life decisions. Family structure was divided into two categories: intact families and nonintact families (divorced, divorced and remarried, single parent, and deceased parent).  Life decisions included attitudes towards marriage, intent to get married, desire to have children, and likelihood of attending graduate school or a higher level of education. Participants’ mental health was also assessed. Participants were 256 Amazon Mechanical Turk workers who completed the questionnaires in a random order.  Participants from intact families reported greater intent to marry and more positive attitudes towards marriage than participants from nonintact families. Women also reported greater intent to marry, more positive attitudes towards marriage, and a greater desire for children than men. Women from nonintact families reported the highest levels of anxiety, with higher scores than all other groups. Family structure did not affect reported desire for children. Family structure did not affect likelihood to attain a higher level of education.</a:t>
            </a:r>
          </a:p>
          <a:p>
            <a:endParaRPr lang="en-US" sz="1400" dirty="0">
              <a:latin typeface="Trebuchet MS" panose="020B0703020202090204" pitchFamily="34" charset="0"/>
            </a:endParaRPr>
          </a:p>
        </p:txBody>
      </p:sp>
      <p:sp>
        <p:nvSpPr>
          <p:cNvPr id="67" name="Text Placeholder 13">
            <a:extLst>
              <a:ext uri="{FF2B5EF4-FFF2-40B4-BE49-F238E27FC236}">
                <a16:creationId xmlns:a16="http://schemas.microsoft.com/office/drawing/2014/main" id="{41DC8140-1946-3B4B-A09E-5C77FF205717}"/>
              </a:ext>
            </a:extLst>
          </p:cNvPr>
          <p:cNvSpPr txBox="1">
            <a:spLocks/>
          </p:cNvSpPr>
          <p:nvPr/>
        </p:nvSpPr>
        <p:spPr>
          <a:xfrm>
            <a:off x="18354982" y="3065835"/>
            <a:ext cx="8487172" cy="428684"/>
          </a:xfrm>
          <a:prstGeom prst="rect">
            <a:avLst/>
          </a:prstGeom>
          <a:solidFill>
            <a:srgbClr val="1A87DC"/>
          </a:solidFill>
          <a:ln>
            <a:noFill/>
          </a:ln>
        </p:spPr>
        <p:style>
          <a:lnRef idx="0">
            <a:scrgbClr r="0" g="0" b="0"/>
          </a:lnRef>
          <a:fillRef idx="0">
            <a:scrgbClr r="0" g="0" b="0"/>
          </a:fillRef>
          <a:effectRef idx="0">
            <a:scrgbClr r="0" g="0" b="0"/>
          </a:effectRef>
          <a:fontRef idx="minor">
            <a:schemeClr val="lt1"/>
          </a:fontRef>
        </p:style>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2100" b="1" kern="1200" baseline="0">
                <a:solidFill>
                  <a:schemeClr val="bg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accent6"/>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accent6"/>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accent6"/>
                </a:solidFill>
                <a:latin typeface="+mn-lt"/>
                <a:ea typeface="+mn-ea"/>
                <a:cs typeface="+mn-cs"/>
              </a:defRPr>
            </a:lvl9pPr>
          </a:lstStyle>
          <a:p>
            <a:r>
              <a:rPr lang="en-US" dirty="0"/>
              <a:t>FIGURE</a:t>
            </a:r>
          </a:p>
        </p:txBody>
      </p:sp>
      <p:pic>
        <p:nvPicPr>
          <p:cNvPr id="6" name="Picture 5">
            <a:extLst>
              <a:ext uri="{FF2B5EF4-FFF2-40B4-BE49-F238E27FC236}">
                <a16:creationId xmlns:a16="http://schemas.microsoft.com/office/drawing/2014/main" id="{3E7B3FF2-55E6-492C-95C1-623B6DF68989}"/>
              </a:ext>
            </a:extLst>
          </p:cNvPr>
          <p:cNvPicPr>
            <a:picLocks noChangeAspect="1"/>
          </p:cNvPicPr>
          <p:nvPr/>
        </p:nvPicPr>
        <p:blipFill>
          <a:blip r:embed="rId3"/>
          <a:stretch>
            <a:fillRect/>
          </a:stretch>
        </p:blipFill>
        <p:spPr>
          <a:xfrm>
            <a:off x="555884" y="266701"/>
            <a:ext cx="2316929" cy="2316929"/>
          </a:xfrm>
          <a:prstGeom prst="rect">
            <a:avLst/>
          </a:prstGeom>
        </p:spPr>
      </p:pic>
      <p:sp>
        <p:nvSpPr>
          <p:cNvPr id="65" name="Text Placeholder 9">
            <a:extLst>
              <a:ext uri="{FF2B5EF4-FFF2-40B4-BE49-F238E27FC236}">
                <a16:creationId xmlns:a16="http://schemas.microsoft.com/office/drawing/2014/main" id="{ABE1A21E-C8A0-DB48-8C25-39AA456A23EA}"/>
              </a:ext>
            </a:extLst>
          </p:cNvPr>
          <p:cNvSpPr txBox="1">
            <a:spLocks/>
          </p:cNvSpPr>
          <p:nvPr/>
        </p:nvSpPr>
        <p:spPr>
          <a:xfrm>
            <a:off x="9478895" y="6241603"/>
            <a:ext cx="8485019" cy="428684"/>
          </a:xfrm>
          <a:prstGeom prst="rect">
            <a:avLst/>
          </a:prstGeom>
          <a:solidFill>
            <a:srgbClr val="1A87DC"/>
          </a:solidFill>
        </p:spPr>
        <p:style>
          <a:lnRef idx="0">
            <a:scrgbClr r="0" g="0" b="0"/>
          </a:lnRef>
          <a:fillRef idx="0">
            <a:scrgbClr r="0" g="0" b="0"/>
          </a:fillRef>
          <a:effectRef idx="0">
            <a:scrgbClr r="0" g="0" b="0"/>
          </a:effectRef>
          <a:fontRef idx="minor">
            <a:schemeClr val="lt1"/>
          </a:fontRef>
        </p:style>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2100" b="1" kern="1200" baseline="0">
                <a:solidFill>
                  <a:schemeClr val="bg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lt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lt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lt1"/>
                </a:solidFill>
                <a:latin typeface="+mn-lt"/>
                <a:ea typeface="+mn-ea"/>
                <a:cs typeface="+mn-cs"/>
              </a:defRPr>
            </a:lvl9pPr>
          </a:lstStyle>
          <a:p>
            <a:r>
              <a:rPr lang="en-US" dirty="0"/>
              <a:t>RESULTS</a:t>
            </a:r>
          </a:p>
        </p:txBody>
      </p:sp>
      <p:sp>
        <p:nvSpPr>
          <p:cNvPr id="59" name="Text Placeholder 58">
            <a:extLst>
              <a:ext uri="{FF2B5EF4-FFF2-40B4-BE49-F238E27FC236}">
                <a16:creationId xmlns:a16="http://schemas.microsoft.com/office/drawing/2014/main" id="{E14E6BD3-83F2-A141-B2C1-A803D5DEA340}"/>
              </a:ext>
            </a:extLst>
          </p:cNvPr>
          <p:cNvSpPr>
            <a:spLocks noGrp="1"/>
          </p:cNvSpPr>
          <p:nvPr>
            <p:ph type="body" sz="quarter" idx="22"/>
          </p:nvPr>
        </p:nvSpPr>
        <p:spPr>
          <a:xfrm>
            <a:off x="31504109" y="18988058"/>
            <a:ext cx="8482209" cy="428684"/>
          </a:xfrm>
        </p:spPr>
        <p:txBody>
          <a:bodyPr/>
          <a:lstStyle/>
          <a:p>
            <a:endParaRPr lang="en-US" dirty="0"/>
          </a:p>
        </p:txBody>
      </p:sp>
      <p:sp>
        <p:nvSpPr>
          <p:cNvPr id="44" name="Text Placeholder 43">
            <a:extLst>
              <a:ext uri="{FF2B5EF4-FFF2-40B4-BE49-F238E27FC236}">
                <a16:creationId xmlns:a16="http://schemas.microsoft.com/office/drawing/2014/main" id="{12053417-3B81-D645-85A1-99506AF034D2}"/>
              </a:ext>
            </a:extLst>
          </p:cNvPr>
          <p:cNvSpPr>
            <a:spLocks noGrp="1"/>
          </p:cNvSpPr>
          <p:nvPr>
            <p:ph type="body" sz="quarter" idx="136"/>
          </p:nvPr>
        </p:nvSpPr>
        <p:spPr/>
        <p:txBody>
          <a:bodyPr/>
          <a:lstStyle/>
          <a:p>
            <a:endParaRPr lang="en-US"/>
          </a:p>
        </p:txBody>
      </p:sp>
      <p:sp>
        <p:nvSpPr>
          <p:cNvPr id="45" name="Text Placeholder 44">
            <a:extLst>
              <a:ext uri="{FF2B5EF4-FFF2-40B4-BE49-F238E27FC236}">
                <a16:creationId xmlns:a16="http://schemas.microsoft.com/office/drawing/2014/main" id="{E902DCA7-84D2-1148-923F-772A59568661}"/>
              </a:ext>
            </a:extLst>
          </p:cNvPr>
          <p:cNvSpPr>
            <a:spLocks noGrp="1"/>
          </p:cNvSpPr>
          <p:nvPr>
            <p:ph type="body" sz="quarter" idx="137"/>
          </p:nvPr>
        </p:nvSpPr>
        <p:spPr/>
        <p:txBody>
          <a:bodyPr/>
          <a:lstStyle/>
          <a:p>
            <a:endParaRPr lang="en-US"/>
          </a:p>
        </p:txBody>
      </p:sp>
      <p:sp>
        <p:nvSpPr>
          <p:cNvPr id="46" name="Text Placeholder 45">
            <a:extLst>
              <a:ext uri="{FF2B5EF4-FFF2-40B4-BE49-F238E27FC236}">
                <a16:creationId xmlns:a16="http://schemas.microsoft.com/office/drawing/2014/main" id="{BB4E0AA8-507E-8740-8F45-33723C35CB96}"/>
              </a:ext>
            </a:extLst>
          </p:cNvPr>
          <p:cNvSpPr>
            <a:spLocks noGrp="1"/>
          </p:cNvSpPr>
          <p:nvPr>
            <p:ph type="body" sz="quarter" idx="138"/>
          </p:nvPr>
        </p:nvSpPr>
        <p:spPr/>
        <p:txBody>
          <a:bodyPr/>
          <a:lstStyle/>
          <a:p>
            <a:endParaRPr lang="en-US"/>
          </a:p>
        </p:txBody>
      </p:sp>
      <p:sp>
        <p:nvSpPr>
          <p:cNvPr id="47" name="Text Placeholder 46">
            <a:extLst>
              <a:ext uri="{FF2B5EF4-FFF2-40B4-BE49-F238E27FC236}">
                <a16:creationId xmlns:a16="http://schemas.microsoft.com/office/drawing/2014/main" id="{3D2823A3-34D7-5C4C-B5ED-4E4D5C396DC1}"/>
              </a:ext>
            </a:extLst>
          </p:cNvPr>
          <p:cNvSpPr>
            <a:spLocks noGrp="1"/>
          </p:cNvSpPr>
          <p:nvPr>
            <p:ph type="body" sz="quarter" idx="139"/>
          </p:nvPr>
        </p:nvSpPr>
        <p:spPr/>
        <p:txBody>
          <a:bodyPr/>
          <a:lstStyle/>
          <a:p>
            <a:endParaRPr lang="en-US"/>
          </a:p>
        </p:txBody>
      </p:sp>
      <p:sp>
        <p:nvSpPr>
          <p:cNvPr id="48" name="Text Placeholder 47">
            <a:extLst>
              <a:ext uri="{FF2B5EF4-FFF2-40B4-BE49-F238E27FC236}">
                <a16:creationId xmlns:a16="http://schemas.microsoft.com/office/drawing/2014/main" id="{6F95E747-98A4-A64D-B18C-BD4A0B029494}"/>
              </a:ext>
            </a:extLst>
          </p:cNvPr>
          <p:cNvSpPr>
            <a:spLocks noGrp="1"/>
          </p:cNvSpPr>
          <p:nvPr>
            <p:ph type="body" sz="quarter" idx="140"/>
          </p:nvPr>
        </p:nvSpPr>
        <p:spPr/>
        <p:txBody>
          <a:bodyPr/>
          <a:lstStyle/>
          <a:p>
            <a:endParaRPr lang="en-US"/>
          </a:p>
        </p:txBody>
      </p:sp>
      <p:sp>
        <p:nvSpPr>
          <p:cNvPr id="49" name="Text Placeholder 48">
            <a:extLst>
              <a:ext uri="{FF2B5EF4-FFF2-40B4-BE49-F238E27FC236}">
                <a16:creationId xmlns:a16="http://schemas.microsoft.com/office/drawing/2014/main" id="{788660C2-8DEA-354C-80BD-40BC774AC125}"/>
              </a:ext>
            </a:extLst>
          </p:cNvPr>
          <p:cNvSpPr>
            <a:spLocks noGrp="1"/>
          </p:cNvSpPr>
          <p:nvPr>
            <p:ph type="body" sz="quarter" idx="141"/>
          </p:nvPr>
        </p:nvSpPr>
        <p:spPr/>
        <p:txBody>
          <a:bodyPr/>
          <a:lstStyle/>
          <a:p>
            <a:endParaRPr lang="en-US"/>
          </a:p>
        </p:txBody>
      </p:sp>
      <p:sp>
        <p:nvSpPr>
          <p:cNvPr id="50" name="Text Placeholder 49">
            <a:extLst>
              <a:ext uri="{FF2B5EF4-FFF2-40B4-BE49-F238E27FC236}">
                <a16:creationId xmlns:a16="http://schemas.microsoft.com/office/drawing/2014/main" id="{44594B9C-B6BE-9D4C-8EC6-69D9B851C2D3}"/>
              </a:ext>
            </a:extLst>
          </p:cNvPr>
          <p:cNvSpPr>
            <a:spLocks noGrp="1"/>
          </p:cNvSpPr>
          <p:nvPr>
            <p:ph type="body" sz="quarter" idx="142"/>
          </p:nvPr>
        </p:nvSpPr>
        <p:spPr/>
        <p:txBody>
          <a:bodyPr/>
          <a:lstStyle/>
          <a:p>
            <a:endParaRPr lang="en-US"/>
          </a:p>
        </p:txBody>
      </p:sp>
      <p:sp>
        <p:nvSpPr>
          <p:cNvPr id="51" name="Text Placeholder 50">
            <a:extLst>
              <a:ext uri="{FF2B5EF4-FFF2-40B4-BE49-F238E27FC236}">
                <a16:creationId xmlns:a16="http://schemas.microsoft.com/office/drawing/2014/main" id="{07E53532-28E2-8044-A1B5-2E5ABB6F71E9}"/>
              </a:ext>
            </a:extLst>
          </p:cNvPr>
          <p:cNvSpPr>
            <a:spLocks noGrp="1"/>
          </p:cNvSpPr>
          <p:nvPr>
            <p:ph type="body" sz="quarter" idx="143"/>
          </p:nvPr>
        </p:nvSpPr>
        <p:spPr/>
        <p:txBody>
          <a:bodyPr/>
          <a:lstStyle/>
          <a:p>
            <a:endParaRPr lang="en-US"/>
          </a:p>
        </p:txBody>
      </p:sp>
      <p:sp>
        <p:nvSpPr>
          <p:cNvPr id="52" name="Text Placeholder 51">
            <a:extLst>
              <a:ext uri="{FF2B5EF4-FFF2-40B4-BE49-F238E27FC236}">
                <a16:creationId xmlns:a16="http://schemas.microsoft.com/office/drawing/2014/main" id="{2C960E7D-0826-AB49-8E53-29903335F29E}"/>
              </a:ext>
            </a:extLst>
          </p:cNvPr>
          <p:cNvSpPr>
            <a:spLocks noGrp="1"/>
          </p:cNvSpPr>
          <p:nvPr>
            <p:ph type="body" sz="quarter" idx="144"/>
          </p:nvPr>
        </p:nvSpPr>
        <p:spPr/>
        <p:txBody>
          <a:bodyPr/>
          <a:lstStyle/>
          <a:p>
            <a:endParaRPr lang="en-US"/>
          </a:p>
        </p:txBody>
      </p:sp>
      <p:sp>
        <p:nvSpPr>
          <p:cNvPr id="53" name="Text Placeholder 52">
            <a:extLst>
              <a:ext uri="{FF2B5EF4-FFF2-40B4-BE49-F238E27FC236}">
                <a16:creationId xmlns:a16="http://schemas.microsoft.com/office/drawing/2014/main" id="{53865316-6A33-9B4B-8450-4FD9DB5FD476}"/>
              </a:ext>
            </a:extLst>
          </p:cNvPr>
          <p:cNvSpPr>
            <a:spLocks noGrp="1"/>
          </p:cNvSpPr>
          <p:nvPr>
            <p:ph type="body" sz="quarter" idx="145"/>
          </p:nvPr>
        </p:nvSpPr>
        <p:spPr/>
        <p:txBody>
          <a:bodyPr/>
          <a:lstStyle/>
          <a:p>
            <a:endParaRPr lang="en-US"/>
          </a:p>
        </p:txBody>
      </p:sp>
      <p:sp>
        <p:nvSpPr>
          <p:cNvPr id="54" name="Text Placeholder 53">
            <a:extLst>
              <a:ext uri="{FF2B5EF4-FFF2-40B4-BE49-F238E27FC236}">
                <a16:creationId xmlns:a16="http://schemas.microsoft.com/office/drawing/2014/main" id="{D6B60099-A069-8B4E-AB1B-E467025DA310}"/>
              </a:ext>
            </a:extLst>
          </p:cNvPr>
          <p:cNvSpPr>
            <a:spLocks noGrp="1"/>
          </p:cNvSpPr>
          <p:nvPr>
            <p:ph type="body" sz="quarter" idx="146"/>
          </p:nvPr>
        </p:nvSpPr>
        <p:spPr/>
        <p:txBody>
          <a:bodyPr/>
          <a:lstStyle/>
          <a:p>
            <a:endParaRPr lang="en-US"/>
          </a:p>
        </p:txBody>
      </p:sp>
      <p:sp>
        <p:nvSpPr>
          <p:cNvPr id="55" name="Text Placeholder 54">
            <a:extLst>
              <a:ext uri="{FF2B5EF4-FFF2-40B4-BE49-F238E27FC236}">
                <a16:creationId xmlns:a16="http://schemas.microsoft.com/office/drawing/2014/main" id="{82451622-3C51-EC41-A464-F533105559DE}"/>
              </a:ext>
            </a:extLst>
          </p:cNvPr>
          <p:cNvSpPr>
            <a:spLocks noGrp="1"/>
          </p:cNvSpPr>
          <p:nvPr>
            <p:ph type="body" sz="quarter" idx="147"/>
          </p:nvPr>
        </p:nvSpPr>
        <p:spPr/>
        <p:txBody>
          <a:bodyPr/>
          <a:lstStyle/>
          <a:p>
            <a:endParaRPr lang="en-US"/>
          </a:p>
        </p:txBody>
      </p:sp>
      <p:sp>
        <p:nvSpPr>
          <p:cNvPr id="56" name="Text Placeholder 55">
            <a:extLst>
              <a:ext uri="{FF2B5EF4-FFF2-40B4-BE49-F238E27FC236}">
                <a16:creationId xmlns:a16="http://schemas.microsoft.com/office/drawing/2014/main" id="{EA3A9549-1E98-6241-A919-F98FF99BCF06}"/>
              </a:ext>
            </a:extLst>
          </p:cNvPr>
          <p:cNvSpPr>
            <a:spLocks noGrp="1"/>
          </p:cNvSpPr>
          <p:nvPr>
            <p:ph type="body" sz="quarter" idx="148"/>
          </p:nvPr>
        </p:nvSpPr>
        <p:spPr/>
        <p:txBody>
          <a:bodyPr/>
          <a:lstStyle/>
          <a:p>
            <a:endParaRPr lang="en-US" dirty="0"/>
          </a:p>
        </p:txBody>
      </p:sp>
      <p:graphicFrame>
        <p:nvGraphicFramePr>
          <p:cNvPr id="58" name="Table 57">
            <a:extLst>
              <a:ext uri="{FF2B5EF4-FFF2-40B4-BE49-F238E27FC236}">
                <a16:creationId xmlns:a16="http://schemas.microsoft.com/office/drawing/2014/main" id="{3DAEEDD3-9F9F-40D3-A158-685523652771}"/>
              </a:ext>
            </a:extLst>
          </p:cNvPr>
          <p:cNvGraphicFramePr>
            <a:graphicFrameLocks noGrp="1"/>
          </p:cNvGraphicFramePr>
          <p:nvPr>
            <p:extLst>
              <p:ext uri="{D42A27DB-BD31-4B8C-83A1-F6EECF244321}">
                <p14:modId xmlns:p14="http://schemas.microsoft.com/office/powerpoint/2010/main" val="1204220398"/>
              </p:ext>
            </p:extLst>
          </p:nvPr>
        </p:nvGraphicFramePr>
        <p:xfrm>
          <a:off x="18529024" y="3951025"/>
          <a:ext cx="8110956" cy="1551178"/>
        </p:xfrm>
        <a:graphic>
          <a:graphicData uri="http://schemas.openxmlformats.org/drawingml/2006/table">
            <a:tbl>
              <a:tblPr firstRow="1">
                <a:tableStyleId>{7DF18680-E054-41AD-8BC1-D1AEF772440D}</a:tableStyleId>
              </a:tblPr>
              <a:tblGrid>
                <a:gridCol w="1353178">
                  <a:extLst>
                    <a:ext uri="{9D8B030D-6E8A-4147-A177-3AD203B41FA5}">
                      <a16:colId xmlns:a16="http://schemas.microsoft.com/office/drawing/2014/main" val="1619106134"/>
                    </a:ext>
                  </a:extLst>
                </a:gridCol>
                <a:gridCol w="1353178">
                  <a:extLst>
                    <a:ext uri="{9D8B030D-6E8A-4147-A177-3AD203B41FA5}">
                      <a16:colId xmlns:a16="http://schemas.microsoft.com/office/drawing/2014/main" val="1027829581"/>
                    </a:ext>
                  </a:extLst>
                </a:gridCol>
                <a:gridCol w="1353178">
                  <a:extLst>
                    <a:ext uri="{9D8B030D-6E8A-4147-A177-3AD203B41FA5}">
                      <a16:colId xmlns:a16="http://schemas.microsoft.com/office/drawing/2014/main" val="2576021200"/>
                    </a:ext>
                  </a:extLst>
                </a:gridCol>
                <a:gridCol w="1353178">
                  <a:extLst>
                    <a:ext uri="{9D8B030D-6E8A-4147-A177-3AD203B41FA5}">
                      <a16:colId xmlns:a16="http://schemas.microsoft.com/office/drawing/2014/main" val="2516481714"/>
                    </a:ext>
                  </a:extLst>
                </a:gridCol>
                <a:gridCol w="1349933">
                  <a:extLst>
                    <a:ext uri="{9D8B030D-6E8A-4147-A177-3AD203B41FA5}">
                      <a16:colId xmlns:a16="http://schemas.microsoft.com/office/drawing/2014/main" val="2153215330"/>
                    </a:ext>
                  </a:extLst>
                </a:gridCol>
                <a:gridCol w="1348311">
                  <a:extLst>
                    <a:ext uri="{9D8B030D-6E8A-4147-A177-3AD203B41FA5}">
                      <a16:colId xmlns:a16="http://schemas.microsoft.com/office/drawing/2014/main" val="3312741841"/>
                    </a:ext>
                  </a:extLst>
                </a:gridCol>
              </a:tblGrid>
              <a:tr h="144131">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Intact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Nonintact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2425224"/>
                  </a:ext>
                </a:extLst>
              </a:tr>
              <a:tr h="144131">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u="none" strike="noStrike">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u="sng">
                          <a:effectLst/>
                        </a:rPr>
                        <a:t>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Women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Men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Women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009140"/>
                  </a:ext>
                </a:extLst>
              </a:tr>
              <a:tr h="152546">
                <a:tc>
                  <a:txBody>
                    <a:bodyPr/>
                    <a:lstStyle/>
                    <a:p>
                      <a:pPr marL="0" marR="0">
                        <a:lnSpc>
                          <a:spcPct val="115000"/>
                        </a:lnSpc>
                        <a:spcBef>
                          <a:spcPts val="0"/>
                        </a:spcBef>
                        <a:spcAft>
                          <a:spcPts val="1000"/>
                        </a:spcAft>
                        <a:tabLst>
                          <a:tab pos="228600" algn="dec"/>
                        </a:tabLst>
                      </a:pPr>
                      <a:r>
                        <a:rPr lang="en-US" sz="1200">
                          <a:effectLst/>
                        </a:rPr>
                        <a:t>Depression</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5715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57150" algn="dec"/>
                        </a:tabLst>
                      </a:pPr>
                      <a:r>
                        <a:rPr lang="en-US" sz="1200">
                          <a:effectLst/>
                        </a:rPr>
                        <a:t>5.27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4.60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6.70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6.58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7111396"/>
                  </a:ext>
                </a:extLst>
              </a:tr>
              <a:tr h="152546">
                <a:tc>
                  <a:txBody>
                    <a:bodyPr/>
                    <a:lstStyle/>
                    <a:p>
                      <a:pPr marL="0" marR="0">
                        <a:lnSpc>
                          <a:spcPct val="115000"/>
                        </a:lnSpc>
                        <a:spcBef>
                          <a:spcPts val="0"/>
                        </a:spcBef>
                        <a:spcAft>
                          <a:spcPts val="1000"/>
                        </a:spcAft>
                        <a:tabLst>
                          <a:tab pos="22860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11430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114300" algn="dec"/>
                        </a:tabLst>
                      </a:pPr>
                      <a:r>
                        <a:rPr lang="en-US" sz="1200">
                          <a:effectLst/>
                        </a:rPr>
                        <a:t>7.53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dec"/>
                        </a:tabLst>
                      </a:pPr>
                      <a:r>
                        <a:rPr lang="en-US" sz="1200">
                          <a:effectLst/>
                        </a:rPr>
                        <a:t>7.53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76200" algn="dec"/>
                        </a:tabLst>
                      </a:pPr>
                      <a:r>
                        <a:rPr lang="en-US" sz="1200">
                          <a:effectLst/>
                        </a:rPr>
                        <a:t>7.53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457200" algn="l"/>
                        </a:tabLst>
                      </a:pPr>
                      <a:r>
                        <a:rPr lang="en-US" sz="1200">
                          <a:effectLst/>
                        </a:rPr>
                        <a:t>7.53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138922"/>
                  </a:ext>
                </a:extLst>
              </a:tr>
              <a:tr h="152546">
                <a:tc>
                  <a:txBody>
                    <a:bodyPr/>
                    <a:lstStyle/>
                    <a:p>
                      <a:pPr marL="0" marR="0">
                        <a:lnSpc>
                          <a:spcPct val="115000"/>
                        </a:lnSpc>
                        <a:spcBef>
                          <a:spcPts val="0"/>
                        </a:spcBef>
                        <a:spcAft>
                          <a:spcPts val="1000"/>
                        </a:spcAft>
                        <a:tabLst>
                          <a:tab pos="228600" algn="dec"/>
                        </a:tabLst>
                      </a:pPr>
                      <a:r>
                        <a:rPr lang="en-US" sz="1200">
                          <a:effectLst/>
                        </a:rPr>
                        <a:t>Anxiety</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3.97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2.90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19050" algn="dec"/>
                        </a:tabLst>
                      </a:pPr>
                      <a:r>
                        <a:rPr lang="en-US" sz="1200">
                          <a:effectLst/>
                        </a:rPr>
                        <a:t>3.18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4.65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010020"/>
                  </a:ext>
                </a:extLst>
              </a:tr>
              <a:tr h="152546">
                <a:tc>
                  <a:txBody>
                    <a:bodyPr/>
                    <a:lstStyle/>
                    <a:p>
                      <a:pPr marL="0" marR="0">
                        <a:lnSpc>
                          <a:spcPct val="115000"/>
                        </a:lnSpc>
                        <a:spcBef>
                          <a:spcPts val="0"/>
                        </a:spcBef>
                        <a:spcAft>
                          <a:spcPts val="1000"/>
                        </a:spcAft>
                        <a:tabLst>
                          <a:tab pos="22860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dirty="0">
                          <a:effectLst/>
                        </a:rPr>
                        <a:t> </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4.92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dec"/>
                        </a:tabLst>
                      </a:pPr>
                      <a:r>
                        <a:rPr lang="en-US" sz="1200">
                          <a:effectLst/>
                        </a:rPr>
                        <a:t>4.92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4.92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4.92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1240421"/>
                  </a:ext>
                </a:extLst>
              </a:tr>
              <a:tr h="152546">
                <a:tc>
                  <a:txBody>
                    <a:bodyPr/>
                    <a:lstStyle/>
                    <a:p>
                      <a:pPr marL="0" marR="0">
                        <a:lnSpc>
                          <a:spcPct val="115000"/>
                        </a:lnSpc>
                        <a:spcBef>
                          <a:spcPts val="0"/>
                        </a:spcBef>
                        <a:spcAft>
                          <a:spcPts val="1000"/>
                        </a:spcAft>
                        <a:tabLst>
                          <a:tab pos="228600" algn="dec"/>
                        </a:tabLst>
                      </a:pPr>
                      <a:r>
                        <a:rPr lang="en-US" sz="1200">
                          <a:effectLst/>
                        </a:rPr>
                        <a:t>Stress</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4.38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l"/>
                          <a:tab pos="228600" algn="dec"/>
                        </a:tabLst>
                      </a:pPr>
                      <a:r>
                        <a:rPr lang="en-US" sz="1200">
                          <a:effectLst/>
                        </a:rPr>
                        <a:t>5.18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457200" algn="l"/>
                        </a:tabLst>
                      </a:pPr>
                      <a:r>
                        <a:rPr lang="en-US" sz="1200">
                          <a:effectLst/>
                        </a:rPr>
                        <a:t>4.91</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7.13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0362915"/>
                  </a:ext>
                </a:extLst>
              </a:tr>
              <a:tr h="144131">
                <a:tc>
                  <a:txBody>
                    <a:bodyPr/>
                    <a:lstStyle/>
                    <a:p>
                      <a:pPr marL="0" marR="0">
                        <a:lnSpc>
                          <a:spcPct val="107000"/>
                        </a:lnSpc>
                        <a:spcBef>
                          <a:spcPts val="0"/>
                        </a:spcBef>
                        <a:spcAft>
                          <a:spcPts val="0"/>
                        </a:spcAft>
                      </a:pPr>
                      <a:r>
                        <a:rPr lang="en-U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6.18</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6.18</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6.18</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6.18</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582568"/>
                  </a:ext>
                </a:extLst>
              </a:tr>
            </a:tbl>
          </a:graphicData>
        </a:graphic>
      </p:graphicFrame>
      <p:sp>
        <p:nvSpPr>
          <p:cNvPr id="8" name="TextBox 7">
            <a:extLst>
              <a:ext uri="{FF2B5EF4-FFF2-40B4-BE49-F238E27FC236}">
                <a16:creationId xmlns:a16="http://schemas.microsoft.com/office/drawing/2014/main" id="{9C7716E5-2267-488A-BA94-5800C380707F}"/>
              </a:ext>
            </a:extLst>
          </p:cNvPr>
          <p:cNvSpPr txBox="1"/>
          <p:nvPr/>
        </p:nvSpPr>
        <p:spPr>
          <a:xfrm>
            <a:off x="18383343" y="3467226"/>
            <a:ext cx="8267948" cy="523220"/>
          </a:xfrm>
          <a:prstGeom prst="rect">
            <a:avLst/>
          </a:prstGeom>
          <a:noFill/>
        </p:spPr>
        <p:txBody>
          <a:bodyPr wrap="square" rtlCol="0">
            <a:spAutoFit/>
          </a:bodyPr>
          <a:lstStyle/>
          <a:p>
            <a:r>
              <a:rPr lang="en-US" sz="1400" b="1" dirty="0"/>
              <a:t>Table 1</a:t>
            </a:r>
            <a:endParaRPr lang="en-US" sz="1400" dirty="0"/>
          </a:p>
          <a:p>
            <a:r>
              <a:rPr lang="en-US" sz="1400" i="1" dirty="0"/>
              <a:t>Means (and SDs) for Depression, Anxiety, and Stress (DASS-21)</a:t>
            </a:r>
            <a:endParaRPr lang="en-US" sz="1400" dirty="0"/>
          </a:p>
        </p:txBody>
      </p:sp>
      <p:graphicFrame>
        <p:nvGraphicFramePr>
          <p:cNvPr id="60" name="Table 59">
            <a:extLst>
              <a:ext uri="{FF2B5EF4-FFF2-40B4-BE49-F238E27FC236}">
                <a16:creationId xmlns:a16="http://schemas.microsoft.com/office/drawing/2014/main" id="{3E7E0A4C-9A5D-46E3-90AC-BCC8B6D365C0}"/>
              </a:ext>
            </a:extLst>
          </p:cNvPr>
          <p:cNvGraphicFramePr>
            <a:graphicFrameLocks noGrp="1"/>
          </p:cNvGraphicFramePr>
          <p:nvPr>
            <p:extLst>
              <p:ext uri="{D42A27DB-BD31-4B8C-83A1-F6EECF244321}">
                <p14:modId xmlns:p14="http://schemas.microsoft.com/office/powerpoint/2010/main" val="662612819"/>
              </p:ext>
            </p:extLst>
          </p:nvPr>
        </p:nvGraphicFramePr>
        <p:xfrm>
          <a:off x="18509027" y="5972976"/>
          <a:ext cx="8110955" cy="2270824"/>
        </p:xfrm>
        <a:graphic>
          <a:graphicData uri="http://schemas.openxmlformats.org/drawingml/2006/table">
            <a:tbl>
              <a:tblPr firstRow="1">
                <a:tableStyleId>{7DF18680-E054-41AD-8BC1-D1AEF772440D}</a:tableStyleId>
              </a:tblPr>
              <a:tblGrid>
                <a:gridCol w="1623813">
                  <a:extLst>
                    <a:ext uri="{9D8B030D-6E8A-4147-A177-3AD203B41FA5}">
                      <a16:colId xmlns:a16="http://schemas.microsoft.com/office/drawing/2014/main" val="1072004946"/>
                    </a:ext>
                  </a:extLst>
                </a:gridCol>
                <a:gridCol w="1623813">
                  <a:extLst>
                    <a:ext uri="{9D8B030D-6E8A-4147-A177-3AD203B41FA5}">
                      <a16:colId xmlns:a16="http://schemas.microsoft.com/office/drawing/2014/main" val="1767921100"/>
                    </a:ext>
                  </a:extLst>
                </a:gridCol>
                <a:gridCol w="1623813">
                  <a:extLst>
                    <a:ext uri="{9D8B030D-6E8A-4147-A177-3AD203B41FA5}">
                      <a16:colId xmlns:a16="http://schemas.microsoft.com/office/drawing/2014/main" val="110676831"/>
                    </a:ext>
                  </a:extLst>
                </a:gridCol>
                <a:gridCol w="1620570">
                  <a:extLst>
                    <a:ext uri="{9D8B030D-6E8A-4147-A177-3AD203B41FA5}">
                      <a16:colId xmlns:a16="http://schemas.microsoft.com/office/drawing/2014/main" val="115560546"/>
                    </a:ext>
                  </a:extLst>
                </a:gridCol>
                <a:gridCol w="1618946">
                  <a:extLst>
                    <a:ext uri="{9D8B030D-6E8A-4147-A177-3AD203B41FA5}">
                      <a16:colId xmlns:a16="http://schemas.microsoft.com/office/drawing/2014/main" val="2717935843"/>
                    </a:ext>
                  </a:extLst>
                </a:gridCol>
              </a:tblGrid>
              <a:tr h="193293">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Intact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Nonintact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815409"/>
                  </a:ext>
                </a:extLst>
              </a:tr>
              <a:tr h="193293">
                <a:tc>
                  <a:txBody>
                    <a:bodyPr/>
                    <a:lstStyle/>
                    <a:p>
                      <a:pPr marL="0" marR="0">
                        <a:lnSpc>
                          <a:spcPct val="107000"/>
                        </a:lnSpc>
                        <a:spcBef>
                          <a:spcPts val="0"/>
                        </a:spcBef>
                        <a:spcAft>
                          <a:spcPts val="0"/>
                        </a:spcAft>
                      </a:pPr>
                      <a:r>
                        <a:rPr lang="en-US" sz="12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u="sng">
                          <a:effectLst/>
                        </a:rPr>
                        <a:t>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Women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Men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u="sng">
                          <a:effectLst/>
                        </a:rPr>
                        <a:t>Women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604490"/>
                  </a:ext>
                </a:extLst>
              </a:tr>
              <a:tr h="296657">
                <a:tc>
                  <a:txBody>
                    <a:bodyPr/>
                    <a:lstStyle/>
                    <a:p>
                      <a:pPr marL="0" marR="0">
                        <a:lnSpc>
                          <a:spcPct val="115000"/>
                        </a:lnSpc>
                        <a:spcBef>
                          <a:spcPts val="0"/>
                        </a:spcBef>
                        <a:spcAft>
                          <a:spcPts val="1000"/>
                        </a:spcAft>
                        <a:tabLst>
                          <a:tab pos="228600" algn="dec"/>
                        </a:tabLst>
                      </a:pPr>
                      <a:r>
                        <a:rPr lang="en-US" sz="1200" dirty="0">
                          <a:effectLst/>
                        </a:rPr>
                        <a:t>GAMS</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57150" algn="dec"/>
                        </a:tabLst>
                      </a:pPr>
                      <a:r>
                        <a:rPr lang="en-US" sz="1200">
                          <a:effectLst/>
                        </a:rPr>
                        <a:t>39.45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40.65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33.78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37.53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5524672"/>
                  </a:ext>
                </a:extLst>
              </a:tr>
              <a:tr h="303306">
                <a:tc>
                  <a:txBody>
                    <a:bodyPr/>
                    <a:lstStyle/>
                    <a:p>
                      <a:pPr marL="0" marR="0">
                        <a:lnSpc>
                          <a:spcPct val="115000"/>
                        </a:lnSpc>
                        <a:spcBef>
                          <a:spcPts val="0"/>
                        </a:spcBef>
                        <a:spcAft>
                          <a:spcPts val="1000"/>
                        </a:spcAft>
                        <a:tabLst>
                          <a:tab pos="22860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114300" algn="dec"/>
                        </a:tabLst>
                      </a:pPr>
                      <a:r>
                        <a:rPr lang="en-US" sz="1200">
                          <a:effectLst/>
                        </a:rPr>
                        <a:t>9.62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dec"/>
                        </a:tabLst>
                      </a:pPr>
                      <a:r>
                        <a:rPr lang="en-US" sz="1200" dirty="0">
                          <a:effectLst/>
                        </a:rPr>
                        <a:t>9.62</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76200" algn="dec"/>
                        </a:tabLst>
                      </a:pPr>
                      <a:r>
                        <a:rPr lang="en-US" sz="1200">
                          <a:effectLst/>
                        </a:rPr>
                        <a:t>9.62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457200" algn="l"/>
                        </a:tabLst>
                      </a:pPr>
                      <a:r>
                        <a:rPr lang="en-US" sz="1200">
                          <a:effectLst/>
                        </a:rPr>
                        <a:t>9.63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4189606"/>
                  </a:ext>
                </a:extLst>
              </a:tr>
              <a:tr h="303306">
                <a:tc>
                  <a:txBody>
                    <a:bodyPr/>
                    <a:lstStyle/>
                    <a:p>
                      <a:pPr marL="0" marR="0">
                        <a:lnSpc>
                          <a:spcPct val="115000"/>
                        </a:lnSpc>
                        <a:spcBef>
                          <a:spcPts val="0"/>
                        </a:spcBef>
                        <a:spcAft>
                          <a:spcPts val="1000"/>
                        </a:spcAft>
                        <a:tabLst>
                          <a:tab pos="228600" algn="dec"/>
                        </a:tabLst>
                      </a:pPr>
                      <a:r>
                        <a:rPr lang="en-US" sz="1200">
                          <a:effectLst/>
                        </a:rPr>
                        <a:t>IMS</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14.01</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15.19</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19050" algn="dec"/>
                        </a:tabLst>
                      </a:pPr>
                      <a:r>
                        <a:rPr lang="en-US" sz="1200">
                          <a:effectLst/>
                        </a:rPr>
                        <a:t>12.13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14.05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2436062"/>
                  </a:ext>
                </a:extLst>
              </a:tr>
              <a:tr h="296657">
                <a:tc>
                  <a:txBody>
                    <a:bodyPr/>
                    <a:lstStyle/>
                    <a:p>
                      <a:pPr marL="0" marR="0">
                        <a:lnSpc>
                          <a:spcPct val="115000"/>
                        </a:lnSpc>
                        <a:spcBef>
                          <a:spcPts val="0"/>
                        </a:spcBef>
                        <a:spcAft>
                          <a:spcPts val="1000"/>
                        </a:spcAft>
                        <a:tabLst>
                          <a:tab pos="228600" algn="dec"/>
                        </a:tabLst>
                      </a:pPr>
                      <a:r>
                        <a:rPr lang="en-US" sz="1200">
                          <a:effectLst/>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a:effectLst/>
                        </a:rPr>
                        <a:t>4.14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dec"/>
                        </a:tabLst>
                      </a:pPr>
                      <a:r>
                        <a:rPr lang="en-US" sz="1200">
                          <a:effectLst/>
                        </a:rPr>
                        <a:t>4.14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4.14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4.14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2077386"/>
                  </a:ext>
                </a:extLst>
              </a:tr>
              <a:tr h="491019">
                <a:tc>
                  <a:txBody>
                    <a:bodyPr/>
                    <a:lstStyle/>
                    <a:p>
                      <a:pPr marL="0" marR="0">
                        <a:lnSpc>
                          <a:spcPct val="115000"/>
                        </a:lnSpc>
                        <a:spcBef>
                          <a:spcPts val="0"/>
                        </a:spcBef>
                        <a:spcAft>
                          <a:spcPts val="1000"/>
                        </a:spcAft>
                        <a:tabLst>
                          <a:tab pos="228600" algn="dec"/>
                        </a:tabLst>
                      </a:pPr>
                      <a:r>
                        <a:rPr lang="en-US" sz="1200">
                          <a:effectLst/>
                        </a:rPr>
                        <a:t>Desire for Children</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tabLst>
                          <a:tab pos="228600" algn="dec"/>
                          <a:tab pos="0" algn="dec"/>
                        </a:tabLst>
                      </a:pPr>
                      <a:r>
                        <a:rPr lang="en-US" sz="1200" dirty="0">
                          <a:effectLst/>
                        </a:rPr>
                        <a:t>47.83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6350" algn="l"/>
                          <a:tab pos="228600" algn="dec"/>
                        </a:tabLst>
                      </a:pPr>
                      <a:r>
                        <a:rPr lang="en-US" sz="1200" dirty="0">
                          <a:effectLst/>
                        </a:rPr>
                        <a:t>52.00</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457200" algn="l"/>
                        </a:tabLst>
                      </a:pPr>
                      <a:r>
                        <a:rPr lang="en-US" sz="1200">
                          <a:effectLst/>
                        </a:rPr>
                        <a:t>45.70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tabLst>
                          <a:tab pos="228600" algn="dec"/>
                          <a:tab pos="0" algn="dec"/>
                        </a:tabLst>
                      </a:pPr>
                      <a:r>
                        <a:rPr lang="en-US" sz="1200">
                          <a:effectLst/>
                        </a:rPr>
                        <a:t>51.51</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0774215"/>
                  </a:ext>
                </a:extLst>
              </a:tr>
              <a:tr h="193293">
                <a:tc>
                  <a:txBody>
                    <a:bodyPr/>
                    <a:lstStyle/>
                    <a:p>
                      <a:pPr marL="0" marR="0">
                        <a:lnSpc>
                          <a:spcPct val="107000"/>
                        </a:lnSpc>
                        <a:spcBef>
                          <a:spcPts val="0"/>
                        </a:spcBef>
                        <a:spcAft>
                          <a:spcPts val="0"/>
                        </a:spcAft>
                      </a:pPr>
                      <a:r>
                        <a:rPr lang="en-US" sz="1200">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12.05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12.06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12.05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393126"/>
                  </a:ext>
                </a:extLst>
              </a:tr>
            </a:tbl>
          </a:graphicData>
        </a:graphic>
      </p:graphicFrame>
      <p:sp>
        <p:nvSpPr>
          <p:cNvPr id="12" name="TextBox 11">
            <a:extLst>
              <a:ext uri="{FF2B5EF4-FFF2-40B4-BE49-F238E27FC236}">
                <a16:creationId xmlns:a16="http://schemas.microsoft.com/office/drawing/2014/main" id="{476B77CF-D9FA-4C0B-8985-86EE7ECD5138}"/>
              </a:ext>
            </a:extLst>
          </p:cNvPr>
          <p:cNvSpPr txBox="1"/>
          <p:nvPr/>
        </p:nvSpPr>
        <p:spPr>
          <a:xfrm>
            <a:off x="18517713" y="5511585"/>
            <a:ext cx="7962302" cy="1277273"/>
          </a:xfrm>
          <a:prstGeom prst="rect">
            <a:avLst/>
          </a:prstGeom>
          <a:noFill/>
        </p:spPr>
        <p:txBody>
          <a:bodyPr wrap="square" rtlCol="0">
            <a:spAutoFit/>
          </a:bodyPr>
          <a:lstStyle/>
          <a:p>
            <a:r>
              <a:rPr lang="en-US" sz="1400" b="1" dirty="0"/>
              <a:t>Table 2</a:t>
            </a:r>
            <a:endParaRPr lang="en-US" sz="1400" dirty="0"/>
          </a:p>
          <a:p>
            <a:r>
              <a:rPr lang="en-US" sz="1400" i="1" dirty="0"/>
              <a:t>Means (and SDs) for GAMS, IMS, Desire for Children </a:t>
            </a:r>
            <a:endParaRPr lang="en-US" sz="1400" dirty="0"/>
          </a:p>
          <a:p>
            <a:endParaRPr lang="en-US" dirty="0"/>
          </a:p>
        </p:txBody>
      </p:sp>
      <p:sp>
        <p:nvSpPr>
          <p:cNvPr id="19" name="TextBox 18">
            <a:extLst>
              <a:ext uri="{FF2B5EF4-FFF2-40B4-BE49-F238E27FC236}">
                <a16:creationId xmlns:a16="http://schemas.microsoft.com/office/drawing/2014/main" id="{D735FF04-9F36-44CE-A542-BD879656E716}"/>
              </a:ext>
            </a:extLst>
          </p:cNvPr>
          <p:cNvSpPr txBox="1"/>
          <p:nvPr/>
        </p:nvSpPr>
        <p:spPr>
          <a:xfrm>
            <a:off x="18469250" y="8243800"/>
            <a:ext cx="7557247" cy="1277273"/>
          </a:xfrm>
          <a:prstGeom prst="rect">
            <a:avLst/>
          </a:prstGeom>
          <a:noFill/>
        </p:spPr>
        <p:txBody>
          <a:bodyPr wrap="square" rtlCol="0">
            <a:spAutoFit/>
          </a:bodyPr>
          <a:lstStyle/>
          <a:p>
            <a:r>
              <a:rPr lang="en-US" sz="1400" i="1" dirty="0"/>
              <a:t>Note.</a:t>
            </a:r>
            <a:r>
              <a:rPr lang="en-US" sz="1400" dirty="0"/>
              <a:t> This table displays the means of the General Attitudes Towards Marriage Scale (GAMs), the Intent to Marry Scale (IMS) and the Desire for Children Scale. </a:t>
            </a:r>
          </a:p>
          <a:p>
            <a:endParaRPr lang="en-US" dirty="0"/>
          </a:p>
        </p:txBody>
      </p:sp>
    </p:spTree>
    <p:extLst>
      <p:ext uri="{BB962C8B-B14F-4D97-AF65-F5344CB8AC3E}">
        <p14:creationId xmlns:p14="http://schemas.microsoft.com/office/powerpoint/2010/main" val="1627981469"/>
      </p:ext>
    </p:extLst>
  </p:cSld>
  <p:clrMapOvr>
    <a:masterClrMapping/>
  </p:clrMapOvr>
</p:sld>
</file>

<file path=ppt/theme/theme1.xml><?xml version="1.0" encoding="utf-8"?>
<a:theme xmlns:a="http://schemas.openxmlformats.org/drawingml/2006/main" name="PosterPresentations.com-42x60-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sterPresentations.com-42x60-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02E46059F454BB886FACC38C0DF22" ma:contentTypeVersion="10" ma:contentTypeDescription="Create a new document." ma:contentTypeScope="" ma:versionID="6aa1065460dadff13627e098d88fba21">
  <xsd:schema xmlns:xsd="http://www.w3.org/2001/XMLSchema" xmlns:xs="http://www.w3.org/2001/XMLSchema" xmlns:p="http://schemas.microsoft.com/office/2006/metadata/properties" xmlns:ns3="56f9abcf-2e38-4c12-ac15-74adb78a2a1f" xmlns:ns4="592c3bd6-a7b9-40ac-973c-e78c44643b56" targetNamespace="http://schemas.microsoft.com/office/2006/metadata/properties" ma:root="true" ma:fieldsID="30481d20ad7df28db9bb9bba2ab1a599" ns3:_="" ns4:_="">
    <xsd:import namespace="56f9abcf-2e38-4c12-ac15-74adb78a2a1f"/>
    <xsd:import namespace="592c3bd6-a7b9-40ac-973c-e78c44643b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f9abcf-2e38-4c12-ac15-74adb78a2a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2c3bd6-a7b9-40ac-973c-e78c44643b5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33AE53-FD73-492E-AE5A-2BE0C65D7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f9abcf-2e38-4c12-ac15-74adb78a2a1f"/>
    <ds:schemaRef ds:uri="592c3bd6-a7b9-40ac-973c-e78c44643b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5D1F2-EF1F-4DEA-9766-738DB1A4CAE1}">
  <ds:schemaRefs>
    <ds:schemaRef ds:uri="http://schemas.microsoft.com/sharepoint/v3/contenttype/forms"/>
  </ds:schemaRefs>
</ds:datastoreItem>
</file>

<file path=customXml/itemProps3.xml><?xml version="1.0" encoding="utf-8"?>
<ds:datastoreItem xmlns:ds="http://schemas.openxmlformats.org/officeDocument/2006/customXml" ds:itemID="{648B1016-2AAD-4582-BE08-16C78A791BBB}">
  <ds:schemaRefs>
    <ds:schemaRef ds:uri="56f9abcf-2e38-4c12-ac15-74adb78a2a1f"/>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92c3bd6-a7b9-40ac-973c-e78c44643b5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PosterPresentations.com-42x60-Template-V2b</Template>
  <TotalTime>11215</TotalTime>
  <Words>2895</Words>
  <Application>Microsoft Office PowerPoint</Application>
  <PresentationFormat>Custom</PresentationFormat>
  <Paragraphs>172</Paragraphs>
  <Slides>1</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vt:i4>
      </vt:variant>
    </vt:vector>
  </HeadingPairs>
  <TitlesOfParts>
    <vt:vector size="9" baseType="lpstr">
      <vt:lpstr>Arial</vt:lpstr>
      <vt:lpstr>Calibri</vt:lpstr>
      <vt:lpstr>Trebuchet MS</vt:lpstr>
      <vt:lpstr>PosterPresentations.com-42x60-Template-V2b</vt:lpstr>
      <vt:lpstr>1_PosterPresentations.com-42x60-Template-V2b</vt:lpstr>
      <vt:lpstr>1_Classic 3 Columns</vt:lpstr>
      <vt:lpstr>Classic - Wide Center</vt:lpstr>
      <vt:lpstr>Right Highlight</vt:lpstr>
      <vt:lpstr>A Correlational Study on Intact Versus Nonintact Family Structures and Life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cp:lastModifiedBy>Jessica</cp:lastModifiedBy>
  <cp:revision>86</cp:revision>
  <dcterms:created xsi:type="dcterms:W3CDTF">2011-04-21T17:23:17Z</dcterms:created>
  <dcterms:modified xsi:type="dcterms:W3CDTF">2020-05-23T19:33:19Z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0x01010015002E46059F454BB886FACC38C0DF22</vt:lpwstr>
  </property>
</Properties>
</file>