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50800000" cy="32893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A. Eberts" initials="EAE" lastIdx="1" clrIdx="0"/>
  <p:cmAuthor id="2" name="Allie Neeson" initials="AN" lastIdx="4" clrIdx="1"/>
  <p:cmAuthor id="3" name="Microsoft Office User" initials="Office" lastIdx="1" clrIdx="2"/>
  <p:cmAuthor id="4" name="Microsoft Office User" initials="Office [2]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2D8"/>
    <a:srgbClr val="E46B63"/>
    <a:srgbClr val="FFA7A7"/>
    <a:srgbClr val="FFD3D3"/>
    <a:srgbClr val="E5ECF7"/>
    <a:srgbClr val="698ED1"/>
    <a:srgbClr val="345EAA"/>
    <a:srgbClr val="2E5396"/>
    <a:srgbClr val="003399"/>
    <a:srgbClr val="F0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86" autoAdjust="0"/>
    <p:restoredTop sz="96395" autoAdjust="0"/>
  </p:normalViewPr>
  <p:slideViewPr>
    <p:cSldViewPr snapToGrid="0">
      <p:cViewPr>
        <p:scale>
          <a:sx n="18" d="100"/>
          <a:sy n="18" d="100"/>
        </p:scale>
        <p:origin x="1094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C777B-7064-47D7-B746-9B6686910E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6163" y="1143000"/>
            <a:ext cx="4765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976DA-131B-4AE5-B5AD-137732091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8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976DA-131B-4AE5-B5AD-137732091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5383186"/>
            <a:ext cx="43180000" cy="11451637"/>
          </a:xfrm>
        </p:spPr>
        <p:txBody>
          <a:bodyPr anchor="b"/>
          <a:lstStyle>
            <a:lvl1pPr algn="ctr">
              <a:defRPr sz="28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0000" y="17276442"/>
            <a:ext cx="38100000" cy="7941525"/>
          </a:xfrm>
        </p:spPr>
        <p:txBody>
          <a:bodyPr/>
          <a:lstStyle>
            <a:lvl1pPr marL="0" indent="0" algn="ctr">
              <a:buNone/>
              <a:defRPr sz="11511"/>
            </a:lvl1pPr>
            <a:lvl2pPr marL="2192868" indent="0" algn="ctr">
              <a:buNone/>
              <a:defRPr sz="9593"/>
            </a:lvl2pPr>
            <a:lvl3pPr marL="4385737" indent="0" algn="ctr">
              <a:buNone/>
              <a:defRPr sz="8633"/>
            </a:lvl3pPr>
            <a:lvl4pPr marL="6578605" indent="0" algn="ctr">
              <a:buNone/>
              <a:defRPr sz="7674"/>
            </a:lvl4pPr>
            <a:lvl5pPr marL="8771473" indent="0" algn="ctr">
              <a:buNone/>
              <a:defRPr sz="7674"/>
            </a:lvl5pPr>
            <a:lvl6pPr marL="10964342" indent="0" algn="ctr">
              <a:buNone/>
              <a:defRPr sz="7674"/>
            </a:lvl6pPr>
            <a:lvl7pPr marL="13157210" indent="0" algn="ctr">
              <a:buNone/>
              <a:defRPr sz="7674"/>
            </a:lvl7pPr>
            <a:lvl8pPr marL="15350079" indent="0" algn="ctr">
              <a:buNone/>
              <a:defRPr sz="7674"/>
            </a:lvl8pPr>
            <a:lvl9pPr marL="17542947" indent="0" algn="ctr">
              <a:buNone/>
              <a:defRPr sz="767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6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53753" y="1751248"/>
            <a:ext cx="10953750" cy="278752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2503" y="1751248"/>
            <a:ext cx="32226250" cy="2787529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3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044" y="8200417"/>
            <a:ext cx="43815000" cy="13682572"/>
          </a:xfrm>
        </p:spPr>
        <p:txBody>
          <a:bodyPr anchor="b"/>
          <a:lstStyle>
            <a:lvl1pPr>
              <a:defRPr sz="28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6044" y="22012432"/>
            <a:ext cx="43815000" cy="7195341"/>
          </a:xfrm>
        </p:spPr>
        <p:txBody>
          <a:bodyPr/>
          <a:lstStyle>
            <a:lvl1pPr marL="0" indent="0">
              <a:buNone/>
              <a:defRPr sz="11511">
                <a:solidFill>
                  <a:schemeClr val="tx1"/>
                </a:solidFill>
              </a:defRPr>
            </a:lvl1pPr>
            <a:lvl2pPr marL="2192868" indent="0">
              <a:buNone/>
              <a:defRPr sz="9593">
                <a:solidFill>
                  <a:schemeClr val="tx1">
                    <a:tint val="75000"/>
                  </a:schemeClr>
                </a:solidFill>
              </a:defRPr>
            </a:lvl2pPr>
            <a:lvl3pPr marL="4385737" indent="0">
              <a:buNone/>
              <a:defRPr sz="8633">
                <a:solidFill>
                  <a:schemeClr val="tx1">
                    <a:tint val="75000"/>
                  </a:schemeClr>
                </a:solidFill>
              </a:defRPr>
            </a:lvl3pPr>
            <a:lvl4pPr marL="6578605" indent="0">
              <a:buNone/>
              <a:defRPr sz="7674">
                <a:solidFill>
                  <a:schemeClr val="tx1">
                    <a:tint val="75000"/>
                  </a:schemeClr>
                </a:solidFill>
              </a:defRPr>
            </a:lvl4pPr>
            <a:lvl5pPr marL="8771473" indent="0">
              <a:buNone/>
              <a:defRPr sz="7674">
                <a:solidFill>
                  <a:schemeClr val="tx1">
                    <a:tint val="75000"/>
                  </a:schemeClr>
                </a:solidFill>
              </a:defRPr>
            </a:lvl5pPr>
            <a:lvl6pPr marL="10964342" indent="0">
              <a:buNone/>
              <a:defRPr sz="7674">
                <a:solidFill>
                  <a:schemeClr val="tx1">
                    <a:tint val="75000"/>
                  </a:schemeClr>
                </a:solidFill>
              </a:defRPr>
            </a:lvl6pPr>
            <a:lvl7pPr marL="13157210" indent="0">
              <a:buNone/>
              <a:defRPr sz="7674">
                <a:solidFill>
                  <a:schemeClr val="tx1">
                    <a:tint val="75000"/>
                  </a:schemeClr>
                </a:solidFill>
              </a:defRPr>
            </a:lvl7pPr>
            <a:lvl8pPr marL="15350079" indent="0">
              <a:buNone/>
              <a:defRPr sz="7674">
                <a:solidFill>
                  <a:schemeClr val="tx1">
                    <a:tint val="75000"/>
                  </a:schemeClr>
                </a:solidFill>
              </a:defRPr>
            </a:lvl8pPr>
            <a:lvl9pPr marL="17542947" indent="0">
              <a:buNone/>
              <a:defRPr sz="76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6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2500" y="8756239"/>
            <a:ext cx="21590000" cy="208703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00" y="8756239"/>
            <a:ext cx="21590000" cy="208703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7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9117" y="1751255"/>
            <a:ext cx="43815000" cy="63577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9122" y="8063356"/>
            <a:ext cx="21490778" cy="3951726"/>
          </a:xfrm>
        </p:spPr>
        <p:txBody>
          <a:bodyPr anchor="b"/>
          <a:lstStyle>
            <a:lvl1pPr marL="0" indent="0">
              <a:buNone/>
              <a:defRPr sz="11511" b="1"/>
            </a:lvl1pPr>
            <a:lvl2pPr marL="2192868" indent="0">
              <a:buNone/>
              <a:defRPr sz="9593" b="1"/>
            </a:lvl2pPr>
            <a:lvl3pPr marL="4385737" indent="0">
              <a:buNone/>
              <a:defRPr sz="8633" b="1"/>
            </a:lvl3pPr>
            <a:lvl4pPr marL="6578605" indent="0">
              <a:buNone/>
              <a:defRPr sz="7674" b="1"/>
            </a:lvl4pPr>
            <a:lvl5pPr marL="8771473" indent="0">
              <a:buNone/>
              <a:defRPr sz="7674" b="1"/>
            </a:lvl5pPr>
            <a:lvl6pPr marL="10964342" indent="0">
              <a:buNone/>
              <a:defRPr sz="7674" b="1"/>
            </a:lvl6pPr>
            <a:lvl7pPr marL="13157210" indent="0">
              <a:buNone/>
              <a:defRPr sz="7674" b="1"/>
            </a:lvl7pPr>
            <a:lvl8pPr marL="15350079" indent="0">
              <a:buNone/>
              <a:defRPr sz="7674" b="1"/>
            </a:lvl8pPr>
            <a:lvl9pPr marL="17542947" indent="0">
              <a:buNone/>
              <a:defRPr sz="767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9122" y="12015082"/>
            <a:ext cx="21490778" cy="17672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717503" y="8063356"/>
            <a:ext cx="21596617" cy="3951726"/>
          </a:xfrm>
        </p:spPr>
        <p:txBody>
          <a:bodyPr anchor="b"/>
          <a:lstStyle>
            <a:lvl1pPr marL="0" indent="0">
              <a:buNone/>
              <a:defRPr sz="11511" b="1"/>
            </a:lvl1pPr>
            <a:lvl2pPr marL="2192868" indent="0">
              <a:buNone/>
              <a:defRPr sz="9593" b="1"/>
            </a:lvl2pPr>
            <a:lvl3pPr marL="4385737" indent="0">
              <a:buNone/>
              <a:defRPr sz="8633" b="1"/>
            </a:lvl3pPr>
            <a:lvl4pPr marL="6578605" indent="0">
              <a:buNone/>
              <a:defRPr sz="7674" b="1"/>
            </a:lvl4pPr>
            <a:lvl5pPr marL="8771473" indent="0">
              <a:buNone/>
              <a:defRPr sz="7674" b="1"/>
            </a:lvl5pPr>
            <a:lvl6pPr marL="10964342" indent="0">
              <a:buNone/>
              <a:defRPr sz="7674" b="1"/>
            </a:lvl6pPr>
            <a:lvl7pPr marL="13157210" indent="0">
              <a:buNone/>
              <a:defRPr sz="7674" b="1"/>
            </a:lvl7pPr>
            <a:lvl8pPr marL="15350079" indent="0">
              <a:buNone/>
              <a:defRPr sz="7674" b="1"/>
            </a:lvl8pPr>
            <a:lvl9pPr marL="17542947" indent="0">
              <a:buNone/>
              <a:defRPr sz="767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717503" y="12015082"/>
            <a:ext cx="21596617" cy="176723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1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6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3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9117" y="2192867"/>
            <a:ext cx="16384322" cy="7675033"/>
          </a:xfrm>
        </p:spPr>
        <p:txBody>
          <a:bodyPr anchor="b"/>
          <a:lstStyle>
            <a:lvl1pPr>
              <a:defRPr sz="153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6617" y="4735990"/>
            <a:ext cx="25717500" cy="23375350"/>
          </a:xfrm>
        </p:spPr>
        <p:txBody>
          <a:bodyPr/>
          <a:lstStyle>
            <a:lvl1pPr>
              <a:defRPr sz="15348"/>
            </a:lvl1pPr>
            <a:lvl2pPr>
              <a:defRPr sz="13430"/>
            </a:lvl2pPr>
            <a:lvl3pPr>
              <a:defRPr sz="11511"/>
            </a:lvl3pPr>
            <a:lvl4pPr>
              <a:defRPr sz="9593"/>
            </a:lvl4pPr>
            <a:lvl5pPr>
              <a:defRPr sz="9593"/>
            </a:lvl5pPr>
            <a:lvl6pPr>
              <a:defRPr sz="9593"/>
            </a:lvl6pPr>
            <a:lvl7pPr>
              <a:defRPr sz="9593"/>
            </a:lvl7pPr>
            <a:lvl8pPr>
              <a:defRPr sz="9593"/>
            </a:lvl8pPr>
            <a:lvl9pPr>
              <a:defRPr sz="959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9117" y="9867900"/>
            <a:ext cx="16384322" cy="18281505"/>
          </a:xfrm>
        </p:spPr>
        <p:txBody>
          <a:bodyPr/>
          <a:lstStyle>
            <a:lvl1pPr marL="0" indent="0">
              <a:buNone/>
              <a:defRPr sz="7674"/>
            </a:lvl1pPr>
            <a:lvl2pPr marL="2192868" indent="0">
              <a:buNone/>
              <a:defRPr sz="6715"/>
            </a:lvl2pPr>
            <a:lvl3pPr marL="4385737" indent="0">
              <a:buNone/>
              <a:defRPr sz="5756"/>
            </a:lvl3pPr>
            <a:lvl4pPr marL="6578605" indent="0">
              <a:buNone/>
              <a:defRPr sz="4796"/>
            </a:lvl4pPr>
            <a:lvl5pPr marL="8771473" indent="0">
              <a:buNone/>
              <a:defRPr sz="4796"/>
            </a:lvl5pPr>
            <a:lvl6pPr marL="10964342" indent="0">
              <a:buNone/>
              <a:defRPr sz="4796"/>
            </a:lvl6pPr>
            <a:lvl7pPr marL="13157210" indent="0">
              <a:buNone/>
              <a:defRPr sz="4796"/>
            </a:lvl7pPr>
            <a:lvl8pPr marL="15350079" indent="0">
              <a:buNone/>
              <a:defRPr sz="4796"/>
            </a:lvl8pPr>
            <a:lvl9pPr marL="17542947" indent="0">
              <a:buNone/>
              <a:defRPr sz="479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3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9117" y="2192867"/>
            <a:ext cx="16384322" cy="7675033"/>
          </a:xfrm>
        </p:spPr>
        <p:txBody>
          <a:bodyPr anchor="b"/>
          <a:lstStyle>
            <a:lvl1pPr>
              <a:defRPr sz="153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96617" y="4735990"/>
            <a:ext cx="25717500" cy="23375350"/>
          </a:xfrm>
        </p:spPr>
        <p:txBody>
          <a:bodyPr anchor="t"/>
          <a:lstStyle>
            <a:lvl1pPr marL="0" indent="0">
              <a:buNone/>
              <a:defRPr sz="15348"/>
            </a:lvl1pPr>
            <a:lvl2pPr marL="2192868" indent="0">
              <a:buNone/>
              <a:defRPr sz="13430"/>
            </a:lvl2pPr>
            <a:lvl3pPr marL="4385737" indent="0">
              <a:buNone/>
              <a:defRPr sz="11511"/>
            </a:lvl3pPr>
            <a:lvl4pPr marL="6578605" indent="0">
              <a:buNone/>
              <a:defRPr sz="9593"/>
            </a:lvl4pPr>
            <a:lvl5pPr marL="8771473" indent="0">
              <a:buNone/>
              <a:defRPr sz="9593"/>
            </a:lvl5pPr>
            <a:lvl6pPr marL="10964342" indent="0">
              <a:buNone/>
              <a:defRPr sz="9593"/>
            </a:lvl6pPr>
            <a:lvl7pPr marL="13157210" indent="0">
              <a:buNone/>
              <a:defRPr sz="9593"/>
            </a:lvl7pPr>
            <a:lvl8pPr marL="15350079" indent="0">
              <a:buNone/>
              <a:defRPr sz="9593"/>
            </a:lvl8pPr>
            <a:lvl9pPr marL="17542947" indent="0">
              <a:buNone/>
              <a:defRPr sz="959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9117" y="9867900"/>
            <a:ext cx="16384322" cy="18281505"/>
          </a:xfrm>
        </p:spPr>
        <p:txBody>
          <a:bodyPr/>
          <a:lstStyle>
            <a:lvl1pPr marL="0" indent="0">
              <a:buNone/>
              <a:defRPr sz="7674"/>
            </a:lvl1pPr>
            <a:lvl2pPr marL="2192868" indent="0">
              <a:buNone/>
              <a:defRPr sz="6715"/>
            </a:lvl2pPr>
            <a:lvl3pPr marL="4385737" indent="0">
              <a:buNone/>
              <a:defRPr sz="5756"/>
            </a:lvl3pPr>
            <a:lvl4pPr marL="6578605" indent="0">
              <a:buNone/>
              <a:defRPr sz="4796"/>
            </a:lvl4pPr>
            <a:lvl5pPr marL="8771473" indent="0">
              <a:buNone/>
              <a:defRPr sz="4796"/>
            </a:lvl5pPr>
            <a:lvl6pPr marL="10964342" indent="0">
              <a:buNone/>
              <a:defRPr sz="4796"/>
            </a:lvl6pPr>
            <a:lvl7pPr marL="13157210" indent="0">
              <a:buNone/>
              <a:defRPr sz="4796"/>
            </a:lvl7pPr>
            <a:lvl8pPr marL="15350079" indent="0">
              <a:buNone/>
              <a:defRPr sz="4796"/>
            </a:lvl8pPr>
            <a:lvl9pPr marL="17542947" indent="0">
              <a:buNone/>
              <a:defRPr sz="479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8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2500" y="1751255"/>
            <a:ext cx="43815000" cy="6357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2500" y="8756239"/>
            <a:ext cx="43815000" cy="20870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2500" y="30486945"/>
            <a:ext cx="11430000" cy="1751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B591E-6AA9-46CA-A48E-2E865CE9DF0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27500" y="30486945"/>
            <a:ext cx="17145000" cy="1751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77500" y="30486945"/>
            <a:ext cx="11430000" cy="1751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C78F9-48D8-4A94-B83C-28034EAE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8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5737" rtl="0" eaLnBrk="1" latinLnBrk="0" hangingPunct="1">
        <a:lnSpc>
          <a:spcPct val="90000"/>
        </a:lnSpc>
        <a:spcBef>
          <a:spcPct val="0"/>
        </a:spcBef>
        <a:buNone/>
        <a:defRPr sz="211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6434" indent="-1096434" algn="l" defTabSz="4385737" rtl="0" eaLnBrk="1" latinLnBrk="0" hangingPunct="1">
        <a:lnSpc>
          <a:spcPct val="90000"/>
        </a:lnSpc>
        <a:spcBef>
          <a:spcPts val="4796"/>
        </a:spcBef>
        <a:buFont typeface="Arial" panose="020B0604020202020204" pitchFamily="34" charset="0"/>
        <a:buChar char="•"/>
        <a:defRPr sz="13430" kern="1200">
          <a:solidFill>
            <a:schemeClr val="tx1"/>
          </a:solidFill>
          <a:latin typeface="+mn-lt"/>
          <a:ea typeface="+mn-ea"/>
          <a:cs typeface="+mn-cs"/>
        </a:defRPr>
      </a:lvl1pPr>
      <a:lvl2pPr marL="3289303" indent="-1096434" algn="l" defTabSz="4385737" rtl="0" eaLnBrk="1" latinLnBrk="0" hangingPunct="1">
        <a:lnSpc>
          <a:spcPct val="90000"/>
        </a:lnSpc>
        <a:spcBef>
          <a:spcPts val="2398"/>
        </a:spcBef>
        <a:buFont typeface="Arial" panose="020B0604020202020204" pitchFamily="34" charset="0"/>
        <a:buChar char="•"/>
        <a:defRPr sz="11511" kern="1200">
          <a:solidFill>
            <a:schemeClr val="tx1"/>
          </a:solidFill>
          <a:latin typeface="+mn-lt"/>
          <a:ea typeface="+mn-ea"/>
          <a:cs typeface="+mn-cs"/>
        </a:defRPr>
      </a:lvl2pPr>
      <a:lvl3pPr marL="5482171" indent="-1096434" algn="l" defTabSz="4385737" rtl="0" eaLnBrk="1" latinLnBrk="0" hangingPunct="1">
        <a:lnSpc>
          <a:spcPct val="90000"/>
        </a:lnSpc>
        <a:spcBef>
          <a:spcPts val="2398"/>
        </a:spcBef>
        <a:buFont typeface="Arial" panose="020B0604020202020204" pitchFamily="34" charset="0"/>
        <a:buChar char="•"/>
        <a:defRPr sz="9593" kern="1200">
          <a:solidFill>
            <a:schemeClr val="tx1"/>
          </a:solidFill>
          <a:latin typeface="+mn-lt"/>
          <a:ea typeface="+mn-ea"/>
          <a:cs typeface="+mn-cs"/>
        </a:defRPr>
      </a:lvl3pPr>
      <a:lvl4pPr marL="7675039" indent="-1096434" algn="l" defTabSz="4385737" rtl="0" eaLnBrk="1" latinLnBrk="0" hangingPunct="1">
        <a:lnSpc>
          <a:spcPct val="90000"/>
        </a:lnSpc>
        <a:spcBef>
          <a:spcPts val="2398"/>
        </a:spcBef>
        <a:buFont typeface="Arial" panose="020B0604020202020204" pitchFamily="34" charset="0"/>
        <a:buChar char="•"/>
        <a:defRPr sz="8633" kern="1200">
          <a:solidFill>
            <a:schemeClr val="tx1"/>
          </a:solidFill>
          <a:latin typeface="+mn-lt"/>
          <a:ea typeface="+mn-ea"/>
          <a:cs typeface="+mn-cs"/>
        </a:defRPr>
      </a:lvl4pPr>
      <a:lvl5pPr marL="9867908" indent="-1096434" algn="l" defTabSz="4385737" rtl="0" eaLnBrk="1" latinLnBrk="0" hangingPunct="1">
        <a:lnSpc>
          <a:spcPct val="90000"/>
        </a:lnSpc>
        <a:spcBef>
          <a:spcPts val="2398"/>
        </a:spcBef>
        <a:buFont typeface="Arial" panose="020B0604020202020204" pitchFamily="34" charset="0"/>
        <a:buChar char="•"/>
        <a:defRPr sz="8633" kern="1200">
          <a:solidFill>
            <a:schemeClr val="tx1"/>
          </a:solidFill>
          <a:latin typeface="+mn-lt"/>
          <a:ea typeface="+mn-ea"/>
          <a:cs typeface="+mn-cs"/>
        </a:defRPr>
      </a:lvl5pPr>
      <a:lvl6pPr marL="12060776" indent="-1096434" algn="l" defTabSz="4385737" rtl="0" eaLnBrk="1" latinLnBrk="0" hangingPunct="1">
        <a:lnSpc>
          <a:spcPct val="90000"/>
        </a:lnSpc>
        <a:spcBef>
          <a:spcPts val="2398"/>
        </a:spcBef>
        <a:buFont typeface="Arial" panose="020B0604020202020204" pitchFamily="34" charset="0"/>
        <a:buChar char="•"/>
        <a:defRPr sz="8633" kern="1200">
          <a:solidFill>
            <a:schemeClr val="tx1"/>
          </a:solidFill>
          <a:latin typeface="+mn-lt"/>
          <a:ea typeface="+mn-ea"/>
          <a:cs typeface="+mn-cs"/>
        </a:defRPr>
      </a:lvl6pPr>
      <a:lvl7pPr marL="14253644" indent="-1096434" algn="l" defTabSz="4385737" rtl="0" eaLnBrk="1" latinLnBrk="0" hangingPunct="1">
        <a:lnSpc>
          <a:spcPct val="90000"/>
        </a:lnSpc>
        <a:spcBef>
          <a:spcPts val="2398"/>
        </a:spcBef>
        <a:buFont typeface="Arial" panose="020B0604020202020204" pitchFamily="34" charset="0"/>
        <a:buChar char="•"/>
        <a:defRPr sz="8633" kern="1200">
          <a:solidFill>
            <a:schemeClr val="tx1"/>
          </a:solidFill>
          <a:latin typeface="+mn-lt"/>
          <a:ea typeface="+mn-ea"/>
          <a:cs typeface="+mn-cs"/>
        </a:defRPr>
      </a:lvl7pPr>
      <a:lvl8pPr marL="16446513" indent="-1096434" algn="l" defTabSz="4385737" rtl="0" eaLnBrk="1" latinLnBrk="0" hangingPunct="1">
        <a:lnSpc>
          <a:spcPct val="90000"/>
        </a:lnSpc>
        <a:spcBef>
          <a:spcPts val="2398"/>
        </a:spcBef>
        <a:buFont typeface="Arial" panose="020B0604020202020204" pitchFamily="34" charset="0"/>
        <a:buChar char="•"/>
        <a:defRPr sz="8633" kern="1200">
          <a:solidFill>
            <a:schemeClr val="tx1"/>
          </a:solidFill>
          <a:latin typeface="+mn-lt"/>
          <a:ea typeface="+mn-ea"/>
          <a:cs typeface="+mn-cs"/>
        </a:defRPr>
      </a:lvl8pPr>
      <a:lvl9pPr marL="18639381" indent="-1096434" algn="l" defTabSz="4385737" rtl="0" eaLnBrk="1" latinLnBrk="0" hangingPunct="1">
        <a:lnSpc>
          <a:spcPct val="90000"/>
        </a:lnSpc>
        <a:spcBef>
          <a:spcPts val="2398"/>
        </a:spcBef>
        <a:buFont typeface="Arial" panose="020B0604020202020204" pitchFamily="34" charset="0"/>
        <a:buChar char="•"/>
        <a:defRPr sz="8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5737" rtl="0" eaLnBrk="1" latinLnBrk="0" hangingPunct="1">
        <a:defRPr sz="8633" kern="1200">
          <a:solidFill>
            <a:schemeClr val="tx1"/>
          </a:solidFill>
          <a:latin typeface="+mn-lt"/>
          <a:ea typeface="+mn-ea"/>
          <a:cs typeface="+mn-cs"/>
        </a:defRPr>
      </a:lvl1pPr>
      <a:lvl2pPr marL="2192868" algn="l" defTabSz="4385737" rtl="0" eaLnBrk="1" latinLnBrk="0" hangingPunct="1">
        <a:defRPr sz="8633" kern="1200">
          <a:solidFill>
            <a:schemeClr val="tx1"/>
          </a:solidFill>
          <a:latin typeface="+mn-lt"/>
          <a:ea typeface="+mn-ea"/>
          <a:cs typeface="+mn-cs"/>
        </a:defRPr>
      </a:lvl2pPr>
      <a:lvl3pPr marL="4385737" algn="l" defTabSz="4385737" rtl="0" eaLnBrk="1" latinLnBrk="0" hangingPunct="1">
        <a:defRPr sz="8633" kern="1200">
          <a:solidFill>
            <a:schemeClr val="tx1"/>
          </a:solidFill>
          <a:latin typeface="+mn-lt"/>
          <a:ea typeface="+mn-ea"/>
          <a:cs typeface="+mn-cs"/>
        </a:defRPr>
      </a:lvl3pPr>
      <a:lvl4pPr marL="6578605" algn="l" defTabSz="4385737" rtl="0" eaLnBrk="1" latinLnBrk="0" hangingPunct="1">
        <a:defRPr sz="8633" kern="1200">
          <a:solidFill>
            <a:schemeClr val="tx1"/>
          </a:solidFill>
          <a:latin typeface="+mn-lt"/>
          <a:ea typeface="+mn-ea"/>
          <a:cs typeface="+mn-cs"/>
        </a:defRPr>
      </a:lvl4pPr>
      <a:lvl5pPr marL="8771473" algn="l" defTabSz="4385737" rtl="0" eaLnBrk="1" latinLnBrk="0" hangingPunct="1">
        <a:defRPr sz="8633" kern="1200">
          <a:solidFill>
            <a:schemeClr val="tx1"/>
          </a:solidFill>
          <a:latin typeface="+mn-lt"/>
          <a:ea typeface="+mn-ea"/>
          <a:cs typeface="+mn-cs"/>
        </a:defRPr>
      </a:lvl5pPr>
      <a:lvl6pPr marL="10964342" algn="l" defTabSz="4385737" rtl="0" eaLnBrk="1" latinLnBrk="0" hangingPunct="1">
        <a:defRPr sz="8633" kern="1200">
          <a:solidFill>
            <a:schemeClr val="tx1"/>
          </a:solidFill>
          <a:latin typeface="+mn-lt"/>
          <a:ea typeface="+mn-ea"/>
          <a:cs typeface="+mn-cs"/>
        </a:defRPr>
      </a:lvl6pPr>
      <a:lvl7pPr marL="13157210" algn="l" defTabSz="4385737" rtl="0" eaLnBrk="1" latinLnBrk="0" hangingPunct="1">
        <a:defRPr sz="8633" kern="1200">
          <a:solidFill>
            <a:schemeClr val="tx1"/>
          </a:solidFill>
          <a:latin typeface="+mn-lt"/>
          <a:ea typeface="+mn-ea"/>
          <a:cs typeface="+mn-cs"/>
        </a:defRPr>
      </a:lvl7pPr>
      <a:lvl8pPr marL="15350079" algn="l" defTabSz="4385737" rtl="0" eaLnBrk="1" latinLnBrk="0" hangingPunct="1">
        <a:defRPr sz="8633" kern="1200">
          <a:solidFill>
            <a:schemeClr val="tx1"/>
          </a:solidFill>
          <a:latin typeface="+mn-lt"/>
          <a:ea typeface="+mn-ea"/>
          <a:cs typeface="+mn-cs"/>
        </a:defRPr>
      </a:lvl8pPr>
      <a:lvl9pPr marL="17542947" algn="l" defTabSz="4385737" rtl="0" eaLnBrk="1" latinLnBrk="0" hangingPunct="1">
        <a:defRPr sz="8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198298" y="13400346"/>
            <a:ext cx="15380208" cy="3379538"/>
          </a:xfrm>
          <a:prstGeom prst="roundRect">
            <a:avLst/>
          </a:prstGeom>
          <a:noFill/>
          <a:ln>
            <a:solidFill>
              <a:srgbClr val="86A4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44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Study Goal</a:t>
            </a:r>
            <a:endParaRPr lang="en-US" sz="1600" b="1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89117" y="5447641"/>
            <a:ext cx="1457842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Font typeface="Courier New" panose="02070309020205020404" pitchFamily="49" charset="0"/>
              <a:buChar char="o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Functional MRI has shown dissociations between dopaminergic networks centered on the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Subtantia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Nigra</a:t>
            </a: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(SN) and the Ventral Tegmental Area (VTA)</a:t>
            </a:r>
            <a:r>
              <a:rPr lang="en-US" sz="3600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1,3,5</a:t>
            </a:r>
          </a:p>
          <a:p>
            <a:pPr marL="465138" indent="-465138">
              <a:buFont typeface="Courier New" panose="02070309020205020404" pitchFamily="49" charset="0"/>
              <a:buChar char="o"/>
            </a:pPr>
            <a:endParaRPr lang="en-US" sz="1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65138" indent="-465138">
              <a:buFont typeface="Courier New" panose="02070309020205020404" pitchFamily="49" charset="0"/>
              <a:buChar char="o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Connectivity of the dopaminergic midbrain is known to mediate the neurobehavioral deficits associated with Parkinson’s disease (PD)</a:t>
            </a:r>
          </a:p>
          <a:p>
            <a:pPr marL="465138" indent="-465138">
              <a:buFont typeface="Courier New" panose="02070309020205020404" pitchFamily="49" charset="0"/>
              <a:buChar char="o"/>
            </a:pPr>
            <a:endParaRPr lang="en-US" sz="1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65138" indent="-465138">
              <a:buFont typeface="Courier New" panose="02070309020205020404" pitchFamily="49" charset="0"/>
              <a:buChar char="o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 the early phases of the disease, PD is defined by the degradation of the SN while the VTA is spared</a:t>
            </a:r>
            <a:r>
              <a:rPr lang="en-US" sz="3600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2</a:t>
            </a:r>
            <a:endParaRPr lang="en-US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65138" indent="-465138">
              <a:buFont typeface="Courier New" panose="02070309020205020404" pitchFamily="49" charset="0"/>
              <a:buChar char="o"/>
            </a:pPr>
            <a:endParaRPr lang="en-US" sz="1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65138" indent="-465138">
              <a:buFont typeface="Courier New" panose="02070309020205020404" pitchFamily="49" charset="0"/>
              <a:buChar char="o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Prior fMRI studies have characterized SN connectivity in PD using resting-state fMRI, but with smaller sample sizes</a:t>
            </a:r>
          </a:p>
          <a:p>
            <a:pPr marL="465138" indent="-465138">
              <a:buFont typeface="Courier New" panose="02070309020205020404" pitchFamily="49" charset="0"/>
              <a:buChar char="o"/>
            </a:pPr>
            <a:endParaRPr lang="en-US" sz="1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65138" indent="-465138">
              <a:buFont typeface="Courier New" panose="02070309020205020404" pitchFamily="49" charset="0"/>
              <a:buChar char="o"/>
            </a:pPr>
            <a:r>
              <a:rPr lang="en-US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These studies did not characterize interactions across SN and VTA, which could be altered by sub-region specific changes in dopaminergic tone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179249" y="4144630"/>
            <a:ext cx="15379118" cy="8716908"/>
            <a:chOff x="989774" y="4385262"/>
            <a:chExt cx="15379118" cy="10248835"/>
          </a:xfrm>
        </p:grpSpPr>
        <p:sp>
          <p:nvSpPr>
            <p:cNvPr id="7" name="Round Same Side Corner Rectangle 6"/>
            <p:cNvSpPr/>
            <p:nvPr/>
          </p:nvSpPr>
          <p:spPr>
            <a:xfrm rot="10800000">
              <a:off x="989774" y="4385262"/>
              <a:ext cx="15379118" cy="10248835"/>
            </a:xfrm>
            <a:prstGeom prst="round2SameRect">
              <a:avLst/>
            </a:prstGeom>
            <a:noFill/>
            <a:ln>
              <a:solidFill>
                <a:srgbClr val="86A4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08823" y="4397297"/>
              <a:ext cx="15360067" cy="11272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rgbClr val="698E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Introduction</a:t>
              </a:r>
              <a:endPara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4278004" y="29078198"/>
            <a:ext cx="15379119" cy="3267235"/>
            <a:chOff x="1034304" y="28910458"/>
            <a:chExt cx="15379119" cy="3267235"/>
          </a:xfrm>
        </p:grpSpPr>
        <p:sp>
          <p:nvSpPr>
            <p:cNvPr id="68" name="Round Same Side Corner Rectangle 67"/>
            <p:cNvSpPr/>
            <p:nvPr/>
          </p:nvSpPr>
          <p:spPr>
            <a:xfrm rot="10800000">
              <a:off x="1034305" y="28972038"/>
              <a:ext cx="15379118" cy="3205655"/>
            </a:xfrm>
            <a:prstGeom prst="round2SameRect">
              <a:avLst/>
            </a:prstGeom>
            <a:noFill/>
            <a:ln>
              <a:solidFill>
                <a:srgbClr val="86A4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34304" y="28910458"/>
              <a:ext cx="15379119" cy="9654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rgbClr val="698E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References</a:t>
              </a:r>
              <a:endPara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7689782" y="4154144"/>
            <a:ext cx="15379119" cy="7966272"/>
            <a:chOff x="17457037" y="13335988"/>
            <a:chExt cx="15379119" cy="5955264"/>
          </a:xfrm>
        </p:grpSpPr>
        <p:sp>
          <p:nvSpPr>
            <p:cNvPr id="72" name="Round Same Side Corner Rectangle 71"/>
            <p:cNvSpPr/>
            <p:nvPr/>
          </p:nvSpPr>
          <p:spPr>
            <a:xfrm rot="10800000">
              <a:off x="17457038" y="13335988"/>
              <a:ext cx="15379118" cy="5955264"/>
            </a:xfrm>
            <a:prstGeom prst="round2SameRect">
              <a:avLst/>
            </a:prstGeom>
            <a:noFill/>
            <a:ln>
              <a:solidFill>
                <a:srgbClr val="86A4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7457037" y="13335991"/>
              <a:ext cx="15379119" cy="683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rgbClr val="698E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Study Samples</a:t>
              </a:r>
              <a:endPara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7689782" y="20756876"/>
            <a:ext cx="15379119" cy="11588557"/>
            <a:chOff x="17372520" y="25129051"/>
            <a:chExt cx="15379119" cy="11097567"/>
          </a:xfrm>
        </p:grpSpPr>
        <p:sp>
          <p:nvSpPr>
            <p:cNvPr id="74" name="Round Same Side Corner Rectangle 73"/>
            <p:cNvSpPr/>
            <p:nvPr/>
          </p:nvSpPr>
          <p:spPr>
            <a:xfrm rot="10800000">
              <a:off x="17372521" y="25129051"/>
              <a:ext cx="15379118" cy="11097567"/>
            </a:xfrm>
            <a:prstGeom prst="round2SameRect">
              <a:avLst/>
            </a:prstGeom>
            <a:noFill/>
            <a:ln>
              <a:solidFill>
                <a:srgbClr val="86A4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7372520" y="25129052"/>
              <a:ext cx="15379119" cy="9654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rgbClr val="698E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Sub-Cortical ROIs</a:t>
              </a:r>
              <a:endPara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4268824" y="4149588"/>
            <a:ext cx="15379119" cy="11720449"/>
            <a:chOff x="33755268" y="4225590"/>
            <a:chExt cx="15379119" cy="11720449"/>
          </a:xfrm>
        </p:grpSpPr>
        <p:sp>
          <p:nvSpPr>
            <p:cNvPr id="56" name="Rectangle 55"/>
            <p:cNvSpPr/>
            <p:nvPr/>
          </p:nvSpPr>
          <p:spPr>
            <a:xfrm>
              <a:off x="45582079" y="5637933"/>
              <a:ext cx="291881" cy="28256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3755268" y="4225590"/>
              <a:ext cx="15379119" cy="11720449"/>
              <a:chOff x="33755268" y="4369968"/>
              <a:chExt cx="15379119" cy="11720449"/>
            </a:xfrm>
          </p:grpSpPr>
          <p:sp>
            <p:nvSpPr>
              <p:cNvPr id="76" name="Round Same Side Corner Rectangle 75"/>
              <p:cNvSpPr/>
              <p:nvPr/>
            </p:nvSpPr>
            <p:spPr>
              <a:xfrm rot="10800000">
                <a:off x="33755269" y="4369968"/>
                <a:ext cx="15379118" cy="11720449"/>
              </a:xfrm>
              <a:prstGeom prst="round2SameRect">
                <a:avLst/>
              </a:prstGeom>
              <a:noFill/>
              <a:ln>
                <a:solidFill>
                  <a:srgbClr val="86A4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3755268" y="4369969"/>
                <a:ext cx="15379119" cy="9654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698E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 Cortical ROIs</a:t>
                </a:r>
                <a:endParaRPr lang="en-US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38" name="Group 37"/>
          <p:cNvGrpSpPr>
            <a:grpSpLocks/>
          </p:cNvGrpSpPr>
          <p:nvPr/>
        </p:nvGrpSpPr>
        <p:grpSpPr>
          <a:xfrm>
            <a:off x="0" y="-11"/>
            <a:ext cx="50800000" cy="3560985"/>
            <a:chOff x="0" y="0"/>
            <a:chExt cx="50800000" cy="3560985"/>
          </a:xfrm>
        </p:grpSpPr>
        <p:sp>
          <p:nvSpPr>
            <p:cNvPr id="50" name="Rectangle"/>
            <p:cNvSpPr/>
            <p:nvPr/>
          </p:nvSpPr>
          <p:spPr>
            <a:xfrm>
              <a:off x="0" y="0"/>
              <a:ext cx="50800000" cy="35341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13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4815606" y="352447"/>
              <a:ext cx="27264067" cy="2807096"/>
              <a:chOff x="1514593" y="458906"/>
              <a:chExt cx="28363495" cy="2807096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1514593" y="458906"/>
                <a:ext cx="2836349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Differential Connectivity of Midbrain Circuits in Parkinson’s Disease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514593" y="1675322"/>
                <a:ext cx="1477126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>
                    <a:solidFill>
                      <a:srgbClr val="2E539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Ian M. O’Shea, David V. Smith, Vishnu P. </a:t>
                </a:r>
                <a:r>
                  <a:rPr lang="en-US" sz="5400" dirty="0" err="1">
                    <a:solidFill>
                      <a:srgbClr val="2E5396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Murty</a:t>
                </a:r>
                <a:endParaRPr lang="en-US" sz="5400" baseline="30000" dirty="0">
                  <a:solidFill>
                    <a:srgbClr val="2E5396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514593" y="2619671"/>
                <a:ext cx="392530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345EAA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Temple University</a:t>
                </a:r>
                <a:endParaRPr lang="en-US" sz="3600" baseline="30000" dirty="0">
                  <a:solidFill>
                    <a:srgbClr val="345EAA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9793" y="453642"/>
              <a:ext cx="1756021" cy="2627623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6993" y="212853"/>
              <a:ext cx="3885611" cy="3108488"/>
            </a:xfrm>
            <a:prstGeom prst="rect">
              <a:avLst/>
            </a:prstGeom>
          </p:spPr>
        </p:pic>
        <p:cxnSp>
          <p:nvCxnSpPr>
            <p:cNvPr id="85" name="Straight Connector 84"/>
            <p:cNvCxnSpPr/>
            <p:nvPr/>
          </p:nvCxnSpPr>
          <p:spPr>
            <a:xfrm>
              <a:off x="0" y="3560985"/>
              <a:ext cx="50800000" cy="0"/>
            </a:xfrm>
            <a:prstGeom prst="line">
              <a:avLst/>
            </a:prstGeom>
            <a:ln w="57150" cap="rnd" cmpd="sng" algn="ctr">
              <a:solidFill>
                <a:srgbClr val="698ED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178156" y="17268809"/>
            <a:ext cx="15380208" cy="15076624"/>
            <a:chOff x="1078990" y="14145524"/>
            <a:chExt cx="15380208" cy="13983303"/>
          </a:xfrm>
        </p:grpSpPr>
        <p:sp>
          <p:nvSpPr>
            <p:cNvPr id="9" name="Round Same Side Corner Rectangle 8"/>
            <p:cNvSpPr/>
            <p:nvPr/>
          </p:nvSpPr>
          <p:spPr>
            <a:xfrm rot="10800000">
              <a:off x="1078990" y="14160710"/>
              <a:ext cx="15380208" cy="13968117"/>
            </a:xfrm>
            <a:prstGeom prst="round2SameRect">
              <a:avLst/>
            </a:prstGeom>
            <a:noFill/>
            <a:ln>
              <a:solidFill>
                <a:srgbClr val="86A4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80079" y="14145524"/>
              <a:ext cx="15379119" cy="7617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rgbClr val="698E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Prior Results</a:t>
              </a:r>
              <a:endPara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34609584" y="30123778"/>
            <a:ext cx="14578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1.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Murty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V. P., et al., (2014). </a:t>
            </a:r>
            <a:r>
              <a:rPr lang="en-US" sz="32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NeuroImage</a:t>
            </a:r>
            <a:r>
              <a:rPr lang="en-US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.; 2. </a:t>
            </a:r>
            <a:r>
              <a:rPr lang="en-US" sz="3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Fearnley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J. M., &amp; Lees, A. J. (1991). </a:t>
            </a:r>
            <a:r>
              <a:rPr lang="en-US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Brain.; 3.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Dagher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A. &amp; Robbins, T.W., (2009) </a:t>
            </a:r>
            <a:r>
              <a:rPr lang="en-US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Neuron.; 4. 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Leech, R., et al., (2012). </a:t>
            </a:r>
            <a:r>
              <a:rPr lang="en-US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Journal of Neuroscience.; 5. </a:t>
            </a:r>
            <a:r>
              <a:rPr lang="fr-FR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Damier, P., et al., (1999).</a:t>
            </a:r>
            <a:r>
              <a:rPr lang="fr-FR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Brain J. </a:t>
            </a:r>
            <a:r>
              <a:rPr lang="fr-FR" sz="32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Neurol</a:t>
            </a:r>
            <a:r>
              <a:rPr lang="fr-FR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.; 6. </a:t>
            </a:r>
            <a:r>
              <a:rPr lang="fr-FR" sz="32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Pruim</a:t>
            </a:r>
            <a:r>
              <a:rPr lang="fr-FR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 et al., 2015</a:t>
            </a:r>
            <a:r>
              <a:rPr lang="fr-FR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fr-FR" sz="32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NeuroImage</a:t>
            </a:r>
            <a:endParaRPr lang="en-US" sz="3200" b="1" baseline="30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6214" y="18837822"/>
            <a:ext cx="5838784" cy="4517089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8822588" y="19942204"/>
            <a:ext cx="66481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Probabilistic midbrain atlas used to show differential connectivity between SN and VTA in healthy controls</a:t>
            </a:r>
            <a:r>
              <a:rPr lang="en-US" sz="3600" b="1" baseline="300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</a:t>
            </a:r>
            <a:endParaRPr lang="en-US" sz="3600" b="1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8146219" y="5180796"/>
            <a:ext cx="1468905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This study combined three public datasets for a total of n = 111 participants</a:t>
            </a:r>
          </a:p>
          <a:p>
            <a:pPr lvl="0"/>
            <a:endParaRPr lang="en-US" sz="1200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Tessa, C., et al. (2019). </a:t>
            </a:r>
            <a:r>
              <a:rPr lang="en-US" sz="3600" b="1" dirty="0" err="1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PloS</a:t>
            </a:r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one.</a:t>
            </a:r>
          </a:p>
          <a:p>
            <a:pPr lvl="0"/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Dataset 1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 = 14 controls, 14 PD</a:t>
            </a:r>
            <a:r>
              <a:rPr lang="en-US" sz="3600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; aged 36-78</a:t>
            </a:r>
            <a:endParaRPr lang="en-US" sz="3600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Voxel size: 4x4x5 mm, Resting state: 8 min 10 sec</a:t>
            </a:r>
            <a:endParaRPr lang="en-US" sz="1200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sz="3600" dirty="0" err="1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Badea</a:t>
            </a:r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L.. Et al. (2017). </a:t>
            </a:r>
            <a:r>
              <a:rPr lang="en-US" sz="3600" b="1" dirty="0" err="1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PloS</a:t>
            </a:r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one. – </a:t>
            </a:r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 datasets</a:t>
            </a:r>
          </a:p>
          <a:p>
            <a:pPr lvl="1"/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Dataset 2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 = 16 controls, 27 </a:t>
            </a:r>
            <a:r>
              <a:rPr lang="en-US" sz="3600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PD; aged 45-86</a:t>
            </a:r>
            <a:endParaRPr lang="en-US" sz="3600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Voxel size: 3.8x3.8x5 mm, Resting state: 8 min 3 sec</a:t>
            </a:r>
          </a:p>
          <a:p>
            <a:pPr lvl="1"/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Dataset 3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  = 20 controls, 20 </a:t>
            </a:r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PD; aged </a:t>
            </a:r>
            <a:r>
              <a:rPr lang="en-US" sz="3600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57-75</a:t>
            </a:r>
            <a:endParaRPr lang="en-US" sz="3600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Voxel size: 4x4x5 mm, Resting state: 8 min</a:t>
            </a:r>
          </a:p>
          <a:p>
            <a:pPr lvl="0"/>
            <a:endParaRPr lang="en-US" sz="3600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4278004" y="16303386"/>
            <a:ext cx="15379119" cy="7028834"/>
            <a:chOff x="34278004" y="14990037"/>
            <a:chExt cx="15379119" cy="7028834"/>
          </a:xfrm>
        </p:grpSpPr>
        <p:grpSp>
          <p:nvGrpSpPr>
            <p:cNvPr id="5" name="Group 4"/>
            <p:cNvGrpSpPr/>
            <p:nvPr/>
          </p:nvGrpSpPr>
          <p:grpSpPr>
            <a:xfrm>
              <a:off x="34278004" y="14990037"/>
              <a:ext cx="15379119" cy="6757162"/>
              <a:chOff x="33827096" y="25284983"/>
              <a:chExt cx="15379119" cy="6757162"/>
            </a:xfrm>
          </p:grpSpPr>
          <p:sp>
            <p:nvSpPr>
              <p:cNvPr id="80" name="Round Same Side Corner Rectangle 79"/>
              <p:cNvSpPr/>
              <p:nvPr/>
            </p:nvSpPr>
            <p:spPr>
              <a:xfrm rot="10800000">
                <a:off x="33827097" y="25284983"/>
                <a:ext cx="15379118" cy="6757162"/>
              </a:xfrm>
              <a:prstGeom prst="round2SameRect">
                <a:avLst/>
              </a:prstGeom>
              <a:noFill/>
              <a:ln>
                <a:solidFill>
                  <a:srgbClr val="86A4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3827096" y="25284987"/>
                <a:ext cx="15379119" cy="9654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698E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 Discussion</a:t>
                </a:r>
                <a:endParaRPr lang="en-US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12" name="Rectangle 111"/>
            <p:cNvSpPr/>
            <p:nvPr/>
          </p:nvSpPr>
          <p:spPr>
            <a:xfrm>
              <a:off x="34438134" y="16201894"/>
              <a:ext cx="14998460" cy="58169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1500" indent="-571500">
                <a:buFont typeface="Courier New" panose="02070309020205020404" pitchFamily="49" charset="0"/>
                <a:buChar char="o"/>
              </a:pPr>
              <a:r>
                <a:rPr lang="en-US" sz="3600" dirty="0">
                  <a:solidFill>
                    <a:prstClr val="black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VTA has higher connectivity to the right SGC than the SN in controls, but not in patients with PD</a:t>
              </a:r>
            </a:p>
            <a:p>
              <a:pPr marL="571500" indent="-571500">
                <a:buFont typeface="Courier New" panose="02070309020205020404" pitchFamily="49" charset="0"/>
                <a:buChar char="o"/>
              </a:pPr>
              <a:endParaRPr lang="en-US" sz="12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pPr marL="571500" indent="-571500">
                <a:buFont typeface="Courier New" panose="02070309020205020404" pitchFamily="49" charset="0"/>
                <a:buChar char="o"/>
              </a:pPr>
              <a:r>
                <a:rPr lang="en-US" sz="3600" dirty="0">
                  <a:solidFill>
                    <a:prstClr val="black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SN has significantly higher connectivity to Putamen in both groups</a:t>
              </a:r>
            </a:p>
            <a:p>
              <a:endParaRPr lang="en-US" sz="12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pPr marL="571500" indent="-571500">
                <a:buFont typeface="Courier New" panose="02070309020205020404" pitchFamily="49" charset="0"/>
                <a:buChar char="o"/>
              </a:pPr>
              <a:r>
                <a:rPr lang="en-US" sz="3600" dirty="0">
                  <a:solidFill>
                    <a:prstClr val="black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Given the role of VTA-SGC interactions in guiding motivated behavior, functional coupling in this circuit may be associated with aberrant goal-directed behavior in PD populations.</a:t>
              </a:r>
            </a:p>
            <a:p>
              <a:pPr marL="571500" indent="-571500">
                <a:buFont typeface="Courier New" panose="02070309020205020404" pitchFamily="49" charset="0"/>
                <a:buChar char="o"/>
              </a:pPr>
              <a:endParaRPr lang="en-US" sz="12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pPr marL="571500" indent="-571500">
                <a:buFont typeface="Courier New" panose="02070309020205020404" pitchFamily="49" charset="0"/>
                <a:buChar char="o"/>
              </a:pPr>
              <a:r>
                <a:rPr lang="en-US" sz="3600" dirty="0">
                  <a:solidFill>
                    <a:prstClr val="black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This differential connectivity in the midbrain could provide a novel target for understanding the pathophysiology and neurobehavioral deficits in PD</a:t>
              </a:r>
            </a:p>
            <a:p>
              <a:pPr marL="571500" indent="-571500">
                <a:buFont typeface="Courier New" panose="02070309020205020404" pitchFamily="49" charset="0"/>
                <a:buChar char="o"/>
              </a:pPr>
              <a:endPara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278004" y="23436770"/>
            <a:ext cx="15379119" cy="5297696"/>
            <a:chOff x="34278004" y="23446990"/>
            <a:chExt cx="15379119" cy="5297696"/>
          </a:xfrm>
        </p:grpSpPr>
        <p:grpSp>
          <p:nvGrpSpPr>
            <p:cNvPr id="8" name="Group 7"/>
            <p:cNvGrpSpPr/>
            <p:nvPr/>
          </p:nvGrpSpPr>
          <p:grpSpPr>
            <a:xfrm>
              <a:off x="34278004" y="23446990"/>
              <a:ext cx="15379119" cy="5297696"/>
              <a:chOff x="33755268" y="15157071"/>
              <a:chExt cx="15379119" cy="5943229"/>
            </a:xfrm>
          </p:grpSpPr>
          <p:sp>
            <p:nvSpPr>
              <p:cNvPr id="78" name="Round Same Side Corner Rectangle 77"/>
              <p:cNvSpPr/>
              <p:nvPr/>
            </p:nvSpPr>
            <p:spPr>
              <a:xfrm rot="10800000">
                <a:off x="33755269" y="15157071"/>
                <a:ext cx="15379118" cy="5943229"/>
              </a:xfrm>
              <a:prstGeom prst="round2SameRect">
                <a:avLst/>
              </a:prstGeom>
              <a:noFill/>
              <a:ln>
                <a:solidFill>
                  <a:srgbClr val="86A4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3755268" y="15157078"/>
                <a:ext cx="15379119" cy="9654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698E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 Future Directions</a:t>
                </a:r>
                <a:endParaRPr lang="en-US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34438135" y="24500889"/>
              <a:ext cx="14998460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1500" lvl="0" indent="-571500">
                <a:buFont typeface="Courier New" panose="02070309020205020404" pitchFamily="49" charset="0"/>
                <a:buChar char="o"/>
              </a:pPr>
              <a:r>
                <a:rPr lang="en-US" sz="3600" dirty="0">
                  <a:solidFill>
                    <a:prstClr val="black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Independent component analysis (ICA) and dual regression (DR) may further elucidate these connectivity differences</a:t>
              </a:r>
              <a:r>
                <a:rPr lang="en-US" sz="3600" baseline="30000" dirty="0">
                  <a:solidFill>
                    <a:prstClr val="black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4</a:t>
              </a:r>
            </a:p>
            <a:p>
              <a:pPr marL="571500" lvl="0" indent="-571500">
                <a:buFont typeface="Courier New" panose="02070309020205020404" pitchFamily="49" charset="0"/>
                <a:buChar char="o"/>
              </a:pPr>
              <a:endParaRPr lang="en-US" sz="12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pPr marL="571500" lvl="0" indent="-571500">
                <a:buFont typeface="Courier New" panose="02070309020205020404" pitchFamily="49" charset="0"/>
                <a:buChar char="o"/>
              </a:pPr>
              <a:r>
                <a:rPr lang="en-US" sz="3600" dirty="0">
                  <a:solidFill>
                    <a:prstClr val="black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These analyses can map out ROIs based on fMRI data, rather than using probabilistic atlases</a:t>
              </a:r>
            </a:p>
            <a:p>
              <a:pPr marL="571500" lvl="0" indent="-571500">
                <a:buFont typeface="Courier New" panose="02070309020205020404" pitchFamily="49" charset="0"/>
                <a:buChar char="o"/>
              </a:pPr>
              <a:endParaRPr lang="en-US" sz="12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  <a:p>
              <a:pPr marL="571500" lvl="0" indent="-571500">
                <a:buFont typeface="Courier New" panose="02070309020205020404" pitchFamily="49" charset="0"/>
                <a:buChar char="o"/>
              </a:pPr>
              <a:r>
                <a:rPr lang="en-US" sz="3600" dirty="0">
                  <a:solidFill>
                    <a:prstClr val="black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This data may corroborate the data from the first analysis and/or introduce new region-specific difference not originally captured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902" y="23698907"/>
            <a:ext cx="8382959" cy="800373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795118" y="25992612"/>
            <a:ext cx="48508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Dual Regression analysis indicates differences in connectivity in  cortical and sub-cortical target Regions of </a:t>
            </a:r>
            <a:r>
              <a:rPr lang="en-US" sz="3600" b="1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Interest</a:t>
            </a:r>
            <a:r>
              <a:rPr lang="en-US" sz="3600" b="1" baseline="30000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</a:t>
            </a:r>
            <a:r>
              <a:rPr lang="en-US" sz="3600" b="1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3600" b="1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ROI</a:t>
            </a:r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),</a:t>
            </a:r>
            <a:r>
              <a:rPr lang="en-US" sz="3600" b="1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which are used in the present study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29794" y="14476173"/>
            <a:ext cx="144830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Characterize differences in connectivity from SN and VTA to cortical and sub-cortical regions between healthy controls and individuals with PD</a:t>
            </a:r>
            <a:endParaRPr lang="en-US" sz="42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8" t="5219" r="14102" b="11189"/>
          <a:stretch/>
        </p:blipFill>
        <p:spPr>
          <a:xfrm>
            <a:off x="19577427" y="27962668"/>
            <a:ext cx="2651760" cy="25603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8657" r="13982" b="11610"/>
          <a:stretch/>
        </p:blipFill>
        <p:spPr>
          <a:xfrm>
            <a:off x="19754632" y="23698907"/>
            <a:ext cx="2560320" cy="2468880"/>
          </a:xfrm>
          <a:prstGeom prst="rect">
            <a:avLst/>
          </a:prstGeom>
        </p:spPr>
      </p:pic>
      <p:grpSp>
        <p:nvGrpSpPr>
          <p:cNvPr id="47" name="Group 46"/>
          <p:cNvGrpSpPr/>
          <p:nvPr/>
        </p:nvGrpSpPr>
        <p:grpSpPr>
          <a:xfrm>
            <a:off x="34724041" y="6936183"/>
            <a:ext cx="5153101" cy="2857030"/>
            <a:chOff x="34656753" y="6485437"/>
            <a:chExt cx="5153101" cy="2857030"/>
          </a:xfrm>
        </p:grpSpPr>
        <p:sp>
          <p:nvSpPr>
            <p:cNvPr id="34" name="Rectangle 33"/>
            <p:cNvSpPr/>
            <p:nvPr/>
          </p:nvSpPr>
          <p:spPr>
            <a:xfrm>
              <a:off x="37846133" y="6485437"/>
              <a:ext cx="1963721" cy="285703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56753" y="6485437"/>
              <a:ext cx="3247334" cy="2857030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12535" y="7216373"/>
              <a:ext cx="1525104" cy="1348375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36144820" y="7731512"/>
              <a:ext cx="959004" cy="83323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7812535" y="7220918"/>
              <a:ext cx="1525104" cy="134383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36144820" y="7220918"/>
              <a:ext cx="1667715" cy="508019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7103824" y="8567324"/>
              <a:ext cx="708711" cy="1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17689782" y="12447592"/>
            <a:ext cx="15379119" cy="7952147"/>
            <a:chOff x="17690525" y="12168109"/>
            <a:chExt cx="15379119" cy="7952147"/>
          </a:xfrm>
        </p:grpSpPr>
        <p:grpSp>
          <p:nvGrpSpPr>
            <p:cNvPr id="11" name="Group 10"/>
            <p:cNvGrpSpPr/>
            <p:nvPr/>
          </p:nvGrpSpPr>
          <p:grpSpPr>
            <a:xfrm>
              <a:off x="17690525" y="12168109"/>
              <a:ext cx="15379119" cy="7952147"/>
              <a:chOff x="17372520" y="4351288"/>
              <a:chExt cx="15379119" cy="7952147"/>
            </a:xfrm>
          </p:grpSpPr>
          <p:sp>
            <p:nvSpPr>
              <p:cNvPr id="70" name="Round Same Side Corner Rectangle 69"/>
              <p:cNvSpPr/>
              <p:nvPr/>
            </p:nvSpPr>
            <p:spPr>
              <a:xfrm rot="10800000">
                <a:off x="17372521" y="4351288"/>
                <a:ext cx="15379118" cy="7952147"/>
              </a:xfrm>
              <a:prstGeom prst="round2SameRect">
                <a:avLst/>
              </a:prstGeom>
              <a:noFill/>
              <a:ln>
                <a:solidFill>
                  <a:srgbClr val="86A4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7372520" y="4351290"/>
                <a:ext cx="15379119" cy="914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698E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 Analysis Pipeline</a:t>
                </a:r>
                <a:endParaRPr lang="en-US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18426374" y="13352658"/>
              <a:ext cx="13954937" cy="6503196"/>
              <a:chOff x="18426374" y="13352658"/>
              <a:chExt cx="13954937" cy="6503196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18426374" y="13352658"/>
                <a:ext cx="13954937" cy="2928863"/>
                <a:chOff x="18079054" y="13233273"/>
                <a:chExt cx="13954937" cy="2928863"/>
              </a:xfrm>
            </p:grpSpPr>
            <p:sp>
              <p:nvSpPr>
                <p:cNvPr id="104" name="Rounded Rectangle 103"/>
                <p:cNvSpPr/>
                <p:nvPr/>
              </p:nvSpPr>
              <p:spPr>
                <a:xfrm>
                  <a:off x="18079054" y="13233273"/>
                  <a:ext cx="4886634" cy="2926080"/>
                </a:xfrm>
                <a:prstGeom prst="roundRect">
                  <a:avLst/>
                </a:prstGeom>
                <a:solidFill>
                  <a:srgbClr val="FFD3D3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anchor="ctr">
                  <a:spAutoFit/>
                </a:bodyPr>
                <a:lstStyle/>
                <a:p>
                  <a:pPr algn="ctr"/>
                  <a:r>
                    <a:rPr lang="en-US" sz="3600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Images preprocessed with </a:t>
                  </a:r>
                  <a:r>
                    <a:rPr lang="en-US" sz="3600" b="1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FMRIPREP</a:t>
                  </a:r>
                </a:p>
                <a:p>
                  <a:pPr marL="571500" indent="-571500" algn="ctr">
                    <a:buFontTx/>
                    <a:buChar char="-"/>
                  </a:pPr>
                  <a:r>
                    <a:rPr lang="en-US" sz="3600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Motion correction</a:t>
                  </a:r>
                </a:p>
                <a:p>
                  <a:pPr marL="571500" indent="-571500" algn="ctr">
                    <a:buFontTx/>
                    <a:buChar char="-"/>
                  </a:pPr>
                  <a:r>
                    <a:rPr lang="en-US" sz="3600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Registration</a:t>
                  </a:r>
                </a:p>
                <a:p>
                  <a:pPr marL="571500" indent="-571500" algn="ctr">
                    <a:buFontTx/>
                    <a:buChar char="-"/>
                  </a:pPr>
                  <a:r>
                    <a:rPr lang="en-US" sz="3600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Normalization</a:t>
                  </a:r>
                </a:p>
              </p:txBody>
            </p:sp>
            <p:sp>
              <p:nvSpPr>
                <p:cNvPr id="105" name="Rounded Rectangle 104"/>
                <p:cNvSpPr/>
                <p:nvPr/>
              </p:nvSpPr>
              <p:spPr>
                <a:xfrm>
                  <a:off x="28594829" y="13233273"/>
                  <a:ext cx="3439162" cy="2926080"/>
                </a:xfrm>
                <a:prstGeom prst="roundRect">
                  <a:avLst/>
                </a:prstGeom>
                <a:solidFill>
                  <a:srgbClr val="FFD3D3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anchor="ctr">
                  <a:spAutoFit/>
                </a:bodyPr>
                <a:lstStyle/>
                <a:p>
                  <a:pPr algn="ctr"/>
                  <a:r>
                    <a:rPr lang="en-US" sz="3600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Time series extracted from seed ROIs</a:t>
                  </a:r>
                  <a:endParaRPr lang="en-US" dirty="0"/>
                </a:p>
              </p:txBody>
            </p:sp>
            <p:sp>
              <p:nvSpPr>
                <p:cNvPr id="109" name="Rounded Rectangle 108"/>
                <p:cNvSpPr/>
                <p:nvPr/>
              </p:nvSpPr>
              <p:spPr>
                <a:xfrm>
                  <a:off x="24032507" y="13236056"/>
                  <a:ext cx="3439162" cy="2926080"/>
                </a:xfrm>
                <a:prstGeom prst="roundRect">
                  <a:avLst/>
                </a:prstGeom>
                <a:solidFill>
                  <a:srgbClr val="FFD3D3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anchor="ctr">
                  <a:spAutoFit/>
                </a:bodyPr>
                <a:lstStyle/>
                <a:p>
                  <a:pPr algn="ctr"/>
                  <a:r>
                    <a:rPr lang="en-US" sz="3600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Images were </a:t>
                  </a:r>
                  <a:r>
                    <a:rPr lang="en-US" sz="3600" dirty="0" err="1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denoised</a:t>
                  </a:r>
                  <a:r>
                    <a:rPr lang="en-US" sz="3600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 using </a:t>
                  </a:r>
                  <a:r>
                    <a:rPr lang="en-US" sz="3600" b="1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ICA-AROMA</a:t>
                  </a:r>
                  <a:r>
                    <a:rPr lang="en-US" sz="3600" baseline="30000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6</a:t>
                  </a:r>
                  <a:endParaRPr lang="en-US" dirty="0"/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>
                <a:off x="20140024" y="16929774"/>
                <a:ext cx="10701444" cy="2926080"/>
                <a:chOff x="20090730" y="16930967"/>
                <a:chExt cx="10701444" cy="2926080"/>
              </a:xfrm>
            </p:grpSpPr>
            <p:sp>
              <p:nvSpPr>
                <p:cNvPr id="106" name="Rounded Rectangle 105"/>
                <p:cNvSpPr/>
                <p:nvPr/>
              </p:nvSpPr>
              <p:spPr>
                <a:xfrm>
                  <a:off x="20090730" y="16930967"/>
                  <a:ext cx="4492639" cy="2926080"/>
                </a:xfrm>
                <a:prstGeom prst="roundRect">
                  <a:avLst/>
                </a:prstGeom>
                <a:solidFill>
                  <a:srgbClr val="FFD3D3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anchor="ctr">
                  <a:spAutoFit/>
                </a:bodyPr>
                <a:lstStyle/>
                <a:p>
                  <a:pPr algn="ctr"/>
                  <a:r>
                    <a:rPr lang="en-US" sz="3600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Regression run comparing connectivity of target ROIs to SN vs VTA</a:t>
                  </a:r>
                  <a:endParaRPr lang="en-US" dirty="0"/>
                </a:p>
              </p:txBody>
            </p:sp>
            <p:sp>
              <p:nvSpPr>
                <p:cNvPr id="62" name="Rounded Rectangle 61"/>
                <p:cNvSpPr/>
                <p:nvPr/>
              </p:nvSpPr>
              <p:spPr>
                <a:xfrm>
                  <a:off x="26299535" y="16930967"/>
                  <a:ext cx="4492639" cy="2926080"/>
                </a:xfrm>
                <a:prstGeom prst="roundRect">
                  <a:avLst/>
                </a:prstGeom>
                <a:solidFill>
                  <a:srgbClr val="FFD3D3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anchor="ctr">
                  <a:spAutoFit/>
                </a:bodyPr>
                <a:lstStyle/>
                <a:p>
                  <a:pPr algn="ctr"/>
                  <a:r>
                    <a:rPr lang="en-US" sz="3600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Group level analysis performed in </a:t>
                  </a:r>
                  <a:r>
                    <a:rPr lang="en-US" sz="3600" b="1" dirty="0">
                      <a:solidFill>
                        <a:prstClr val="black"/>
                      </a:solidFill>
                      <a:latin typeface="Segoe UI Light" panose="020B0502040204020203" pitchFamily="34" charset="0"/>
                      <a:cs typeface="Segoe UI Light" panose="020B0502040204020203" pitchFamily="34" charset="0"/>
                    </a:rPr>
                    <a:t>R</a:t>
                  </a:r>
                  <a:endParaRPr lang="en-US" b="1" dirty="0"/>
                </a:p>
              </p:txBody>
            </p:sp>
          </p:grpSp>
          <p:cxnSp>
            <p:nvCxnSpPr>
              <p:cNvPr id="57" name="Straight Arrow Connector 56"/>
              <p:cNvCxnSpPr>
                <a:stCxn id="104" idx="3"/>
                <a:endCxn id="109" idx="1"/>
              </p:cNvCxnSpPr>
              <p:nvPr/>
            </p:nvCxnSpPr>
            <p:spPr>
              <a:xfrm>
                <a:off x="23313008" y="14815698"/>
                <a:ext cx="1066819" cy="2783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>
                <a:stCxn id="109" idx="3"/>
                <a:endCxn id="105" idx="1"/>
              </p:cNvCxnSpPr>
              <p:nvPr/>
            </p:nvCxnSpPr>
            <p:spPr>
              <a:xfrm flipV="1">
                <a:off x="27818989" y="14815698"/>
                <a:ext cx="1123160" cy="2783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>
                <a:stCxn id="106" idx="3"/>
                <a:endCxn id="62" idx="1"/>
              </p:cNvCxnSpPr>
              <p:nvPr/>
            </p:nvCxnSpPr>
            <p:spPr>
              <a:xfrm>
                <a:off x="24632663" y="18392814"/>
                <a:ext cx="1716166" cy="0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Elbow Connector 86"/>
              <p:cNvCxnSpPr>
                <a:stCxn id="105" idx="3"/>
                <a:endCxn id="106" idx="0"/>
              </p:cNvCxnSpPr>
              <p:nvPr/>
            </p:nvCxnSpPr>
            <p:spPr>
              <a:xfrm flipH="1">
                <a:off x="22386344" y="14815698"/>
                <a:ext cx="9994967" cy="2114076"/>
              </a:xfrm>
              <a:prstGeom prst="bentConnector4">
                <a:avLst>
                  <a:gd name="adj1" fmla="val -2287"/>
                  <a:gd name="adj2" fmla="val 84602"/>
                </a:avLst>
              </a:prstGeom>
              <a:ln w="762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5" name="Group 114"/>
          <p:cNvGrpSpPr/>
          <p:nvPr/>
        </p:nvGrpSpPr>
        <p:grpSpPr>
          <a:xfrm>
            <a:off x="24147035" y="27834468"/>
            <a:ext cx="7230726" cy="4395198"/>
            <a:chOff x="1197280" y="728778"/>
            <a:chExt cx="7230726" cy="4395198"/>
          </a:xfrm>
        </p:grpSpPr>
        <p:pic>
          <p:nvPicPr>
            <p:cNvPr id="116" name="Picture 115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0" t="5127" r="8896" b="8110"/>
            <a:stretch/>
          </p:blipFill>
          <p:spPr>
            <a:xfrm>
              <a:off x="2133601" y="1128888"/>
              <a:ext cx="5737163" cy="3533423"/>
            </a:xfrm>
            <a:prstGeom prst="rect">
              <a:avLst/>
            </a:prstGeom>
          </p:spPr>
        </p:pic>
        <p:sp>
          <p:nvSpPr>
            <p:cNvPr id="117" name="TextBox 116"/>
            <p:cNvSpPr txBox="1"/>
            <p:nvPr/>
          </p:nvSpPr>
          <p:spPr>
            <a:xfrm>
              <a:off x="1576358" y="728778"/>
              <a:ext cx="6851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Midbrain Connectivity to Nucleus </a:t>
              </a:r>
              <a:r>
                <a:rPr lang="en-US" sz="2400" b="1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Accumbens</a:t>
              </a:r>
              <a:endParaRPr lang="en-US" sz="2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048001" y="4662311"/>
              <a:ext cx="14788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Controls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599288" y="4662311"/>
              <a:ext cx="14788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PD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 rot="16200000">
              <a:off x="605245" y="2441741"/>
              <a:ext cx="20150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Connectivity (</a:t>
              </a:r>
              <a:r>
                <a:rPr lang="en-US" sz="2400" b="1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tstat</a:t>
              </a:r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) 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4147036" y="23117981"/>
            <a:ext cx="6658226" cy="4395198"/>
            <a:chOff x="1239471" y="728778"/>
            <a:chExt cx="6658226" cy="4395198"/>
          </a:xfrm>
        </p:grpSpPr>
        <p:grpSp>
          <p:nvGrpSpPr>
            <p:cNvPr id="122" name="Group 121"/>
            <p:cNvGrpSpPr/>
            <p:nvPr/>
          </p:nvGrpSpPr>
          <p:grpSpPr>
            <a:xfrm>
              <a:off x="1239471" y="728778"/>
              <a:ext cx="6614360" cy="4395198"/>
              <a:chOff x="1239471" y="728778"/>
              <a:chExt cx="6614360" cy="4395198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2150533" y="728778"/>
                <a:ext cx="57032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Midbrain Connectivity to Putamen</a:t>
                </a: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048001" y="4662311"/>
                <a:ext cx="1478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Controls</a:t>
                </a: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599288" y="4662311"/>
                <a:ext cx="1478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PD</a:t>
                </a:r>
                <a:endParaRPr lang="en-US" sz="28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 rot="16200000">
                <a:off x="647436" y="2456863"/>
                <a:ext cx="20150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Connectivity (</a:t>
                </a:r>
                <a:r>
                  <a:rPr lang="en-US" sz="2400" b="1" dirty="0" err="1">
                    <a:latin typeface="Segoe UI" panose="020B0502040204020203" pitchFamily="34" charset="0"/>
                    <a:cs typeface="Segoe UI" panose="020B0502040204020203" pitchFamily="34" charset="0"/>
                  </a:rPr>
                  <a:t>tstat</a:t>
                </a:r>
                <a:r>
                  <a:rPr lang="en-US" sz="2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) </a:t>
                </a:r>
              </a:p>
            </p:txBody>
          </p:sp>
        </p:grpSp>
        <p:pic>
          <p:nvPicPr>
            <p:cNvPr id="123" name="Picture 122"/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1" t="5023" r="8468" b="7529"/>
            <a:stretch/>
          </p:blipFill>
          <p:spPr>
            <a:xfrm>
              <a:off x="2150533" y="1128888"/>
              <a:ext cx="5747164" cy="3556001"/>
            </a:xfrm>
            <a:prstGeom prst="rect">
              <a:avLst/>
            </a:prstGeom>
          </p:spPr>
        </p:pic>
      </p:grpSp>
      <p:grpSp>
        <p:nvGrpSpPr>
          <p:cNvPr id="128" name="Group 127"/>
          <p:cNvGrpSpPr/>
          <p:nvPr/>
        </p:nvGrpSpPr>
        <p:grpSpPr>
          <a:xfrm>
            <a:off x="31169635" y="26359900"/>
            <a:ext cx="1689461" cy="1367246"/>
            <a:chOff x="4354288" y="2255520"/>
            <a:chExt cx="1689461" cy="1367246"/>
          </a:xfrm>
        </p:grpSpPr>
        <p:sp>
          <p:nvSpPr>
            <p:cNvPr id="129" name="TextBox 128"/>
            <p:cNvSpPr txBox="1"/>
            <p:nvPr/>
          </p:nvSpPr>
          <p:spPr>
            <a:xfrm>
              <a:off x="4876800" y="2408645"/>
              <a:ext cx="8144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SN</a:t>
              </a:r>
              <a:endParaRPr lang="en-US" sz="2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4589742" y="3100323"/>
              <a:ext cx="349956" cy="349956"/>
            </a:xfrm>
            <a:prstGeom prst="ellipse">
              <a:avLst/>
            </a:prstGeom>
            <a:solidFill>
              <a:srgbClr val="00C5C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4589742" y="2433722"/>
              <a:ext cx="349956" cy="349956"/>
            </a:xfrm>
            <a:prstGeom prst="ellipse">
              <a:avLst/>
            </a:prstGeom>
            <a:solidFill>
              <a:srgbClr val="FF7F7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963886" y="3075246"/>
              <a:ext cx="8144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VTA</a:t>
              </a:r>
              <a:endParaRPr lang="en-US" sz="2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354288" y="2255520"/>
              <a:ext cx="1689461" cy="136724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Rectangle 134"/>
          <p:cNvSpPr/>
          <p:nvPr/>
        </p:nvSpPr>
        <p:spPr>
          <a:xfrm>
            <a:off x="18146218" y="26306870"/>
            <a:ext cx="61603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Increased connectivity of SN with Putamen in both groups </a:t>
            </a:r>
            <a:r>
              <a:rPr lang="en-US" sz="2800" i="1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(p&lt;0.01,</a:t>
            </a:r>
            <a:r>
              <a:rPr lang="en-US" sz="2800" i="1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800" i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main effect of </a:t>
            </a:r>
            <a:r>
              <a:rPr lang="en-US" sz="2800" i="1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seed</a:t>
            </a:r>
            <a:r>
              <a:rPr lang="en-US" sz="2800" i="1" dirty="0" smtClean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 </a:t>
            </a:r>
            <a:endParaRPr lang="en-US" sz="2800" i="1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41414055" y="6147395"/>
            <a:ext cx="7738252" cy="5278840"/>
            <a:chOff x="1469573" y="668191"/>
            <a:chExt cx="7738252" cy="5278840"/>
          </a:xfrm>
        </p:grpSpPr>
        <p:pic>
          <p:nvPicPr>
            <p:cNvPr id="137" name="Picture 136"/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4" t="5505" r="8386" b="7560"/>
            <a:stretch/>
          </p:blipFill>
          <p:spPr>
            <a:xfrm>
              <a:off x="2150533" y="1128888"/>
              <a:ext cx="7057292" cy="4314093"/>
            </a:xfrm>
            <a:prstGeom prst="rect">
              <a:avLst/>
            </a:prstGeom>
          </p:spPr>
        </p:pic>
        <p:sp>
          <p:nvSpPr>
            <p:cNvPr id="138" name="TextBox 137"/>
            <p:cNvSpPr txBox="1"/>
            <p:nvPr/>
          </p:nvSpPr>
          <p:spPr>
            <a:xfrm>
              <a:off x="2482414" y="668191"/>
              <a:ext cx="63935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Midbrain Connectivity to Right SGC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459960" y="5423811"/>
              <a:ext cx="1686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Controls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525411" y="5423811"/>
              <a:ext cx="14788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PD</a:t>
              </a:r>
              <a:endParaRPr lang="en-US" sz="32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 rot="16200000">
              <a:off x="877538" y="2760036"/>
              <a:ext cx="20150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Connectivity (</a:t>
              </a:r>
              <a:r>
                <a:rPr lang="en-US" sz="2400" b="1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tstat</a:t>
              </a:r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) 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0261159" y="10065293"/>
            <a:ext cx="1689461" cy="1367246"/>
            <a:chOff x="4354288" y="2255520"/>
            <a:chExt cx="1689461" cy="1367246"/>
          </a:xfrm>
        </p:grpSpPr>
        <p:sp>
          <p:nvSpPr>
            <p:cNvPr id="143" name="TextBox 142"/>
            <p:cNvSpPr txBox="1"/>
            <p:nvPr/>
          </p:nvSpPr>
          <p:spPr>
            <a:xfrm>
              <a:off x="4876800" y="2408645"/>
              <a:ext cx="8144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SN</a:t>
              </a:r>
              <a:endParaRPr lang="en-US" sz="2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4589742" y="3100323"/>
              <a:ext cx="349956" cy="349956"/>
            </a:xfrm>
            <a:prstGeom prst="ellipse">
              <a:avLst/>
            </a:prstGeom>
            <a:solidFill>
              <a:srgbClr val="00C5C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4589742" y="2433722"/>
              <a:ext cx="349956" cy="349956"/>
            </a:xfrm>
            <a:prstGeom prst="ellipse">
              <a:avLst/>
            </a:prstGeom>
            <a:solidFill>
              <a:srgbClr val="FF7F7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963886" y="3075246"/>
              <a:ext cx="8144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VTA</a:t>
              </a:r>
              <a:endParaRPr lang="en-US" sz="2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354288" y="2255520"/>
              <a:ext cx="1689461" cy="136724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35190477" y="12027619"/>
            <a:ext cx="5703298" cy="3154973"/>
            <a:chOff x="1868397" y="1475030"/>
            <a:chExt cx="5703298" cy="3154973"/>
          </a:xfrm>
        </p:grpSpPr>
        <p:sp>
          <p:nvSpPr>
            <p:cNvPr id="155" name="TextBox 154"/>
            <p:cNvSpPr txBox="1"/>
            <p:nvPr/>
          </p:nvSpPr>
          <p:spPr>
            <a:xfrm>
              <a:off x="1868397" y="1475030"/>
              <a:ext cx="57032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Midbrain Connectivity to Left SMA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3091545" y="4291449"/>
              <a:ext cx="14788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Controls</a:t>
              </a:r>
              <a:endParaRPr lang="en-US" sz="2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228691" y="4289086"/>
              <a:ext cx="8621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PD</a:t>
              </a:r>
              <a:endParaRPr lang="en-US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 rot="16200000">
              <a:off x="1347485" y="2782054"/>
              <a:ext cx="20150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Connectivity (</a:t>
              </a:r>
              <a:r>
                <a:rPr lang="en-US" sz="1600" b="1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tstat</a:t>
              </a:r>
              <a:r>
                <a:rPr lang="en-US" sz="16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) </a:t>
              </a:r>
            </a:p>
          </p:txBody>
        </p:sp>
        <p:pic>
          <p:nvPicPr>
            <p:cNvPr id="159" name="Picture 158"/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47" t="4866" r="8507" b="8023"/>
            <a:stretch/>
          </p:blipFill>
          <p:spPr>
            <a:xfrm>
              <a:off x="2647406" y="1776711"/>
              <a:ext cx="4145280" cy="2551611"/>
            </a:xfrm>
            <a:prstGeom prst="rect">
              <a:avLst/>
            </a:prstGeom>
          </p:spPr>
        </p:pic>
      </p:grpSp>
      <p:grpSp>
        <p:nvGrpSpPr>
          <p:cNvPr id="160" name="Group 159"/>
          <p:cNvGrpSpPr/>
          <p:nvPr/>
        </p:nvGrpSpPr>
        <p:grpSpPr>
          <a:xfrm>
            <a:off x="39560674" y="12014440"/>
            <a:ext cx="5703298" cy="3154973"/>
            <a:chOff x="1868397" y="1475030"/>
            <a:chExt cx="5703298" cy="3154973"/>
          </a:xfrm>
        </p:grpSpPr>
        <p:grpSp>
          <p:nvGrpSpPr>
            <p:cNvPr id="161" name="Group 160"/>
            <p:cNvGrpSpPr/>
            <p:nvPr/>
          </p:nvGrpSpPr>
          <p:grpSpPr>
            <a:xfrm>
              <a:off x="1868397" y="1475030"/>
              <a:ext cx="5703298" cy="3154973"/>
              <a:chOff x="1868397" y="1475030"/>
              <a:chExt cx="5703298" cy="3154973"/>
            </a:xfrm>
          </p:grpSpPr>
          <p:sp>
            <p:nvSpPr>
              <p:cNvPr id="163" name="TextBox 162"/>
              <p:cNvSpPr txBox="1"/>
              <p:nvPr/>
            </p:nvSpPr>
            <p:spPr>
              <a:xfrm>
                <a:off x="1868397" y="1475030"/>
                <a:ext cx="57032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Midbrain Connectivity to Left SGC</a:t>
                </a: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3091545" y="4291449"/>
                <a:ext cx="1478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Controls</a:t>
                </a:r>
                <a:endParaRPr lang="en-US" sz="24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5228691" y="4289086"/>
                <a:ext cx="8621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PD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pic>
          <p:nvPicPr>
            <p:cNvPr id="162" name="Picture 161"/>
            <p:cNvPicPr>
              <a:picLocks noChangeAspect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5392" r="8425" b="7682"/>
            <a:stretch/>
          </p:blipFill>
          <p:spPr>
            <a:xfrm>
              <a:off x="2636159" y="1793428"/>
              <a:ext cx="4167068" cy="2555050"/>
            </a:xfrm>
            <a:prstGeom prst="rect">
              <a:avLst/>
            </a:prstGeom>
          </p:spPr>
        </p:pic>
      </p:grpSp>
      <p:grpSp>
        <p:nvGrpSpPr>
          <p:cNvPr id="167" name="Group 166"/>
          <p:cNvGrpSpPr/>
          <p:nvPr/>
        </p:nvGrpSpPr>
        <p:grpSpPr>
          <a:xfrm>
            <a:off x="43930871" y="11996580"/>
            <a:ext cx="5703298" cy="3154973"/>
            <a:chOff x="1868397" y="1475030"/>
            <a:chExt cx="5703298" cy="3154973"/>
          </a:xfrm>
        </p:grpSpPr>
        <p:grpSp>
          <p:nvGrpSpPr>
            <p:cNvPr id="168" name="Group 167"/>
            <p:cNvGrpSpPr/>
            <p:nvPr/>
          </p:nvGrpSpPr>
          <p:grpSpPr>
            <a:xfrm>
              <a:off x="1868397" y="1475030"/>
              <a:ext cx="5703298" cy="3154973"/>
              <a:chOff x="1868397" y="1475030"/>
              <a:chExt cx="5703298" cy="3154973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1868397" y="1475030"/>
                <a:ext cx="57032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Midbrain Connectivity to Left M1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3091545" y="4291449"/>
                <a:ext cx="14788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Controls</a:t>
                </a:r>
                <a:endParaRPr lang="en-US" sz="24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5228691" y="4289086"/>
                <a:ext cx="8621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PD</a:t>
                </a:r>
                <a:endParaRPr lang="en-US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pic>
          <p:nvPicPr>
            <p:cNvPr id="169" name="Picture 168"/>
            <p:cNvPicPr>
              <a:picLocks noChangeAspect="1"/>
            </p:cNvPicPr>
            <p:nvPr/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5" t="5362" r="8752" b="7875"/>
            <a:stretch/>
          </p:blipFill>
          <p:spPr>
            <a:xfrm>
              <a:off x="2612275" y="1788459"/>
              <a:ext cx="4166903" cy="2563758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/>
        </p:nvSpPr>
        <p:spPr>
          <a:xfrm>
            <a:off x="18814434" y="22031500"/>
            <a:ext cx="14254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Do PD patients have different connectivity from midbrain to sub-cortical areas than healthy controls?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34774969" y="5237326"/>
            <a:ext cx="14254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Do PD patients have different connectivity from midbrain to cortical areas than healthy controls?</a:t>
            </a:r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6BCA4C0-9D00-EB46-B9C7-1845527A5001}"/>
              </a:ext>
            </a:extLst>
          </p:cNvPr>
          <p:cNvSpPr/>
          <p:nvPr/>
        </p:nvSpPr>
        <p:spPr>
          <a:xfrm>
            <a:off x="17818924" y="30614565"/>
            <a:ext cx="61603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 significant differences in </a:t>
            </a:r>
            <a:r>
              <a:rPr lang="en-US" sz="2800" i="1" dirty="0" err="1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NAcc</a:t>
            </a:r>
            <a:r>
              <a:rPr lang="en-US" sz="2800" i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connectivity across seeds or groups.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440BE111-B1D1-B146-BEEC-3CAF13F61501}"/>
              </a:ext>
            </a:extLst>
          </p:cNvPr>
          <p:cNvSpPr/>
          <p:nvPr/>
        </p:nvSpPr>
        <p:spPr>
          <a:xfrm>
            <a:off x="34557861" y="9963707"/>
            <a:ext cx="57032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significant group*seed interaction such that controls show greater coupling of VTA versus in SN, which is not apparent in PD (p&lt;0.005). 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0DF7B59-8AB3-AC48-AB7C-483F497B6D26}"/>
              </a:ext>
            </a:extLst>
          </p:cNvPr>
          <p:cNvSpPr/>
          <p:nvPr/>
        </p:nvSpPr>
        <p:spPr>
          <a:xfrm>
            <a:off x="35854758" y="15170902"/>
            <a:ext cx="129656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 significant differences in connectivity by seed or group in our other cortical ROIs.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A429F3E-E705-124F-AE64-1BFEE536FD82}"/>
              </a:ext>
            </a:extLst>
          </p:cNvPr>
          <p:cNvCxnSpPr/>
          <p:nvPr/>
        </p:nvCxnSpPr>
        <p:spPr>
          <a:xfrm>
            <a:off x="25997756" y="24440210"/>
            <a:ext cx="2551287" cy="0"/>
          </a:xfrm>
          <a:prstGeom prst="line">
            <a:avLst/>
          </a:prstGeom>
          <a:ln w="28575">
            <a:solidFill>
              <a:srgbClr val="E46B6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50F155B-0462-DC44-82A5-BBF0EF7A8E8E}"/>
              </a:ext>
            </a:extLst>
          </p:cNvPr>
          <p:cNvCxnSpPr/>
          <p:nvPr/>
        </p:nvCxnSpPr>
        <p:spPr>
          <a:xfrm>
            <a:off x="27231209" y="24776419"/>
            <a:ext cx="2551287" cy="0"/>
          </a:xfrm>
          <a:prstGeom prst="line">
            <a:avLst/>
          </a:prstGeom>
          <a:ln w="28575">
            <a:solidFill>
              <a:srgbClr val="00D2D8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68E241-28BD-EF4A-BF07-A0F135C3EEB4}"/>
              </a:ext>
            </a:extLst>
          </p:cNvPr>
          <p:cNvSpPr/>
          <p:nvPr/>
        </p:nvSpPr>
        <p:spPr>
          <a:xfrm>
            <a:off x="28049062" y="2447027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**</a:t>
            </a:r>
            <a:endParaRPr lang="en-US" dirty="0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1535A6C-00E8-2B46-BAE8-6C2C6AFF8FA4}"/>
              </a:ext>
            </a:extLst>
          </p:cNvPr>
          <p:cNvCxnSpPr>
            <a:cxnSpLocks/>
          </p:cNvCxnSpPr>
          <p:nvPr/>
        </p:nvCxnSpPr>
        <p:spPr>
          <a:xfrm>
            <a:off x="43345165" y="7103385"/>
            <a:ext cx="15620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69FA7F8-F6CE-0747-A336-9DA0DE181691}"/>
              </a:ext>
            </a:extLst>
          </p:cNvPr>
          <p:cNvSpPr/>
          <p:nvPr/>
        </p:nvSpPr>
        <p:spPr>
          <a:xfrm>
            <a:off x="43961477" y="679859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**</a:t>
            </a:r>
            <a:endParaRPr lang="en-US" dirty="0"/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ACCF23C9-6D86-9F43-BBA6-0DFDCCDDD5AB}"/>
              </a:ext>
            </a:extLst>
          </p:cNvPr>
          <p:cNvCxnSpPr>
            <a:cxnSpLocks/>
          </p:cNvCxnSpPr>
          <p:nvPr/>
        </p:nvCxnSpPr>
        <p:spPr>
          <a:xfrm>
            <a:off x="46469893" y="7492852"/>
            <a:ext cx="15620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646D975D-C134-704F-AAE2-52876810A825}"/>
              </a:ext>
            </a:extLst>
          </p:cNvPr>
          <p:cNvSpPr/>
          <p:nvPr/>
        </p:nvSpPr>
        <p:spPr>
          <a:xfrm>
            <a:off x="47001566" y="7154108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Segoe UI" panose="020B0502040204020203" pitchFamily="34" charset="0"/>
                <a:cs typeface="Segoe UI" panose="020B0502040204020203" pitchFamily="34" charset="0"/>
              </a:rPr>
              <a:t>n.s</a:t>
            </a:r>
            <a:r>
              <a:rPr lang="en-US" b="1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79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5260</TotalTime>
  <Words>754</Words>
  <Application>Microsoft Office PowerPoint</Application>
  <PresentationFormat>Custom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Segoe UI</vt:lpstr>
      <vt:lpstr>Segoe UI Light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A. Eberts</dc:creator>
  <cp:lastModifiedBy>Ian O'Shea</cp:lastModifiedBy>
  <cp:revision>155</cp:revision>
  <dcterms:created xsi:type="dcterms:W3CDTF">2019-03-06T19:39:59Z</dcterms:created>
  <dcterms:modified xsi:type="dcterms:W3CDTF">2020-04-30T22:41:44Z</dcterms:modified>
</cp:coreProperties>
</file>