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9" r:id="rId1"/>
  </p:sldMasterIdLst>
  <p:notesMasterIdLst>
    <p:notesMasterId r:id="rId73"/>
  </p:notesMasterIdLst>
  <p:sldIdLst>
    <p:sldId id="336" r:id="rId2"/>
    <p:sldId id="448" r:id="rId3"/>
    <p:sldId id="513" r:id="rId4"/>
    <p:sldId id="481" r:id="rId5"/>
    <p:sldId id="483" r:id="rId6"/>
    <p:sldId id="482" r:id="rId7"/>
    <p:sldId id="485" r:id="rId8"/>
    <p:sldId id="486" r:id="rId9"/>
    <p:sldId id="507" r:id="rId10"/>
    <p:sldId id="509" r:id="rId11"/>
    <p:sldId id="263" r:id="rId12"/>
    <p:sldId id="313" r:id="rId13"/>
    <p:sldId id="472" r:id="rId14"/>
    <p:sldId id="480" r:id="rId15"/>
    <p:sldId id="266" r:id="rId16"/>
    <p:sldId id="265" r:id="rId17"/>
    <p:sldId id="269" r:id="rId18"/>
    <p:sldId id="264" r:id="rId19"/>
    <p:sldId id="267" r:id="rId20"/>
    <p:sldId id="268" r:id="rId21"/>
    <p:sldId id="272" r:id="rId22"/>
    <p:sldId id="277" r:id="rId23"/>
    <p:sldId id="478" r:id="rId24"/>
    <p:sldId id="477" r:id="rId25"/>
    <p:sldId id="450" r:id="rId26"/>
    <p:sldId id="451" r:id="rId27"/>
    <p:sldId id="281" r:id="rId28"/>
    <p:sldId id="283" r:id="rId29"/>
    <p:sldId id="452" r:id="rId30"/>
    <p:sldId id="517" r:id="rId31"/>
    <p:sldId id="461" r:id="rId32"/>
    <p:sldId id="462" r:id="rId33"/>
    <p:sldId id="463" r:id="rId34"/>
    <p:sldId id="464" r:id="rId35"/>
    <p:sldId id="465" r:id="rId36"/>
    <p:sldId id="466" r:id="rId37"/>
    <p:sldId id="467" r:id="rId38"/>
    <p:sldId id="664" r:id="rId39"/>
    <p:sldId id="630" r:id="rId40"/>
    <p:sldId id="631" r:id="rId41"/>
    <p:sldId id="633" r:id="rId42"/>
    <p:sldId id="634" r:id="rId43"/>
    <p:sldId id="635" r:id="rId44"/>
    <p:sldId id="636" r:id="rId45"/>
    <p:sldId id="638" r:id="rId46"/>
    <p:sldId id="453" r:id="rId47"/>
    <p:sldId id="455" r:id="rId48"/>
    <p:sldId id="456" r:id="rId49"/>
    <p:sldId id="488" r:id="rId50"/>
    <p:sldId id="492" r:id="rId51"/>
    <p:sldId id="493" r:id="rId52"/>
    <p:sldId id="495" r:id="rId53"/>
    <p:sldId id="497" r:id="rId54"/>
    <p:sldId id="490" r:id="rId55"/>
    <p:sldId id="491" r:id="rId56"/>
    <p:sldId id="489" r:id="rId57"/>
    <p:sldId id="457" r:id="rId58"/>
    <p:sldId id="468" r:id="rId59"/>
    <p:sldId id="510" r:id="rId60"/>
    <p:sldId id="511" r:id="rId61"/>
    <p:sldId id="665" r:id="rId62"/>
    <p:sldId id="469" r:id="rId63"/>
    <p:sldId id="459" r:id="rId64"/>
    <p:sldId id="470" r:id="rId65"/>
    <p:sldId id="460" r:id="rId66"/>
    <p:sldId id="506" r:id="rId67"/>
    <p:sldId id="500" r:id="rId68"/>
    <p:sldId id="502" r:id="rId69"/>
    <p:sldId id="503" r:id="rId70"/>
    <p:sldId id="505" r:id="rId71"/>
    <p:sldId id="512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76"/>
    <p:restoredTop sz="94681"/>
  </p:normalViewPr>
  <p:slideViewPr>
    <p:cSldViewPr snapToGrid="0" snapToObjects="1">
      <p:cViewPr varScale="1">
        <p:scale>
          <a:sx n="116" d="100"/>
          <a:sy n="116" d="100"/>
        </p:scale>
        <p:origin x="9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138" d="100"/>
          <a:sy n="138" d="100"/>
        </p:scale>
        <p:origin x="2544" y="1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4341F-DCF2-0A42-8654-FA6FCDBC4E22}" type="datetimeFigureOut">
              <a:rPr lang="en-US" smtClean="0"/>
              <a:t>2/2/20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90404-0CFD-3745-9D02-A344338E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56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jogrens.org/home/about-sjogrens-syndrome/symptoms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31807718" TargetMode="External"/><Relationship Id="rId7" Type="http://schemas.openxmlformats.org/officeDocument/2006/relationships/hyperlink" Target="https://www.ncbi.nlm.nih.gov/pubmed/?term=Lynn%20Wagner%20C%5BAuthor%5D&amp;cauthor=true&amp;cauthor_uid=31807718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ncbi.nlm.nih.gov/pubmed/?term=Gayle%20Reed%20S%5BAuthor%5D&amp;cauthor=true&amp;cauthor_uid=31807718" TargetMode="External"/><Relationship Id="rId5" Type="http://schemas.openxmlformats.org/officeDocument/2006/relationships/hyperlink" Target="https://www.ncbi.nlm.nih.gov/pubmed/?term=Rankin%20Shary%20J%5BAuthor%5D&amp;cauthor=true&amp;cauthor_uid=31807718" TargetMode="External"/><Relationship Id="rId4" Type="http://schemas.openxmlformats.org/officeDocument/2006/relationships/hyperlink" Target="https://www.ncbi.nlm.nih.gov/pubmed/?term=Hajizadeh%20S%5BAuthor%5D&amp;cauthor=true&amp;cauthor_uid=31807718" TargetMode="Externa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Omegas+and+Dry+Eye%3A+More+Knowledge%2C+More+Questions.+Hom%2C+Milton%3B+Asbell%2C+Penny%3B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ncbi.nlm.nih.gov/pubmed/?term=Barry%20B%5BAuthor%5D&amp;cauthor=true&amp;cauthor_uid=26164311" TargetMode="External"/><Relationship Id="rId5" Type="http://schemas.openxmlformats.org/officeDocument/2006/relationships/hyperlink" Target="https://www.ncbi.nlm.nih.gov/pubmed/?term=Asbell%20P%5BAuthor%5D&amp;cauthor=true&amp;cauthor_uid=26164311" TargetMode="External"/><Relationship Id="rId4" Type="http://schemas.openxmlformats.org/officeDocument/2006/relationships/hyperlink" Target="https://www.ncbi.nlm.nih.gov/pubmed/?term=Hom%20MM%5BAuthor%5D&amp;cauthor=true&amp;cauthor_uid=26164311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495873-FDD1-9C4B-9BC3-E94EB30BE453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278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depicts the Omega 3 family and the Omega 6 family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5EDE5-F4B4-41A1-8C3E-934A00AB728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11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6019800" cy="3600450"/>
          </a:xfrm>
        </p:spPr>
        <p:txBody>
          <a:bodyPr/>
          <a:lstStyle/>
          <a:p>
            <a:r>
              <a:rPr lang="en-US" sz="1600" dirty="0"/>
              <a:t>Alpha-linolenic acid (ALA) – Omega 3</a:t>
            </a:r>
            <a:br>
              <a:rPr lang="en-US" sz="1600" dirty="0"/>
            </a:br>
            <a:r>
              <a:rPr lang="en-US" sz="1600" dirty="0"/>
              <a:t>Linoleic acid (LA) – Omega-6</a:t>
            </a:r>
          </a:p>
          <a:p>
            <a:r>
              <a:rPr lang="en-US" sz="1600" dirty="0"/>
              <a:t> </a:t>
            </a:r>
          </a:p>
          <a:p>
            <a:pPr lvl="0"/>
            <a:r>
              <a:rPr lang="en-US" sz="1600" dirty="0"/>
              <a:t>Most abundant omega 3/6s in diet (seed oil/salad dressing) </a:t>
            </a:r>
          </a:p>
          <a:p>
            <a:pPr lvl="0"/>
            <a:r>
              <a:rPr lang="en-US" sz="1600" dirty="0"/>
              <a:t>Must convert to other omegas to effect inflammation</a:t>
            </a:r>
          </a:p>
          <a:p>
            <a:pPr lvl="0"/>
            <a:r>
              <a:rPr lang="en-US" sz="1600" dirty="0"/>
              <a:t>Inefficiently / inconsistently converted (due to rate-limiting enzyme)</a:t>
            </a:r>
          </a:p>
          <a:p>
            <a:pPr lvl="0"/>
            <a:r>
              <a:rPr lang="en-US" sz="1600" i="1" dirty="0"/>
              <a:t>Only 10-20% of ALA converted</a:t>
            </a:r>
            <a:endParaRPr lang="en-US" sz="1600" dirty="0"/>
          </a:p>
          <a:p>
            <a:r>
              <a:rPr lang="en-US" sz="1600" dirty="0"/>
              <a:t>Thus less effective </a:t>
            </a:r>
          </a:p>
          <a:p>
            <a:r>
              <a:rPr lang="en-US" sz="1600" dirty="0"/>
              <a:t>Once metabolized, ALA become prostaglandins E3  </a:t>
            </a:r>
          </a:p>
          <a:p>
            <a:pPr fontAlgn="base"/>
            <a:r>
              <a:rPr lang="en-US" sz="1600" dirty="0"/>
              <a:t>LA becomes prostaglandins E2 </a:t>
            </a:r>
          </a:p>
          <a:p>
            <a:pPr fontAlgn="base"/>
            <a:r>
              <a:rPr lang="en-US" sz="1600" dirty="0"/>
              <a:t>The progressive enzyme action is affected by many factors. </a:t>
            </a:r>
          </a:p>
          <a:p>
            <a:pPr lvl="1" fontAlgn="base"/>
            <a:r>
              <a:rPr lang="en-US" sz="1600" dirty="0"/>
              <a:t>Example, the delta-6 desaturase enzyme action on both omega molecules is reduced by aging, alcohol, nutrient deficiencies, trans fat, and elevated cholesterol. </a:t>
            </a:r>
          </a:p>
          <a:p>
            <a:pPr lvl="1" fontAlgn="base"/>
            <a:r>
              <a:rPr lang="en-US" sz="1600" dirty="0"/>
              <a:t>Thus affecting the efficiency of the metabolism of these molecules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0404-0CFD-3745-9D02-A344338EA8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26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is precursor to PGE3,</a:t>
            </a:r>
            <a:r>
              <a:rPr lang="en-US" baseline="0" dirty="0"/>
              <a:t> l</a:t>
            </a:r>
            <a:r>
              <a:rPr lang="en-US" dirty="0"/>
              <a:t>eukotriene B5 (LTB5), plus</a:t>
            </a:r>
            <a:r>
              <a:rPr lang="en-US" baseline="0" dirty="0"/>
              <a:t> </a:t>
            </a:r>
            <a:r>
              <a:rPr lang="en-US" baseline="0" dirty="0" err="1"/>
              <a:t>resolvin</a:t>
            </a:r>
            <a:r>
              <a:rPr lang="en-US" baseline="0" dirty="0"/>
              <a:t> E1</a:t>
            </a:r>
            <a:endParaRPr lang="en-US" dirty="0"/>
          </a:p>
          <a:p>
            <a:endParaRPr lang="en-US" dirty="0"/>
          </a:p>
          <a:p>
            <a:r>
              <a:rPr lang="en-US" dirty="0"/>
              <a:t>DHA is precursor</a:t>
            </a:r>
            <a:r>
              <a:rPr lang="en-US" baseline="0" dirty="0"/>
              <a:t> to neuroprotection D1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5EDE5-F4B4-41A1-8C3E-934A00AB728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4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0404-0CFD-3745-9D02-A344338EA8D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47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GLA has a unique pathway </a:t>
            </a:r>
          </a:p>
          <a:p>
            <a:r>
              <a:rPr lang="en-US" dirty="0" err="1"/>
              <a:t>blackcurrent</a:t>
            </a:r>
            <a:r>
              <a:rPr lang="en-US" dirty="0"/>
              <a:t> seed oil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0404-0CFD-3745-9D02-A344338EA8D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52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5EDE5-F4B4-41A1-8C3E-934A00AB728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81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GLA improves markers of inflammation and inflammatory mediators in dry eye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0404-0CFD-3745-9D02-A344338EA8D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43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ideal ratio of omega 3 to omega 6 is about 4/1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0404-0CFD-3745-9D02-A344338EA8D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790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Sjogren’s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 (SS) is a rheumatic autoimmune disease that is characterized by lymphocytic infiltration of the lacrimal and salivary glands, resulting in the hallmark symptoms of dry eye and dry mouth.</a:t>
            </a:r>
            <a:endParaRPr lang="en-CA" sz="1200" kern="1200" baseline="300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classification criteria for SS has changed rapidly since 2002. 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Takes 3 years to diagnose SS.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>
                <a:latin typeface="Georgia" charset="0"/>
              </a:rPr>
              <a:t>44 fold increase in</a:t>
            </a:r>
            <a:r>
              <a:rPr lang="en-US" baseline="0" dirty="0">
                <a:latin typeface="Georgia" charset="0"/>
              </a:rPr>
              <a:t> lymphoma (usually non-Hodgkin’s B-cell lymphoma) compared with age and sex matched control </a:t>
            </a:r>
          </a:p>
          <a:p>
            <a:r>
              <a:rPr lang="en-US" baseline="0" dirty="0">
                <a:latin typeface="Georgia" charset="0"/>
              </a:rPr>
              <a:t>Affect up </a:t>
            </a:r>
            <a:r>
              <a:rPr lang="en-US" baseline="0" dirty="0" err="1">
                <a:latin typeface="Georgia" charset="0"/>
              </a:rPr>
              <a:t>ot</a:t>
            </a:r>
            <a:r>
              <a:rPr lang="en-US" baseline="0" dirty="0">
                <a:latin typeface="Georgia" charset="0"/>
              </a:rPr>
              <a:t> 5% of SS patients at any time during the disease course</a:t>
            </a:r>
            <a:endParaRPr lang="en-US" dirty="0">
              <a:latin typeface="Georgia" charset="0"/>
            </a:endParaRPr>
          </a:p>
          <a:p>
            <a:r>
              <a:rPr lang="en-US" dirty="0">
                <a:latin typeface="Georgia" charset="0"/>
              </a:rPr>
              <a:t>The illustration on this slide depicts the major areas of the body that may be affected by </a:t>
            </a:r>
            <a:r>
              <a:rPr lang="en-US" dirty="0" err="1">
                <a:latin typeface="Georgia" charset="0"/>
              </a:rPr>
              <a:t>Sjogren’s</a:t>
            </a:r>
            <a:r>
              <a:rPr lang="en-US" dirty="0">
                <a:latin typeface="Georgia" charset="0"/>
              </a:rPr>
              <a:t> Syndrome.</a:t>
            </a:r>
            <a:r>
              <a:rPr lang="en-US" baseline="30000" dirty="0">
                <a:latin typeface="Georgia" charset="0"/>
              </a:rPr>
              <a:t>1</a:t>
            </a:r>
            <a:endParaRPr lang="en-US" dirty="0">
              <a:latin typeface="Georgia" charset="0"/>
            </a:endParaRPr>
          </a:p>
          <a:p>
            <a:pPr eaLnBrk="1" hangingPunct="1"/>
            <a:r>
              <a:rPr lang="en-US" dirty="0">
                <a:latin typeface="Georgia" charset="0"/>
                <a:hlinkClick r:id="rId3"/>
              </a:rPr>
              <a:t>http://www.sjogrens.org/home/about-sjogrens-syndrome/symptoms</a:t>
            </a:r>
            <a:endParaRPr lang="en-US" dirty="0">
              <a:latin typeface="Georgia" charset="0"/>
            </a:endParaRPr>
          </a:p>
          <a:p>
            <a:r>
              <a:rPr lang="en-US" dirty="0">
                <a:latin typeface="Georgia" charset="0"/>
              </a:rPr>
              <a:t>The majority of </a:t>
            </a:r>
            <a:r>
              <a:rPr lang="en-US" dirty="0" err="1">
                <a:latin typeface="Georgia" charset="0"/>
              </a:rPr>
              <a:t>Sjögren’s</a:t>
            </a:r>
            <a:r>
              <a:rPr lang="en-US" dirty="0">
                <a:latin typeface="Georgia" charset="0"/>
              </a:rPr>
              <a:t> patients will have ocular and oral symptoms, however, it is important to recognize the clinical manifestation of the disease varies from patient to patient.</a:t>
            </a:r>
          </a:p>
          <a:p>
            <a:r>
              <a:rPr lang="en-US" dirty="0">
                <a:latin typeface="Georgia" charset="0"/>
              </a:rPr>
              <a:t>Refs:</a:t>
            </a:r>
          </a:p>
          <a:p>
            <a:r>
              <a:rPr lang="en-US" dirty="0">
                <a:latin typeface="Georgia" charset="0"/>
              </a:rPr>
              <a:t>1. </a:t>
            </a:r>
            <a:r>
              <a:rPr lang="en-US" dirty="0">
                <a:latin typeface="Georgia" charset="0"/>
                <a:hlinkClick r:id="rId3"/>
              </a:rPr>
              <a:t>http://www.sjogrens.org/home/about-sjogrens-syndrome/symptoms</a:t>
            </a:r>
            <a:endParaRPr lang="en-US" dirty="0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33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Bijsterveld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described a scoring system (rose Bengal) that divides the ocular surface into three zones: nasal bulbar conjunctiva, temporal bulbar conjunctiva, and cornea. Each zone is evaluated on a scale of 0 to 3, with 0 indicating no staining and 3 indicating confluent staining; the maximum possible score with this system is 9 (</a:t>
            </a:r>
            <a:r>
              <a:rPr lang="en-US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van </a:t>
            </a:r>
            <a:r>
              <a:rPr lang="en-US" sz="1200" u="sng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Bijsterveld</a:t>
            </a:r>
            <a:r>
              <a:rPr lang="en-US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1969).</a:t>
            </a:r>
          </a:p>
          <a:p>
            <a:r>
              <a:rPr lang="en-US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7185D-BA7B-824C-8A61-0D005DCC6F6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93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Randomized control trial </a:t>
            </a:r>
          </a:p>
          <a:p>
            <a:r>
              <a:rPr lang="en-US" dirty="0"/>
              <a:t>National Eye Institute sponsored study </a:t>
            </a:r>
          </a:p>
          <a:p>
            <a:endParaRPr lang="en-US" dirty="0"/>
          </a:p>
          <a:p>
            <a:r>
              <a:rPr lang="en-US" dirty="0"/>
              <a:t>535 patients</a:t>
            </a:r>
          </a:p>
          <a:p>
            <a:r>
              <a:rPr lang="en-US" dirty="0"/>
              <a:t>randomized 2:1 of Omega 3 to placebo</a:t>
            </a:r>
          </a:p>
          <a:p>
            <a:r>
              <a:rPr lang="en-US" dirty="0"/>
              <a:t>27 study sites </a:t>
            </a:r>
          </a:p>
          <a:p>
            <a:endParaRPr lang="en-US" dirty="0"/>
          </a:p>
          <a:p>
            <a:r>
              <a:rPr lang="en-US" dirty="0"/>
              <a:t>OMD 16, OD 11</a:t>
            </a:r>
          </a:p>
          <a:p>
            <a:r>
              <a:rPr lang="en-US" dirty="0"/>
              <a:t>academic medical centers 12</a:t>
            </a:r>
          </a:p>
          <a:p>
            <a:r>
              <a:rPr lang="en-US" dirty="0"/>
              <a:t>private practices 15</a:t>
            </a:r>
          </a:p>
          <a:p>
            <a:endParaRPr lang="en-US" dirty="0"/>
          </a:p>
          <a:p>
            <a:r>
              <a:rPr lang="en-US" dirty="0"/>
              <a:t>study over 12 month period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0404-0CFD-3745-9D02-A344338EA8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58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63389-FB20-A14D-98C9-C52E4EA8D6D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35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 to the European-American consensus group reported in 2002 in the Annals of Rheumatic Diseases, there are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forms of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Sjögren's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Sjögren’s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 includes aqueous-deficient dry eye, dry mouth with the presence of autoantibodies, reduced salivary secretion and a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positive focus score on minor salivary gland biopsy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Secondary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Sjögren’s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 involve all of the characteristics of primary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Sjögren's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syndrome. In addition, autoimmune connective tissue disease, most commonly rheumatoid arthritis is included. Nine out of ten patients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Sjögren’s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women.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dirty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Vitali C,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Bombardieri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S, Jonsson R, et al. Classification criteria for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Sjo¨gren’s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syndrome: a revised version of the European criteria proposed by the American-European consensus group. Ann Rheum Dis. 2002;61:55458.6.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71FB0-69BF-5C49-8FC0-DCCD15F01BA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50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 to the European-American consensus group reported in 2002 in the Annals of Rheumatic Diseases, there are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forms of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Sjögren's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syndrome.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Sjögren’s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 includes aqueous-deficient dry eye, dry mouth with the presence of autoantibodies, reduced salivary secretion and a positive focus score on minor salivary gland biopsy.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Secondary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Sjögren’s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 involve all of the characteristics of primary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Sjögren's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syndrome. In addition, autoimmune connective tissue disease, most commonly rheumatoid arthritis is included. Nine out of ten patients with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Sjögren’s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women.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Bombardieri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Jonsson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R, et al. Classification criteria for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Sjo¨gren’s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syndrome: a revised version of the European criteria proposed by the American-European consensus group. Ann Rheum Dis. 2002;61:55458.6.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71FB0-69BF-5C49-8FC0-DCCD15F01BA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392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 to the European-American consensus group reported in 2002 in the Annals of Rheumatic Diseases, there are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forms of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Sjögren's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syndrome.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Sjögren’s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 includes aqueous-deficient dry eye, dry mouth with the presence of autoantibodies, reduced salivary secretion and a positive focus score on minor salivary gland biopsy.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Secondary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Sjögren’s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 involve all of the characteristics of primary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Sjögren's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syndrome. In addition, autoimmune connective tissue disease, most commonly rheumatoid arthritis is included. Nine out of ten patients with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Sjögren’s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women.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Bombardieri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Jonsson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R, et al. Classification criteria for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Sjo¨gren’s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syndrome: a revised version of the European criteria proposed by the American-European consensus group. Ann Rheum Dis. 2002;61:55458.6.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71FB0-69BF-5C49-8FC0-DCCD15F01BA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95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Traditional testing includes autoantibodies as diagnostic markers. Anti-Ro / SSA is positive in 70% of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Sjögren’s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patients. Anti – La / SSB is positive in 40% of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Sjögren’s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patients. Anti-nuclear antibodies (ANA) is positive in 70% of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Sjögren’s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patients.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Rheumatoid Factor (RH) is positive in many rheumatic diseases and is performed for the diagnosis of rheumatoid arthritis (RA). It is positive in 60-70% of patients with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Sjögren’s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>
                <a:latin typeface="+mn-lt"/>
                <a:ea typeface="+mn-ea"/>
                <a:cs typeface="+mn-cs"/>
              </a:rPr>
              <a:t>L. </a:t>
            </a:r>
            <a:r>
              <a:rPr lang="en-US" err="1">
                <a:latin typeface="+mn-lt"/>
                <a:ea typeface="+mn-ea"/>
                <a:cs typeface="+mn-cs"/>
              </a:rPr>
              <a:t>Shen</a:t>
            </a:r>
            <a:r>
              <a:rPr lang="en-US">
                <a:latin typeface="+mn-lt"/>
                <a:ea typeface="+mn-ea"/>
                <a:cs typeface="+mn-cs"/>
              </a:rPr>
              <a:t>, et al., Novel autoantibodies in </a:t>
            </a:r>
            <a:r>
              <a:rPr lang="en-US" err="1">
                <a:latin typeface="+mn-lt"/>
                <a:ea typeface="+mn-ea"/>
                <a:cs typeface="+mn-cs"/>
              </a:rPr>
              <a:t>Sjogren's</a:t>
            </a:r>
            <a:r>
              <a:rPr lang="en-US">
                <a:latin typeface="+mn-lt"/>
                <a:ea typeface="+mn-ea"/>
                <a:cs typeface="+mn-cs"/>
              </a:rPr>
              <a:t> syndrome, </a:t>
            </a:r>
            <a:r>
              <a:rPr lang="en-US" err="1">
                <a:latin typeface="+mn-lt"/>
                <a:ea typeface="+mn-ea"/>
                <a:cs typeface="+mn-cs"/>
              </a:rPr>
              <a:t>Clin</a:t>
            </a:r>
            <a:r>
              <a:rPr lang="en-US">
                <a:latin typeface="+mn-lt"/>
                <a:ea typeface="+mn-ea"/>
                <a:cs typeface="+mn-cs"/>
              </a:rPr>
              <a:t>. </a:t>
            </a:r>
            <a:r>
              <a:rPr lang="en-US" err="1">
                <a:latin typeface="+mn-lt"/>
                <a:ea typeface="+mn-ea"/>
                <a:cs typeface="+mn-cs"/>
              </a:rPr>
              <a:t>Immunol</a:t>
            </a:r>
            <a:r>
              <a:rPr lang="en-US">
                <a:latin typeface="+mn-lt"/>
                <a:ea typeface="+mn-ea"/>
                <a:cs typeface="+mn-cs"/>
              </a:rPr>
              <a:t>. (2012).</a:t>
            </a:r>
            <a:endParaRPr lang="en-US"/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DB9692-109E-4D49-AE36-69601E3BF30B}" type="slidenum">
              <a:rPr lang="en-US" sz="1200">
                <a:latin typeface="Georgia" charset="0"/>
              </a:rPr>
              <a:pPr/>
              <a:t>36</a:t>
            </a:fld>
            <a:endParaRPr lang="en-US" sz="1200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8391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studies propose additional autoantibodies in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Sjögren's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 to salivary gland protein 1 (SP-1), carbonic anhydrase 6 (CA6), and parotid secretory protein (PSP). Autoantibodies are present in two animal models for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Sjögren's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Syndrome. These occurred earlier in the course of the disease. Patients with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Sjögren's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 also produced antibodies to SP-1, CA6 and PSP. Antibodies were found in 45% of patients meeting the criteria for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Sjögren's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 who lacked antibodies to Ro or La. Specifically, SP-1, CA6 and PSP are useful markers to identify patients with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Sjögren's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 at early stages of the disease. These are u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seful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markers to identify those that lack antibodies to either Ro or La. </a:t>
            </a:r>
            <a:endParaRPr lang="en-US"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>
                <a:latin typeface="+mn-lt"/>
                <a:ea typeface="+mn-ea"/>
                <a:cs typeface="+mn-cs"/>
              </a:rPr>
              <a:t>L. </a:t>
            </a:r>
            <a:r>
              <a:rPr lang="en-US" err="1">
                <a:latin typeface="+mn-lt"/>
                <a:ea typeface="+mn-ea"/>
                <a:cs typeface="+mn-cs"/>
              </a:rPr>
              <a:t>Shen</a:t>
            </a:r>
            <a:r>
              <a:rPr lang="en-US">
                <a:latin typeface="+mn-lt"/>
                <a:ea typeface="+mn-ea"/>
                <a:cs typeface="+mn-cs"/>
              </a:rPr>
              <a:t>, et al., Novel autoantibodies in </a:t>
            </a:r>
            <a:r>
              <a:rPr lang="en-US" err="1">
                <a:latin typeface="+mn-lt"/>
                <a:ea typeface="+mn-ea"/>
                <a:cs typeface="+mn-cs"/>
              </a:rPr>
              <a:t>Sjogren's</a:t>
            </a:r>
            <a:r>
              <a:rPr lang="en-US">
                <a:latin typeface="+mn-lt"/>
                <a:ea typeface="+mn-ea"/>
                <a:cs typeface="+mn-cs"/>
              </a:rPr>
              <a:t> syndrome, </a:t>
            </a:r>
            <a:r>
              <a:rPr lang="en-US" err="1">
                <a:latin typeface="+mn-lt"/>
                <a:ea typeface="+mn-ea"/>
                <a:cs typeface="+mn-cs"/>
              </a:rPr>
              <a:t>Clin</a:t>
            </a:r>
            <a:r>
              <a:rPr lang="en-US">
                <a:latin typeface="+mn-lt"/>
                <a:ea typeface="+mn-ea"/>
                <a:cs typeface="+mn-cs"/>
              </a:rPr>
              <a:t>. </a:t>
            </a:r>
            <a:r>
              <a:rPr lang="en-US" err="1">
                <a:latin typeface="+mn-lt"/>
                <a:ea typeface="+mn-ea"/>
                <a:cs typeface="+mn-cs"/>
              </a:rPr>
              <a:t>Immunol</a:t>
            </a:r>
            <a:r>
              <a:rPr lang="en-US">
                <a:latin typeface="+mn-lt"/>
                <a:ea typeface="+mn-ea"/>
                <a:cs typeface="+mn-cs"/>
              </a:rPr>
              <a:t>. (2012).</a:t>
            </a:r>
            <a:endParaRPr lang="en-US"/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32FFB8-4F20-D848-A696-43CBE1B307E6}" type="slidenum">
              <a:rPr lang="en-US" sz="1200">
                <a:latin typeface="Georgia" charset="0"/>
              </a:rPr>
              <a:pPr/>
              <a:t>37</a:t>
            </a:fld>
            <a:endParaRPr lang="en-US" sz="1200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5059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878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test is simple to perform. First, a finger prick is done to obtain a blood sample. Next, the sample is applied to a collection card. Finally, the card is analyzed. On the left are examples of excellent samples. On the right are examples of poor samples.</a:t>
            </a:r>
          </a:p>
        </p:txBody>
      </p:sp>
      <p:sp>
        <p:nvSpPr>
          <p:cNvPr id="1187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31C94A-6512-4142-B444-2FBE52E5196E}" type="slidenum">
              <a:rPr lang="en-US" sz="1200">
                <a:latin typeface="Georgia" charset="0"/>
              </a:rPr>
              <a:pPr/>
              <a:t>38</a:t>
            </a:fld>
            <a:endParaRPr lang="en-US" sz="1200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8787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Multi-center, cross-sectional, retrospective chart</a:t>
            </a:r>
            <a:r>
              <a:rPr lang="en-US" baseline="0" dirty="0"/>
              <a:t> review </a:t>
            </a:r>
          </a:p>
          <a:p>
            <a:r>
              <a:rPr lang="en-US" baseline="0" dirty="0"/>
              <a:t>Describe signs and symptoms of DED in optometric practices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63389-FB20-A14D-98C9-C52E4EA8D6D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444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significant correlation between grade of corneal staining worst eye and patient age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significant correlation between grade of corneal straining worst eye and years since diagnosis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63389-FB20-A14D-98C9-C52E4EA8D6D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366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1545BD-6AB9-7B4A-B746-EC2B0BCA13CA}" type="slidenum">
              <a:rPr lang="en-US" sz="1200">
                <a:latin typeface="Georgia" charset="0"/>
              </a:rPr>
              <a:pPr/>
              <a:t>41</a:t>
            </a:fld>
            <a:endParaRPr lang="en-US" sz="1200">
              <a:latin typeface="Georgia" charset="0"/>
            </a:endParaRPr>
          </a:p>
        </p:txBody>
      </p:sp>
      <p:sp>
        <p:nvSpPr>
          <p:cNvPr id="243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04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to 1200mg of Omega 3 allowed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0404-0CFD-3745-9D02-A344338EA8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36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3E0B5A-8E7A-F945-9A0E-4A090A3072F1}" type="slidenum">
              <a:rPr lang="en-US" sz="1200">
                <a:latin typeface="Georgia" charset="0"/>
              </a:rPr>
              <a:pPr/>
              <a:t>42</a:t>
            </a:fld>
            <a:endParaRPr lang="en-US" sz="1200">
              <a:latin typeface="Georgia" charset="0"/>
            </a:endParaRPr>
          </a:p>
        </p:txBody>
      </p:sp>
      <p:sp>
        <p:nvSpPr>
          <p:cNvPr id="247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latin typeface="Georgia" charset="0"/>
              </a:rPr>
              <a:t>Picutures not of actual patient, demonstrate staining</a:t>
            </a:r>
          </a:p>
        </p:txBody>
      </p:sp>
    </p:spTree>
    <p:extLst>
      <p:ext uri="{BB962C8B-B14F-4D97-AF65-F5344CB8AC3E}">
        <p14:creationId xmlns:p14="http://schemas.microsoft.com/office/powerpoint/2010/main" val="24575215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3E0B5A-8E7A-F945-9A0E-4A090A3072F1}" type="slidenum">
              <a:rPr lang="en-US" sz="1200">
                <a:latin typeface="Georgia" charset="0"/>
              </a:rPr>
              <a:pPr/>
              <a:t>43</a:t>
            </a:fld>
            <a:endParaRPr lang="en-US" sz="1200">
              <a:latin typeface="Georgia" charset="0"/>
            </a:endParaRPr>
          </a:p>
        </p:txBody>
      </p:sp>
      <p:sp>
        <p:nvSpPr>
          <p:cNvPr id="247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>
                <a:latin typeface="Georgi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43012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BEF80D9-DD6D-0F44-AD97-DB4EBE36323A}" type="slidenum">
              <a:rPr lang="en-US" sz="1200">
                <a:latin typeface="Georgia" charset="0"/>
              </a:rPr>
              <a:pPr/>
              <a:t>44</a:t>
            </a:fld>
            <a:endParaRPr lang="en-US" sz="1200">
              <a:latin typeface="Georgia" charset="0"/>
            </a:endParaRPr>
          </a:p>
        </p:txBody>
      </p:sp>
      <p:sp>
        <p:nvSpPr>
          <p:cNvPr id="249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7487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63389-FB20-A14D-98C9-C52E4EA8D6D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48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 right eye had a staphyloma and his left eye a leukoma </a:t>
            </a:r>
          </a:p>
          <a:p>
            <a:r>
              <a:rPr lang="en-US" dirty="0"/>
              <a:t>Ocular sequelae of vitamin A deficiency</a:t>
            </a:r>
          </a:p>
          <a:p>
            <a:r>
              <a:rPr lang="en-US" dirty="0"/>
              <a:t>Sunil </a:t>
            </a:r>
            <a:r>
              <a:rPr lang="en-US" dirty="0" err="1"/>
              <a:t>Karande</a:t>
            </a:r>
            <a:r>
              <a:rPr lang="en-US" dirty="0"/>
              <a:t>, Sujit </a:t>
            </a:r>
            <a:r>
              <a:rPr lang="en-US" dirty="0" err="1"/>
              <a:t>Jagtap</a:t>
            </a:r>
            <a:r>
              <a:rPr lang="en-US" dirty="0"/>
              <a:t> and Richard T Le </a:t>
            </a:r>
            <a:r>
              <a:rPr lang="en-US" dirty="0" err="1"/>
              <a:t>Mesurier</a:t>
            </a:r>
            <a:endParaRPr lang="en-US" dirty="0"/>
          </a:p>
          <a:p>
            <a:r>
              <a:rPr lang="en-US" dirty="0"/>
              <a:t>Med J </a:t>
            </a:r>
            <a:r>
              <a:rPr lang="en-US" dirty="0" err="1"/>
              <a:t>Aust</a:t>
            </a:r>
            <a:r>
              <a:rPr lang="en-US" dirty="0"/>
              <a:t> 2008; 188 (5): 308. || </a:t>
            </a:r>
            <a:r>
              <a:rPr lang="en-US" dirty="0" err="1"/>
              <a:t>doi</a:t>
            </a:r>
            <a:r>
              <a:rPr lang="en-US" dirty="0"/>
              <a:t>: 10.5694/j.1326-5377.2008.tb01628.x </a:t>
            </a:r>
            <a:br>
              <a:rPr lang="en-US" dirty="0"/>
            </a:br>
            <a:r>
              <a:rPr lang="en-US" dirty="0"/>
              <a:t>Published online: 3 March 2008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 </a:t>
            </a:r>
            <a:r>
              <a:rPr lang="en-US" b="1" dirty="0"/>
              <a:t>staphyloma</a:t>
            </a:r>
            <a:r>
              <a:rPr lang="en-US" dirty="0"/>
              <a:t> is an abnormal protrusion of the uveal tissue through a weak point in the eyeball. The protrusion is generally black in </a:t>
            </a:r>
            <a:r>
              <a:rPr lang="en-US" dirty="0" err="1"/>
              <a:t>colour</a:t>
            </a:r>
            <a:r>
              <a:rPr lang="en-US" dirty="0"/>
              <a:t>, due to the inner layers of the eye. It occurs due to weakening of outer layer of eye (cornea or sclera) by an inflammatory or degenerative condition.</a:t>
            </a:r>
          </a:p>
          <a:p>
            <a:endParaRPr lang="en-US" dirty="0"/>
          </a:p>
          <a:p>
            <a:r>
              <a:rPr lang="en-US" b="1" dirty="0"/>
              <a:t>Leukoma </a:t>
            </a:r>
          </a:p>
          <a:p>
            <a:r>
              <a:rPr lang="en-US" dirty="0"/>
              <a:t>White opacity in the cornea of the eye.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0404-0CFD-3745-9D02-A344338EA8D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844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parenteral =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0404-0CFD-3745-9D02-A344338EA8D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809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rmat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: Abstract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Send to</a:t>
            </a: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International journal of reproductive biomedicine (Yazd, Iran)."/>
              </a:rPr>
              <a:t>Int J Reprod Biomed (Yazd).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2019 Nov 7;17(10):685-708.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10.18502/ijrm.v17i10.5284.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eCollection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2019 Oct.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prevalence of hypovitaminosis D and its risk factors in pregnant women and their newborns in the Middle East: A systematic review.</a:t>
            </a:r>
          </a:p>
          <a:p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Hajizadeh S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Rankin Shary J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Gayle Reed S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Lynn Wagner C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Open/close author information list"/>
              </a:rPr>
              <a:t>Author information</a:t>
            </a: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1Department of Pediatrics, Medical University of South Carolina, Charleston, SC.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Abstract</a:t>
            </a:r>
          </a:p>
          <a:p>
            <a:r>
              <a:rPr lang="en-US" sz="1200" b="1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Pregnant women and newborns are at risk for vitamin D deficiency (VDD). Also, poor health outcomes for pregnant women with VDD are reported in the published literature.</a:t>
            </a:r>
          </a:p>
          <a:p>
            <a:r>
              <a:rPr lang="en-US" sz="1200" b="1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OBJECTIVE:</a:t>
            </a:r>
          </a:p>
          <a:p>
            <a:r>
              <a:rPr lang="en-US" sz="1200" b="1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ystematic review was to estimate the prevalence of hypovitaminosis D and the associated risk factors for hypovitaminosis D in Middle Eastern pregnant women and their newborns.</a:t>
            </a:r>
          </a:p>
          <a:p>
            <a:r>
              <a:rPr lang="en-US" sz="1200" b="1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prevalence of circulating 25-hydroxyvitamin D (25(OH)D)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50 nmol/L as a marker of vitamin D status in pregnant women and their newborns was between 24.5-98% and 22-100%, respectively. The prevalence of 25(OH) D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25 nmol/L in pregnant women and their newborns was over a wide range between 16.7-80% and 22-82%, respectively. Predictors for low maternal and neonatal 25(OH)D concentrations included decreased vitamin D synthesis due to reduced exposure to sunlight and decreased nutritional intake of vitamin D. A predictor of low neonatal 25(OH)D concentrations included maternal vitamin D status and the correlation between vitamin D concentrations in maternal and cord blood.</a:t>
            </a:r>
          </a:p>
          <a:p>
            <a:r>
              <a:rPr lang="en-US" sz="1200" b="1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high prevalence of VDD in the pregnant women of the Middle East underscores the necessity of implementing national prevention and intervention strategies. A clear policy for clinicians and healthcare workers is needed for screening and maintaining sufficient vitamin D status during pregnancy.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0404-0CFD-3745-9D02-A344338EA8D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206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229 studies </a:t>
            </a:r>
          </a:p>
          <a:p>
            <a:endParaRPr lang="en-US" dirty="0"/>
          </a:p>
          <a:p>
            <a:r>
              <a:rPr lang="en-US" dirty="0"/>
              <a:t>paleo on L</a:t>
            </a:r>
          </a:p>
          <a:p>
            <a:r>
              <a:rPr lang="en-US" dirty="0"/>
              <a:t>vegan on 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0404-0CFD-3745-9D02-A344338EA8D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811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reduce total fat and cholesterol intake </a:t>
            </a:r>
          </a:p>
          <a:p>
            <a:r>
              <a:rPr lang="en-US" dirty="0"/>
              <a:t>drink 6-8 glasses of water per day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0404-0CFD-3745-9D02-A344338EA8D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849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total of 36 participants (intervention group, 17; control group, 19) completed the study. The number of definite dry eye disease diagnoses decreased from four to none (p =.05), and the dry eye symptom score showed a significant decrease in the intervention group (p =.03). In contrast, the corneal and conjunctival staining scores, tear break-up time, and Schirmer test results did not differ significantly between groups.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0404-0CFD-3745-9D02-A344338EA8D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86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Anti-inflammatory activity of olive oil due to its phenolic components such as </a:t>
            </a:r>
            <a:r>
              <a:rPr lang="en-US" dirty="0" err="1"/>
              <a:t>hydroxytyrosol</a:t>
            </a:r>
            <a:r>
              <a:rPr lang="en-US" dirty="0"/>
              <a:t> and oleocanthal, would not apply  </a:t>
            </a:r>
          </a:p>
          <a:p>
            <a:endParaRPr lang="en-US" dirty="0"/>
          </a:p>
          <a:p>
            <a:r>
              <a:rPr lang="en-US" dirty="0"/>
              <a:t>Study used refined (very low phenolic content) rather than virgin or extra olive oil (high phenolic content)</a:t>
            </a:r>
            <a:r>
              <a:rPr lang="en-US" baseline="30000" dirty="0"/>
              <a:t>1 </a:t>
            </a:r>
          </a:p>
          <a:p>
            <a:endParaRPr lang="en-US" baseline="30000" dirty="0"/>
          </a:p>
          <a:p>
            <a:r>
              <a:rPr lang="en-US" dirty="0"/>
              <a:t>5g per day of olive oil = 1 teaspoon </a:t>
            </a:r>
          </a:p>
          <a:p>
            <a:r>
              <a:rPr lang="en-US" dirty="0"/>
              <a:t>studies on the Mediterranean diet have use 60 g and sometimes as high as 100g </a:t>
            </a:r>
          </a:p>
          <a:p>
            <a:endParaRPr lang="en-US" dirty="0"/>
          </a:p>
          <a:p>
            <a:r>
              <a:rPr lang="en-US" dirty="0"/>
              <a:t>objective measurement of the levels of fatty acids in erythrocytes (red blood cells) at 6 and 12 months including oleic acid levels </a:t>
            </a:r>
          </a:p>
          <a:p>
            <a:r>
              <a:rPr lang="en-US" dirty="0"/>
              <a:t>used to measure how well the fatty acid was incorporated into the body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0404-0CFD-3745-9D02-A344338EA8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629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Nature 2014</a:t>
            </a:r>
          </a:p>
          <a:p>
            <a:endParaRPr lang="en-US" dirty="0"/>
          </a:p>
          <a:p>
            <a:r>
              <a:rPr lang="en-US" dirty="0"/>
              <a:t>Human Microbiome Project </a:t>
            </a:r>
          </a:p>
          <a:p>
            <a:endParaRPr lang="en-US" dirty="0"/>
          </a:p>
          <a:p>
            <a:r>
              <a:rPr lang="en-US" dirty="0"/>
              <a:t>2 year study</a:t>
            </a:r>
          </a:p>
          <a:p>
            <a:r>
              <a:rPr lang="en-US" dirty="0"/>
              <a:t>genetic sequence of bacteria harvested from more than 240 individuals</a:t>
            </a:r>
          </a:p>
          <a:p>
            <a:r>
              <a:rPr lang="en-US" dirty="0"/>
              <a:t>identified more than 5 million genes that could play an important role in strategies for improving health.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0404-0CFD-3745-9D02-A344338EA8D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199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microbial presence changes with sex and aging. The majority of studies conducted did not evaluate sex or age-specific differences.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0404-0CFD-3745-9D02-A344338EA8D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10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Thus, anti-inflammatory activity of olive oil due to its phenolic components such as </a:t>
            </a:r>
            <a:r>
              <a:rPr lang="en-US" dirty="0" err="1"/>
              <a:t>hydroxytyrosol</a:t>
            </a:r>
            <a:r>
              <a:rPr lang="en-US" dirty="0"/>
              <a:t> and oleocanthal, would not apply 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0404-0CFD-3745-9D02-A344338EA8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72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primary endpoint was reduction of symptoms on OSDI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0404-0CFD-3745-9D02-A344338EA8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86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The shelves at the supermarket, health food stores and drug stores are filled with different brands, concentrations and derivatives of omega 3 fish oil. The typical consumer can become very confused when attempting to purchase an omega three fish oil while relying on a store clerk with very little education to make a recommendation.</a:t>
            </a:r>
          </a:p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755EE6-ECEE-4F7C-870B-664C5E703E6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87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4593" y="4400550"/>
            <a:ext cx="6761820" cy="3600450"/>
          </a:xfrm>
        </p:spPr>
        <p:txBody>
          <a:bodyPr/>
          <a:lstStyle/>
          <a:p>
            <a:r>
              <a:rPr lang="en-US" sz="1000" u="sng" dirty="0">
                <a:hlinkClick r:id="rId3" tooltip="Optometry and vision science : official publication of the American Academy of Optometry."/>
              </a:rPr>
              <a:t>Optom Vis Sci.</a:t>
            </a:r>
            <a:r>
              <a:rPr lang="en-US" sz="1000" dirty="0"/>
              <a:t> 2015 Sep;92(9):948-56. </a:t>
            </a:r>
            <a:r>
              <a:rPr lang="en-US" sz="1000" dirty="0" err="1"/>
              <a:t>doi</a:t>
            </a:r>
            <a:r>
              <a:rPr lang="en-US" sz="1000" dirty="0"/>
              <a:t>: 10.1097/OPX.0000000000000655.</a:t>
            </a:r>
          </a:p>
          <a:p>
            <a:r>
              <a:rPr lang="en-US" sz="1000" b="1" dirty="0"/>
              <a:t>Omegas and Dry Eye: More Knowledge, More Questions. </a:t>
            </a:r>
            <a:r>
              <a:rPr lang="en-US" sz="1000" u="sng" dirty="0">
                <a:hlinkClick r:id="rId4"/>
              </a:rPr>
              <a:t>Hom MM</a:t>
            </a:r>
            <a:r>
              <a:rPr lang="en-US" sz="1000" baseline="30000" dirty="0"/>
              <a:t>1</a:t>
            </a:r>
            <a:r>
              <a:rPr lang="en-US" sz="1000" dirty="0"/>
              <a:t>, </a:t>
            </a:r>
            <a:r>
              <a:rPr lang="en-US" sz="1000" u="sng" dirty="0">
                <a:hlinkClick r:id="rId5"/>
              </a:rPr>
              <a:t>Asbell P</a:t>
            </a:r>
            <a:r>
              <a:rPr lang="en-US" sz="1000" dirty="0"/>
              <a:t>, </a:t>
            </a:r>
            <a:r>
              <a:rPr lang="en-US" sz="1000" u="sng" dirty="0">
                <a:hlinkClick r:id="rId6"/>
              </a:rPr>
              <a:t>Barry B</a:t>
            </a:r>
            <a:r>
              <a:rPr lang="en-US" sz="1000" dirty="0"/>
              <a:t>. </a:t>
            </a:r>
            <a:endParaRPr lang="en-US" sz="1000" b="1" dirty="0"/>
          </a:p>
          <a:p>
            <a:r>
              <a:rPr lang="en-US" sz="1000" dirty="0"/>
              <a:t>The omega-3 (ω3) and omega-6 (ω6) essential fatty acid knowledge base has been exploding. In the last 5 years, at least 12 clinical trials on ω3 and ω6 supplementation and dry eye disease (DED) were published in the peer-reviewed literature (2010 to 2015), about double the amount published in the 5 years prior. Although there is increasing scientific evidence that supports the potential use of ω3 and ω6 supplementation for DED, there are limited randomized controlled trials to properly inform evidence-based medicine. DED is one of the most common eye conditions that patients seek care for and cannot be disregarded as a trivial condition. </a:t>
            </a:r>
            <a:r>
              <a:rPr lang="en-US" sz="1000" dirty="0">
                <a:highlight>
                  <a:srgbClr val="FFFF00"/>
                </a:highlight>
              </a:rPr>
              <a:t>The roles of ω3 and ω6 polyunsaturated fatty acids (PUFAs) in the treatment of DED are still not completely understood</a:t>
            </a:r>
            <a:r>
              <a:rPr lang="en-US" sz="1000" dirty="0"/>
              <a:t>. </a:t>
            </a:r>
            <a:r>
              <a:rPr lang="en-US" sz="1000" dirty="0">
                <a:highlight>
                  <a:srgbClr val="FFFF00"/>
                </a:highlight>
              </a:rPr>
              <a:t>There are distinct and sometimes opposite effects of ω3 and ω6 PUFAs, both of which are essential and cannot be synthesized de novo in the body</a:t>
            </a:r>
            <a:r>
              <a:rPr lang="en-US" sz="1000" dirty="0"/>
              <a:t>. These fatty acids must be obtained from the diet, which varies widely by region, even within the United States. </a:t>
            </a:r>
            <a:r>
              <a:rPr lang="en-US" sz="1000" dirty="0">
                <a:highlight>
                  <a:srgbClr val="FFFF00"/>
                </a:highlight>
              </a:rPr>
              <a:t>Omega-3 PUFAs have anti-inflammatory effects; a proper ratio of ω6:ω3 in the diet must be established.</a:t>
            </a:r>
            <a:r>
              <a:rPr lang="en-US" sz="1000" dirty="0"/>
              <a:t> </a:t>
            </a:r>
            <a:r>
              <a:rPr lang="en-US" sz="1000" dirty="0">
                <a:highlight>
                  <a:srgbClr val="FFFF00"/>
                </a:highlight>
              </a:rPr>
              <a:t>Objectively correlating changes in dry eye syndrome with blood levels of ω3 PUFAs has not been done in a large-scale multisite study</a:t>
            </a:r>
            <a:r>
              <a:rPr lang="en-US" sz="1000" dirty="0"/>
              <a:t>. Just as Wilder's law of initial value states that "the direction of response of a body function to any agent depends to a large degree on the initial level of that function," the baseline status needs to be taken into account</a:t>
            </a:r>
            <a:r>
              <a:rPr lang="en-US" sz="1000" dirty="0">
                <a:highlight>
                  <a:srgbClr val="FFFF00"/>
                </a:highlight>
              </a:rPr>
              <a:t>. There is also no consensus on the dose, composition, length of treatment, and so on with ω3 or ω6 PUFAs. </a:t>
            </a:r>
            <a:r>
              <a:rPr lang="en-US" sz="1000" dirty="0"/>
              <a:t>Increased quality evidence on the usefulness of over-the-counter supplements is needed to enable eye care providers to confidently outline specific treatment recommendations for using ω3 PUFAs in DED.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0404-0CFD-3745-9D02-A344338EA8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04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0404-0CFD-3745-9D02-A344338EA8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80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6E161-02D7-324F-B312-CF881E2CAD1E}" type="datetimeFigureOut">
              <a:rPr lang="en-US" smtClean="0"/>
              <a:t>2/2/20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DE0E922-F44E-A54E-BBEE-CBFA4693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71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6E161-02D7-324F-B312-CF881E2CAD1E}" type="datetimeFigureOut">
              <a:rPr lang="en-US" smtClean="0"/>
              <a:t>2/2/20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DE0E922-F44E-A54E-BBEE-CBFA4693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9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6E161-02D7-324F-B312-CF881E2CAD1E}" type="datetimeFigureOut">
              <a:rPr lang="en-US" smtClean="0"/>
              <a:t>2/2/20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DE0E922-F44E-A54E-BBEE-CBFA4693DD0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8236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6E161-02D7-324F-B312-CF881E2CAD1E}" type="datetimeFigureOut">
              <a:rPr lang="en-US" smtClean="0"/>
              <a:t>2/2/20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DE0E922-F44E-A54E-BBEE-CBFA4693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62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6E161-02D7-324F-B312-CF881E2CAD1E}" type="datetimeFigureOut">
              <a:rPr lang="en-US" smtClean="0"/>
              <a:t>2/2/20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DE0E922-F44E-A54E-BBEE-CBFA4693DD0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4090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6E161-02D7-324F-B312-CF881E2CAD1E}" type="datetimeFigureOut">
              <a:rPr lang="en-US" smtClean="0"/>
              <a:t>2/2/20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DE0E922-F44E-A54E-BBEE-CBFA4693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59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6E161-02D7-324F-B312-CF881E2CAD1E}" type="datetimeFigureOut">
              <a:rPr lang="en-US" smtClean="0"/>
              <a:t>2/2/20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E922-F44E-A54E-BBEE-CBFA4693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49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6E161-02D7-324F-B312-CF881E2CAD1E}" type="datetimeFigureOut">
              <a:rPr lang="en-US" smtClean="0"/>
              <a:t>2/2/20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E922-F44E-A54E-BBEE-CBFA4693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9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6E161-02D7-324F-B312-CF881E2CAD1E}" type="datetimeFigureOut">
              <a:rPr lang="en-US" smtClean="0"/>
              <a:t>2/2/20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E922-F44E-A54E-BBEE-CBFA4693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05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6E161-02D7-324F-B312-CF881E2CAD1E}" type="datetimeFigureOut">
              <a:rPr lang="en-US" smtClean="0"/>
              <a:t>2/2/20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DE0E922-F44E-A54E-BBEE-CBFA4693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4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6E161-02D7-324F-B312-CF881E2CAD1E}" type="datetimeFigureOut">
              <a:rPr lang="en-US" smtClean="0"/>
              <a:t>2/2/20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DE0E922-F44E-A54E-BBEE-CBFA4693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947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6E161-02D7-324F-B312-CF881E2CAD1E}" type="datetimeFigureOut">
              <a:rPr lang="en-US" smtClean="0"/>
              <a:t>2/2/20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DE0E922-F44E-A54E-BBEE-CBFA4693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270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6E161-02D7-324F-B312-CF881E2CAD1E}" type="datetimeFigureOut">
              <a:rPr lang="en-US" smtClean="0"/>
              <a:t>2/2/20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E922-F44E-A54E-BBEE-CBFA4693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48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6E161-02D7-324F-B312-CF881E2CAD1E}" type="datetimeFigureOut">
              <a:rPr lang="en-US" smtClean="0"/>
              <a:t>2/2/20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E922-F44E-A54E-BBEE-CBFA4693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2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6E161-02D7-324F-B312-CF881E2CAD1E}" type="datetimeFigureOut">
              <a:rPr lang="en-US" smtClean="0"/>
              <a:t>2/2/20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E922-F44E-A54E-BBEE-CBFA4693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57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6E161-02D7-324F-B312-CF881E2CAD1E}" type="datetimeFigureOut">
              <a:rPr lang="en-US" smtClean="0"/>
              <a:t>2/2/20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DE0E922-F44E-A54E-BBEE-CBFA4693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97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6E161-02D7-324F-B312-CF881E2CAD1E}" type="datetimeFigureOut">
              <a:rPr lang="en-US" smtClean="0"/>
              <a:t>2/2/20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DE0E922-F44E-A54E-BBEE-CBFA4693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0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24470095" TargetMode="External"/><Relationship Id="rId3" Type="http://schemas.openxmlformats.org/officeDocument/2006/relationships/hyperlink" Target="https://en.wikipedia.org/wiki/Digital_object_identifier" TargetMode="External"/><Relationship Id="rId7" Type="http://schemas.openxmlformats.org/officeDocument/2006/relationships/hyperlink" Target="https://en.wikipedia.org/wiki/PubMed_Identifier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Special:BookSources/978-94-007-7499-5" TargetMode="External"/><Relationship Id="rId5" Type="http://schemas.openxmlformats.org/officeDocument/2006/relationships/hyperlink" Target="https://en.wikipedia.org/wiki/International_Standard_Book_Number" TargetMode="External"/><Relationship Id="rId4" Type="http://schemas.openxmlformats.org/officeDocument/2006/relationships/hyperlink" Target="https://doi.org/10.1007%2F978-94-007-7500-8_9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tif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tif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A65BDAB9-42B9-4804-8008-D12F332BA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8AB646C-DDAF-4266-A8C5-84777B9D2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2" y="0"/>
            <a:ext cx="6111243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0279" y="967417"/>
            <a:ext cx="5280460" cy="3943250"/>
          </a:xfrm>
        </p:spPr>
        <p:txBody>
          <a:bodyPr>
            <a:normAutofit/>
          </a:bodyPr>
          <a:lstStyle/>
          <a:p>
            <a:pPr fontAlgn="base"/>
            <a:r>
              <a:rPr lang="en-US" sz="4000">
                <a:solidFill>
                  <a:srgbClr val="FEFFFF"/>
                </a:solidFill>
              </a:rPr>
              <a:t> </a:t>
            </a:r>
            <a:r>
              <a:rPr lang="en-US" sz="4000" b="1">
                <a:solidFill>
                  <a:srgbClr val="FEFFFF"/>
                </a:solidFill>
              </a:rPr>
              <a:t> </a:t>
            </a:r>
            <a:br>
              <a:rPr lang="en-US" sz="4000">
                <a:solidFill>
                  <a:srgbClr val="FEFFFF"/>
                </a:solidFill>
              </a:rPr>
            </a:br>
            <a:r>
              <a:rPr lang="en-US" sz="4000" b="1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 the Menu – A Nutritional Approach to Dry Eye </a:t>
            </a:r>
            <a:br>
              <a:rPr lang="en-US" sz="400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>
                <a:solidFill>
                  <a:srgbClr val="FEFFFF"/>
                </a:solidFill>
              </a:rPr>
              <a:t> </a:t>
            </a:r>
          </a:p>
        </p:txBody>
      </p:sp>
      <p:pic>
        <p:nvPicPr>
          <p:cNvPr id="3" name="Picture 2" descr="A picture containing indoor, table, wall&#10;&#10;Description automatically generated">
            <a:extLst>
              <a:ext uri="{FF2B5EF4-FFF2-40B4-BE49-F238E27FC236}">
                <a16:creationId xmlns:a16="http://schemas.microsoft.com/office/drawing/2014/main" id="{16BB496F-47C6-EC48-AA4F-59E91D2AA6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49" r="2" b="9585"/>
          <a:stretch/>
        </p:blipFill>
        <p:spPr>
          <a:xfrm>
            <a:off x="6111242" y="-5534"/>
            <a:ext cx="6080758" cy="6863534"/>
          </a:xfrm>
          <a:prstGeom prst="rect">
            <a:avLst/>
          </a:prstGeom>
        </p:spPr>
      </p:pic>
      <p:sp>
        <p:nvSpPr>
          <p:cNvPr id="20488" name="Freeform 27">
            <a:extLst>
              <a:ext uri="{FF2B5EF4-FFF2-40B4-BE49-F238E27FC236}">
                <a16:creationId xmlns:a16="http://schemas.microsoft.com/office/drawing/2014/main" id="{FD806A9B-2314-4181-A38D-D5B6445B8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6881206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0279" y="5189400"/>
            <a:ext cx="5280460" cy="54426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EFFFF"/>
                </a:solidFill>
              </a:rPr>
              <a:t>Melissa Barnett, OD, FAAO, FSLS, FBCLA</a:t>
            </a:r>
          </a:p>
        </p:txBody>
      </p:sp>
    </p:spTree>
    <p:extLst>
      <p:ext uri="{BB962C8B-B14F-4D97-AF65-F5344CB8AC3E}">
        <p14:creationId xmlns:p14="http://schemas.microsoft.com/office/powerpoint/2010/main" val="1269916154"/>
      </p:ext>
    </p:extLst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60A92-E79A-4545-AEC3-D7689B03B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DREAM study 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31E12-93F2-2242-A58B-14B0260B1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Perhaps we shouldn’t lump dry eye together into a few types</a:t>
            </a:r>
          </a:p>
          <a:p>
            <a:r>
              <a:rPr lang="en-US" dirty="0"/>
              <a:t>Perhaps dry eye is actually a dozen different subtypes</a:t>
            </a:r>
          </a:p>
          <a:p>
            <a:r>
              <a:rPr lang="en-US" dirty="0"/>
              <a:t>Need better tests to </a:t>
            </a:r>
          </a:p>
          <a:p>
            <a:pPr lvl="1"/>
            <a:r>
              <a:rPr lang="en-US" dirty="0"/>
              <a:t>More precisely categorize patient subtypes</a:t>
            </a:r>
          </a:p>
          <a:p>
            <a:pPr lvl="1"/>
            <a:r>
              <a:rPr lang="en-US" dirty="0"/>
              <a:t>Rule out comorbidities and masqueraders</a:t>
            </a:r>
          </a:p>
          <a:p>
            <a:pPr lvl="1"/>
            <a:r>
              <a:rPr lang="en-US" dirty="0"/>
              <a:t>Measure disease state activity in response to therapies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B67CDA-9F9A-AC46-8953-9A0870DE1B98}"/>
              </a:ext>
            </a:extLst>
          </p:cNvPr>
          <p:cNvSpPr txBox="1"/>
          <p:nvPr/>
        </p:nvSpPr>
        <p:spPr>
          <a:xfrm>
            <a:off x="1532965" y="6575611"/>
            <a:ext cx="3945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Laura </a:t>
            </a:r>
            <a:r>
              <a:rPr lang="en-US" sz="1000" dirty="0" err="1"/>
              <a:t>Periman</a:t>
            </a:r>
            <a:r>
              <a:rPr lang="en-US" sz="1000" dirty="0"/>
              <a:t>, MD Ophthalmology Management June 2018</a:t>
            </a:r>
          </a:p>
        </p:txBody>
      </p:sp>
    </p:spTree>
    <p:extLst>
      <p:ext uri="{BB962C8B-B14F-4D97-AF65-F5344CB8AC3E}">
        <p14:creationId xmlns:p14="http://schemas.microsoft.com/office/powerpoint/2010/main" val="1316252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81400" y="2063497"/>
            <a:ext cx="5627688" cy="42211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What your patient sees when you tell them to buy an omega 3…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247632" y="6541009"/>
            <a:ext cx="4572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Slide credit Nathan Schramm, OD, CNS, FSLS</a:t>
            </a:r>
          </a:p>
        </p:txBody>
      </p:sp>
    </p:spTree>
    <p:extLst>
      <p:ext uri="{BB962C8B-B14F-4D97-AF65-F5344CB8AC3E}">
        <p14:creationId xmlns:p14="http://schemas.microsoft.com/office/powerpoint/2010/main" val="234195385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ChangeArrowheads="1"/>
          </p:cNvSpPr>
          <p:nvPr/>
        </p:nvSpPr>
        <p:spPr bwMode="auto">
          <a:xfrm>
            <a:off x="10096500" y="6350001"/>
            <a:ext cx="4762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en-US" sz="900">
                <a:solidFill>
                  <a:srgbClr val="999999"/>
                </a:solidFill>
                <a:latin typeface="Calibri" pitchFamily="34" charset="0"/>
              </a:rPr>
              <a:t>3</a:t>
            </a:r>
          </a:p>
        </p:txBody>
      </p:sp>
      <p:pic>
        <p:nvPicPr>
          <p:cNvPr id="11267" name="Picture 7" descr="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52401"/>
            <a:ext cx="4097338" cy="48053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268" name="Rectangle 9"/>
          <p:cNvSpPr>
            <a:spLocks noChangeArrowheads="1"/>
          </p:cNvSpPr>
          <p:nvPr/>
        </p:nvSpPr>
        <p:spPr bwMode="auto">
          <a:xfrm>
            <a:off x="2209800" y="5262881"/>
            <a:ext cx="7848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en-US" sz="1600" b="1" dirty="0">
                <a:solidFill>
                  <a:srgbClr val="000000"/>
                </a:solidFill>
                <a:latin typeface="Calibri" pitchFamily="34" charset="0"/>
              </a:rPr>
              <a:t>Omegas and Dry Eye:  More Knowledge, More Questions. </a:t>
            </a:r>
            <a:r>
              <a:rPr lang="en-US" altLang="en-US" sz="1600" dirty="0" err="1">
                <a:solidFill>
                  <a:srgbClr val="000000"/>
                </a:solidFill>
                <a:latin typeface="Calibri" pitchFamily="34" charset="0"/>
              </a:rPr>
              <a:t>Hom</a:t>
            </a:r>
            <a:r>
              <a:rPr lang="en-US" altLang="en-US" sz="1600" dirty="0">
                <a:solidFill>
                  <a:srgbClr val="000000"/>
                </a:solidFill>
                <a:latin typeface="Calibri" pitchFamily="34" charset="0"/>
              </a:rPr>
              <a:t>, Milton; Asbell, Penny; Barry, Brendan Optometry &amp; Vision Science. 92(9):948-956, September 2015. DOI: 10.1097/OPX.0000000000000655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298305" y="6530329"/>
            <a:ext cx="4572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Slide credit Nathan Schramm, OD, CNS, FSLS</a:t>
            </a:r>
          </a:p>
        </p:txBody>
      </p:sp>
    </p:spTree>
    <p:extLst>
      <p:ext uri="{BB962C8B-B14F-4D97-AF65-F5344CB8AC3E}">
        <p14:creationId xmlns:p14="http://schemas.microsoft.com/office/powerpoint/2010/main" val="3660269678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69D008-5F96-9644-B361-5D8D62C27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Omega-3 fatty acids and dry eye disease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4EC3BC-329E-774B-9798-406C79513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463143"/>
          </a:xfrm>
        </p:spPr>
        <p:txBody>
          <a:bodyPr/>
          <a:lstStyle/>
          <a:p>
            <a:pPr marL="0" indent="0" fontAlgn="base">
              <a:buNone/>
            </a:pPr>
            <a:r>
              <a:rPr lang="en-US" dirty="0"/>
              <a:t>Omega-3 fatty acids glossary of terms</a:t>
            </a:r>
            <a:endParaRPr lang="en-US" sz="2000" dirty="0"/>
          </a:p>
          <a:p>
            <a:pPr lvl="1" fontAlgn="base"/>
            <a:r>
              <a:rPr lang="en-US" dirty="0"/>
              <a:t>Alpha-linolenic acid (ALA) - omega-3</a:t>
            </a:r>
            <a:endParaRPr lang="en-US" sz="1800" dirty="0"/>
          </a:p>
          <a:p>
            <a:pPr lvl="1" fontAlgn="base"/>
            <a:r>
              <a:rPr lang="en-US" dirty="0"/>
              <a:t>Linoleic acid (LA) - omega-6</a:t>
            </a:r>
            <a:endParaRPr lang="en-US" sz="1800" dirty="0"/>
          </a:p>
          <a:p>
            <a:pPr lvl="1" fontAlgn="base"/>
            <a:r>
              <a:rPr lang="en-US" dirty="0"/>
              <a:t>Docosahexaenoic acid (DHA) </a:t>
            </a:r>
            <a:endParaRPr lang="en-US" sz="1800" dirty="0"/>
          </a:p>
          <a:p>
            <a:pPr lvl="1" fontAlgn="base"/>
            <a:r>
              <a:rPr lang="en-US" dirty="0" err="1"/>
              <a:t>Eicosapentaenoic</a:t>
            </a:r>
            <a:r>
              <a:rPr lang="en-US" dirty="0"/>
              <a:t> acid (EPA)  </a:t>
            </a:r>
            <a:endParaRPr lang="en-US" sz="1800" dirty="0"/>
          </a:p>
          <a:p>
            <a:pPr lvl="1" fontAlgn="base"/>
            <a:r>
              <a:rPr lang="en-US" dirty="0"/>
              <a:t>Arachidonic acid (AA)</a:t>
            </a:r>
            <a:endParaRPr lang="en-US" sz="1800" dirty="0"/>
          </a:p>
          <a:p>
            <a:pPr lvl="1" fontAlgn="base"/>
            <a:r>
              <a:rPr lang="en-US" dirty="0"/>
              <a:t>Gamma-linolenic acid (GLA) </a:t>
            </a:r>
          </a:p>
          <a:p>
            <a:pPr lvl="1" fontAlgn="base"/>
            <a:r>
              <a:rPr lang="en-US" dirty="0" err="1"/>
              <a:t>Dihomo</a:t>
            </a:r>
            <a:r>
              <a:rPr lang="en-US" dirty="0"/>
              <a:t>-gamma-linolenic acid (DGLA) </a:t>
            </a:r>
          </a:p>
          <a:p>
            <a:endParaRPr lang="en-US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B7B1FF6-78A7-3A43-8E09-8851EC887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8274" y="2398642"/>
            <a:ext cx="3603290" cy="235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79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32C53-C4A6-9C43-9369-CB98F09A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DHA and EPA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31FBE-7132-4442-A165-6EE10ADF4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DHA and EPA are formed when fish eat algae and are found in the triglyceride form </a:t>
            </a:r>
            <a:r>
              <a:rPr lang="en-US" baseline="30000" dirty="0"/>
              <a:t>1,2</a:t>
            </a:r>
            <a:r>
              <a:rPr lang="en-US" dirty="0"/>
              <a:t> </a:t>
            </a:r>
          </a:p>
          <a:p>
            <a:r>
              <a:rPr lang="en-US" dirty="0"/>
              <a:t>A triglyceride consists of a three-carbon glycerol “backbone” with each carbon linked to a fatty acid molecule. </a:t>
            </a:r>
          </a:p>
          <a:p>
            <a:r>
              <a:rPr lang="en-US" dirty="0"/>
              <a:t>Each triglyceride molecule contains three fatty acids. </a:t>
            </a:r>
          </a:p>
          <a:p>
            <a:r>
              <a:rPr lang="en-US" dirty="0"/>
              <a:t>In normally produced fish oil – 20% to 30% of the fatty acids are EPA and DHA</a:t>
            </a:r>
          </a:p>
          <a:p>
            <a:r>
              <a:rPr lang="en-US" dirty="0"/>
              <a:t>Highly concentrated oils – 60% to 85% EPA and DHA</a:t>
            </a:r>
          </a:p>
          <a:p>
            <a:r>
              <a:rPr lang="en-US" dirty="0"/>
              <a:t>Check the label for the actual EPA/DHA concentrations in a formula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C19F1B-73C2-4449-94E7-954926E960DF}"/>
              </a:ext>
            </a:extLst>
          </p:cNvPr>
          <p:cNvSpPr txBox="1"/>
          <p:nvPr/>
        </p:nvSpPr>
        <p:spPr>
          <a:xfrm>
            <a:off x="193964" y="6414652"/>
            <a:ext cx="11998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200" dirty="0"/>
              <a:t>1. </a:t>
            </a:r>
            <a:r>
              <a:rPr lang="en-US" sz="1200" dirty="0" err="1"/>
              <a:t>Visioli</a:t>
            </a:r>
            <a:r>
              <a:rPr lang="en-US" sz="1200" dirty="0"/>
              <a:t> F, </a:t>
            </a:r>
            <a:r>
              <a:rPr lang="en-US" sz="1200" dirty="0" err="1"/>
              <a:t>Risé</a:t>
            </a:r>
            <a:r>
              <a:rPr lang="en-US" sz="1200" dirty="0"/>
              <a:t> P, </a:t>
            </a:r>
            <a:r>
              <a:rPr lang="en-US" sz="1200" dirty="0" err="1"/>
              <a:t>Barassi</a:t>
            </a:r>
            <a:r>
              <a:rPr lang="en-US" sz="1200" dirty="0"/>
              <a:t> MC, et al. Dietary intake of fish vs. formulations leads to higher plasma concentrations of n-3 fatty acids. Lipids. 2003 Apr;38(4):415-8.</a:t>
            </a:r>
          </a:p>
          <a:p>
            <a:pPr fontAlgn="base"/>
            <a:r>
              <a:rPr lang="en-US" sz="1200" dirty="0"/>
              <a:t>2. </a:t>
            </a:r>
            <a:r>
              <a:rPr lang="en-US" sz="1200" dirty="0" err="1"/>
              <a:t>Dyerberg</a:t>
            </a:r>
            <a:r>
              <a:rPr lang="en-US" sz="1200" dirty="0"/>
              <a:t> J, Madsen P, </a:t>
            </a:r>
            <a:r>
              <a:rPr lang="en-US" sz="1200" dirty="0" err="1"/>
              <a:t>Møller</a:t>
            </a:r>
            <a:r>
              <a:rPr lang="en-US" sz="1200" dirty="0"/>
              <a:t> JM, et al. Bioavailability of marine n-3 fatty acid formulations. Prostaglandins </a:t>
            </a:r>
            <a:r>
              <a:rPr lang="en-US" sz="1200" dirty="0" err="1"/>
              <a:t>Leukot</a:t>
            </a:r>
            <a:r>
              <a:rPr lang="en-US" sz="1200" dirty="0"/>
              <a:t> Essent Fatty Acids. 2010 Sep;83(3):137-41.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1EF211-11BE-F142-96DF-BAD51FCC1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679" y="23695"/>
            <a:ext cx="45720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2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ounded Rectangle 167"/>
          <p:cNvSpPr/>
          <p:nvPr/>
        </p:nvSpPr>
        <p:spPr>
          <a:xfrm>
            <a:off x="1714500" y="540657"/>
            <a:ext cx="8763000" cy="6096000"/>
          </a:xfrm>
          <a:prstGeom prst="roundRect">
            <a:avLst>
              <a:gd name="adj" fmla="val 6377"/>
            </a:avLst>
          </a:prstGeom>
          <a:gradFill>
            <a:gsLst>
              <a:gs pos="0">
                <a:srgbClr val="C9DCFF"/>
              </a:gs>
              <a:gs pos="35000">
                <a:srgbClr val="E5EEFF"/>
              </a:gs>
              <a:gs pos="100000">
                <a:srgbClr val="F7FAFF"/>
              </a:gs>
            </a:gsLst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59" name="Group 158"/>
          <p:cNvGrpSpPr/>
          <p:nvPr/>
        </p:nvGrpSpPr>
        <p:grpSpPr>
          <a:xfrm>
            <a:off x="1714500" y="457201"/>
            <a:ext cx="8763000" cy="6179457"/>
            <a:chOff x="190500" y="457200"/>
            <a:chExt cx="8763000" cy="6179457"/>
          </a:xfrm>
        </p:grpSpPr>
        <p:sp>
          <p:nvSpPr>
            <p:cNvPr id="145" name="Rounded Rectangle 144"/>
            <p:cNvSpPr/>
            <p:nvPr/>
          </p:nvSpPr>
          <p:spPr>
            <a:xfrm>
              <a:off x="190500" y="540657"/>
              <a:ext cx="8763000" cy="6096000"/>
            </a:xfrm>
            <a:prstGeom prst="roundRect">
              <a:avLst>
                <a:gd name="adj" fmla="val 6377"/>
              </a:avLst>
            </a:prstGeom>
            <a:gradFill>
              <a:gsLst>
                <a:gs pos="0">
                  <a:srgbClr val="C9DCFF"/>
                </a:gs>
                <a:gs pos="35000">
                  <a:srgbClr val="E5EEFF"/>
                </a:gs>
                <a:gs pos="100000">
                  <a:srgbClr val="F7FAFF"/>
                </a:gs>
              </a:gsLst>
            </a:gra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34" name="Straight Connector 133"/>
            <p:cNvCxnSpPr/>
            <p:nvPr/>
          </p:nvCxnSpPr>
          <p:spPr>
            <a:xfrm>
              <a:off x="1085850" y="4038601"/>
              <a:ext cx="685958" cy="68595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 Box 13"/>
            <p:cNvSpPr txBox="1">
              <a:spLocks noChangeArrowheads="1"/>
            </p:cNvSpPr>
            <p:nvPr/>
          </p:nvSpPr>
          <p:spPr bwMode="auto">
            <a:xfrm>
              <a:off x="323850" y="3137725"/>
              <a:ext cx="1143000" cy="83099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Essential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Fatty Acids</a:t>
              </a:r>
            </a:p>
          </p:txBody>
        </p:sp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2305049" y="3319028"/>
              <a:ext cx="1227452" cy="64633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Delta-6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desaturase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18" name="Text Box 29"/>
            <p:cNvSpPr txBox="1">
              <a:spLocks noChangeArrowheads="1"/>
            </p:cNvSpPr>
            <p:nvPr/>
          </p:nvSpPr>
          <p:spPr bwMode="auto">
            <a:xfrm>
              <a:off x="3578696" y="3427512"/>
              <a:ext cx="1028680" cy="36933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Elongase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19" name="Text Box 30"/>
            <p:cNvSpPr txBox="1">
              <a:spLocks noChangeArrowheads="1"/>
            </p:cNvSpPr>
            <p:nvPr/>
          </p:nvSpPr>
          <p:spPr bwMode="auto">
            <a:xfrm>
              <a:off x="4533825" y="3319028"/>
              <a:ext cx="1249894" cy="64633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 Delta-5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Desaturase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20" name="Text Box 31"/>
            <p:cNvSpPr txBox="1">
              <a:spLocks noChangeArrowheads="1"/>
            </p:cNvSpPr>
            <p:nvPr/>
          </p:nvSpPr>
          <p:spPr bwMode="auto">
            <a:xfrm>
              <a:off x="6099175" y="3426750"/>
              <a:ext cx="579069" cy="36933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COX</a:t>
              </a:r>
            </a:p>
          </p:txBody>
        </p:sp>
        <p:grpSp>
          <p:nvGrpSpPr>
            <p:cNvPr id="3" name="Group 81"/>
            <p:cNvGrpSpPr/>
            <p:nvPr/>
          </p:nvGrpSpPr>
          <p:grpSpPr>
            <a:xfrm>
              <a:off x="2914650" y="2362200"/>
              <a:ext cx="15875" cy="2438400"/>
              <a:chOff x="2895600" y="2362200"/>
              <a:chExt cx="15875" cy="2438400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2895600" y="2362200"/>
                <a:ext cx="15875" cy="8382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2895600" y="4038600"/>
                <a:ext cx="4126" cy="762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82"/>
            <p:cNvGrpSpPr/>
            <p:nvPr/>
          </p:nvGrpSpPr>
          <p:grpSpPr>
            <a:xfrm>
              <a:off x="4085098" y="2362200"/>
              <a:ext cx="15875" cy="2438400"/>
              <a:chOff x="2895600" y="2362200"/>
              <a:chExt cx="15875" cy="2438400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2895600" y="2362200"/>
                <a:ext cx="15875" cy="8382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H="1">
                <a:off x="2895600" y="4038600"/>
                <a:ext cx="4126" cy="762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8" name="Straight Connector 87"/>
            <p:cNvCxnSpPr/>
            <p:nvPr/>
          </p:nvCxnSpPr>
          <p:spPr>
            <a:xfrm flipH="1">
              <a:off x="5150834" y="4038600"/>
              <a:ext cx="4126" cy="7620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111"/>
            <p:cNvGrpSpPr/>
            <p:nvPr/>
          </p:nvGrpSpPr>
          <p:grpSpPr>
            <a:xfrm>
              <a:off x="6345652" y="3276600"/>
              <a:ext cx="0" cy="609600"/>
              <a:chOff x="6324600" y="3276600"/>
              <a:chExt cx="0" cy="609600"/>
            </a:xfrm>
          </p:grpSpPr>
          <p:cxnSp>
            <p:nvCxnSpPr>
              <p:cNvPr id="108" name="Straight Connector 107"/>
              <p:cNvCxnSpPr/>
              <p:nvPr/>
            </p:nvCxnSpPr>
            <p:spPr>
              <a:xfrm>
                <a:off x="6324600" y="3733800"/>
                <a:ext cx="0" cy="152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6324600" y="3276600"/>
                <a:ext cx="0" cy="152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6" name="Rounded Rectangle 135"/>
            <p:cNvSpPr/>
            <p:nvPr/>
          </p:nvSpPr>
          <p:spPr>
            <a:xfrm>
              <a:off x="1543050" y="2467428"/>
              <a:ext cx="1216152" cy="454152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white">
                      <a:lumMod val="50000"/>
                    </a:prstClr>
                  </a:solidFill>
                </a:rPr>
                <a:t>(Parent)</a:t>
              </a:r>
            </a:p>
          </p:txBody>
        </p:sp>
        <p:sp>
          <p:nvSpPr>
            <p:cNvPr id="143" name="Line Callout 1 142"/>
            <p:cNvSpPr/>
            <p:nvPr/>
          </p:nvSpPr>
          <p:spPr>
            <a:xfrm>
              <a:off x="2343150" y="6172200"/>
              <a:ext cx="1219200" cy="304800"/>
            </a:xfrm>
            <a:prstGeom prst="borderCallout1">
              <a:avLst>
                <a:gd name="adj1" fmla="val -1668"/>
                <a:gd name="adj2" fmla="val 46829"/>
                <a:gd name="adj3" fmla="val -298473"/>
                <a:gd name="adj4" fmla="val 46070"/>
              </a:avLst>
            </a:prstGeom>
            <a:solidFill>
              <a:srgbClr val="D1E4FE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</a:rPr>
                <a:t>Rate-Limiting</a:t>
              </a:r>
            </a:p>
          </p:txBody>
        </p:sp>
        <p:sp>
          <p:nvSpPr>
            <p:cNvPr id="161" name="Line Callout 1 160"/>
            <p:cNvSpPr/>
            <p:nvPr/>
          </p:nvSpPr>
          <p:spPr>
            <a:xfrm>
              <a:off x="2343153" y="6172200"/>
              <a:ext cx="1219200" cy="304800"/>
            </a:xfrm>
            <a:prstGeom prst="borderCallout1">
              <a:avLst>
                <a:gd name="adj1" fmla="val -1668"/>
                <a:gd name="adj2" fmla="val 46829"/>
                <a:gd name="adj3" fmla="val -298473"/>
                <a:gd name="adj4" fmla="val 46070"/>
              </a:avLst>
            </a:prstGeom>
            <a:solidFill>
              <a:srgbClr val="D1E4FE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</a:rPr>
                <a:t>Rate-Limiting</a:t>
              </a:r>
            </a:p>
          </p:txBody>
        </p:sp>
        <p:sp>
          <p:nvSpPr>
            <p:cNvPr id="146" name="Text Box 29"/>
            <p:cNvSpPr txBox="1">
              <a:spLocks noChangeArrowheads="1"/>
            </p:cNvSpPr>
            <p:nvPr/>
          </p:nvSpPr>
          <p:spPr bwMode="auto">
            <a:xfrm>
              <a:off x="6115050" y="457200"/>
              <a:ext cx="369332" cy="160020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4F81BD">
                      <a:lumMod val="60000"/>
                      <a:lumOff val="40000"/>
                    </a:srgbClr>
                  </a:solidFill>
                  <a:latin typeface="Calibri"/>
                </a:rPr>
                <a:t>Delta-4 Desaturase</a:t>
              </a:r>
            </a:p>
          </p:txBody>
        </p:sp>
        <p:cxnSp>
          <p:nvCxnSpPr>
            <p:cNvPr id="133" name="Straight Connector 132"/>
            <p:cNvCxnSpPr/>
            <p:nvPr/>
          </p:nvCxnSpPr>
          <p:spPr>
            <a:xfrm rot="2700000">
              <a:off x="1461909" y="2362200"/>
              <a:ext cx="15875" cy="8382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5150834" y="2362200"/>
              <a:ext cx="15875" cy="8382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/>
          <p:cNvGrpSpPr/>
          <p:nvPr/>
        </p:nvGrpSpPr>
        <p:grpSpPr>
          <a:xfrm>
            <a:off x="1738992" y="3962400"/>
            <a:ext cx="8567058" cy="1984248"/>
            <a:chOff x="214992" y="3962400"/>
            <a:chExt cx="8567058" cy="1984248"/>
          </a:xfrm>
        </p:grpSpPr>
        <p:sp>
          <p:nvSpPr>
            <p:cNvPr id="65" name="Right Arrow 64"/>
            <p:cNvSpPr/>
            <p:nvPr/>
          </p:nvSpPr>
          <p:spPr>
            <a:xfrm>
              <a:off x="5505450" y="4953000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1543050" y="4252686"/>
              <a:ext cx="1216152" cy="457200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white">
                      <a:lumMod val="50000"/>
                    </a:prstClr>
                  </a:solidFill>
                </a:rPr>
                <a:t>(Parent)</a:t>
              </a:r>
            </a:p>
          </p:txBody>
        </p:sp>
        <p:sp>
          <p:nvSpPr>
            <p:cNvPr id="119" name="Bent Arrow 118"/>
            <p:cNvSpPr/>
            <p:nvPr/>
          </p:nvSpPr>
          <p:spPr>
            <a:xfrm flipV="1">
              <a:off x="4591050" y="4956048"/>
              <a:ext cx="2438400" cy="914400"/>
            </a:xfrm>
            <a:prstGeom prst="bentArrow">
              <a:avLst>
                <a:gd name="adj1" fmla="val 12500"/>
                <a:gd name="adj2" fmla="val 12500"/>
                <a:gd name="adj3" fmla="val 18750"/>
                <a:gd name="adj4" fmla="val 375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9" name="Curved Down Arrow 98"/>
            <p:cNvSpPr/>
            <p:nvPr/>
          </p:nvSpPr>
          <p:spPr>
            <a:xfrm rot="19800000">
              <a:off x="5707596" y="4033945"/>
              <a:ext cx="1380744" cy="533400"/>
            </a:xfrm>
            <a:prstGeom prst="curved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4" name="Right Arrow 63"/>
            <p:cNvSpPr/>
            <p:nvPr/>
          </p:nvSpPr>
          <p:spPr>
            <a:xfrm>
              <a:off x="4602480" y="4953000"/>
              <a:ext cx="73152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14992" y="4649724"/>
              <a:ext cx="1216152" cy="758952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dirty="0">
                  <a:solidFill>
                    <a:schemeClr val="accent3">
                      <a:lumMod val="50000"/>
                    </a:schemeClr>
                  </a:solidFill>
                </a:rPr>
                <a:t>Omega-6</a:t>
              </a:r>
            </a:p>
          </p:txBody>
        </p:sp>
        <p:sp>
          <p:nvSpPr>
            <p:cNvPr id="63" name="Right Arrow 62"/>
            <p:cNvSpPr/>
            <p:nvPr/>
          </p:nvSpPr>
          <p:spPr>
            <a:xfrm>
              <a:off x="2686050" y="4953000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1466850" y="4649724"/>
              <a:ext cx="1298448" cy="75895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00"/>
                  </a:solidFill>
                </a:rPr>
                <a:t>18:2w6 Linoleic Acid (LA)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4216400" y="4645152"/>
              <a:ext cx="804672" cy="75895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20:3w6DGLA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5425440" y="4648200"/>
              <a:ext cx="1127760" cy="7620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00"/>
                  </a:solidFill>
                </a:rPr>
                <a:t>20:4w6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00"/>
                  </a:solidFill>
                </a:rPr>
                <a:t>Arachidonic Acid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7105650" y="3962400"/>
              <a:ext cx="1676400" cy="5334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</a:rPr>
                <a:t>Series 2 (“bad”)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</a:rPr>
                <a:t>Prostaglandins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7105650" y="5413248"/>
              <a:ext cx="1676400" cy="5334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</a:rPr>
                <a:t>Series 1 (“good”)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</a:rPr>
                <a:t>Prostaglandins</a:t>
              </a:r>
            </a:p>
          </p:txBody>
        </p:sp>
        <p:sp>
          <p:nvSpPr>
            <p:cNvPr id="66" name="Right Arrow 65"/>
            <p:cNvSpPr/>
            <p:nvPr/>
          </p:nvSpPr>
          <p:spPr>
            <a:xfrm>
              <a:off x="3505200" y="4956048"/>
              <a:ext cx="616143" cy="155448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067050" y="4649724"/>
              <a:ext cx="841248" cy="758952"/>
            </a:xfrm>
            <a:prstGeom prst="round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prstClr val="black"/>
                  </a:solidFill>
                </a:rPr>
                <a:t>18:3w6GLA</a:t>
              </a: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2820305" y="4960933"/>
              <a:ext cx="45720" cy="164592"/>
            </a:xfrm>
            <a:prstGeom prst="rect">
              <a:avLst/>
            </a:prstGeom>
            <a:solidFill>
              <a:srgbClr val="E5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1738992" y="1752600"/>
            <a:ext cx="8582298" cy="1682496"/>
            <a:chOff x="214992" y="1752600"/>
            <a:chExt cx="8582298" cy="1682496"/>
          </a:xfrm>
        </p:grpSpPr>
        <p:sp>
          <p:nvSpPr>
            <p:cNvPr id="98" name="Curved Right Arrow 97"/>
            <p:cNvSpPr/>
            <p:nvPr/>
          </p:nvSpPr>
          <p:spPr>
            <a:xfrm rot="18000000">
              <a:off x="6123305" y="2169276"/>
              <a:ext cx="526562" cy="1378932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" name="Right Arrow 58"/>
            <p:cNvSpPr/>
            <p:nvPr/>
          </p:nvSpPr>
          <p:spPr>
            <a:xfrm>
              <a:off x="3829050" y="2055876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" name="Right Arrow 59"/>
            <p:cNvSpPr/>
            <p:nvPr/>
          </p:nvSpPr>
          <p:spPr>
            <a:xfrm>
              <a:off x="4972050" y="2055876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5886450" y="2057400"/>
              <a:ext cx="5334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6" name="Right Arrow 55"/>
            <p:cNvSpPr/>
            <p:nvPr/>
          </p:nvSpPr>
          <p:spPr>
            <a:xfrm>
              <a:off x="2686050" y="2055876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466850" y="1752600"/>
              <a:ext cx="1294296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black"/>
                  </a:solidFill>
                </a:rPr>
                <a:t>18:2w3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black"/>
                  </a:solidFill>
                </a:rPr>
                <a:t>Alpha linolenic (ALA)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074191" y="1752600"/>
              <a:ext cx="839342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18:4w3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SDA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4240530" y="1752600"/>
              <a:ext cx="807720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20:4w3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  ETA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353050" y="1752600"/>
              <a:ext cx="784860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20:5w3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496050" y="1752600"/>
              <a:ext cx="804863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20:6w3DHA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7105650" y="2667000"/>
              <a:ext cx="1691640" cy="76809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Series 3 (“good”)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Prostaglandins, LTB5, </a:t>
              </a:r>
              <a:r>
                <a:rPr lang="en-US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Resolvin</a:t>
              </a:r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E1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14992" y="1752600"/>
              <a:ext cx="1216152" cy="758952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Omega-3</a:t>
              </a: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834594" y="2088838"/>
              <a:ext cx="45720" cy="109728"/>
            </a:xfrm>
            <a:prstGeom prst="rect">
              <a:avLst/>
            </a:prstGeom>
            <a:solidFill>
              <a:srgbClr val="E5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4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solidFill>
                  <a:schemeClr val="tx1"/>
                </a:solidFill>
              </a:rPr>
              <a:t>Anti-inflammatory Fatty Acids  </a:t>
            </a:r>
          </a:p>
        </p:txBody>
      </p:sp>
      <p:sp>
        <p:nvSpPr>
          <p:cNvPr id="229" name="Rounded Rectangular Callout 228"/>
          <p:cNvSpPr/>
          <p:nvPr/>
        </p:nvSpPr>
        <p:spPr>
          <a:xfrm>
            <a:off x="2667000" y="1981200"/>
            <a:ext cx="6858000" cy="320040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There’s a lot going on on this chart </a:t>
            </a:r>
            <a:r>
              <a:rPr lang="is-IS" sz="2800" dirty="0"/>
              <a:t>…</a:t>
            </a:r>
            <a:endParaRPr lang="en-US" sz="2800" dirty="0"/>
          </a:p>
          <a:p>
            <a:pPr algn="ctr"/>
            <a:r>
              <a:rPr lang="en-US" sz="2800" dirty="0"/>
              <a:t>So let’s look at things one at a time.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6581002"/>
            <a:ext cx="4796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2016, Zac Denning, ScienceBased Health,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zdenning@sbh.com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470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/>
          <p:cNvGrpSpPr/>
          <p:nvPr/>
        </p:nvGrpSpPr>
        <p:grpSpPr>
          <a:xfrm>
            <a:off x="1714500" y="457201"/>
            <a:ext cx="8763000" cy="6179457"/>
            <a:chOff x="190500" y="457200"/>
            <a:chExt cx="8763000" cy="6179457"/>
          </a:xfrm>
        </p:grpSpPr>
        <p:sp>
          <p:nvSpPr>
            <p:cNvPr id="86" name="Rounded Rectangle 85"/>
            <p:cNvSpPr/>
            <p:nvPr/>
          </p:nvSpPr>
          <p:spPr>
            <a:xfrm>
              <a:off x="190500" y="540657"/>
              <a:ext cx="8763000" cy="6096000"/>
            </a:xfrm>
            <a:prstGeom prst="roundRect">
              <a:avLst>
                <a:gd name="adj" fmla="val 6377"/>
              </a:avLst>
            </a:prstGeom>
            <a:gradFill>
              <a:gsLst>
                <a:gs pos="0">
                  <a:srgbClr val="C9DCFF"/>
                </a:gs>
                <a:gs pos="35000">
                  <a:srgbClr val="E5EEFF"/>
                </a:gs>
                <a:gs pos="100000">
                  <a:srgbClr val="F7FAFF"/>
                </a:gs>
              </a:gsLst>
            </a:gra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89" name="Straight Connector 88"/>
            <p:cNvCxnSpPr/>
            <p:nvPr/>
          </p:nvCxnSpPr>
          <p:spPr>
            <a:xfrm rot="2700000">
              <a:off x="1461909" y="2362200"/>
              <a:ext cx="15875" cy="8382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1085850" y="4038601"/>
              <a:ext cx="685958" cy="68595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Bent Arrow 90"/>
            <p:cNvSpPr/>
            <p:nvPr/>
          </p:nvSpPr>
          <p:spPr>
            <a:xfrm flipV="1">
              <a:off x="4495800" y="4953000"/>
              <a:ext cx="2438400" cy="914400"/>
            </a:xfrm>
            <a:prstGeom prst="bentArrow">
              <a:avLst>
                <a:gd name="adj1" fmla="val 12500"/>
                <a:gd name="adj2" fmla="val 12500"/>
                <a:gd name="adj3" fmla="val 18750"/>
                <a:gd name="adj4" fmla="val 375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" name="Curved Right Arrow 91"/>
            <p:cNvSpPr/>
            <p:nvPr/>
          </p:nvSpPr>
          <p:spPr>
            <a:xfrm rot="18000000">
              <a:off x="6123305" y="2169276"/>
              <a:ext cx="526562" cy="1378932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3" name="Curved Down Arrow 92"/>
            <p:cNvSpPr/>
            <p:nvPr/>
          </p:nvSpPr>
          <p:spPr>
            <a:xfrm rot="19800000">
              <a:off x="5707596" y="4033945"/>
              <a:ext cx="1380744" cy="533400"/>
            </a:xfrm>
            <a:prstGeom prst="curved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4" name="Right Arrow 93"/>
            <p:cNvSpPr/>
            <p:nvPr/>
          </p:nvSpPr>
          <p:spPr>
            <a:xfrm>
              <a:off x="5505450" y="4953000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5" name="Right Arrow 94"/>
            <p:cNvSpPr/>
            <p:nvPr/>
          </p:nvSpPr>
          <p:spPr>
            <a:xfrm>
              <a:off x="4526280" y="4953000"/>
              <a:ext cx="73152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6" name="Right Arrow 95"/>
            <p:cNvSpPr/>
            <p:nvPr/>
          </p:nvSpPr>
          <p:spPr>
            <a:xfrm>
              <a:off x="3829050" y="2055876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7" name="Right Arrow 96"/>
            <p:cNvSpPr/>
            <p:nvPr/>
          </p:nvSpPr>
          <p:spPr>
            <a:xfrm>
              <a:off x="4972050" y="2055876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0" name="Right Arrow 99"/>
            <p:cNvSpPr/>
            <p:nvPr/>
          </p:nvSpPr>
          <p:spPr>
            <a:xfrm>
              <a:off x="5886450" y="2057400"/>
              <a:ext cx="5334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1" name="Text Box 13"/>
            <p:cNvSpPr txBox="1">
              <a:spLocks noChangeArrowheads="1"/>
            </p:cNvSpPr>
            <p:nvPr/>
          </p:nvSpPr>
          <p:spPr bwMode="auto">
            <a:xfrm>
              <a:off x="323850" y="3137725"/>
              <a:ext cx="1143000" cy="83099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Essential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Fatty Acids</a:t>
              </a:r>
            </a:p>
          </p:txBody>
        </p:sp>
        <p:sp>
          <p:nvSpPr>
            <p:cNvPr id="102" name="Text Box 28"/>
            <p:cNvSpPr txBox="1">
              <a:spLocks noChangeArrowheads="1"/>
            </p:cNvSpPr>
            <p:nvPr/>
          </p:nvSpPr>
          <p:spPr bwMode="auto">
            <a:xfrm>
              <a:off x="2305049" y="3319028"/>
              <a:ext cx="1227452" cy="64633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Delta-6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desaturase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103" name="Text Box 29"/>
            <p:cNvSpPr txBox="1">
              <a:spLocks noChangeArrowheads="1"/>
            </p:cNvSpPr>
            <p:nvPr/>
          </p:nvSpPr>
          <p:spPr bwMode="auto">
            <a:xfrm>
              <a:off x="3578696" y="3427512"/>
              <a:ext cx="1028680" cy="36933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Elongase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104" name="Text Box 30"/>
            <p:cNvSpPr txBox="1">
              <a:spLocks noChangeArrowheads="1"/>
            </p:cNvSpPr>
            <p:nvPr/>
          </p:nvSpPr>
          <p:spPr bwMode="auto">
            <a:xfrm>
              <a:off x="4533825" y="3319028"/>
              <a:ext cx="1249894" cy="64633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 Delta-5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Desaturase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105" name="Text Box 31"/>
            <p:cNvSpPr txBox="1">
              <a:spLocks noChangeArrowheads="1"/>
            </p:cNvSpPr>
            <p:nvPr/>
          </p:nvSpPr>
          <p:spPr bwMode="auto">
            <a:xfrm>
              <a:off x="6099175" y="3426750"/>
              <a:ext cx="579069" cy="36933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COX</a:t>
              </a:r>
            </a:p>
          </p:txBody>
        </p:sp>
        <p:sp>
          <p:nvSpPr>
            <p:cNvPr id="106" name="Right Arrow 105"/>
            <p:cNvSpPr/>
            <p:nvPr/>
          </p:nvSpPr>
          <p:spPr>
            <a:xfrm>
              <a:off x="2686050" y="2055876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466850" y="1752600"/>
              <a:ext cx="1294296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prstClr val="black"/>
                  </a:solidFill>
                </a:rPr>
                <a:t>18:2w3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prstClr val="black"/>
                  </a:solidFill>
                </a:rPr>
                <a:t>Alpha linolenic (ALA)</a:t>
              </a:r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3074191" y="1752600"/>
              <a:ext cx="839342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18:4w3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SDA</a:t>
              </a: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4240530" y="1752600"/>
              <a:ext cx="807720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20:4w3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  ETA</a:t>
              </a: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5353050" y="1752600"/>
              <a:ext cx="784860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20:5w3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6496050" y="1752600"/>
              <a:ext cx="804863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20:6w3DHA</a:t>
              </a:r>
            </a:p>
          </p:txBody>
        </p:sp>
        <p:sp>
          <p:nvSpPr>
            <p:cNvPr id="114" name="Rounded Rectangle 113"/>
            <p:cNvSpPr/>
            <p:nvPr/>
          </p:nvSpPr>
          <p:spPr>
            <a:xfrm>
              <a:off x="214992" y="4649724"/>
              <a:ext cx="1216152" cy="758952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dirty="0">
                  <a:solidFill>
                    <a:schemeClr val="accent3">
                      <a:lumMod val="50000"/>
                    </a:schemeClr>
                  </a:solidFill>
                </a:rPr>
                <a:t>Omega-6</a:t>
              </a:r>
            </a:p>
          </p:txBody>
        </p:sp>
        <p:sp>
          <p:nvSpPr>
            <p:cNvPr id="115" name="Right Arrow 114"/>
            <p:cNvSpPr/>
            <p:nvPr/>
          </p:nvSpPr>
          <p:spPr>
            <a:xfrm>
              <a:off x="2686050" y="4953000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6" name="Rounded Rectangle 115"/>
            <p:cNvSpPr/>
            <p:nvPr/>
          </p:nvSpPr>
          <p:spPr>
            <a:xfrm>
              <a:off x="1466850" y="4649724"/>
              <a:ext cx="1298448" cy="75895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00"/>
                  </a:solidFill>
                </a:rPr>
                <a:t>18:2w6 Linoleic Acid (LA)</a:t>
              </a:r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4203362" y="4648200"/>
              <a:ext cx="804672" cy="75895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20:3w6DGLA</a:t>
              </a:r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5353050" y="4648200"/>
              <a:ext cx="1127760" cy="7620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00"/>
                  </a:solidFill>
                </a:rPr>
                <a:t>20:4w6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00"/>
                  </a:solidFill>
                </a:rPr>
                <a:t>Arachidonic Acid</a:t>
              </a:r>
            </a:p>
          </p:txBody>
        </p:sp>
        <p:sp>
          <p:nvSpPr>
            <p:cNvPr id="120" name="Rounded Rectangle 119"/>
            <p:cNvSpPr/>
            <p:nvPr/>
          </p:nvSpPr>
          <p:spPr>
            <a:xfrm>
              <a:off x="7105650" y="3962400"/>
              <a:ext cx="1676400" cy="5334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Series 2 (“bad”)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Prostaglandins</a:t>
              </a:r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7010400" y="5410200"/>
              <a:ext cx="1676400" cy="5334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Series 1 (“good”)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Prostaglandins</a:t>
              </a: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214992" y="1752600"/>
              <a:ext cx="1216152" cy="758952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Omega-3</a:t>
              </a:r>
            </a:p>
          </p:txBody>
        </p:sp>
        <p:grpSp>
          <p:nvGrpSpPr>
            <p:cNvPr id="123" name="Group 81"/>
            <p:cNvGrpSpPr/>
            <p:nvPr/>
          </p:nvGrpSpPr>
          <p:grpSpPr>
            <a:xfrm>
              <a:off x="2914650" y="2362200"/>
              <a:ext cx="15875" cy="2438400"/>
              <a:chOff x="2895600" y="2362200"/>
              <a:chExt cx="15875" cy="2438400"/>
            </a:xfrm>
          </p:grpSpPr>
          <p:cxnSp>
            <p:nvCxnSpPr>
              <p:cNvPr id="152" name="Straight Connector 151"/>
              <p:cNvCxnSpPr/>
              <p:nvPr/>
            </p:nvCxnSpPr>
            <p:spPr>
              <a:xfrm>
                <a:off x="2895600" y="2362200"/>
                <a:ext cx="15875" cy="8382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H="1">
                <a:off x="2895600" y="4038600"/>
                <a:ext cx="4126" cy="762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 82"/>
            <p:cNvGrpSpPr/>
            <p:nvPr/>
          </p:nvGrpSpPr>
          <p:grpSpPr>
            <a:xfrm>
              <a:off x="4085098" y="2362200"/>
              <a:ext cx="15875" cy="2438400"/>
              <a:chOff x="2895600" y="2362200"/>
              <a:chExt cx="15875" cy="2438400"/>
            </a:xfrm>
          </p:grpSpPr>
          <p:cxnSp>
            <p:nvCxnSpPr>
              <p:cNvPr id="150" name="Straight Connector 149"/>
              <p:cNvCxnSpPr/>
              <p:nvPr/>
            </p:nvCxnSpPr>
            <p:spPr>
              <a:xfrm>
                <a:off x="2895600" y="2362200"/>
                <a:ext cx="15875" cy="8382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 flipH="1">
                <a:off x="2895600" y="4038600"/>
                <a:ext cx="4126" cy="762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5" name="Straight Connector 124"/>
            <p:cNvCxnSpPr/>
            <p:nvPr/>
          </p:nvCxnSpPr>
          <p:spPr>
            <a:xfrm>
              <a:off x="5150834" y="2362200"/>
              <a:ext cx="15875" cy="8382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H="1">
              <a:off x="5150834" y="4038600"/>
              <a:ext cx="4126" cy="7620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7" name="Group 111"/>
            <p:cNvGrpSpPr/>
            <p:nvPr/>
          </p:nvGrpSpPr>
          <p:grpSpPr>
            <a:xfrm>
              <a:off x="6345652" y="3276600"/>
              <a:ext cx="0" cy="609600"/>
              <a:chOff x="6324600" y="3276600"/>
              <a:chExt cx="0" cy="609600"/>
            </a:xfrm>
          </p:grpSpPr>
          <p:cxnSp>
            <p:nvCxnSpPr>
              <p:cNvPr id="148" name="Straight Connector 147"/>
              <p:cNvCxnSpPr/>
              <p:nvPr/>
            </p:nvCxnSpPr>
            <p:spPr>
              <a:xfrm>
                <a:off x="6324600" y="3733800"/>
                <a:ext cx="0" cy="152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6324600" y="3276600"/>
                <a:ext cx="0" cy="152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Rounded Rectangle 127"/>
            <p:cNvSpPr/>
            <p:nvPr/>
          </p:nvSpPr>
          <p:spPr>
            <a:xfrm>
              <a:off x="1543050" y="2467428"/>
              <a:ext cx="1216152" cy="454152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white">
                      <a:lumMod val="50000"/>
                    </a:prstClr>
                  </a:solidFill>
                </a:rPr>
                <a:t>(Parent)</a:t>
              </a:r>
            </a:p>
          </p:txBody>
        </p:sp>
        <p:sp>
          <p:nvSpPr>
            <p:cNvPr id="129" name="Rounded Rectangle 128"/>
            <p:cNvSpPr/>
            <p:nvPr/>
          </p:nvSpPr>
          <p:spPr>
            <a:xfrm>
              <a:off x="1543050" y="4252686"/>
              <a:ext cx="1216152" cy="457200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white">
                      <a:lumMod val="50000"/>
                    </a:prstClr>
                  </a:solidFill>
                </a:rPr>
                <a:t>(Parent)</a:t>
              </a: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834594" y="2041208"/>
              <a:ext cx="45719" cy="182880"/>
            </a:xfrm>
            <a:prstGeom prst="rect">
              <a:avLst/>
            </a:prstGeom>
            <a:solidFill>
              <a:srgbClr val="E5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2834594" y="4936808"/>
              <a:ext cx="45719" cy="182880"/>
            </a:xfrm>
            <a:prstGeom prst="rect">
              <a:avLst/>
            </a:prstGeom>
            <a:solidFill>
              <a:srgbClr val="E5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2" name="Line Callout 1 131"/>
            <p:cNvSpPr/>
            <p:nvPr/>
          </p:nvSpPr>
          <p:spPr>
            <a:xfrm>
              <a:off x="2343150" y="6172200"/>
              <a:ext cx="1219200" cy="304800"/>
            </a:xfrm>
            <a:prstGeom prst="borderCallout1">
              <a:avLst>
                <a:gd name="adj1" fmla="val -1668"/>
                <a:gd name="adj2" fmla="val 46829"/>
                <a:gd name="adj3" fmla="val -298473"/>
                <a:gd name="adj4" fmla="val 46070"/>
              </a:avLst>
            </a:prstGeom>
            <a:solidFill>
              <a:srgbClr val="D1E4FE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</a:rPr>
                <a:t>Rate-Limiting</a:t>
              </a:r>
            </a:p>
          </p:txBody>
        </p:sp>
        <p:sp>
          <p:nvSpPr>
            <p:cNvPr id="135" name="Text Box 29"/>
            <p:cNvSpPr txBox="1">
              <a:spLocks noChangeArrowheads="1"/>
            </p:cNvSpPr>
            <p:nvPr/>
          </p:nvSpPr>
          <p:spPr bwMode="auto">
            <a:xfrm>
              <a:off x="6115050" y="457200"/>
              <a:ext cx="369332" cy="160020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4F81BD">
                      <a:lumMod val="60000"/>
                      <a:lumOff val="40000"/>
                    </a:srgbClr>
                  </a:solidFill>
                  <a:latin typeface="Calibri"/>
                </a:rPr>
                <a:t>Delta-4 Desaturase</a:t>
              </a:r>
            </a:p>
          </p:txBody>
        </p:sp>
        <p:sp>
          <p:nvSpPr>
            <p:cNvPr id="138" name="Right Arrow 137"/>
            <p:cNvSpPr/>
            <p:nvPr/>
          </p:nvSpPr>
          <p:spPr>
            <a:xfrm>
              <a:off x="3505200" y="4953000"/>
              <a:ext cx="616143" cy="155448"/>
            </a:xfrm>
            <a:prstGeom prst="rightArrow">
              <a:avLst/>
            </a:prstGeom>
            <a:gradFill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3067050" y="4649724"/>
              <a:ext cx="841248" cy="758952"/>
            </a:xfrm>
            <a:prstGeom prst="round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/>
                  </a:solidFill>
                </a:rPr>
                <a:t>18:3w6</a:t>
              </a:r>
              <a:r>
                <a:rPr lang="en-US" sz="2400" b="1" dirty="0">
                  <a:solidFill>
                    <a:prstClr val="black"/>
                  </a:solidFill>
                </a:rPr>
                <a:t>GLA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140" name="Rounded Rectangle 139"/>
            <p:cNvSpPr/>
            <p:nvPr/>
          </p:nvSpPr>
          <p:spPr>
            <a:xfrm>
              <a:off x="7086600" y="2590800"/>
              <a:ext cx="1691640" cy="762000"/>
            </a:xfrm>
            <a:prstGeom prst="roundRect">
              <a:avLst/>
            </a:prstGeom>
            <a:gradFill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Series 3 (“good”)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Prostaglandins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LTB5, </a:t>
              </a:r>
              <a:r>
                <a:rPr lang="en-US" sz="105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Resolvin</a:t>
              </a:r>
              <a:r>
                <a:rPr 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E1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7010400" y="5410200"/>
              <a:ext cx="1676400" cy="533400"/>
            </a:xfrm>
            <a:prstGeom prst="roundRect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Series 1 (“good”)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Prostaglandins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524000" y="6581002"/>
            <a:ext cx="4796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2016, Zac Denning, ScienceBased Health,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zdenning@sbh.com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solidFill>
                  <a:schemeClr val="tx1"/>
                </a:solidFill>
              </a:rPr>
              <a:t>Anti-inflammatory Fatty Acids  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714500" y="540657"/>
            <a:ext cx="8763000" cy="6096000"/>
          </a:xfrm>
          <a:prstGeom prst="roundRect">
            <a:avLst>
              <a:gd name="adj" fmla="val 6377"/>
            </a:avLst>
          </a:prstGeom>
          <a:solidFill>
            <a:schemeClr val="tx1">
              <a:lumMod val="50000"/>
              <a:lumOff val="50000"/>
              <a:alpha val="82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5" name="Right Arrow 74"/>
          <p:cNvSpPr/>
          <p:nvPr/>
        </p:nvSpPr>
        <p:spPr>
          <a:xfrm>
            <a:off x="4205291" y="2057779"/>
            <a:ext cx="304800" cy="1524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4205291" y="4954903"/>
            <a:ext cx="304800" cy="1524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353836" y="2043111"/>
            <a:ext cx="45719" cy="1828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353836" y="4938711"/>
            <a:ext cx="45719" cy="1828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2986086" y="1752600"/>
            <a:ext cx="1294296" cy="75895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4572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prstClr val="black"/>
                </a:solidFill>
              </a:rPr>
              <a:t>18:2w3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prstClr val="black"/>
                </a:solidFill>
              </a:rPr>
              <a:t>Alpha linolenic (ALA)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2986086" y="4649724"/>
            <a:ext cx="1298448" cy="75895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rgbClr val="000000"/>
                </a:solidFill>
              </a:rPr>
              <a:t>18:2w6 Linoleic Acid (LA)</a:t>
            </a:r>
          </a:p>
        </p:txBody>
      </p:sp>
      <p:sp>
        <p:nvSpPr>
          <p:cNvPr id="162" name="Text Box 28"/>
          <p:cNvSpPr txBox="1">
            <a:spLocks noChangeArrowheads="1"/>
          </p:cNvSpPr>
          <p:nvPr/>
        </p:nvSpPr>
        <p:spPr bwMode="auto">
          <a:xfrm>
            <a:off x="3824289" y="3319029"/>
            <a:ext cx="1227452" cy="64633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Delta-6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desaturase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</a:endParaRPr>
          </a:p>
        </p:txBody>
      </p:sp>
      <p:cxnSp>
        <p:nvCxnSpPr>
          <p:cNvPr id="163" name="Straight Connector 162"/>
          <p:cNvCxnSpPr/>
          <p:nvPr/>
        </p:nvCxnSpPr>
        <p:spPr>
          <a:xfrm>
            <a:off x="4433891" y="2362200"/>
            <a:ext cx="15875" cy="8382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flipH="1">
            <a:off x="4433890" y="4038600"/>
            <a:ext cx="4126" cy="762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http://www.allpaq.com/wp-content/uploads/2014/01/561px-Singapore_Road_Signs_-_Warning_Sign_-_Road_narrows_on_both_sides.svg_.png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4536141" y="1647824"/>
            <a:ext cx="1005840" cy="1005840"/>
          </a:xfrm>
          <a:prstGeom prst="rect">
            <a:avLst/>
          </a:prstGeom>
          <a:noFill/>
        </p:spPr>
      </p:pic>
      <p:pic>
        <p:nvPicPr>
          <p:cNvPr id="79" name="Picture 2" descr="http://www.allpaq.com/wp-content/uploads/2014/01/561px-Singapore_Road_Signs_-_Warning_Sign_-_Road_narrows_on_both_sides.svg_.png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4536141" y="4543424"/>
            <a:ext cx="1005840" cy="1005840"/>
          </a:xfrm>
          <a:prstGeom prst="rect">
            <a:avLst/>
          </a:prstGeom>
          <a:noFill/>
        </p:spPr>
      </p:pic>
      <p:sp>
        <p:nvSpPr>
          <p:cNvPr id="62" name="Rounded Rectangular Callout 61"/>
          <p:cNvSpPr/>
          <p:nvPr/>
        </p:nvSpPr>
        <p:spPr>
          <a:xfrm>
            <a:off x="5524504" y="609600"/>
            <a:ext cx="4876800" cy="5029200"/>
          </a:xfrm>
          <a:prstGeom prst="wedgeRoundRectCallout">
            <a:avLst>
              <a:gd name="adj1" fmla="val -57175"/>
              <a:gd name="adj2" fmla="val 16771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ALA &amp; LA:</a:t>
            </a:r>
          </a:p>
          <a:p>
            <a:pPr algn="ctr"/>
            <a:r>
              <a:rPr lang="en-US" sz="2400" dirty="0"/>
              <a:t>Most abundant omega 3/6s in diet. Both must convert to other omegas to effect inflammation, but are inefficiently / inconsistently converted (due to rate-limiting enzyme), reducing their effectiveness</a:t>
            </a:r>
          </a:p>
          <a:p>
            <a:pPr algn="ctr"/>
            <a:r>
              <a:rPr lang="en-US" sz="2400" i="1" dirty="0"/>
              <a:t>(example: only 10-20% of ALA converted)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0" y="5827689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effectLst>
                  <a:outerShdw blurRad="95250" dir="2700000" algn="tl" rotWithShape="0">
                    <a:prstClr val="black"/>
                  </a:outerShdw>
                </a:effectLst>
              </a:rPr>
              <a:t>LA conversion under hormonal / metabolic control. Factors inhibiting conversion include: age, alcohol, zinc/B6/Mg deficiency, trans-fats, high cholesterol, rheumatoid arthritis, and more </a:t>
            </a:r>
            <a:r>
              <a:rPr lang="is-IS" sz="1600" b="1" i="1" dirty="0">
                <a:effectLst>
                  <a:outerShdw blurRad="95250" dir="2700000" algn="tl" rotWithShape="0">
                    <a:prstClr val="black"/>
                  </a:outerShdw>
                </a:effectLst>
              </a:rPr>
              <a:t>…</a:t>
            </a:r>
            <a:endParaRPr lang="en-US" sz="1600" b="1" i="1" dirty="0">
              <a:effectLst>
                <a:outerShdw blurRad="95250" dir="2700000" algn="tl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23357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7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mph" presetSubtype="0" fill="remove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autoRev="1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autoRev="1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autoRev="1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16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solidFill>
                  <a:schemeClr val="tx1"/>
                </a:solidFill>
              </a:rPr>
              <a:t>Anti-inflammatory Fatty Acids 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524000" y="6581002"/>
            <a:ext cx="4796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2016, Zac Denning, ScienceBased Health,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zdenning@sbh.com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14500" y="457201"/>
            <a:ext cx="8763000" cy="6179457"/>
            <a:chOff x="190500" y="457200"/>
            <a:chExt cx="8763000" cy="6179457"/>
          </a:xfrm>
        </p:grpSpPr>
        <p:sp>
          <p:nvSpPr>
            <p:cNvPr id="145" name="Rounded Rectangle 144"/>
            <p:cNvSpPr/>
            <p:nvPr/>
          </p:nvSpPr>
          <p:spPr>
            <a:xfrm>
              <a:off x="190500" y="540657"/>
              <a:ext cx="8763000" cy="6096000"/>
            </a:xfrm>
            <a:prstGeom prst="roundRect">
              <a:avLst>
                <a:gd name="adj" fmla="val 6377"/>
              </a:avLst>
            </a:prstGeom>
            <a:gradFill>
              <a:gsLst>
                <a:gs pos="0">
                  <a:srgbClr val="C9DCFF"/>
                </a:gs>
                <a:gs pos="35000">
                  <a:srgbClr val="E5EEFF"/>
                </a:gs>
                <a:gs pos="100000">
                  <a:srgbClr val="F7FAFF"/>
                </a:gs>
              </a:gsLst>
            </a:gra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33" name="Straight Connector 132"/>
            <p:cNvCxnSpPr/>
            <p:nvPr/>
          </p:nvCxnSpPr>
          <p:spPr>
            <a:xfrm rot="2700000">
              <a:off x="1461909" y="2362200"/>
              <a:ext cx="15875" cy="8382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1085850" y="4038601"/>
              <a:ext cx="685958" cy="68595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Bent Arrow 118"/>
            <p:cNvSpPr/>
            <p:nvPr/>
          </p:nvSpPr>
          <p:spPr>
            <a:xfrm flipV="1">
              <a:off x="4495800" y="4953000"/>
              <a:ext cx="2438400" cy="914400"/>
            </a:xfrm>
            <a:prstGeom prst="bentArrow">
              <a:avLst>
                <a:gd name="adj1" fmla="val 12500"/>
                <a:gd name="adj2" fmla="val 12500"/>
                <a:gd name="adj3" fmla="val 18750"/>
                <a:gd name="adj4" fmla="val 375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8" name="Curved Right Arrow 97"/>
            <p:cNvSpPr/>
            <p:nvPr/>
          </p:nvSpPr>
          <p:spPr>
            <a:xfrm rot="18000000">
              <a:off x="6123305" y="2169276"/>
              <a:ext cx="526562" cy="1378932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9" name="Curved Down Arrow 98"/>
            <p:cNvSpPr/>
            <p:nvPr/>
          </p:nvSpPr>
          <p:spPr>
            <a:xfrm rot="19800000">
              <a:off x="5707596" y="4033945"/>
              <a:ext cx="1380744" cy="533400"/>
            </a:xfrm>
            <a:prstGeom prst="curved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5" name="Right Arrow 64"/>
            <p:cNvSpPr/>
            <p:nvPr/>
          </p:nvSpPr>
          <p:spPr>
            <a:xfrm>
              <a:off x="5505450" y="4953000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4" name="Right Arrow 63"/>
            <p:cNvSpPr/>
            <p:nvPr/>
          </p:nvSpPr>
          <p:spPr>
            <a:xfrm>
              <a:off x="4598670" y="4953000"/>
              <a:ext cx="73152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" name="Right Arrow 58"/>
            <p:cNvSpPr/>
            <p:nvPr/>
          </p:nvSpPr>
          <p:spPr>
            <a:xfrm>
              <a:off x="3829050" y="2055876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" name="Right Arrow 59"/>
            <p:cNvSpPr/>
            <p:nvPr/>
          </p:nvSpPr>
          <p:spPr>
            <a:xfrm>
              <a:off x="4972050" y="2055876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5886450" y="2057400"/>
              <a:ext cx="5334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Text Box 13"/>
            <p:cNvSpPr txBox="1">
              <a:spLocks noChangeArrowheads="1"/>
            </p:cNvSpPr>
            <p:nvPr/>
          </p:nvSpPr>
          <p:spPr bwMode="auto">
            <a:xfrm>
              <a:off x="323850" y="3137725"/>
              <a:ext cx="1143000" cy="83099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Essential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Fatty Acids</a:t>
              </a:r>
            </a:p>
          </p:txBody>
        </p:sp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2305049" y="3319028"/>
              <a:ext cx="1227452" cy="64633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Delta-6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desaturase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18" name="Text Box 29"/>
            <p:cNvSpPr txBox="1">
              <a:spLocks noChangeArrowheads="1"/>
            </p:cNvSpPr>
            <p:nvPr/>
          </p:nvSpPr>
          <p:spPr bwMode="auto">
            <a:xfrm>
              <a:off x="3578696" y="3427512"/>
              <a:ext cx="1028680" cy="36933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Elongase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19" name="Text Box 30"/>
            <p:cNvSpPr txBox="1">
              <a:spLocks noChangeArrowheads="1"/>
            </p:cNvSpPr>
            <p:nvPr/>
          </p:nvSpPr>
          <p:spPr bwMode="auto">
            <a:xfrm>
              <a:off x="4533825" y="3319028"/>
              <a:ext cx="1249894" cy="64633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 Delta-5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Desaturase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20" name="Text Box 31"/>
            <p:cNvSpPr txBox="1">
              <a:spLocks noChangeArrowheads="1"/>
            </p:cNvSpPr>
            <p:nvPr/>
          </p:nvSpPr>
          <p:spPr bwMode="auto">
            <a:xfrm>
              <a:off x="6099175" y="3426750"/>
              <a:ext cx="579069" cy="36933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COX</a:t>
              </a:r>
            </a:p>
          </p:txBody>
        </p:sp>
        <p:sp>
          <p:nvSpPr>
            <p:cNvPr id="56" name="Right Arrow 55"/>
            <p:cNvSpPr/>
            <p:nvPr/>
          </p:nvSpPr>
          <p:spPr>
            <a:xfrm>
              <a:off x="2686050" y="2055876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466850" y="1752600"/>
              <a:ext cx="1294296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prstClr val="black"/>
                  </a:solidFill>
                </a:rPr>
                <a:t>18:2w3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prstClr val="black"/>
                  </a:solidFill>
                </a:rPr>
                <a:t>Alpha linolenic (ALA)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074191" y="1752600"/>
              <a:ext cx="839342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18:4w3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SDA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4240530" y="1752600"/>
              <a:ext cx="807720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20:4w3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  ETA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353050" y="1752600"/>
              <a:ext cx="784860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20:5w3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496050" y="1752600"/>
              <a:ext cx="804863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20:6w3DHA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14992" y="4649724"/>
              <a:ext cx="1216152" cy="758952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dirty="0">
                  <a:solidFill>
                    <a:schemeClr val="accent3">
                      <a:lumMod val="50000"/>
                    </a:schemeClr>
                  </a:solidFill>
                </a:rPr>
                <a:t>Omega-6</a:t>
              </a:r>
            </a:p>
          </p:txBody>
        </p:sp>
        <p:sp>
          <p:nvSpPr>
            <p:cNvPr id="63" name="Right Arrow 62"/>
            <p:cNvSpPr/>
            <p:nvPr/>
          </p:nvSpPr>
          <p:spPr>
            <a:xfrm>
              <a:off x="2686050" y="4953000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1466850" y="4649724"/>
              <a:ext cx="1298448" cy="75895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00"/>
                  </a:solidFill>
                </a:rPr>
                <a:t>18:2w6 Linoleic Acid (LA)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4203362" y="4648200"/>
              <a:ext cx="804672" cy="75895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20:3w6DGLA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5425440" y="4648200"/>
              <a:ext cx="1127760" cy="7620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00"/>
                  </a:solidFill>
                </a:rPr>
                <a:t>20:4w6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00"/>
                  </a:solidFill>
                </a:rPr>
                <a:t>Arachidonic Acid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7105650" y="3962400"/>
              <a:ext cx="1676400" cy="5334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Series 2 (“bad”)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Prostaglandins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7010400" y="5410200"/>
              <a:ext cx="1676400" cy="5334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Series 1 (“good”)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Prostaglandins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14992" y="1752600"/>
              <a:ext cx="1216152" cy="758952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Omega-3</a:t>
              </a:r>
            </a:p>
          </p:txBody>
        </p:sp>
        <p:grpSp>
          <p:nvGrpSpPr>
            <p:cNvPr id="3" name="Group 81"/>
            <p:cNvGrpSpPr/>
            <p:nvPr/>
          </p:nvGrpSpPr>
          <p:grpSpPr>
            <a:xfrm>
              <a:off x="2914650" y="2362200"/>
              <a:ext cx="15875" cy="2438400"/>
              <a:chOff x="2895600" y="2362200"/>
              <a:chExt cx="15875" cy="2438400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2895600" y="2362200"/>
                <a:ext cx="15875" cy="8382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2895600" y="4038600"/>
                <a:ext cx="4126" cy="762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82"/>
            <p:cNvGrpSpPr/>
            <p:nvPr/>
          </p:nvGrpSpPr>
          <p:grpSpPr>
            <a:xfrm>
              <a:off x="4085098" y="2362200"/>
              <a:ext cx="15875" cy="2438400"/>
              <a:chOff x="2895600" y="2362200"/>
              <a:chExt cx="15875" cy="2438400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2895600" y="2362200"/>
                <a:ext cx="15875" cy="8382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H="1">
                <a:off x="2895600" y="4038600"/>
                <a:ext cx="4126" cy="762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Straight Connector 86"/>
            <p:cNvCxnSpPr/>
            <p:nvPr/>
          </p:nvCxnSpPr>
          <p:spPr>
            <a:xfrm>
              <a:off x="5150834" y="2362200"/>
              <a:ext cx="15875" cy="8382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5150834" y="4038600"/>
              <a:ext cx="4126" cy="7620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111"/>
            <p:cNvGrpSpPr/>
            <p:nvPr/>
          </p:nvGrpSpPr>
          <p:grpSpPr>
            <a:xfrm>
              <a:off x="6345652" y="3276600"/>
              <a:ext cx="0" cy="609600"/>
              <a:chOff x="6324600" y="3276600"/>
              <a:chExt cx="0" cy="609600"/>
            </a:xfrm>
          </p:grpSpPr>
          <p:cxnSp>
            <p:nvCxnSpPr>
              <p:cNvPr id="108" name="Straight Connector 107"/>
              <p:cNvCxnSpPr/>
              <p:nvPr/>
            </p:nvCxnSpPr>
            <p:spPr>
              <a:xfrm>
                <a:off x="6324600" y="3733800"/>
                <a:ext cx="0" cy="152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6324600" y="3276600"/>
                <a:ext cx="0" cy="152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6" name="Rounded Rectangle 135"/>
            <p:cNvSpPr/>
            <p:nvPr/>
          </p:nvSpPr>
          <p:spPr>
            <a:xfrm>
              <a:off x="1543050" y="2467428"/>
              <a:ext cx="1216152" cy="454152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white">
                      <a:lumMod val="50000"/>
                    </a:prstClr>
                  </a:solidFill>
                </a:rPr>
                <a:t>(Parent)</a:t>
              </a:r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1543050" y="4252686"/>
              <a:ext cx="1216152" cy="457200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white">
                      <a:lumMod val="50000"/>
                    </a:prstClr>
                  </a:solidFill>
                </a:rPr>
                <a:t>(Parent)</a:t>
              </a: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834594" y="2041208"/>
              <a:ext cx="45719" cy="182880"/>
            </a:xfrm>
            <a:prstGeom prst="rect">
              <a:avLst/>
            </a:prstGeom>
            <a:solidFill>
              <a:srgbClr val="E5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2834594" y="4936808"/>
              <a:ext cx="45719" cy="182880"/>
            </a:xfrm>
            <a:prstGeom prst="rect">
              <a:avLst/>
            </a:prstGeom>
            <a:solidFill>
              <a:srgbClr val="E5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3" name="Line Callout 1 142"/>
            <p:cNvSpPr/>
            <p:nvPr/>
          </p:nvSpPr>
          <p:spPr>
            <a:xfrm>
              <a:off x="2343150" y="6172200"/>
              <a:ext cx="1219200" cy="304800"/>
            </a:xfrm>
            <a:prstGeom prst="borderCallout1">
              <a:avLst>
                <a:gd name="adj1" fmla="val -1668"/>
                <a:gd name="adj2" fmla="val 46829"/>
                <a:gd name="adj3" fmla="val -298473"/>
                <a:gd name="adj4" fmla="val 46070"/>
              </a:avLst>
            </a:prstGeom>
            <a:solidFill>
              <a:srgbClr val="D1E4FE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</a:rPr>
                <a:t>Rate-Limiting</a:t>
              </a:r>
            </a:p>
          </p:txBody>
        </p:sp>
        <p:sp>
          <p:nvSpPr>
            <p:cNvPr id="146" name="Text Box 29"/>
            <p:cNvSpPr txBox="1">
              <a:spLocks noChangeArrowheads="1"/>
            </p:cNvSpPr>
            <p:nvPr/>
          </p:nvSpPr>
          <p:spPr bwMode="auto">
            <a:xfrm>
              <a:off x="6115050" y="457200"/>
              <a:ext cx="369332" cy="160020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4F81BD">
                      <a:lumMod val="60000"/>
                      <a:lumOff val="40000"/>
                    </a:srgbClr>
                  </a:solidFill>
                  <a:latin typeface="Calibri"/>
                </a:rPr>
                <a:t>Delta-4 Desaturase</a:t>
              </a:r>
            </a:p>
          </p:txBody>
        </p:sp>
        <p:sp>
          <p:nvSpPr>
            <p:cNvPr id="83" name="Right Arrow 82"/>
            <p:cNvSpPr/>
            <p:nvPr/>
          </p:nvSpPr>
          <p:spPr>
            <a:xfrm>
              <a:off x="3505200" y="4953000"/>
              <a:ext cx="616143" cy="155448"/>
            </a:xfrm>
            <a:prstGeom prst="rightArrow">
              <a:avLst/>
            </a:prstGeom>
            <a:gradFill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067050" y="4649724"/>
              <a:ext cx="841248" cy="758952"/>
            </a:xfrm>
            <a:prstGeom prst="round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/>
                  </a:solidFill>
                </a:rPr>
                <a:t>18:3w6</a:t>
              </a:r>
              <a:r>
                <a:rPr lang="en-US" sz="2400" b="1" dirty="0">
                  <a:solidFill>
                    <a:prstClr val="black"/>
                  </a:solidFill>
                </a:rPr>
                <a:t>GLA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7086600" y="2590800"/>
              <a:ext cx="1691640" cy="762000"/>
            </a:xfrm>
            <a:prstGeom prst="roundRect">
              <a:avLst/>
            </a:prstGeom>
            <a:gradFill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Series 3 (“good”)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Prostaglandins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LTB5, </a:t>
              </a:r>
              <a:r>
                <a:rPr lang="en-US" sz="105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Resolvin</a:t>
              </a:r>
              <a:r>
                <a:rPr 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E1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7010400" y="5410200"/>
              <a:ext cx="1676400" cy="533400"/>
            </a:xfrm>
            <a:prstGeom prst="roundRect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Series 1 (“good”)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Prostaglandins</a:t>
              </a:r>
            </a:p>
          </p:txBody>
        </p:sp>
      </p:grpSp>
      <p:sp>
        <p:nvSpPr>
          <p:cNvPr id="100" name="Rounded Rectangle 99"/>
          <p:cNvSpPr/>
          <p:nvPr/>
        </p:nvSpPr>
        <p:spPr>
          <a:xfrm>
            <a:off x="1740258" y="521161"/>
            <a:ext cx="8763000" cy="6096000"/>
          </a:xfrm>
          <a:prstGeom prst="roundRect">
            <a:avLst>
              <a:gd name="adj" fmla="val 6377"/>
            </a:avLst>
          </a:prstGeom>
          <a:solidFill>
            <a:schemeClr val="tx1">
              <a:lumMod val="50000"/>
              <a:lumOff val="50000"/>
              <a:alpha val="82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6" name="Rounded Rectangular Callout 105"/>
          <p:cNvSpPr/>
          <p:nvPr/>
        </p:nvSpPr>
        <p:spPr>
          <a:xfrm>
            <a:off x="1905000" y="609600"/>
            <a:ext cx="4395788" cy="3886200"/>
          </a:xfrm>
          <a:prstGeom prst="wedgeRoundRectCallout">
            <a:avLst>
              <a:gd name="adj1" fmla="val 55138"/>
              <a:gd name="adj2" fmla="val -20651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EPA &amp; GLA</a:t>
            </a:r>
          </a:p>
          <a:p>
            <a:pPr algn="ctr"/>
            <a:r>
              <a:rPr lang="en-US" sz="2400" dirty="0"/>
              <a:t>are the powerhouses of the omegas – they are effective precursors of anti-inflammatory compounds</a:t>
            </a:r>
          </a:p>
          <a:p>
            <a:pPr algn="ctr"/>
            <a:endParaRPr lang="en-US" sz="1100" dirty="0"/>
          </a:p>
          <a:p>
            <a:pPr algn="ctr"/>
            <a:r>
              <a:rPr lang="en-US" sz="1200" i="1" dirty="0"/>
              <a:t>(DHA is also precursor to a </a:t>
            </a:r>
            <a:r>
              <a:rPr lang="en-US" sz="1200" i="1" dirty="0" err="1"/>
              <a:t>protectin</a:t>
            </a:r>
            <a:r>
              <a:rPr lang="en-US" sz="1200" i="1" dirty="0"/>
              <a:t>, NPD1 – though no dry eye role for NPD1 is established)</a:t>
            </a:r>
          </a:p>
        </p:txBody>
      </p:sp>
      <p:sp>
        <p:nvSpPr>
          <p:cNvPr id="107" name="Curved Right Arrow 106"/>
          <p:cNvSpPr/>
          <p:nvPr/>
        </p:nvSpPr>
        <p:spPr>
          <a:xfrm rot="18000000">
            <a:off x="7652067" y="2155628"/>
            <a:ext cx="526562" cy="1378932"/>
          </a:xfrm>
          <a:prstGeom prst="curvedRightArrow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6881812" y="1738952"/>
            <a:ext cx="784860" cy="758952"/>
          </a:xfrm>
          <a:prstGeom prst="roundRect">
            <a:avLst/>
          </a:prstGeom>
          <a:ln w="28575"/>
          <a:effectLst>
            <a:outerShdw blurRad="40000" dist="508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20:5w3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EPA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8610600" y="2590800"/>
            <a:ext cx="1691640" cy="762000"/>
          </a:xfrm>
          <a:prstGeom prst="round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Series 3 (“good”)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Prostaglandins, LTB5, </a:t>
            </a:r>
            <a:r>
              <a:rPr lang="en-US" sz="13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Resolvin</a:t>
            </a:r>
            <a:r>
              <a:rPr lang="en-US" sz="1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E1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2" name="Bent Arrow 111"/>
          <p:cNvSpPr/>
          <p:nvPr/>
        </p:nvSpPr>
        <p:spPr>
          <a:xfrm flipV="1">
            <a:off x="6019800" y="4953000"/>
            <a:ext cx="2438400" cy="914400"/>
          </a:xfrm>
          <a:prstGeom prst="bentArrow">
            <a:avLst>
              <a:gd name="adj1" fmla="val 12500"/>
              <a:gd name="adj2" fmla="val 12500"/>
              <a:gd name="adj3" fmla="val 18750"/>
              <a:gd name="adj4" fmla="val 37500"/>
            </a:avLst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5715000" y="4648200"/>
            <a:ext cx="804672" cy="758952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20:3w6DGLA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8534400" y="5410200"/>
            <a:ext cx="1767840" cy="533400"/>
          </a:xfrm>
          <a:prstGeom prst="round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Series 1 (“good”)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Prostaglandins</a:t>
            </a:r>
          </a:p>
        </p:txBody>
      </p:sp>
      <p:sp>
        <p:nvSpPr>
          <p:cNvPr id="115" name="Right Arrow 114"/>
          <p:cNvSpPr/>
          <p:nvPr/>
        </p:nvSpPr>
        <p:spPr>
          <a:xfrm>
            <a:off x="5029201" y="4953001"/>
            <a:ext cx="616143" cy="175633"/>
          </a:xfrm>
          <a:prstGeom prst="rightArrow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4595808" y="4682176"/>
            <a:ext cx="841248" cy="758952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18:3w6GLA</a:t>
            </a:r>
          </a:p>
        </p:txBody>
      </p:sp>
    </p:spTree>
    <p:extLst>
      <p:ext uri="{BB962C8B-B14F-4D97-AF65-F5344CB8AC3E}">
        <p14:creationId xmlns:p14="http://schemas.microsoft.com/office/powerpoint/2010/main" val="9992801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9" grpId="0" animBg="1"/>
      <p:bldP spid="110" grpId="0" animBg="1"/>
      <p:bldP spid="112" grpId="0" animBg="1"/>
      <p:bldP spid="113" grpId="0" animBg="1"/>
      <p:bldP spid="114" grpId="0" animBg="1"/>
      <p:bldP spid="115" grpId="0" animBg="1"/>
      <p:bldP spid="1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1714500" y="457201"/>
            <a:ext cx="8763000" cy="6179457"/>
            <a:chOff x="190500" y="457200"/>
            <a:chExt cx="8763000" cy="6179457"/>
          </a:xfrm>
        </p:grpSpPr>
        <p:sp>
          <p:nvSpPr>
            <p:cNvPr id="69" name="Rounded Rectangle 68"/>
            <p:cNvSpPr/>
            <p:nvPr/>
          </p:nvSpPr>
          <p:spPr>
            <a:xfrm>
              <a:off x="190500" y="540657"/>
              <a:ext cx="8763000" cy="6096000"/>
            </a:xfrm>
            <a:prstGeom prst="roundRect">
              <a:avLst>
                <a:gd name="adj" fmla="val 6377"/>
              </a:avLst>
            </a:prstGeom>
            <a:gradFill>
              <a:gsLst>
                <a:gs pos="0">
                  <a:srgbClr val="C9DCFF"/>
                </a:gs>
                <a:gs pos="35000">
                  <a:srgbClr val="E5EEFF"/>
                </a:gs>
                <a:gs pos="100000">
                  <a:srgbClr val="F7FAFF"/>
                </a:gs>
              </a:gsLst>
            </a:gra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 rot="2700000">
              <a:off x="1461909" y="2362200"/>
              <a:ext cx="15875" cy="8382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085850" y="4038601"/>
              <a:ext cx="685958" cy="68595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Bent Arrow 73"/>
            <p:cNvSpPr/>
            <p:nvPr/>
          </p:nvSpPr>
          <p:spPr>
            <a:xfrm flipV="1">
              <a:off x="4495800" y="4953000"/>
              <a:ext cx="2438400" cy="914400"/>
            </a:xfrm>
            <a:prstGeom prst="bentArrow">
              <a:avLst>
                <a:gd name="adj1" fmla="val 12500"/>
                <a:gd name="adj2" fmla="val 12500"/>
                <a:gd name="adj3" fmla="val 18750"/>
                <a:gd name="adj4" fmla="val 375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5" name="Curved Right Arrow 74"/>
            <p:cNvSpPr/>
            <p:nvPr/>
          </p:nvSpPr>
          <p:spPr>
            <a:xfrm rot="18000000">
              <a:off x="6123305" y="2169276"/>
              <a:ext cx="526562" cy="1378932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6" name="Curved Down Arrow 75"/>
            <p:cNvSpPr/>
            <p:nvPr/>
          </p:nvSpPr>
          <p:spPr>
            <a:xfrm rot="19800000">
              <a:off x="5707596" y="4033945"/>
              <a:ext cx="1380744" cy="533400"/>
            </a:xfrm>
            <a:prstGeom prst="curved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7" name="Right Arrow 76"/>
            <p:cNvSpPr/>
            <p:nvPr/>
          </p:nvSpPr>
          <p:spPr>
            <a:xfrm>
              <a:off x="5505450" y="4953000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8" name="Right Arrow 77"/>
            <p:cNvSpPr/>
            <p:nvPr/>
          </p:nvSpPr>
          <p:spPr>
            <a:xfrm>
              <a:off x="4598670" y="4953000"/>
              <a:ext cx="73152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9" name="Right Arrow 78"/>
            <p:cNvSpPr/>
            <p:nvPr/>
          </p:nvSpPr>
          <p:spPr>
            <a:xfrm>
              <a:off x="3829050" y="2055876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" name="Right Arrow 79"/>
            <p:cNvSpPr/>
            <p:nvPr/>
          </p:nvSpPr>
          <p:spPr>
            <a:xfrm>
              <a:off x="4972050" y="2055876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1" name="Right Arrow 80"/>
            <p:cNvSpPr/>
            <p:nvPr/>
          </p:nvSpPr>
          <p:spPr>
            <a:xfrm>
              <a:off x="5886450" y="2057400"/>
              <a:ext cx="5334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" name="Text Box 13"/>
            <p:cNvSpPr txBox="1">
              <a:spLocks noChangeArrowheads="1"/>
            </p:cNvSpPr>
            <p:nvPr/>
          </p:nvSpPr>
          <p:spPr bwMode="auto">
            <a:xfrm>
              <a:off x="323850" y="3137725"/>
              <a:ext cx="1143000" cy="83099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Essential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Fatty Acids</a:t>
              </a:r>
            </a:p>
          </p:txBody>
        </p:sp>
        <p:sp>
          <p:nvSpPr>
            <p:cNvPr id="83" name="Text Box 28"/>
            <p:cNvSpPr txBox="1">
              <a:spLocks noChangeArrowheads="1"/>
            </p:cNvSpPr>
            <p:nvPr/>
          </p:nvSpPr>
          <p:spPr bwMode="auto">
            <a:xfrm>
              <a:off x="2305049" y="3319028"/>
              <a:ext cx="1227452" cy="64633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Delta-6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desaturase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86" name="Text Box 29"/>
            <p:cNvSpPr txBox="1">
              <a:spLocks noChangeArrowheads="1"/>
            </p:cNvSpPr>
            <p:nvPr/>
          </p:nvSpPr>
          <p:spPr bwMode="auto">
            <a:xfrm>
              <a:off x="3578696" y="3427512"/>
              <a:ext cx="1028680" cy="36933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Elongase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89" name="Text Box 30"/>
            <p:cNvSpPr txBox="1">
              <a:spLocks noChangeArrowheads="1"/>
            </p:cNvSpPr>
            <p:nvPr/>
          </p:nvSpPr>
          <p:spPr bwMode="auto">
            <a:xfrm>
              <a:off x="4533825" y="3319028"/>
              <a:ext cx="1249894" cy="64633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 Delta-5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Desaturase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90" name="Text Box 31"/>
            <p:cNvSpPr txBox="1">
              <a:spLocks noChangeArrowheads="1"/>
            </p:cNvSpPr>
            <p:nvPr/>
          </p:nvSpPr>
          <p:spPr bwMode="auto">
            <a:xfrm>
              <a:off x="6099175" y="3426750"/>
              <a:ext cx="579069" cy="36933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COX</a:t>
              </a:r>
            </a:p>
          </p:txBody>
        </p:sp>
        <p:sp>
          <p:nvSpPr>
            <p:cNvPr id="91" name="Right Arrow 90"/>
            <p:cNvSpPr/>
            <p:nvPr/>
          </p:nvSpPr>
          <p:spPr>
            <a:xfrm>
              <a:off x="2686050" y="2055876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" name="Rounded Rectangle 91"/>
            <p:cNvSpPr/>
            <p:nvPr/>
          </p:nvSpPr>
          <p:spPr>
            <a:xfrm>
              <a:off x="1466850" y="1752600"/>
              <a:ext cx="1294296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prstClr val="black"/>
                  </a:solidFill>
                </a:rPr>
                <a:t>18:2w3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prstClr val="black"/>
                  </a:solidFill>
                </a:rPr>
                <a:t>Alpha linolenic (ALA)</a:t>
              </a: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3074191" y="1752600"/>
              <a:ext cx="839342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18:4w3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SDA</a:t>
              </a: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4240530" y="1752600"/>
              <a:ext cx="807720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20:4w3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  ETA</a:t>
              </a:r>
            </a:p>
          </p:txBody>
        </p:sp>
        <p:sp>
          <p:nvSpPr>
            <p:cNvPr id="95" name="Rounded Rectangle 94"/>
            <p:cNvSpPr/>
            <p:nvPr/>
          </p:nvSpPr>
          <p:spPr>
            <a:xfrm>
              <a:off x="5353050" y="1752600"/>
              <a:ext cx="784860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20:5w3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6496050" y="1752600"/>
              <a:ext cx="804863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20:6w3DHA</a:t>
              </a: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14992" y="4649724"/>
              <a:ext cx="1216152" cy="758952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dirty="0">
                  <a:solidFill>
                    <a:schemeClr val="accent3">
                      <a:lumMod val="50000"/>
                    </a:schemeClr>
                  </a:solidFill>
                </a:rPr>
                <a:t>Omega-6</a:t>
              </a:r>
            </a:p>
          </p:txBody>
        </p:sp>
        <p:sp>
          <p:nvSpPr>
            <p:cNvPr id="100" name="Right Arrow 99"/>
            <p:cNvSpPr/>
            <p:nvPr/>
          </p:nvSpPr>
          <p:spPr>
            <a:xfrm>
              <a:off x="2686050" y="4953000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1466850" y="4649724"/>
              <a:ext cx="1298448" cy="75895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00"/>
                  </a:solidFill>
                </a:rPr>
                <a:t>18:2w6 Linoleic Acid (LA)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203362" y="4648200"/>
              <a:ext cx="804672" cy="75895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20:3w6DGLA</a:t>
              </a:r>
            </a:p>
          </p:txBody>
        </p:sp>
        <p:sp>
          <p:nvSpPr>
            <p:cNvPr id="103" name="Rounded Rectangle 102"/>
            <p:cNvSpPr/>
            <p:nvPr/>
          </p:nvSpPr>
          <p:spPr>
            <a:xfrm>
              <a:off x="5425440" y="4648200"/>
              <a:ext cx="1127760" cy="7620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00"/>
                  </a:solidFill>
                </a:rPr>
                <a:t>20:4w6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00"/>
                  </a:solidFill>
                </a:rPr>
                <a:t>Arachidonic Acid</a:t>
              </a:r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7105650" y="3962400"/>
              <a:ext cx="1676400" cy="5334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Series 2 (“bad”)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Prostaglandins</a:t>
              </a: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7010400" y="5410200"/>
              <a:ext cx="1676400" cy="5334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Series 1 (“good”)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Prostaglandins</a:t>
              </a:r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214992" y="1752600"/>
              <a:ext cx="1216152" cy="758952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Omega-3</a:t>
              </a:r>
            </a:p>
          </p:txBody>
        </p:sp>
        <p:grpSp>
          <p:nvGrpSpPr>
            <p:cNvPr id="107" name="Group 81"/>
            <p:cNvGrpSpPr/>
            <p:nvPr/>
          </p:nvGrpSpPr>
          <p:grpSpPr>
            <a:xfrm>
              <a:off x="2914650" y="2362200"/>
              <a:ext cx="15875" cy="2438400"/>
              <a:chOff x="2895600" y="2362200"/>
              <a:chExt cx="15875" cy="2438400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>
                <a:off x="2895600" y="2362200"/>
                <a:ext cx="15875" cy="8382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 flipH="1">
                <a:off x="2895600" y="4038600"/>
                <a:ext cx="4126" cy="762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 82"/>
            <p:cNvGrpSpPr/>
            <p:nvPr/>
          </p:nvGrpSpPr>
          <p:grpSpPr>
            <a:xfrm>
              <a:off x="4085098" y="2362200"/>
              <a:ext cx="15875" cy="2438400"/>
              <a:chOff x="2895600" y="2362200"/>
              <a:chExt cx="15875" cy="2438400"/>
            </a:xfrm>
          </p:grpSpPr>
          <p:cxnSp>
            <p:nvCxnSpPr>
              <p:cNvPr id="131" name="Straight Connector 130"/>
              <p:cNvCxnSpPr/>
              <p:nvPr/>
            </p:nvCxnSpPr>
            <p:spPr>
              <a:xfrm>
                <a:off x="2895600" y="2362200"/>
                <a:ext cx="15875" cy="8382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H="1">
                <a:off x="2895600" y="4038600"/>
                <a:ext cx="4126" cy="762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0" name="Straight Connector 109"/>
            <p:cNvCxnSpPr/>
            <p:nvPr/>
          </p:nvCxnSpPr>
          <p:spPr>
            <a:xfrm>
              <a:off x="5150834" y="2362200"/>
              <a:ext cx="15875" cy="8382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5150834" y="4038600"/>
              <a:ext cx="4126" cy="7620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 111"/>
            <p:cNvGrpSpPr/>
            <p:nvPr/>
          </p:nvGrpSpPr>
          <p:grpSpPr>
            <a:xfrm>
              <a:off x="6345652" y="3276600"/>
              <a:ext cx="0" cy="609600"/>
              <a:chOff x="6324600" y="3276600"/>
              <a:chExt cx="0" cy="609600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>
                <a:off x="6324600" y="3733800"/>
                <a:ext cx="0" cy="152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6324600" y="3276600"/>
                <a:ext cx="0" cy="152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4" name="Rounded Rectangle 113"/>
            <p:cNvSpPr/>
            <p:nvPr/>
          </p:nvSpPr>
          <p:spPr>
            <a:xfrm>
              <a:off x="1543050" y="2467428"/>
              <a:ext cx="1216152" cy="454152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white">
                      <a:lumMod val="50000"/>
                    </a:prstClr>
                  </a:solidFill>
                </a:rPr>
                <a:t>(Parent)</a:t>
              </a:r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1543050" y="4252686"/>
              <a:ext cx="1216152" cy="457200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white">
                      <a:lumMod val="50000"/>
                    </a:prstClr>
                  </a:solidFill>
                </a:rPr>
                <a:t>(Parent)</a:t>
              </a: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2834594" y="2041208"/>
              <a:ext cx="45719" cy="182880"/>
            </a:xfrm>
            <a:prstGeom prst="rect">
              <a:avLst/>
            </a:prstGeom>
            <a:solidFill>
              <a:srgbClr val="E5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2834594" y="4936808"/>
              <a:ext cx="45719" cy="182880"/>
            </a:xfrm>
            <a:prstGeom prst="rect">
              <a:avLst/>
            </a:prstGeom>
            <a:solidFill>
              <a:srgbClr val="E5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8" name="Line Callout 1 117"/>
            <p:cNvSpPr/>
            <p:nvPr/>
          </p:nvSpPr>
          <p:spPr>
            <a:xfrm>
              <a:off x="2343150" y="6172200"/>
              <a:ext cx="1219200" cy="304800"/>
            </a:xfrm>
            <a:prstGeom prst="borderCallout1">
              <a:avLst>
                <a:gd name="adj1" fmla="val -1668"/>
                <a:gd name="adj2" fmla="val 46829"/>
                <a:gd name="adj3" fmla="val -298473"/>
                <a:gd name="adj4" fmla="val 46070"/>
              </a:avLst>
            </a:prstGeom>
            <a:solidFill>
              <a:srgbClr val="D1E4FE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</a:rPr>
                <a:t>Rate-Limiting</a:t>
              </a:r>
            </a:p>
          </p:txBody>
        </p:sp>
        <p:sp>
          <p:nvSpPr>
            <p:cNvPr id="120" name="Text Box 29"/>
            <p:cNvSpPr txBox="1">
              <a:spLocks noChangeArrowheads="1"/>
            </p:cNvSpPr>
            <p:nvPr/>
          </p:nvSpPr>
          <p:spPr bwMode="auto">
            <a:xfrm>
              <a:off x="6115050" y="457200"/>
              <a:ext cx="369332" cy="160020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4F81BD">
                      <a:lumMod val="60000"/>
                      <a:lumOff val="40000"/>
                    </a:srgbClr>
                  </a:solidFill>
                  <a:latin typeface="Calibri"/>
                </a:rPr>
                <a:t>Delta-4 Desaturase</a:t>
              </a:r>
            </a:p>
          </p:txBody>
        </p:sp>
        <p:sp>
          <p:nvSpPr>
            <p:cNvPr id="121" name="Right Arrow 120"/>
            <p:cNvSpPr/>
            <p:nvPr/>
          </p:nvSpPr>
          <p:spPr>
            <a:xfrm>
              <a:off x="3505200" y="4953000"/>
              <a:ext cx="616143" cy="155448"/>
            </a:xfrm>
            <a:prstGeom prst="rightArrow">
              <a:avLst/>
            </a:prstGeom>
            <a:gradFill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3067050" y="4649724"/>
              <a:ext cx="841248" cy="758952"/>
            </a:xfrm>
            <a:prstGeom prst="round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/>
                  </a:solidFill>
                </a:rPr>
                <a:t>18:3w6</a:t>
              </a:r>
              <a:r>
                <a:rPr lang="en-US" sz="2400" b="1" dirty="0">
                  <a:solidFill>
                    <a:prstClr val="black"/>
                  </a:solidFill>
                </a:rPr>
                <a:t>GLA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7086600" y="2590800"/>
              <a:ext cx="1691640" cy="762000"/>
            </a:xfrm>
            <a:prstGeom prst="roundRect">
              <a:avLst/>
            </a:prstGeom>
            <a:gradFill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Series 3 (“good”)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Prostaglandins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LTB5, </a:t>
              </a:r>
              <a:r>
                <a:rPr lang="en-US" sz="105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Resolvin</a:t>
              </a:r>
              <a:r>
                <a:rPr 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E1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7010400" y="5410200"/>
              <a:ext cx="1676400" cy="533400"/>
            </a:xfrm>
            <a:prstGeom prst="roundRect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Series 1 (“good”)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Prostaglandins</a:t>
              </a:r>
            </a:p>
          </p:txBody>
        </p:sp>
      </p:grpSp>
      <p:sp>
        <p:nvSpPr>
          <p:cNvPr id="14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solidFill>
                  <a:schemeClr val="tx1"/>
                </a:solidFill>
              </a:rPr>
              <a:t>Anti-inflammatory Fatty Acids  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1714500" y="541360"/>
            <a:ext cx="8763000" cy="6096000"/>
          </a:xfrm>
          <a:prstGeom prst="roundRect">
            <a:avLst>
              <a:gd name="adj" fmla="val 6377"/>
            </a:avLst>
          </a:prstGeom>
          <a:solidFill>
            <a:schemeClr val="tx1">
              <a:lumMod val="50000"/>
              <a:lumOff val="50000"/>
              <a:alpha val="82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2971800" y="1752600"/>
            <a:ext cx="1294296" cy="758952"/>
          </a:xfrm>
          <a:prstGeom prst="round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4572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</a:rPr>
              <a:t>18:2w3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</a:rPr>
              <a:t>Alpha linolenic (ALA)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2971800" y="4649724"/>
            <a:ext cx="1298448" cy="758952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5000"/>
                </a:schemeClr>
              </a:gs>
              <a:gs pos="35000">
                <a:schemeClr val="accent3">
                  <a:tint val="37000"/>
                  <a:satMod val="300000"/>
                  <a:alpha val="65000"/>
                </a:schemeClr>
              </a:gs>
              <a:gs pos="100000">
                <a:schemeClr val="accent3">
                  <a:tint val="15000"/>
                  <a:satMod val="350000"/>
                  <a:alpha val="65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18:2w6 Linoleic Acid (LA)</a:t>
            </a:r>
          </a:p>
        </p:txBody>
      </p:sp>
      <p:sp>
        <p:nvSpPr>
          <p:cNvPr id="130" name="Rounded Rectangular Callout 129"/>
          <p:cNvSpPr/>
          <p:nvPr/>
        </p:nvSpPr>
        <p:spPr>
          <a:xfrm>
            <a:off x="5029200" y="762000"/>
            <a:ext cx="3657600" cy="5410200"/>
          </a:xfrm>
          <a:prstGeom prst="wedgeRoundRectCallout">
            <a:avLst>
              <a:gd name="adj1" fmla="val -65236"/>
              <a:gd name="adj2" fmla="val -30890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Flaxseed oil provides … mostly ALA (plus small amount of LA)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Both inefficiently used</a:t>
            </a:r>
          </a:p>
        </p:txBody>
      </p:sp>
      <p:pic>
        <p:nvPicPr>
          <p:cNvPr id="8194" name="Picture 2" descr="http://www.dhealthstore.com/media/catalog/product/cache/1/thumbnail/600x600/9df78eab33525d08d6e5fb8d27136e95/f/l/flax-oil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15000" y="968248"/>
            <a:ext cx="2133600" cy="1393952"/>
          </a:xfrm>
          <a:prstGeom prst="rect">
            <a:avLst/>
          </a:prstGeom>
          <a:noFill/>
        </p:spPr>
      </p:pic>
      <p:sp>
        <p:nvSpPr>
          <p:cNvPr id="62" name="TextBox 61"/>
          <p:cNvSpPr txBox="1"/>
          <p:nvPr/>
        </p:nvSpPr>
        <p:spPr>
          <a:xfrm>
            <a:off x="1524000" y="6581002"/>
            <a:ext cx="4796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2016, Zac Denning, ScienceBased Health,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zdenning@sbh.com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1998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1714500" y="457201"/>
            <a:ext cx="8763000" cy="6179457"/>
            <a:chOff x="190500" y="457200"/>
            <a:chExt cx="8763000" cy="6179457"/>
          </a:xfrm>
        </p:grpSpPr>
        <p:sp>
          <p:nvSpPr>
            <p:cNvPr id="69" name="Rounded Rectangle 68"/>
            <p:cNvSpPr/>
            <p:nvPr/>
          </p:nvSpPr>
          <p:spPr>
            <a:xfrm>
              <a:off x="190500" y="540657"/>
              <a:ext cx="8763000" cy="6096000"/>
            </a:xfrm>
            <a:prstGeom prst="roundRect">
              <a:avLst>
                <a:gd name="adj" fmla="val 6377"/>
              </a:avLst>
            </a:prstGeom>
            <a:gradFill>
              <a:gsLst>
                <a:gs pos="0">
                  <a:srgbClr val="C9DCFF"/>
                </a:gs>
                <a:gs pos="35000">
                  <a:srgbClr val="E5EEFF"/>
                </a:gs>
                <a:gs pos="100000">
                  <a:srgbClr val="F7FAFF"/>
                </a:gs>
              </a:gsLst>
            </a:gra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 rot="2700000">
              <a:off x="1461909" y="2362200"/>
              <a:ext cx="15875" cy="8382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085850" y="4038601"/>
              <a:ext cx="685958" cy="68595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Bent Arrow 73"/>
            <p:cNvSpPr/>
            <p:nvPr/>
          </p:nvSpPr>
          <p:spPr>
            <a:xfrm flipV="1">
              <a:off x="4495800" y="4953000"/>
              <a:ext cx="2438400" cy="914400"/>
            </a:xfrm>
            <a:prstGeom prst="bentArrow">
              <a:avLst>
                <a:gd name="adj1" fmla="val 12500"/>
                <a:gd name="adj2" fmla="val 12500"/>
                <a:gd name="adj3" fmla="val 18750"/>
                <a:gd name="adj4" fmla="val 375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5" name="Curved Right Arrow 74"/>
            <p:cNvSpPr/>
            <p:nvPr/>
          </p:nvSpPr>
          <p:spPr>
            <a:xfrm rot="18000000">
              <a:off x="6123305" y="2169276"/>
              <a:ext cx="526562" cy="1378932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6" name="Curved Down Arrow 75"/>
            <p:cNvSpPr/>
            <p:nvPr/>
          </p:nvSpPr>
          <p:spPr>
            <a:xfrm rot="19800000">
              <a:off x="5707596" y="4033945"/>
              <a:ext cx="1380744" cy="533400"/>
            </a:xfrm>
            <a:prstGeom prst="curved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7" name="Right Arrow 76"/>
            <p:cNvSpPr/>
            <p:nvPr/>
          </p:nvSpPr>
          <p:spPr>
            <a:xfrm>
              <a:off x="5505450" y="4953000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8" name="Right Arrow 77"/>
            <p:cNvSpPr/>
            <p:nvPr/>
          </p:nvSpPr>
          <p:spPr>
            <a:xfrm>
              <a:off x="4598670" y="4953000"/>
              <a:ext cx="73152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9" name="Right Arrow 78"/>
            <p:cNvSpPr/>
            <p:nvPr/>
          </p:nvSpPr>
          <p:spPr>
            <a:xfrm>
              <a:off x="3829050" y="2055876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" name="Right Arrow 79"/>
            <p:cNvSpPr/>
            <p:nvPr/>
          </p:nvSpPr>
          <p:spPr>
            <a:xfrm>
              <a:off x="4972050" y="2055876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1" name="Right Arrow 80"/>
            <p:cNvSpPr/>
            <p:nvPr/>
          </p:nvSpPr>
          <p:spPr>
            <a:xfrm>
              <a:off x="5886450" y="2057400"/>
              <a:ext cx="5334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" name="Text Box 13"/>
            <p:cNvSpPr txBox="1">
              <a:spLocks noChangeArrowheads="1"/>
            </p:cNvSpPr>
            <p:nvPr/>
          </p:nvSpPr>
          <p:spPr bwMode="auto">
            <a:xfrm>
              <a:off x="323850" y="3137725"/>
              <a:ext cx="1143000" cy="83099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Essential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Fatty Acids</a:t>
              </a:r>
            </a:p>
          </p:txBody>
        </p:sp>
        <p:sp>
          <p:nvSpPr>
            <p:cNvPr id="83" name="Text Box 28"/>
            <p:cNvSpPr txBox="1">
              <a:spLocks noChangeArrowheads="1"/>
            </p:cNvSpPr>
            <p:nvPr/>
          </p:nvSpPr>
          <p:spPr bwMode="auto">
            <a:xfrm>
              <a:off x="2305049" y="3319028"/>
              <a:ext cx="1227452" cy="64633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Delta-6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desaturase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86" name="Text Box 29"/>
            <p:cNvSpPr txBox="1">
              <a:spLocks noChangeArrowheads="1"/>
            </p:cNvSpPr>
            <p:nvPr/>
          </p:nvSpPr>
          <p:spPr bwMode="auto">
            <a:xfrm>
              <a:off x="3578696" y="3427512"/>
              <a:ext cx="1028680" cy="36933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Elongase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89" name="Text Box 30"/>
            <p:cNvSpPr txBox="1">
              <a:spLocks noChangeArrowheads="1"/>
            </p:cNvSpPr>
            <p:nvPr/>
          </p:nvSpPr>
          <p:spPr bwMode="auto">
            <a:xfrm>
              <a:off x="4533825" y="3319028"/>
              <a:ext cx="1249894" cy="64633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 Delta-5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Desaturase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90" name="Text Box 31"/>
            <p:cNvSpPr txBox="1">
              <a:spLocks noChangeArrowheads="1"/>
            </p:cNvSpPr>
            <p:nvPr/>
          </p:nvSpPr>
          <p:spPr bwMode="auto">
            <a:xfrm>
              <a:off x="6099175" y="3426750"/>
              <a:ext cx="579069" cy="36933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COX</a:t>
              </a:r>
            </a:p>
          </p:txBody>
        </p:sp>
        <p:sp>
          <p:nvSpPr>
            <p:cNvPr id="91" name="Right Arrow 90"/>
            <p:cNvSpPr/>
            <p:nvPr/>
          </p:nvSpPr>
          <p:spPr>
            <a:xfrm>
              <a:off x="2686050" y="2055876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" name="Rounded Rectangle 91"/>
            <p:cNvSpPr/>
            <p:nvPr/>
          </p:nvSpPr>
          <p:spPr>
            <a:xfrm>
              <a:off x="1466850" y="1752600"/>
              <a:ext cx="1294296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prstClr val="black"/>
                  </a:solidFill>
                </a:rPr>
                <a:t>18:2w3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prstClr val="black"/>
                  </a:solidFill>
                </a:rPr>
                <a:t>Alpha linolenic (ALA)</a:t>
              </a: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3074191" y="1752600"/>
              <a:ext cx="839342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18:4w3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SDA</a:t>
              </a: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4240530" y="1752600"/>
              <a:ext cx="807720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20:4w3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  ETA</a:t>
              </a:r>
            </a:p>
          </p:txBody>
        </p:sp>
        <p:sp>
          <p:nvSpPr>
            <p:cNvPr id="95" name="Rounded Rectangle 94"/>
            <p:cNvSpPr/>
            <p:nvPr/>
          </p:nvSpPr>
          <p:spPr>
            <a:xfrm>
              <a:off x="5353050" y="1752600"/>
              <a:ext cx="784860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20:5w3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6496050" y="1752600"/>
              <a:ext cx="804863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20:6w3DHA</a:t>
              </a: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14992" y="4649724"/>
              <a:ext cx="1216152" cy="758952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dirty="0">
                  <a:solidFill>
                    <a:schemeClr val="accent3">
                      <a:lumMod val="50000"/>
                    </a:schemeClr>
                  </a:solidFill>
                </a:rPr>
                <a:t>Omega-6</a:t>
              </a:r>
            </a:p>
          </p:txBody>
        </p:sp>
        <p:sp>
          <p:nvSpPr>
            <p:cNvPr id="100" name="Right Arrow 99"/>
            <p:cNvSpPr/>
            <p:nvPr/>
          </p:nvSpPr>
          <p:spPr>
            <a:xfrm>
              <a:off x="2686050" y="4953000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1466850" y="4649724"/>
              <a:ext cx="1298448" cy="75895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00"/>
                  </a:solidFill>
                </a:rPr>
                <a:t>18:2w6 Linoleic Acid (LA)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203362" y="4648200"/>
              <a:ext cx="804672" cy="75895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20:3w6DGLA</a:t>
              </a:r>
            </a:p>
          </p:txBody>
        </p:sp>
        <p:sp>
          <p:nvSpPr>
            <p:cNvPr id="103" name="Rounded Rectangle 102"/>
            <p:cNvSpPr/>
            <p:nvPr/>
          </p:nvSpPr>
          <p:spPr>
            <a:xfrm>
              <a:off x="5425440" y="4648200"/>
              <a:ext cx="1127760" cy="7620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00"/>
                  </a:solidFill>
                </a:rPr>
                <a:t>20:4w6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00"/>
                  </a:solidFill>
                </a:rPr>
                <a:t>Arachidonic Acid</a:t>
              </a:r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7105650" y="3962400"/>
              <a:ext cx="1676400" cy="5334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Series 2 (“bad”)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Prostaglandins</a:t>
              </a: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7010400" y="5410200"/>
              <a:ext cx="1676400" cy="5334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Series 1 (“good”)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Prostaglandins</a:t>
              </a:r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214992" y="1752600"/>
              <a:ext cx="1216152" cy="758952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Omega-3</a:t>
              </a:r>
            </a:p>
          </p:txBody>
        </p:sp>
        <p:grpSp>
          <p:nvGrpSpPr>
            <p:cNvPr id="107" name="Group 81"/>
            <p:cNvGrpSpPr/>
            <p:nvPr/>
          </p:nvGrpSpPr>
          <p:grpSpPr>
            <a:xfrm>
              <a:off x="2914650" y="2362200"/>
              <a:ext cx="15875" cy="2438400"/>
              <a:chOff x="2895600" y="2362200"/>
              <a:chExt cx="15875" cy="2438400"/>
            </a:xfrm>
          </p:grpSpPr>
          <p:cxnSp>
            <p:nvCxnSpPr>
              <p:cNvPr id="129" name="Straight Connector 128"/>
              <p:cNvCxnSpPr/>
              <p:nvPr/>
            </p:nvCxnSpPr>
            <p:spPr>
              <a:xfrm>
                <a:off x="2895600" y="2362200"/>
                <a:ext cx="15875" cy="8382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 flipH="1">
                <a:off x="2895600" y="4038600"/>
                <a:ext cx="4126" cy="762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 82"/>
            <p:cNvGrpSpPr/>
            <p:nvPr/>
          </p:nvGrpSpPr>
          <p:grpSpPr>
            <a:xfrm>
              <a:off x="4085098" y="2362200"/>
              <a:ext cx="15875" cy="2438400"/>
              <a:chOff x="2895600" y="2362200"/>
              <a:chExt cx="15875" cy="2438400"/>
            </a:xfrm>
          </p:grpSpPr>
          <p:cxnSp>
            <p:nvCxnSpPr>
              <p:cNvPr id="127" name="Straight Connector 126"/>
              <p:cNvCxnSpPr/>
              <p:nvPr/>
            </p:nvCxnSpPr>
            <p:spPr>
              <a:xfrm>
                <a:off x="2895600" y="2362200"/>
                <a:ext cx="15875" cy="8382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H="1">
                <a:off x="2895600" y="4038600"/>
                <a:ext cx="4126" cy="762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0" name="Straight Connector 109"/>
            <p:cNvCxnSpPr/>
            <p:nvPr/>
          </p:nvCxnSpPr>
          <p:spPr>
            <a:xfrm>
              <a:off x="5150834" y="2362200"/>
              <a:ext cx="15875" cy="8382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5150834" y="4038600"/>
              <a:ext cx="4126" cy="7620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 111"/>
            <p:cNvGrpSpPr/>
            <p:nvPr/>
          </p:nvGrpSpPr>
          <p:grpSpPr>
            <a:xfrm>
              <a:off x="6345652" y="3276600"/>
              <a:ext cx="0" cy="609600"/>
              <a:chOff x="6324600" y="3276600"/>
              <a:chExt cx="0" cy="609600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>
                <a:off x="6324600" y="3733800"/>
                <a:ext cx="0" cy="152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6324600" y="3276600"/>
                <a:ext cx="0" cy="152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4" name="Rounded Rectangle 113"/>
            <p:cNvSpPr/>
            <p:nvPr/>
          </p:nvSpPr>
          <p:spPr>
            <a:xfrm>
              <a:off x="1543050" y="2467428"/>
              <a:ext cx="1216152" cy="454152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white">
                      <a:lumMod val="50000"/>
                    </a:prstClr>
                  </a:solidFill>
                </a:rPr>
                <a:t>(Parent)</a:t>
              </a:r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1543050" y="4252686"/>
              <a:ext cx="1216152" cy="457200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white">
                      <a:lumMod val="50000"/>
                    </a:prstClr>
                  </a:solidFill>
                </a:rPr>
                <a:t>(Parent)</a:t>
              </a: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2834594" y="2041208"/>
              <a:ext cx="45719" cy="182880"/>
            </a:xfrm>
            <a:prstGeom prst="rect">
              <a:avLst/>
            </a:prstGeom>
            <a:solidFill>
              <a:srgbClr val="E5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2834594" y="4936808"/>
              <a:ext cx="45719" cy="182880"/>
            </a:xfrm>
            <a:prstGeom prst="rect">
              <a:avLst/>
            </a:prstGeom>
            <a:solidFill>
              <a:srgbClr val="E5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8" name="Line Callout 1 117"/>
            <p:cNvSpPr/>
            <p:nvPr/>
          </p:nvSpPr>
          <p:spPr>
            <a:xfrm>
              <a:off x="2343150" y="6172200"/>
              <a:ext cx="1219200" cy="304800"/>
            </a:xfrm>
            <a:prstGeom prst="borderCallout1">
              <a:avLst>
                <a:gd name="adj1" fmla="val -1668"/>
                <a:gd name="adj2" fmla="val 46829"/>
                <a:gd name="adj3" fmla="val -298473"/>
                <a:gd name="adj4" fmla="val 46070"/>
              </a:avLst>
            </a:prstGeom>
            <a:solidFill>
              <a:srgbClr val="D1E4FE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</a:rPr>
                <a:t>Rate-Limiting</a:t>
              </a:r>
            </a:p>
          </p:txBody>
        </p:sp>
        <p:sp>
          <p:nvSpPr>
            <p:cNvPr id="120" name="Text Box 29"/>
            <p:cNvSpPr txBox="1">
              <a:spLocks noChangeArrowheads="1"/>
            </p:cNvSpPr>
            <p:nvPr/>
          </p:nvSpPr>
          <p:spPr bwMode="auto">
            <a:xfrm>
              <a:off x="6115050" y="457200"/>
              <a:ext cx="369332" cy="160020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4F81BD">
                      <a:lumMod val="60000"/>
                      <a:lumOff val="40000"/>
                    </a:srgbClr>
                  </a:solidFill>
                  <a:latin typeface="Calibri"/>
                </a:rPr>
                <a:t>Delta-4 Desaturase</a:t>
              </a:r>
            </a:p>
          </p:txBody>
        </p:sp>
        <p:sp>
          <p:nvSpPr>
            <p:cNvPr id="121" name="Right Arrow 120"/>
            <p:cNvSpPr/>
            <p:nvPr/>
          </p:nvSpPr>
          <p:spPr>
            <a:xfrm>
              <a:off x="3505200" y="4953000"/>
              <a:ext cx="616143" cy="155448"/>
            </a:xfrm>
            <a:prstGeom prst="rightArrow">
              <a:avLst/>
            </a:prstGeom>
            <a:gradFill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3067050" y="4649724"/>
              <a:ext cx="841248" cy="758952"/>
            </a:xfrm>
            <a:prstGeom prst="round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/>
                  </a:solidFill>
                </a:rPr>
                <a:t>18:3w6</a:t>
              </a:r>
              <a:r>
                <a:rPr lang="en-US" sz="2400" b="1" dirty="0">
                  <a:solidFill>
                    <a:prstClr val="black"/>
                  </a:solidFill>
                </a:rPr>
                <a:t>GLA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7086600" y="2590800"/>
              <a:ext cx="1691640" cy="762000"/>
            </a:xfrm>
            <a:prstGeom prst="roundRect">
              <a:avLst/>
            </a:prstGeom>
            <a:gradFill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Series 3 (“good”)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Prostaglandins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LTB5, </a:t>
              </a:r>
              <a:r>
                <a:rPr lang="en-US" sz="105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Resolvin</a:t>
              </a:r>
              <a:r>
                <a:rPr 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E1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7010400" y="5410200"/>
              <a:ext cx="1676400" cy="533400"/>
            </a:xfrm>
            <a:prstGeom prst="roundRect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Series 1 (“good”)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Prostaglandins</a:t>
              </a:r>
            </a:p>
          </p:txBody>
        </p:sp>
      </p:grpSp>
      <p:sp>
        <p:nvSpPr>
          <p:cNvPr id="14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solidFill>
                  <a:schemeClr val="tx1"/>
                </a:solidFill>
              </a:rPr>
              <a:t>Anti-inflammatory Fatty Acids  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1745496" y="533400"/>
            <a:ext cx="8763000" cy="6096000"/>
          </a:xfrm>
          <a:prstGeom prst="roundRect">
            <a:avLst>
              <a:gd name="adj" fmla="val 6377"/>
            </a:avLst>
          </a:prstGeom>
          <a:solidFill>
            <a:schemeClr val="tx1">
              <a:lumMod val="50000"/>
              <a:lumOff val="50000"/>
              <a:alpha val="82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8" name="Rounded Rectangular Callout 137"/>
          <p:cNvSpPr/>
          <p:nvPr/>
        </p:nvSpPr>
        <p:spPr>
          <a:xfrm>
            <a:off x="2057400" y="838200"/>
            <a:ext cx="3657600" cy="5105400"/>
          </a:xfrm>
          <a:prstGeom prst="wedgeRoundRectCallout">
            <a:avLst>
              <a:gd name="adj1" fmla="val 62376"/>
              <a:gd name="adj2" fmla="val -2772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Fish oil provides EPA and DHA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Efficiently used, good health benefits overall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6858000" y="1744640"/>
            <a:ext cx="784860" cy="758952"/>
          </a:xfrm>
          <a:prstGeom prst="round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20:5w3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EPA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40" name="Rounded Rectangle 139"/>
          <p:cNvSpPr/>
          <p:nvPr/>
        </p:nvSpPr>
        <p:spPr>
          <a:xfrm>
            <a:off x="8001001" y="1744640"/>
            <a:ext cx="804863" cy="758952"/>
          </a:xfrm>
          <a:prstGeom prst="round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tx1"/>
                </a:solidFill>
              </a:rPr>
              <a:t>20:6w3</a:t>
            </a:r>
            <a:r>
              <a:rPr lang="en-US" sz="2000" b="1" dirty="0">
                <a:solidFill>
                  <a:schemeClr val="tx1"/>
                </a:solidFill>
              </a:rPr>
              <a:t>DHA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31" name="Picture 130" descr="Fish in blue water - sunlight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rot="-5400000">
            <a:off x="3358662" y="832339"/>
            <a:ext cx="1219200" cy="1688123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524000" y="6581002"/>
            <a:ext cx="4796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2016, Zac Denning, ScienceBased Health,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zdenning@sbh.com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5834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37068"/>
            <a:ext cx="8042276" cy="1336956"/>
          </a:xfrm>
        </p:spPr>
        <p:txBody>
          <a:bodyPr/>
          <a:lstStyle/>
          <a:p>
            <a:pPr algn="ctr"/>
            <a:r>
              <a:rPr lang="en-US" sz="3200" dirty="0"/>
              <a:t>Disclosures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600" dirty="0"/>
              <a:t>ABB</a:t>
            </a:r>
          </a:p>
          <a:p>
            <a:r>
              <a:rPr lang="en-US" sz="1600" dirty="0" err="1"/>
              <a:t>Acculens</a:t>
            </a:r>
            <a:endParaRPr lang="en-US" sz="1600" dirty="0"/>
          </a:p>
          <a:p>
            <a:r>
              <a:rPr lang="en-US" sz="1600" dirty="0"/>
              <a:t>Alden Optical </a:t>
            </a:r>
          </a:p>
          <a:p>
            <a:r>
              <a:rPr lang="en-US" sz="1600" dirty="0"/>
              <a:t>Alcon</a:t>
            </a:r>
          </a:p>
          <a:p>
            <a:r>
              <a:rPr lang="en-US" sz="1600" dirty="0"/>
              <a:t>Allergan </a:t>
            </a:r>
          </a:p>
          <a:p>
            <a:r>
              <a:rPr lang="en-US" sz="1600" dirty="0"/>
              <a:t>Anthem, INC</a:t>
            </a:r>
          </a:p>
          <a:p>
            <a:r>
              <a:rPr lang="en-US" sz="1600" dirty="0"/>
              <a:t>Bausch + Lomb</a:t>
            </a:r>
          </a:p>
          <a:p>
            <a:r>
              <a:rPr lang="en-US" sz="1600" dirty="0" err="1"/>
              <a:t>Bruder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Contamac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CooperVision</a:t>
            </a:r>
            <a:endParaRPr lang="en-US" sz="1600" dirty="0"/>
          </a:p>
          <a:p>
            <a:r>
              <a:rPr lang="en-US" sz="1600" dirty="0"/>
              <a:t>JJVC </a:t>
            </a:r>
            <a:r>
              <a:rPr lang="en-US" sz="1600" dirty="0" err="1"/>
              <a:t>Vistakon</a:t>
            </a:r>
            <a:r>
              <a:rPr lang="en-US" sz="1600" dirty="0"/>
              <a:t> </a:t>
            </a:r>
          </a:p>
          <a:p>
            <a:r>
              <a:rPr lang="en-US" sz="1600" dirty="0"/>
              <a:t>Gas Permeable Lens Institute (GPLI)</a:t>
            </a:r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1600" dirty="0" err="1"/>
              <a:t>Novabay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Ocusoft</a:t>
            </a:r>
            <a:r>
              <a:rPr lang="en-US" sz="1600" dirty="0"/>
              <a:t> </a:t>
            </a:r>
          </a:p>
          <a:p>
            <a:r>
              <a:rPr lang="en-US" sz="1600" dirty="0"/>
              <a:t>Paragon </a:t>
            </a:r>
            <a:r>
              <a:rPr lang="en-US" sz="1600" dirty="0" err="1"/>
              <a:t>Bioteck</a:t>
            </a:r>
            <a:endParaRPr lang="en-US" sz="1600" dirty="0"/>
          </a:p>
          <a:p>
            <a:r>
              <a:rPr lang="en-US" sz="1600" dirty="0"/>
              <a:t>Percept </a:t>
            </a:r>
          </a:p>
          <a:p>
            <a:r>
              <a:rPr lang="en-US" sz="1600" dirty="0"/>
              <a:t>Science Based Health </a:t>
            </a:r>
          </a:p>
          <a:p>
            <a:r>
              <a:rPr lang="en-US" sz="1600" dirty="0"/>
              <a:t>Scleral Lens Education Society </a:t>
            </a:r>
          </a:p>
          <a:p>
            <a:r>
              <a:rPr lang="en-US" sz="1600" dirty="0"/>
              <a:t>Shire </a:t>
            </a:r>
          </a:p>
          <a:p>
            <a:r>
              <a:rPr lang="en-US" sz="1600" dirty="0"/>
              <a:t>Sjogren’s Syndrome Foundation </a:t>
            </a:r>
          </a:p>
          <a:p>
            <a:r>
              <a:rPr lang="en-US" sz="1600" dirty="0"/>
              <a:t>STAPLE program </a:t>
            </a:r>
          </a:p>
          <a:p>
            <a:r>
              <a:rPr lang="en-US" sz="1600" dirty="0" err="1"/>
              <a:t>SynergEyes</a:t>
            </a:r>
            <a:r>
              <a:rPr lang="en-US" sz="1600" dirty="0"/>
              <a:t> </a:t>
            </a:r>
          </a:p>
          <a:p>
            <a:r>
              <a:rPr lang="en-US" sz="1600" dirty="0"/>
              <a:t>Visioneering Technologies</a:t>
            </a:r>
          </a:p>
        </p:txBody>
      </p:sp>
      <p:pic>
        <p:nvPicPr>
          <p:cNvPr id="5" name="Picture 4" descr="UCDavis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85" y="37069"/>
            <a:ext cx="2772975" cy="96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202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1714500" y="457201"/>
            <a:ext cx="8763000" cy="6179457"/>
            <a:chOff x="190500" y="457200"/>
            <a:chExt cx="8763000" cy="6179457"/>
          </a:xfrm>
        </p:grpSpPr>
        <p:sp>
          <p:nvSpPr>
            <p:cNvPr id="69" name="Rounded Rectangle 68"/>
            <p:cNvSpPr/>
            <p:nvPr/>
          </p:nvSpPr>
          <p:spPr>
            <a:xfrm>
              <a:off x="190500" y="540657"/>
              <a:ext cx="8763000" cy="6096000"/>
            </a:xfrm>
            <a:prstGeom prst="roundRect">
              <a:avLst>
                <a:gd name="adj" fmla="val 6377"/>
              </a:avLst>
            </a:prstGeom>
            <a:gradFill>
              <a:gsLst>
                <a:gs pos="0">
                  <a:srgbClr val="C9DCFF"/>
                </a:gs>
                <a:gs pos="35000">
                  <a:srgbClr val="E5EEFF"/>
                </a:gs>
                <a:gs pos="100000">
                  <a:srgbClr val="F7FAFF"/>
                </a:gs>
              </a:gsLst>
            </a:gra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 rot="2700000">
              <a:off x="1461909" y="2362200"/>
              <a:ext cx="15875" cy="8382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085850" y="4038601"/>
              <a:ext cx="685958" cy="68595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Bent Arrow 73"/>
            <p:cNvSpPr/>
            <p:nvPr/>
          </p:nvSpPr>
          <p:spPr>
            <a:xfrm flipV="1">
              <a:off x="4495800" y="4953000"/>
              <a:ext cx="2438400" cy="914400"/>
            </a:xfrm>
            <a:prstGeom prst="bentArrow">
              <a:avLst>
                <a:gd name="adj1" fmla="val 12500"/>
                <a:gd name="adj2" fmla="val 12500"/>
                <a:gd name="adj3" fmla="val 18750"/>
                <a:gd name="adj4" fmla="val 375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5" name="Curved Right Arrow 74"/>
            <p:cNvSpPr/>
            <p:nvPr/>
          </p:nvSpPr>
          <p:spPr>
            <a:xfrm rot="18000000">
              <a:off x="6123305" y="2169276"/>
              <a:ext cx="526562" cy="1378932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6" name="Curved Down Arrow 75"/>
            <p:cNvSpPr/>
            <p:nvPr/>
          </p:nvSpPr>
          <p:spPr>
            <a:xfrm rot="19800000">
              <a:off x="5707596" y="4033945"/>
              <a:ext cx="1380744" cy="533400"/>
            </a:xfrm>
            <a:prstGeom prst="curved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7" name="Right Arrow 76"/>
            <p:cNvSpPr/>
            <p:nvPr/>
          </p:nvSpPr>
          <p:spPr>
            <a:xfrm>
              <a:off x="5505450" y="4953000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8" name="Right Arrow 77"/>
            <p:cNvSpPr/>
            <p:nvPr/>
          </p:nvSpPr>
          <p:spPr>
            <a:xfrm>
              <a:off x="4598670" y="4953000"/>
              <a:ext cx="73152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9" name="Right Arrow 78"/>
            <p:cNvSpPr/>
            <p:nvPr/>
          </p:nvSpPr>
          <p:spPr>
            <a:xfrm>
              <a:off x="3829050" y="2055876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" name="Right Arrow 79"/>
            <p:cNvSpPr/>
            <p:nvPr/>
          </p:nvSpPr>
          <p:spPr>
            <a:xfrm>
              <a:off x="4972050" y="2055876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1" name="Right Arrow 80"/>
            <p:cNvSpPr/>
            <p:nvPr/>
          </p:nvSpPr>
          <p:spPr>
            <a:xfrm>
              <a:off x="5886450" y="2057400"/>
              <a:ext cx="5334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" name="Text Box 13"/>
            <p:cNvSpPr txBox="1">
              <a:spLocks noChangeArrowheads="1"/>
            </p:cNvSpPr>
            <p:nvPr/>
          </p:nvSpPr>
          <p:spPr bwMode="auto">
            <a:xfrm>
              <a:off x="323850" y="3137725"/>
              <a:ext cx="1143000" cy="83099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Essential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</a:rPr>
                <a:t>Fatty Acids</a:t>
              </a:r>
            </a:p>
          </p:txBody>
        </p:sp>
        <p:sp>
          <p:nvSpPr>
            <p:cNvPr id="83" name="Text Box 28"/>
            <p:cNvSpPr txBox="1">
              <a:spLocks noChangeArrowheads="1"/>
            </p:cNvSpPr>
            <p:nvPr/>
          </p:nvSpPr>
          <p:spPr bwMode="auto">
            <a:xfrm>
              <a:off x="2305049" y="3319028"/>
              <a:ext cx="1227452" cy="64633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Delta-6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desaturase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86" name="Text Box 29"/>
            <p:cNvSpPr txBox="1">
              <a:spLocks noChangeArrowheads="1"/>
            </p:cNvSpPr>
            <p:nvPr/>
          </p:nvSpPr>
          <p:spPr bwMode="auto">
            <a:xfrm>
              <a:off x="3578696" y="3427512"/>
              <a:ext cx="1028680" cy="36933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Elongase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89" name="Text Box 30"/>
            <p:cNvSpPr txBox="1">
              <a:spLocks noChangeArrowheads="1"/>
            </p:cNvSpPr>
            <p:nvPr/>
          </p:nvSpPr>
          <p:spPr bwMode="auto">
            <a:xfrm>
              <a:off x="4533825" y="3319028"/>
              <a:ext cx="1249894" cy="64633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 Delta-5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Desaturase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Calibri"/>
              </a:endParaRPr>
            </a:p>
          </p:txBody>
        </p:sp>
        <p:sp>
          <p:nvSpPr>
            <p:cNvPr id="90" name="Text Box 31"/>
            <p:cNvSpPr txBox="1">
              <a:spLocks noChangeArrowheads="1"/>
            </p:cNvSpPr>
            <p:nvPr/>
          </p:nvSpPr>
          <p:spPr bwMode="auto">
            <a:xfrm>
              <a:off x="6099175" y="3426750"/>
              <a:ext cx="579069" cy="36933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  <a:latin typeface="Calibri"/>
                </a:rPr>
                <a:t>COX</a:t>
              </a:r>
            </a:p>
          </p:txBody>
        </p:sp>
        <p:sp>
          <p:nvSpPr>
            <p:cNvPr id="91" name="Right Arrow 90"/>
            <p:cNvSpPr/>
            <p:nvPr/>
          </p:nvSpPr>
          <p:spPr>
            <a:xfrm>
              <a:off x="2686050" y="2055876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" name="Rounded Rectangle 91"/>
            <p:cNvSpPr/>
            <p:nvPr/>
          </p:nvSpPr>
          <p:spPr>
            <a:xfrm>
              <a:off x="1466850" y="1752600"/>
              <a:ext cx="1294296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prstClr val="black"/>
                  </a:solidFill>
                </a:rPr>
                <a:t>18:2w3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prstClr val="black"/>
                  </a:solidFill>
                </a:rPr>
                <a:t>Alpha linolenic (ALA)</a:t>
              </a: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3074191" y="1752600"/>
              <a:ext cx="839342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18:4w3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SDA</a:t>
              </a: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4240530" y="1752600"/>
              <a:ext cx="807720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20:4w3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  ETA</a:t>
              </a:r>
            </a:p>
          </p:txBody>
        </p:sp>
        <p:sp>
          <p:nvSpPr>
            <p:cNvPr id="95" name="Rounded Rectangle 94"/>
            <p:cNvSpPr/>
            <p:nvPr/>
          </p:nvSpPr>
          <p:spPr>
            <a:xfrm>
              <a:off x="5353050" y="1752600"/>
              <a:ext cx="784860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20:5w3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EPA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6496050" y="1752600"/>
              <a:ext cx="804863" cy="75895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20:6w3DHA</a:t>
              </a: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14992" y="4649724"/>
              <a:ext cx="1216152" cy="758952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dirty="0">
                  <a:solidFill>
                    <a:schemeClr val="accent3">
                      <a:lumMod val="50000"/>
                    </a:schemeClr>
                  </a:solidFill>
                </a:rPr>
                <a:t>Omega-6</a:t>
              </a:r>
            </a:p>
          </p:txBody>
        </p:sp>
        <p:sp>
          <p:nvSpPr>
            <p:cNvPr id="100" name="Right Arrow 99"/>
            <p:cNvSpPr/>
            <p:nvPr/>
          </p:nvSpPr>
          <p:spPr>
            <a:xfrm>
              <a:off x="2686050" y="4953000"/>
              <a:ext cx="304800" cy="1524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1466850" y="4649724"/>
              <a:ext cx="1298448" cy="75895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00"/>
                  </a:solidFill>
                </a:rPr>
                <a:t>18:2w6 Linoleic Acid (LA)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203362" y="4648200"/>
              <a:ext cx="804672" cy="75895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20:3w6DGLA</a:t>
              </a:r>
            </a:p>
          </p:txBody>
        </p:sp>
        <p:sp>
          <p:nvSpPr>
            <p:cNvPr id="103" name="Rounded Rectangle 102"/>
            <p:cNvSpPr/>
            <p:nvPr/>
          </p:nvSpPr>
          <p:spPr>
            <a:xfrm>
              <a:off x="5425440" y="4648200"/>
              <a:ext cx="1127760" cy="7620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00"/>
                  </a:solidFill>
                </a:rPr>
                <a:t>20:4w6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00"/>
                  </a:solidFill>
                </a:rPr>
                <a:t>Arachidonic Acid</a:t>
              </a:r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7105650" y="3962400"/>
              <a:ext cx="1676400" cy="5334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Series 2 (“bad”)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Prostaglandins</a:t>
              </a: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7010400" y="5410200"/>
              <a:ext cx="1676400" cy="5334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Series 1 (“good”)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Prostaglandins</a:t>
              </a:r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214992" y="1752600"/>
              <a:ext cx="1216152" cy="758952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dirty="0">
                  <a:solidFill>
                    <a:schemeClr val="accent4">
                      <a:lumMod val="75000"/>
                    </a:schemeClr>
                  </a:solidFill>
                </a:rPr>
                <a:t>Omega-3</a:t>
              </a:r>
            </a:p>
          </p:txBody>
        </p:sp>
        <p:grpSp>
          <p:nvGrpSpPr>
            <p:cNvPr id="107" name="Group 81"/>
            <p:cNvGrpSpPr/>
            <p:nvPr/>
          </p:nvGrpSpPr>
          <p:grpSpPr>
            <a:xfrm>
              <a:off x="2914650" y="2362200"/>
              <a:ext cx="15875" cy="2438400"/>
              <a:chOff x="2895600" y="2362200"/>
              <a:chExt cx="15875" cy="2438400"/>
            </a:xfrm>
          </p:grpSpPr>
          <p:cxnSp>
            <p:nvCxnSpPr>
              <p:cNvPr id="129" name="Straight Connector 128"/>
              <p:cNvCxnSpPr/>
              <p:nvPr/>
            </p:nvCxnSpPr>
            <p:spPr>
              <a:xfrm>
                <a:off x="2895600" y="2362200"/>
                <a:ext cx="15875" cy="8382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 flipH="1">
                <a:off x="2895600" y="4038600"/>
                <a:ext cx="4126" cy="762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 82"/>
            <p:cNvGrpSpPr/>
            <p:nvPr/>
          </p:nvGrpSpPr>
          <p:grpSpPr>
            <a:xfrm>
              <a:off x="4085098" y="2362200"/>
              <a:ext cx="15875" cy="2438400"/>
              <a:chOff x="2895600" y="2362200"/>
              <a:chExt cx="15875" cy="2438400"/>
            </a:xfrm>
          </p:grpSpPr>
          <p:cxnSp>
            <p:nvCxnSpPr>
              <p:cNvPr id="127" name="Straight Connector 126"/>
              <p:cNvCxnSpPr/>
              <p:nvPr/>
            </p:nvCxnSpPr>
            <p:spPr>
              <a:xfrm>
                <a:off x="2895600" y="2362200"/>
                <a:ext cx="15875" cy="8382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H="1">
                <a:off x="2895600" y="4038600"/>
                <a:ext cx="4126" cy="7620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0" name="Straight Connector 109"/>
            <p:cNvCxnSpPr/>
            <p:nvPr/>
          </p:nvCxnSpPr>
          <p:spPr>
            <a:xfrm>
              <a:off x="5150834" y="2362200"/>
              <a:ext cx="15875" cy="8382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5150834" y="4038600"/>
              <a:ext cx="4126" cy="7620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 111"/>
            <p:cNvGrpSpPr/>
            <p:nvPr/>
          </p:nvGrpSpPr>
          <p:grpSpPr>
            <a:xfrm>
              <a:off x="6345652" y="3276600"/>
              <a:ext cx="0" cy="609600"/>
              <a:chOff x="6324600" y="3276600"/>
              <a:chExt cx="0" cy="609600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>
                <a:off x="6324600" y="3733800"/>
                <a:ext cx="0" cy="152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6324600" y="3276600"/>
                <a:ext cx="0" cy="152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4" name="Rounded Rectangle 113"/>
            <p:cNvSpPr/>
            <p:nvPr/>
          </p:nvSpPr>
          <p:spPr>
            <a:xfrm>
              <a:off x="1543050" y="2467428"/>
              <a:ext cx="1216152" cy="454152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white">
                      <a:lumMod val="50000"/>
                    </a:prstClr>
                  </a:solidFill>
                </a:rPr>
                <a:t>(Parent)</a:t>
              </a:r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1543050" y="4252686"/>
              <a:ext cx="1216152" cy="457200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white">
                      <a:lumMod val="50000"/>
                    </a:prstClr>
                  </a:solidFill>
                </a:rPr>
                <a:t>(Parent)</a:t>
              </a: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2834594" y="2041208"/>
              <a:ext cx="45719" cy="182880"/>
            </a:xfrm>
            <a:prstGeom prst="rect">
              <a:avLst/>
            </a:prstGeom>
            <a:solidFill>
              <a:srgbClr val="E5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2834594" y="4936808"/>
              <a:ext cx="45719" cy="182880"/>
            </a:xfrm>
            <a:prstGeom prst="rect">
              <a:avLst/>
            </a:prstGeom>
            <a:solidFill>
              <a:srgbClr val="E5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8" name="Line Callout 1 117"/>
            <p:cNvSpPr/>
            <p:nvPr/>
          </p:nvSpPr>
          <p:spPr>
            <a:xfrm>
              <a:off x="2343150" y="6172200"/>
              <a:ext cx="1219200" cy="304800"/>
            </a:xfrm>
            <a:prstGeom prst="borderCallout1">
              <a:avLst>
                <a:gd name="adj1" fmla="val -1668"/>
                <a:gd name="adj2" fmla="val 46829"/>
                <a:gd name="adj3" fmla="val -298473"/>
                <a:gd name="adj4" fmla="val 46070"/>
              </a:avLst>
            </a:prstGeom>
            <a:solidFill>
              <a:srgbClr val="D1E4FE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white">
                      <a:lumMod val="65000"/>
                    </a:prstClr>
                  </a:solidFill>
                </a:rPr>
                <a:t>Rate-Limiting</a:t>
              </a:r>
            </a:p>
          </p:txBody>
        </p:sp>
        <p:sp>
          <p:nvSpPr>
            <p:cNvPr id="120" name="Text Box 29"/>
            <p:cNvSpPr txBox="1">
              <a:spLocks noChangeArrowheads="1"/>
            </p:cNvSpPr>
            <p:nvPr/>
          </p:nvSpPr>
          <p:spPr bwMode="auto">
            <a:xfrm>
              <a:off x="6115050" y="457200"/>
              <a:ext cx="369332" cy="160020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4F81BD">
                      <a:lumMod val="60000"/>
                      <a:lumOff val="40000"/>
                    </a:srgbClr>
                  </a:solidFill>
                  <a:latin typeface="Calibri"/>
                </a:rPr>
                <a:t>Delta-4 Desaturase</a:t>
              </a:r>
            </a:p>
          </p:txBody>
        </p:sp>
        <p:sp>
          <p:nvSpPr>
            <p:cNvPr id="121" name="Right Arrow 120"/>
            <p:cNvSpPr/>
            <p:nvPr/>
          </p:nvSpPr>
          <p:spPr>
            <a:xfrm>
              <a:off x="3505200" y="4953000"/>
              <a:ext cx="616143" cy="155448"/>
            </a:xfrm>
            <a:prstGeom prst="rightArrow">
              <a:avLst/>
            </a:prstGeom>
            <a:gradFill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3067050" y="4649724"/>
              <a:ext cx="841248" cy="758952"/>
            </a:xfrm>
            <a:prstGeom prst="round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/>
                  </a:solidFill>
                </a:rPr>
                <a:t>18:3w6</a:t>
              </a:r>
              <a:r>
                <a:rPr lang="en-US" sz="2400" b="1" dirty="0">
                  <a:solidFill>
                    <a:prstClr val="black"/>
                  </a:solidFill>
                </a:rPr>
                <a:t>GLA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7086600" y="2590800"/>
              <a:ext cx="1691640" cy="762000"/>
            </a:xfrm>
            <a:prstGeom prst="roundRect">
              <a:avLst/>
            </a:prstGeom>
            <a:gradFill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Series 3 (“good”)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Prostaglandins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LTB5, </a:t>
              </a:r>
              <a:r>
                <a:rPr lang="en-US" sz="105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Resolvin</a:t>
              </a:r>
              <a:r>
                <a:rPr 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E1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7010400" y="5410200"/>
              <a:ext cx="1676400" cy="533400"/>
            </a:xfrm>
            <a:prstGeom prst="roundRect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Series 1 (“good”)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Prostaglandins</a:t>
              </a:r>
            </a:p>
          </p:txBody>
        </p:sp>
      </p:grpSp>
      <p:sp>
        <p:nvSpPr>
          <p:cNvPr id="14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solidFill>
                  <a:schemeClr val="tx1"/>
                </a:solidFill>
              </a:rPr>
              <a:t>Anti-inflammatory Fatty Acids  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1714500" y="533400"/>
            <a:ext cx="8763000" cy="6096000"/>
          </a:xfrm>
          <a:prstGeom prst="roundRect">
            <a:avLst>
              <a:gd name="adj" fmla="val 6377"/>
            </a:avLst>
          </a:prstGeom>
          <a:solidFill>
            <a:schemeClr val="tx1">
              <a:lumMod val="50000"/>
              <a:lumOff val="50000"/>
              <a:alpha val="82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2971800" y="1744640"/>
            <a:ext cx="1294296" cy="758952"/>
          </a:xfrm>
          <a:prstGeom prst="round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65000"/>
                </a:schemeClr>
              </a:gs>
              <a:gs pos="35000">
                <a:schemeClr val="accent4">
                  <a:tint val="37000"/>
                  <a:satMod val="300000"/>
                  <a:alpha val="65000"/>
                </a:schemeClr>
              </a:gs>
              <a:gs pos="100000">
                <a:schemeClr val="accent4">
                  <a:tint val="15000"/>
                  <a:satMod val="350000"/>
                  <a:alpha val="65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4572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18:2w3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Alpha linolenic (ALA)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2971800" y="4641764"/>
            <a:ext cx="1298448" cy="758952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65000"/>
                </a:schemeClr>
              </a:gs>
              <a:gs pos="35000">
                <a:schemeClr val="accent3">
                  <a:tint val="37000"/>
                  <a:satMod val="300000"/>
                  <a:alpha val="65000"/>
                </a:schemeClr>
              </a:gs>
              <a:gs pos="100000">
                <a:schemeClr val="accent3">
                  <a:tint val="15000"/>
                  <a:satMod val="350000"/>
                  <a:alpha val="65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18:2w6 Linoleic Acid (LA)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4648200" y="4641764"/>
            <a:ext cx="914400" cy="914400"/>
          </a:xfrm>
          <a:prstGeom prst="roundRect">
            <a:avLst/>
          </a:prstGeom>
          <a:ln w="76200">
            <a:solidFill>
              <a:srgbClr val="92D05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18:3w6</a:t>
            </a:r>
            <a:r>
              <a:rPr lang="en-US" sz="2400" b="1" dirty="0">
                <a:solidFill>
                  <a:prstClr val="black"/>
                </a:solidFill>
              </a:rPr>
              <a:t>GLA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57" name="Rounded Rectangular Callout 156"/>
          <p:cNvSpPr/>
          <p:nvPr/>
        </p:nvSpPr>
        <p:spPr>
          <a:xfrm>
            <a:off x="6096000" y="685800"/>
            <a:ext cx="4191000" cy="5630840"/>
          </a:xfrm>
          <a:prstGeom prst="wedgeRoundRectCallout">
            <a:avLst>
              <a:gd name="adj1" fmla="val -60758"/>
              <a:gd name="adj2" fmla="val 22583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Black currant seed oil provides </a:t>
            </a:r>
            <a:r>
              <a:rPr lang="en-US" sz="2400" b="1" dirty="0"/>
              <a:t>GLA</a:t>
            </a:r>
            <a:r>
              <a:rPr lang="en-US" sz="2400" dirty="0"/>
              <a:t> </a:t>
            </a:r>
            <a:r>
              <a:rPr lang="en-US" sz="2400" i="1" dirty="0"/>
              <a:t>(plus ALA &amp; LA)</a:t>
            </a:r>
            <a:r>
              <a:rPr lang="en-US" sz="2400" dirty="0"/>
              <a:t>. GLA efficiently reduces inflammation through a unique pathway – and </a:t>
            </a:r>
            <a:r>
              <a:rPr lang="en-US" sz="2400" u="sng" dirty="0"/>
              <a:t>with dry eye specific effects</a:t>
            </a:r>
            <a:r>
              <a:rPr lang="en-US" sz="2400" dirty="0"/>
              <a:t>. GLA is not obtainable through diet, fish or flax.</a:t>
            </a:r>
          </a:p>
        </p:txBody>
      </p:sp>
      <p:pic>
        <p:nvPicPr>
          <p:cNvPr id="131" name="Picture 130" descr="Black-Currant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629400" y="699897"/>
            <a:ext cx="2743200" cy="1481328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524000" y="6581002"/>
            <a:ext cx="4796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2016, Zac Denning, ScienceBased Health,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zdenning@sbh.com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2292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0" y="304800"/>
            <a:ext cx="8001000" cy="1295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ea typeface="MS PGothic" charset="0"/>
              </a:rPr>
              <a:t>GLA Targeted Action for Dry Eye: lacrimal production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2133600"/>
            <a:ext cx="8736330" cy="25146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200" dirty="0">
                <a:solidFill>
                  <a:schemeClr val="tx1"/>
                </a:solidFill>
                <a:ea typeface="MS PGothic" charset="0"/>
              </a:rPr>
              <a:t>GLA is precursor of an anti-inflammatory prostaglandin, </a:t>
            </a:r>
            <a:r>
              <a:rPr lang="en-US" sz="2200" b="1" dirty="0">
                <a:solidFill>
                  <a:schemeClr val="tx1"/>
                </a:solidFill>
                <a:ea typeface="MS PGothic" charset="0"/>
              </a:rPr>
              <a:t>PGE1</a:t>
            </a:r>
          </a:p>
          <a:p>
            <a:pPr marL="342900" lvl="1" indent="-342900">
              <a:spcAft>
                <a:spcPts val="1800"/>
              </a:spcAft>
              <a:buFont typeface="Arial" charset="0"/>
              <a:buChar char="•"/>
            </a:pPr>
            <a:r>
              <a:rPr lang="en-US" sz="2200" dirty="0">
                <a:solidFill>
                  <a:schemeClr val="tx1"/>
                </a:solidFill>
                <a:ea typeface="MS PGothic" charset="0"/>
              </a:rPr>
              <a:t>PGE1 found in tears, lacrimal gland &amp; conjunctiva </a:t>
            </a:r>
            <a:r>
              <a:rPr lang="en-US" sz="2200" i="1" dirty="0">
                <a:solidFill>
                  <a:schemeClr val="tx1"/>
                </a:solidFill>
                <a:ea typeface="MS PGothic" charset="0"/>
              </a:rPr>
              <a:t>(1,2)</a:t>
            </a:r>
          </a:p>
          <a:p>
            <a:pPr>
              <a:spcAft>
                <a:spcPts val="1800"/>
              </a:spcAft>
            </a:pPr>
            <a:endParaRPr lang="en-US" sz="2400" i="1" dirty="0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1200" y="5943601"/>
            <a:ext cx="609600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1050" dirty="0" err="1">
                <a:solidFill>
                  <a:srgbClr val="95B3D7"/>
                </a:solidFill>
              </a:rPr>
              <a:t>Viau</a:t>
            </a:r>
            <a:r>
              <a:rPr lang="en-US" sz="1050" dirty="0">
                <a:solidFill>
                  <a:srgbClr val="95B3D7"/>
                </a:solidFill>
              </a:rPr>
              <a:t>, Sabrina, et al. </a:t>
            </a:r>
            <a:r>
              <a:rPr lang="en-US" sz="1050" dirty="0" err="1">
                <a:solidFill>
                  <a:srgbClr val="95B3D7"/>
                </a:solidFill>
              </a:rPr>
              <a:t>Graefe's</a:t>
            </a:r>
            <a:r>
              <a:rPr lang="en-US" sz="1050" dirty="0">
                <a:solidFill>
                  <a:srgbClr val="95B3D7"/>
                </a:solidFill>
              </a:rPr>
              <a:t> Arch </a:t>
            </a:r>
            <a:r>
              <a:rPr lang="en-US" sz="1050" dirty="0" err="1">
                <a:solidFill>
                  <a:srgbClr val="95B3D7"/>
                </a:solidFill>
              </a:rPr>
              <a:t>Clin</a:t>
            </a:r>
            <a:r>
              <a:rPr lang="en-US" sz="1050" dirty="0">
                <a:solidFill>
                  <a:srgbClr val="95B3D7"/>
                </a:solidFill>
              </a:rPr>
              <a:t> Exp </a:t>
            </a:r>
            <a:r>
              <a:rPr lang="en-US" sz="1050" dirty="0" err="1">
                <a:solidFill>
                  <a:srgbClr val="95B3D7"/>
                </a:solidFill>
              </a:rPr>
              <a:t>Ophthalmol</a:t>
            </a:r>
            <a:r>
              <a:rPr lang="en-US" sz="1050" dirty="0">
                <a:solidFill>
                  <a:srgbClr val="95B3D7"/>
                </a:solidFill>
              </a:rPr>
              <a:t> 247.8 (2009): 1039-1050. </a:t>
            </a:r>
          </a:p>
          <a:p>
            <a:pPr>
              <a:buFont typeface="+mj-lt"/>
              <a:buAutoNum type="arabicPeriod"/>
            </a:pPr>
            <a:r>
              <a:rPr lang="en-US" sz="1050" dirty="0" err="1">
                <a:solidFill>
                  <a:srgbClr val="95B3D7"/>
                </a:solidFill>
              </a:rPr>
              <a:t>Aragona</a:t>
            </a:r>
            <a:r>
              <a:rPr lang="en-US" sz="1050" dirty="0">
                <a:solidFill>
                  <a:srgbClr val="95B3D7"/>
                </a:solidFill>
              </a:rPr>
              <a:t>, Pasquale, et al.  Invest </a:t>
            </a:r>
            <a:r>
              <a:rPr lang="en-US" sz="1050" dirty="0" err="1">
                <a:solidFill>
                  <a:srgbClr val="95B3D7"/>
                </a:solidFill>
              </a:rPr>
              <a:t>Ophthalm</a:t>
            </a:r>
            <a:r>
              <a:rPr lang="en-US" sz="1050" dirty="0">
                <a:solidFill>
                  <a:srgbClr val="95B3D7"/>
                </a:solidFill>
              </a:rPr>
              <a:t> Vis </a:t>
            </a:r>
            <a:r>
              <a:rPr lang="en-US" sz="1050" dirty="0" err="1">
                <a:solidFill>
                  <a:srgbClr val="95B3D7"/>
                </a:solidFill>
              </a:rPr>
              <a:t>Sci</a:t>
            </a:r>
            <a:r>
              <a:rPr lang="en-US" sz="1050" dirty="0">
                <a:solidFill>
                  <a:srgbClr val="95B3D7"/>
                </a:solidFill>
              </a:rPr>
              <a:t> 46.12 (2005): 4474. </a:t>
            </a:r>
          </a:p>
          <a:p>
            <a:pPr>
              <a:buFont typeface="+mj-lt"/>
              <a:buAutoNum type="arabicPeriod"/>
            </a:pPr>
            <a:endParaRPr lang="en-US" sz="1000" dirty="0">
              <a:solidFill>
                <a:srgbClr val="95B3D7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539488" y="4933950"/>
            <a:ext cx="1069848" cy="4572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6663688" y="4933950"/>
            <a:ext cx="1447800" cy="45720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625840" y="4819650"/>
            <a:ext cx="150876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PGE1</a:t>
            </a:r>
          </a:p>
        </p:txBody>
      </p:sp>
      <p:sp>
        <p:nvSpPr>
          <p:cNvPr id="10" name="Oval 9"/>
          <p:cNvSpPr/>
          <p:nvPr/>
        </p:nvSpPr>
        <p:spPr>
          <a:xfrm>
            <a:off x="5139688" y="4895850"/>
            <a:ext cx="1371600" cy="533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DGLA</a:t>
            </a:r>
          </a:p>
        </p:txBody>
      </p:sp>
      <p:sp>
        <p:nvSpPr>
          <p:cNvPr id="11" name="Oval 10"/>
          <p:cNvSpPr/>
          <p:nvPr/>
        </p:nvSpPr>
        <p:spPr>
          <a:xfrm>
            <a:off x="2015488" y="4895850"/>
            <a:ext cx="1371600" cy="533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GLA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0" y="6581002"/>
            <a:ext cx="4796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2016, Zac Denning, ScienceBased Health,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zdenning@sbh.com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01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uiExpand="1" build="p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9" grpId="2" animBg="1"/>
      <p:bldP spid="10" grpId="0" animBg="1"/>
      <p:bldP spid="10" grpId="1" animBg="1"/>
      <p:bldP spid="11" grpId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171700" y="228600"/>
            <a:ext cx="7848600" cy="685800"/>
          </a:xfrm>
        </p:spPr>
        <p:txBody>
          <a:bodyPr>
            <a:normAutofit/>
          </a:bodyPr>
          <a:lstStyle/>
          <a:p>
            <a:r>
              <a:rPr lang="en-US" dirty="0"/>
              <a:t>Gamma-linolenic acid (GLA)  </a:t>
            </a:r>
            <a:endParaRPr lang="en-US" dirty="0">
              <a:solidFill>
                <a:schemeClr val="tx1"/>
              </a:solidFill>
              <a:ea typeface="MS PGothic" charset="0"/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1981199" y="1021278"/>
            <a:ext cx="9846623" cy="5455722"/>
          </a:xfrm>
        </p:spPr>
        <p:txBody>
          <a:bodyPr>
            <a:noAutofit/>
          </a:bodyPr>
          <a:lstStyle/>
          <a:p>
            <a:pPr>
              <a:spcAft>
                <a:spcPts val="2000"/>
              </a:spcAft>
            </a:pPr>
            <a:r>
              <a:rPr lang="en-US" sz="2000" dirty="0">
                <a:solidFill>
                  <a:schemeClr val="tx1"/>
                </a:solidFill>
                <a:ea typeface="MS PGothic" charset="0"/>
              </a:rPr>
              <a:t>GLA improves markers of inflammation / inflammatory mediators in dry eye</a:t>
            </a:r>
          </a:p>
          <a:p>
            <a:pPr>
              <a:spcAft>
                <a:spcPts val="2000"/>
              </a:spcAft>
            </a:pPr>
            <a:r>
              <a:rPr lang="en-US" sz="2000" dirty="0">
                <a:solidFill>
                  <a:schemeClr val="tx1"/>
                </a:solidFill>
                <a:ea typeface="MS PGothic" charset="0"/>
              </a:rPr>
              <a:t>GLA may reduce inflammation in other diseases </a:t>
            </a:r>
          </a:p>
          <a:p>
            <a:pPr lvl="1">
              <a:spcAft>
                <a:spcPts val="2000"/>
              </a:spcAft>
            </a:pPr>
            <a:r>
              <a:rPr lang="en-US" sz="2000" dirty="0">
                <a:solidFill>
                  <a:schemeClr val="tx1"/>
                </a:solidFill>
                <a:ea typeface="MS PGothic" charset="0"/>
              </a:rPr>
              <a:t>Rheumatoid arthritis, IBD, dermatitis and diabetic retinopathy</a:t>
            </a:r>
          </a:p>
          <a:p>
            <a:pPr lvl="1">
              <a:spcAft>
                <a:spcPts val="2000"/>
              </a:spcAft>
            </a:pPr>
            <a:r>
              <a:rPr lang="en-US" sz="2000" dirty="0"/>
              <a:t>Possibly by acting on T-cells to modulate the immune response </a:t>
            </a:r>
            <a:endParaRPr lang="en-US" sz="2000" dirty="0">
              <a:solidFill>
                <a:schemeClr val="tx1"/>
              </a:solidFill>
              <a:ea typeface="MS PGothic" charset="0"/>
            </a:endParaRPr>
          </a:p>
          <a:p>
            <a:pPr>
              <a:spcAft>
                <a:spcPts val="2000"/>
              </a:spcAft>
            </a:pPr>
            <a:r>
              <a:rPr lang="en-US" sz="2000" dirty="0">
                <a:solidFill>
                  <a:schemeClr val="tx1"/>
                </a:solidFill>
                <a:ea typeface="MS PGothic" charset="0"/>
              </a:rPr>
              <a:t>Suggests anti-inflammatory Potency:</a:t>
            </a:r>
          </a:p>
          <a:p>
            <a:pPr lvl="1">
              <a:spcAft>
                <a:spcPts val="2000"/>
              </a:spcAft>
            </a:pPr>
            <a:r>
              <a:rPr lang="en-US" sz="2000" dirty="0">
                <a:solidFill>
                  <a:schemeClr val="tx1"/>
                </a:solidFill>
                <a:ea typeface="MS PGothic" charset="0"/>
              </a:rPr>
              <a:t>2,000-3,000 mg omega-3s usually required to have significant effect</a:t>
            </a:r>
          </a:p>
          <a:p>
            <a:pPr lvl="1">
              <a:spcAft>
                <a:spcPts val="2000"/>
              </a:spcAft>
            </a:pPr>
            <a:r>
              <a:rPr lang="en-US" sz="2000" dirty="0">
                <a:solidFill>
                  <a:schemeClr val="tx1"/>
                </a:solidFill>
                <a:ea typeface="MS PGothic" charset="0"/>
              </a:rPr>
              <a:t>In contrast </a:t>
            </a:r>
            <a:r>
              <a:rPr lang="en-US" sz="2000" u="sng" dirty="0">
                <a:solidFill>
                  <a:schemeClr val="tx1"/>
                </a:solidFill>
                <a:ea typeface="MS PGothic" charset="0"/>
              </a:rPr>
              <a:t>235 mg</a:t>
            </a:r>
            <a:r>
              <a:rPr lang="en-US" sz="2000" dirty="0">
                <a:solidFill>
                  <a:schemeClr val="tx1"/>
                </a:solidFill>
                <a:ea typeface="MS PGothic" charset="0"/>
              </a:rPr>
              <a:t> of GLA significantly reduced 2 different inflammatory markers in the a clinical trial (n=38)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6581001"/>
            <a:ext cx="45095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chemeClr val="accent1">
                    <a:lumMod val="75000"/>
                  </a:schemeClr>
                </a:solidFill>
              </a:rPr>
              <a:t>©2016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, Zac Denning, ScienceBased Health,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</a:rPr>
              <a:t>zdenning@sbh.com</a:t>
            </a:r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569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6755A-0573-F847-AD6F-A1160A112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375D5-8E9A-6E4C-B0A0-83CBF6C7F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84960"/>
            <a:ext cx="8915400" cy="3777622"/>
          </a:xfrm>
        </p:spPr>
        <p:txBody>
          <a:bodyPr>
            <a:normAutofit fontScale="92500"/>
          </a:bodyPr>
          <a:lstStyle/>
          <a:p>
            <a:r>
              <a:rPr lang="en-US" sz="2200" dirty="0"/>
              <a:t>GLA, unaccompanied by fish oil, has been found to alleviate dry eye symptoms </a:t>
            </a:r>
          </a:p>
          <a:p>
            <a:pPr lvl="1"/>
            <a:r>
              <a:rPr lang="en-US" sz="2200" dirty="0"/>
              <a:t>Increase tear production and improve CL discomfort in CL associated dry eye</a:t>
            </a:r>
            <a:r>
              <a:rPr lang="en-US" sz="2200" baseline="30000" dirty="0"/>
              <a:t>1</a:t>
            </a:r>
          </a:p>
          <a:p>
            <a:pPr lvl="1"/>
            <a:r>
              <a:rPr lang="en-US" sz="2200" dirty="0"/>
              <a:t>Reduce ocular surface inflammation in </a:t>
            </a:r>
            <a:r>
              <a:rPr lang="en-US" sz="2200" dirty="0" err="1"/>
              <a:t>Sjögren’s</a:t>
            </a:r>
            <a:r>
              <a:rPr lang="en-US" sz="2200" dirty="0"/>
              <a:t> syndrome</a:t>
            </a:r>
            <a:r>
              <a:rPr lang="en-US" sz="2200" baseline="30000" dirty="0"/>
              <a:t>2</a:t>
            </a:r>
            <a:endParaRPr lang="en-US" sz="2200" dirty="0"/>
          </a:p>
          <a:p>
            <a:pPr lvl="1"/>
            <a:r>
              <a:rPr lang="en-US" sz="2200" dirty="0"/>
              <a:t>GLA with eyelid hygiene, decrease eyelid margin inflammation and improve symptoms in </a:t>
            </a:r>
            <a:r>
              <a:rPr lang="en-US" sz="2200" dirty="0" err="1"/>
              <a:t>mgd</a:t>
            </a:r>
            <a:r>
              <a:rPr lang="en-US" sz="2200" dirty="0"/>
              <a:t> more than either treatment alone</a:t>
            </a:r>
            <a:r>
              <a:rPr lang="en-US" sz="2200" baseline="30000" dirty="0"/>
              <a:t>3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Post-menopausal women</a:t>
            </a:r>
            <a:r>
              <a:rPr lang="en-US" sz="2200" baseline="30000" dirty="0">
                <a:solidFill>
                  <a:schemeClr val="tx1"/>
                </a:solidFill>
              </a:rPr>
              <a:t>4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Mild-moderate DED </a:t>
            </a:r>
            <a:r>
              <a:rPr lang="en-US" sz="2200" baseline="30000" dirty="0">
                <a:solidFill>
                  <a:schemeClr val="tx1"/>
                </a:solidFill>
              </a:rPr>
              <a:t>5</a:t>
            </a:r>
            <a:endParaRPr lang="en-US" sz="2200" dirty="0">
              <a:solidFill>
                <a:schemeClr val="tx1"/>
              </a:solidFill>
            </a:endParaRPr>
          </a:p>
          <a:p>
            <a:pPr lvl="1"/>
            <a:endParaRPr lang="en-US" sz="1800" dirty="0">
              <a:solidFill>
                <a:srgbClr val="B9CDE5"/>
              </a:solidFill>
            </a:endParaRPr>
          </a:p>
          <a:p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279715-E34D-C14A-85DB-0AA58261A6B5}"/>
              </a:ext>
            </a:extLst>
          </p:cNvPr>
          <p:cNvSpPr/>
          <p:nvPr/>
        </p:nvSpPr>
        <p:spPr>
          <a:xfrm>
            <a:off x="142240" y="6043813"/>
            <a:ext cx="1280088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1000" dirty="0" err="1">
                <a:latin typeface="Century Gothic" panose="020B0502020202020204" pitchFamily="34" charset="0"/>
              </a:rPr>
              <a:t>Kokke</a:t>
            </a:r>
            <a:r>
              <a:rPr lang="en-US" sz="1000" dirty="0">
                <a:latin typeface="Century Gothic" panose="020B0502020202020204" pitchFamily="34" charset="0"/>
              </a:rPr>
              <a:t> KH et al. Oral omega-6 fatty acid treatment in contact lens associated dry eye. </a:t>
            </a:r>
            <a:r>
              <a:rPr lang="en-US" sz="1000" dirty="0" err="1">
                <a:latin typeface="Century Gothic" panose="020B0502020202020204" pitchFamily="34" charset="0"/>
              </a:rPr>
              <a:t>Cont</a:t>
            </a:r>
            <a:r>
              <a:rPr lang="en-US" sz="1000" dirty="0">
                <a:latin typeface="Century Gothic" panose="020B0502020202020204" pitchFamily="34" charset="0"/>
              </a:rPr>
              <a:t> Lens </a:t>
            </a:r>
            <a:r>
              <a:rPr lang="en-US" sz="1000" dirty="0" err="1">
                <a:latin typeface="Century Gothic" panose="020B0502020202020204" pitchFamily="34" charset="0"/>
              </a:rPr>
              <a:t>Anter</a:t>
            </a:r>
            <a:r>
              <a:rPr lang="en-US" sz="1000" dirty="0">
                <a:latin typeface="Century Gothic" panose="020B0502020202020204" pitchFamily="34" charset="0"/>
              </a:rPr>
              <a:t> Eye. 31:141–46, 2008. </a:t>
            </a:r>
          </a:p>
          <a:p>
            <a:pPr>
              <a:buFont typeface="+mj-lt"/>
              <a:buAutoNum type="arabicPeriod"/>
            </a:pPr>
            <a:r>
              <a:rPr lang="en-US" sz="1000" dirty="0" err="1">
                <a:latin typeface="Century Gothic" panose="020B0502020202020204" pitchFamily="34" charset="0"/>
              </a:rPr>
              <a:t>Aragona</a:t>
            </a:r>
            <a:r>
              <a:rPr lang="en-US" sz="1000" dirty="0">
                <a:latin typeface="Century Gothic" panose="020B0502020202020204" pitchFamily="34" charset="0"/>
              </a:rPr>
              <a:t> P et al. Systemic omega-3 essential fatty acid treatment and PGE1 tear content in Sjogren's syndrome patients. Invest </a:t>
            </a:r>
            <a:r>
              <a:rPr lang="en-US" sz="1000" dirty="0" err="1">
                <a:latin typeface="Century Gothic" panose="020B0502020202020204" pitchFamily="34" charset="0"/>
              </a:rPr>
              <a:t>Ophthalmol</a:t>
            </a:r>
            <a:r>
              <a:rPr lang="en-US" sz="1000" dirty="0">
                <a:latin typeface="Century Gothic" panose="020B0502020202020204" pitchFamily="34" charset="0"/>
              </a:rPr>
              <a:t> Vis Sci. 46:4474–79, 2005. </a:t>
            </a:r>
          </a:p>
          <a:p>
            <a:pPr>
              <a:buFont typeface="+mj-lt"/>
              <a:buAutoNum type="arabicPeriod"/>
            </a:pPr>
            <a:r>
              <a:rPr lang="en-US" sz="1000" dirty="0">
                <a:latin typeface="Century Gothic" panose="020B0502020202020204" pitchFamily="34" charset="0"/>
              </a:rPr>
              <a:t> Pinna A et al. Effect of oral linoleic and gamma-linolenic acid on </a:t>
            </a:r>
            <a:r>
              <a:rPr lang="en-US" sz="1000" dirty="0" err="1">
                <a:latin typeface="Century Gothic" panose="020B0502020202020204" pitchFamily="34" charset="0"/>
              </a:rPr>
              <a:t>meibomian</a:t>
            </a:r>
            <a:r>
              <a:rPr lang="en-US" sz="1000" dirty="0">
                <a:latin typeface="Century Gothic" panose="020B0502020202020204" pitchFamily="34" charset="0"/>
              </a:rPr>
              <a:t> gland dysfunction.  </a:t>
            </a:r>
          </a:p>
          <a:p>
            <a:pPr>
              <a:buFont typeface="+mj-lt"/>
              <a:buAutoNum type="arabicPeriod"/>
            </a:pPr>
            <a:r>
              <a:rPr lang="en-US" sz="1000" dirty="0">
                <a:latin typeface="Century Gothic" panose="020B0502020202020204" pitchFamily="34" charset="0"/>
              </a:rPr>
              <a:t> Sheppard JD, </a:t>
            </a:r>
            <a:r>
              <a:rPr lang="en-US" sz="1000" dirty="0" err="1">
                <a:latin typeface="Century Gothic" panose="020B0502020202020204" pitchFamily="34" charset="0"/>
              </a:rPr>
              <a:t>Pflugfelder</a:t>
            </a:r>
            <a:r>
              <a:rPr lang="en-US" sz="1000" dirty="0">
                <a:latin typeface="Century Gothic" panose="020B0502020202020204" pitchFamily="34" charset="0"/>
              </a:rPr>
              <a:t> SC, et al. Cornea 32 :1297-1304, 2013.</a:t>
            </a:r>
          </a:p>
          <a:p>
            <a:pPr>
              <a:buFont typeface="+mj-lt"/>
              <a:buAutoNum type="arabicPeriod"/>
            </a:pPr>
            <a:r>
              <a:rPr lang="en-US" sz="1000" dirty="0">
                <a:latin typeface="Century Gothic" panose="020B0502020202020204" pitchFamily="34" charset="0"/>
              </a:rPr>
              <a:t>(</a:t>
            </a:r>
            <a:r>
              <a:rPr lang="en-US" sz="1000" dirty="0" err="1">
                <a:latin typeface="Century Gothic" panose="020B0502020202020204" pitchFamily="34" charset="0"/>
              </a:rPr>
              <a:t>Brignole</a:t>
            </a:r>
            <a:r>
              <a:rPr lang="en-US" sz="1000" dirty="0">
                <a:latin typeface="Century Gothic" panose="020B0502020202020204" pitchFamily="34" charset="0"/>
              </a:rPr>
              <a:t>-Baudouin et al. Acta </a:t>
            </a:r>
            <a:r>
              <a:rPr lang="en-US" sz="1000" dirty="0" err="1">
                <a:latin typeface="Century Gothic" panose="020B0502020202020204" pitchFamily="34" charset="0"/>
              </a:rPr>
              <a:t>Ophthalmologica</a:t>
            </a:r>
            <a:r>
              <a:rPr lang="en-US" sz="1000" dirty="0">
                <a:latin typeface="Century Gothic" panose="020B0502020202020204" pitchFamily="34" charset="0"/>
              </a:rPr>
              <a:t> 89:e591-7, 2007.)</a:t>
            </a:r>
          </a:p>
        </p:txBody>
      </p:sp>
    </p:spTree>
    <p:extLst>
      <p:ext uri="{BB962C8B-B14F-4D97-AF65-F5344CB8AC3E}">
        <p14:creationId xmlns:p14="http://schemas.microsoft.com/office/powerpoint/2010/main" val="205564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6755A-0573-F847-AD6F-A1160A112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375D5-8E9A-6E4C-B0A0-83CBF6C7F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65514"/>
            <a:ext cx="8915400" cy="4245708"/>
          </a:xfrm>
        </p:spPr>
        <p:txBody>
          <a:bodyPr>
            <a:normAutofit/>
          </a:bodyPr>
          <a:lstStyle/>
          <a:p>
            <a:r>
              <a:rPr lang="en-US" sz="2200" dirty="0"/>
              <a:t>Studies show GLA (alone, or with modest amounts of EPA and DHA) improves dry eye signs and/or symptoms</a:t>
            </a:r>
          </a:p>
          <a:p>
            <a:r>
              <a:rPr lang="en-US" sz="2200" dirty="0"/>
              <a:t>EPA is added to GLA-supplemented diets to</a:t>
            </a:r>
          </a:p>
          <a:p>
            <a:pPr lvl="1"/>
            <a:r>
              <a:rPr lang="en-US" sz="2000" dirty="0"/>
              <a:t>Prevent accumulation of arachidonic acid</a:t>
            </a:r>
          </a:p>
          <a:p>
            <a:pPr lvl="1"/>
            <a:r>
              <a:rPr lang="en-US" sz="2000" dirty="0"/>
              <a:t>Decrease levels of pro-inflammatory prostaglandin E2 produced from arachidonic acid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418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DCA28B-CF96-B048-8588-FF1C35B04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Omega-3 and Omega-6 Ratio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87F968-F92D-FC46-958D-3BA504474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31519" y="1396999"/>
            <a:ext cx="4871557" cy="4740559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sz="2000" dirty="0"/>
              <a:t>Omega-3 leads to an anti-inflammatory prostaglandin</a:t>
            </a:r>
          </a:p>
          <a:p>
            <a:pPr lvl="1" fontAlgn="base"/>
            <a:r>
              <a:rPr lang="en-US" sz="2000" dirty="0"/>
              <a:t>Sounds good? </a:t>
            </a:r>
          </a:p>
          <a:p>
            <a:pPr fontAlgn="base"/>
            <a:r>
              <a:rPr lang="en-US" sz="2000" dirty="0"/>
              <a:t>We also need pro-inflammatory prostaglandins to fight off infections, diseases and a whole host of conditions.</a:t>
            </a:r>
          </a:p>
          <a:p>
            <a:r>
              <a:rPr lang="en-US" sz="2000" dirty="0"/>
              <a:t>Ideal ratio of omega-6 to omega-3 is about 4/1</a:t>
            </a:r>
          </a:p>
          <a:p>
            <a:r>
              <a:rPr lang="en-US" sz="2000" dirty="0"/>
              <a:t>Standard American diet ratio closer to 25 to 1</a:t>
            </a:r>
          </a:p>
          <a:p>
            <a:r>
              <a:rPr lang="en-US" sz="2000" dirty="0"/>
              <a:t>Thus, the pro-inflammatory pathway is pushed to the chronic inflammatory state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B3577C-D899-EC45-BD3A-2AA37DC1A1B5}"/>
              </a:ext>
            </a:extLst>
          </p:cNvPr>
          <p:cNvSpPr txBox="1"/>
          <p:nvPr/>
        </p:nvSpPr>
        <p:spPr>
          <a:xfrm>
            <a:off x="110830" y="6137559"/>
            <a:ext cx="12053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100" dirty="0" err="1"/>
              <a:t>Miljanović</a:t>
            </a:r>
            <a:r>
              <a:rPr lang="en-US" sz="1100" dirty="0"/>
              <a:t> B, Trivedi KA, Dana MR, et al. Relation between dietary n-3 and n-6 fatty acids and clinically diagnosed dry eye syndrome in women. Am J </a:t>
            </a:r>
            <a:r>
              <a:rPr lang="en-US" sz="1100" dirty="0" err="1"/>
              <a:t>Clin</a:t>
            </a:r>
            <a:r>
              <a:rPr lang="en-US" sz="1100" dirty="0"/>
              <a:t> </a:t>
            </a:r>
            <a:r>
              <a:rPr lang="en-US" sz="1100" dirty="0" err="1"/>
              <a:t>Nutr</a:t>
            </a:r>
            <a:r>
              <a:rPr lang="en-US" sz="1100" dirty="0"/>
              <a:t>. 2005 Oct;82(4):887-93.</a:t>
            </a:r>
          </a:p>
          <a:p>
            <a:pPr fontAlgn="base"/>
            <a:r>
              <a:rPr lang="en-US" sz="1100" dirty="0" err="1"/>
              <a:t>Enos</a:t>
            </a:r>
            <a:r>
              <a:rPr lang="en-US" sz="1100" dirty="0"/>
              <a:t> RT, Velázquez KT, McClellan JL, et al. Reducing the dietary omega-6:omega-3 utilizing α-linolenic acid; not a sufficient therapy for attenuating high-fat-diet-induced obesity development nor related detrimental metabolic and adipose tissue inflammatory outcomes. </a:t>
            </a:r>
            <a:r>
              <a:rPr lang="en-US" sz="1100" dirty="0" err="1"/>
              <a:t>PLoS</a:t>
            </a:r>
            <a:r>
              <a:rPr lang="en-US" sz="1100" dirty="0"/>
              <a:t> One. 2014 Apr 14;9(4):e94897.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8863EC-7ECE-144D-B522-F5FC612A9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933" y="2191644"/>
            <a:ext cx="2079281" cy="15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EDF53B-8C24-764F-9371-6A1CFFD1B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9995" y="3947293"/>
            <a:ext cx="2366343" cy="12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2CE0B-3E18-2148-B79A-65F39420A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1657" y="2197100"/>
            <a:ext cx="2072025" cy="1558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AE36D3-FA44-234A-ACBA-432F34994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0416" y="152400"/>
            <a:ext cx="16256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82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A4BDF-8B45-0A47-A8C7-BCAE6D241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Omega-3 and Omega-6 Ratio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D7D5A-E4BD-714A-A2AE-5B17DD110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2947" y="1587335"/>
            <a:ext cx="6054726" cy="3777622"/>
          </a:xfrm>
        </p:spPr>
        <p:txBody>
          <a:bodyPr>
            <a:normAutofit/>
          </a:bodyPr>
          <a:lstStyle/>
          <a:p>
            <a:r>
              <a:rPr lang="en-US" sz="2000" dirty="0"/>
              <a:t>With Omega-3 balance, the omega-3 molecules of DHA and EPA will block the conversion to AA</a:t>
            </a:r>
          </a:p>
          <a:p>
            <a:r>
              <a:rPr lang="en-US" sz="2000" dirty="0"/>
              <a:t>Allow omega-6 molecules GLA and DGLA to convert to a mucus-specific anti-inflammatory prostaglandin E1</a:t>
            </a:r>
          </a:p>
          <a:p>
            <a:r>
              <a:rPr lang="en-US" sz="2000" dirty="0"/>
              <a:t>Thus, reducing inflammation in all mucous membranes in the body</a:t>
            </a:r>
          </a:p>
          <a:p>
            <a:r>
              <a:rPr lang="en-US" sz="2000" dirty="0"/>
              <a:t>Reduces inflammation in the tear film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B8E7BB-CC48-2F45-83D2-DB1DBF72F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933" y="4090323"/>
            <a:ext cx="3719067" cy="2767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AB41ED-85C7-4A4F-9820-E98C5A422A09}"/>
              </a:ext>
            </a:extLst>
          </p:cNvPr>
          <p:cNvSpPr txBox="1"/>
          <p:nvPr/>
        </p:nvSpPr>
        <p:spPr>
          <a:xfrm>
            <a:off x="6786568" y="6600840"/>
            <a:ext cx="1645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TFOS DEWS II</a:t>
            </a:r>
          </a:p>
        </p:txBody>
      </p:sp>
    </p:spTree>
    <p:extLst>
      <p:ext uri="{BB962C8B-B14F-4D97-AF65-F5344CB8AC3E}">
        <p14:creationId xmlns:p14="http://schemas.microsoft.com/office/powerpoint/2010/main" val="1018498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Ethyl Ester (EE) vs Trigylceride (TG)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981200" y="1371601"/>
            <a:ext cx="8229600" cy="4525963"/>
          </a:xfrm>
        </p:spPr>
        <p:txBody>
          <a:bodyPr/>
          <a:lstStyle/>
          <a:p>
            <a:r>
              <a:rPr lang="en-US" sz="2800" dirty="0"/>
              <a:t>EE must convert in the liver (produces ethanol)</a:t>
            </a:r>
            <a:r>
              <a:rPr lang="en-US" sz="2800" baseline="30000" dirty="0"/>
              <a:t>1</a:t>
            </a:r>
            <a:endParaRPr lang="en-US" sz="2800" dirty="0"/>
          </a:p>
          <a:p>
            <a:r>
              <a:rPr lang="en-US" sz="2800" dirty="0"/>
              <a:t>EE reduces bioavailability and often results in:</a:t>
            </a:r>
          </a:p>
          <a:p>
            <a:pPr lvl="1"/>
            <a:r>
              <a:rPr lang="en-US" dirty="0"/>
              <a:t> GI distress,</a:t>
            </a:r>
          </a:p>
          <a:p>
            <a:pPr lvl="1"/>
            <a:r>
              <a:rPr lang="en-US" dirty="0"/>
              <a:t>“fish burps,” and other GI symptoms.</a:t>
            </a:r>
            <a:r>
              <a:rPr lang="en-US" baseline="30000" dirty="0"/>
              <a:t> 2 </a:t>
            </a:r>
            <a:endParaRPr lang="en-US" dirty="0"/>
          </a:p>
          <a:p>
            <a:pPr lvl="1"/>
            <a:r>
              <a:rPr lang="en-US" dirty="0"/>
              <a:t>Blood thinning (often from Vitamin E)</a:t>
            </a:r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125730" y="6141453"/>
            <a:ext cx="853821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itchFamily="34" charset="0"/>
              </a:rPr>
              <a:t>1. </a:t>
            </a:r>
            <a:r>
              <a:rPr lang="en-US" sz="1100" dirty="0" err="1">
                <a:latin typeface="Calibri" pitchFamily="34" charset="0"/>
              </a:rPr>
              <a:t>Saghir</a:t>
            </a:r>
            <a:r>
              <a:rPr lang="en-US" sz="1100" dirty="0">
                <a:latin typeface="Calibri" pitchFamily="34" charset="0"/>
              </a:rPr>
              <a:t> M, Werner J, et al Rapid in vivo hydrolysis of fatty acid ethyl esters, toxic nonoxidative ethanol metabolites. </a:t>
            </a:r>
          </a:p>
          <a:p>
            <a:r>
              <a:rPr lang="en-US" sz="1100" dirty="0">
                <a:latin typeface="Calibri" pitchFamily="34" charset="0"/>
              </a:rPr>
              <a:t>Am J Physiol. 1997 Jul;273(1 Pt 1):G184-90. </a:t>
            </a:r>
          </a:p>
          <a:p>
            <a:r>
              <a:rPr lang="en-US" sz="1100" dirty="0">
                <a:latin typeface="Calibri" pitchFamily="34" charset="0"/>
              </a:rPr>
              <a:t>2. Alexander LJ.Is there a difference between re-esterified triglyceride and ethyl ester fish oil? </a:t>
            </a:r>
            <a:r>
              <a:rPr lang="en-US" sz="1100" i="1" dirty="0">
                <a:latin typeface="Calibri" pitchFamily="34" charset="0"/>
              </a:rPr>
              <a:t>Advanced Ocular Care.</a:t>
            </a:r>
          </a:p>
          <a:p>
            <a:r>
              <a:rPr lang="en-US" sz="1100" dirty="0">
                <a:latin typeface="Calibri" pitchFamily="34" charset="0"/>
              </a:rPr>
              <a:t>January/February 2011;2(1):20-21.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273540" y="6602731"/>
            <a:ext cx="31851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Slide credit Nathan Schramm, OD, CNS, FSLS.</a:t>
            </a:r>
          </a:p>
        </p:txBody>
      </p:sp>
    </p:spTree>
    <p:extLst>
      <p:ext uri="{BB962C8B-B14F-4D97-AF65-F5344CB8AC3E}">
        <p14:creationId xmlns:p14="http://schemas.microsoft.com/office/powerpoint/2010/main" val="565538716"/>
      </p:ext>
    </p:extLst>
  </p:cSld>
  <p:clrMapOvr>
    <a:masterClrMapping/>
  </p:clrMapOvr>
  <p:transition spd="slow">
    <p:zoom dir="in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EE converted to TG in lab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re-</a:t>
            </a:r>
            <a:r>
              <a:rPr lang="en-US" dirty="0" err="1"/>
              <a:t>esterified</a:t>
            </a:r>
            <a:r>
              <a:rPr lang="en-US" dirty="0"/>
              <a:t> Triglyceride (</a:t>
            </a:r>
            <a:r>
              <a:rPr lang="en-US" dirty="0" err="1"/>
              <a:t>rTG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when alcohol is removed, and oil is converted back to more natural triglyceride form.</a:t>
            </a:r>
          </a:p>
          <a:p>
            <a:r>
              <a:rPr lang="en-US" dirty="0" err="1"/>
              <a:t>rTG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2x better absorption than EE</a:t>
            </a:r>
            <a:r>
              <a:rPr lang="en-US" baseline="30000" dirty="0"/>
              <a:t>1,2</a:t>
            </a:r>
            <a:endParaRPr lang="en-US" dirty="0"/>
          </a:p>
          <a:p>
            <a:endParaRPr lang="en-US" dirty="0"/>
          </a:p>
        </p:txBody>
      </p:sp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34290" y="6061710"/>
            <a:ext cx="966978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1100" dirty="0" err="1">
                <a:latin typeface="Calibri" pitchFamily="34" charset="0"/>
              </a:rPr>
              <a:t>Beckermann</a:t>
            </a:r>
            <a:r>
              <a:rPr lang="en-US" sz="1100" dirty="0">
                <a:latin typeface="Calibri" pitchFamily="34" charset="0"/>
              </a:rPr>
              <a:t> B, </a:t>
            </a:r>
            <a:r>
              <a:rPr lang="en-US" sz="1100" dirty="0" err="1">
                <a:latin typeface="Calibri" pitchFamily="34" charset="0"/>
              </a:rPr>
              <a:t>Beneke</a:t>
            </a:r>
            <a:r>
              <a:rPr lang="en-US" sz="1100" dirty="0">
                <a:latin typeface="Calibri" pitchFamily="34" charset="0"/>
              </a:rPr>
              <a:t> M, Seitz I. Comparative bioavailability of </a:t>
            </a:r>
            <a:r>
              <a:rPr lang="en-US" sz="1100" dirty="0" err="1">
                <a:latin typeface="Calibri" pitchFamily="34" charset="0"/>
              </a:rPr>
              <a:t>eicosapentaenoic</a:t>
            </a:r>
            <a:r>
              <a:rPr lang="en-US" sz="1100" dirty="0">
                <a:latin typeface="Calibri" pitchFamily="34" charset="0"/>
              </a:rPr>
              <a:t> acid and </a:t>
            </a:r>
            <a:r>
              <a:rPr lang="en-US" sz="1100" dirty="0" err="1">
                <a:latin typeface="Calibri" pitchFamily="34" charset="0"/>
              </a:rPr>
              <a:t>docosahexaenoic</a:t>
            </a:r>
            <a:r>
              <a:rPr lang="en-US" sz="1100" dirty="0">
                <a:latin typeface="Calibri" pitchFamily="34" charset="0"/>
              </a:rPr>
              <a:t> acid from triglycerides, free fatty acids and ethyl esters in volunteers. </a:t>
            </a:r>
            <a:r>
              <a:rPr lang="en-US" sz="1100" dirty="0" err="1">
                <a:latin typeface="Calibri" pitchFamily="34" charset="0"/>
              </a:rPr>
              <a:t>Arzneimittelforschung</a:t>
            </a:r>
            <a:r>
              <a:rPr lang="en-US" sz="1100" dirty="0">
                <a:latin typeface="Calibri" pitchFamily="34" charset="0"/>
              </a:rPr>
              <a:t>. 1990 Jun;40(6):700-4.  </a:t>
            </a:r>
            <a:r>
              <a:rPr lang="da-DK" sz="1100" dirty="0">
                <a:latin typeface="Calibri" pitchFamily="34" charset="0"/>
              </a:rPr>
              <a:t>PMID: 2144420</a:t>
            </a:r>
            <a:endParaRPr lang="en-US" sz="1100" dirty="0">
              <a:latin typeface="Calibri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100" dirty="0" err="1">
                <a:latin typeface="Calibri" pitchFamily="34" charset="0"/>
              </a:rPr>
              <a:t>Visioli</a:t>
            </a:r>
            <a:r>
              <a:rPr lang="en-US" sz="1100" dirty="0">
                <a:latin typeface="Calibri" pitchFamily="34" charset="0"/>
              </a:rPr>
              <a:t> F, Rise P, </a:t>
            </a:r>
            <a:r>
              <a:rPr lang="en-US" sz="1100" dirty="0" err="1">
                <a:latin typeface="Calibri" pitchFamily="34" charset="0"/>
              </a:rPr>
              <a:t>Barassi</a:t>
            </a:r>
            <a:r>
              <a:rPr lang="en-US" sz="1100" dirty="0">
                <a:latin typeface="Calibri" pitchFamily="34" charset="0"/>
              </a:rPr>
              <a:t> MC, et al, Dietary intake of fish vs. formulations leads to higher plasma concentrations of n-3 fatty acids. Lipids. 2003 Apr;38(4):415-8. PMID: 12848287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342120" y="6560821"/>
            <a:ext cx="29108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Slide credit Nathan Schramm, OD, CNS, FSLS</a:t>
            </a:r>
          </a:p>
        </p:txBody>
      </p:sp>
    </p:spTree>
    <p:extLst>
      <p:ext uri="{BB962C8B-B14F-4D97-AF65-F5344CB8AC3E}">
        <p14:creationId xmlns:p14="http://schemas.microsoft.com/office/powerpoint/2010/main" val="508060357"/>
      </p:ext>
    </p:extLst>
  </p:cSld>
  <p:clrMapOvr>
    <a:masterClrMapping/>
  </p:clrMapOvr>
  <p:transition spd="slow"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B0D3A-B60E-C542-AA93-3A6CE53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 much Omega-3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0FB10-AC37-6D49-B22C-472129BCF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2000" dirty="0"/>
              <a:t>Not good!</a:t>
            </a:r>
          </a:p>
          <a:p>
            <a:pPr fontAlgn="base"/>
            <a:r>
              <a:rPr lang="en-US" sz="2000" dirty="0"/>
              <a:t>Fish oil is a blood thinner</a:t>
            </a:r>
          </a:p>
          <a:p>
            <a:pPr fontAlgn="base"/>
            <a:r>
              <a:rPr lang="en-US" sz="2000" dirty="0"/>
              <a:t>Ingesting excessive amounts could lead to easy bruising and other blood-thinning effects</a:t>
            </a:r>
          </a:p>
          <a:p>
            <a:pPr fontAlgn="base"/>
            <a:r>
              <a:rPr lang="en-US" sz="2000" dirty="0"/>
              <a:t>Better to reduce the amount of omega-6 fatty acids while moderately increasing the omega-3 fats in our diet</a:t>
            </a:r>
          </a:p>
        </p:txBody>
      </p:sp>
    </p:spTree>
    <p:extLst>
      <p:ext uri="{BB962C8B-B14F-4D97-AF65-F5344CB8AC3E}">
        <p14:creationId xmlns:p14="http://schemas.microsoft.com/office/powerpoint/2010/main" val="4198442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>
            <a:extLst>
              <a:ext uri="{FF2B5EF4-FFF2-40B4-BE49-F238E27FC236}">
                <a16:creationId xmlns:a16="http://schemas.microsoft.com/office/drawing/2014/main" id="{7E1C44A2-4B37-4B14-B90B-368A88D05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674EFF-9008-AA45-9CAC-714D8F679FE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11821" r="2" b="9652"/>
          <a:stretch/>
        </p:blipFill>
        <p:spPr>
          <a:xfrm>
            <a:off x="1947944" y="714375"/>
            <a:ext cx="895182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71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0" b="-10336"/>
          <a:stretch>
            <a:fillRect/>
          </a:stretch>
        </p:blipFill>
        <p:spPr bwMode="auto">
          <a:xfrm>
            <a:off x="2010888" y="1"/>
            <a:ext cx="8449362" cy="755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194652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700" y="526867"/>
            <a:ext cx="6377940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>ACR, EULAR classification criteria for </a:t>
            </a:r>
            <a:r>
              <a:rPr lang="en-US" dirty="0" err="1"/>
              <a:t>Sjögren’s</a:t>
            </a:r>
            <a:r>
              <a:rPr lang="en-US" dirty="0"/>
              <a:t>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1481" y="2194560"/>
            <a:ext cx="3858887" cy="406908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anti-</a:t>
            </a:r>
            <a:r>
              <a:rPr lang="en-US" dirty="0" err="1"/>
              <a:t>Sjögren</a:t>
            </a:r>
            <a:r>
              <a:rPr lang="en-US" dirty="0"/>
              <a:t>’-syndrome-related antigen A (anti-SSA/Ro) antibody positivity</a:t>
            </a:r>
          </a:p>
          <a:p>
            <a:r>
              <a:rPr lang="en-US" dirty="0"/>
              <a:t>focal lymphocytic </a:t>
            </a:r>
            <a:r>
              <a:rPr lang="en-US" dirty="0" err="1"/>
              <a:t>sialadenitis</a:t>
            </a:r>
            <a:r>
              <a:rPr lang="en-US" dirty="0"/>
              <a:t> with a focus score of at least 1 foci per 4 mm</a:t>
            </a:r>
            <a:r>
              <a:rPr lang="en-US" baseline="30000" dirty="0"/>
              <a:t>2</a:t>
            </a:r>
          </a:p>
          <a:p>
            <a:r>
              <a:rPr lang="en-US" dirty="0"/>
              <a:t>abnormal ocular staining score of at least 5 or a van </a:t>
            </a:r>
            <a:r>
              <a:rPr lang="en-US" dirty="0" err="1"/>
              <a:t>Bijsterveld</a:t>
            </a:r>
            <a:r>
              <a:rPr lang="en-US" dirty="0"/>
              <a:t> score of at least 4</a:t>
            </a:r>
          </a:p>
          <a:p>
            <a:r>
              <a:rPr lang="en-US" dirty="0" err="1"/>
              <a:t>Schimer’s</a:t>
            </a:r>
            <a:r>
              <a:rPr lang="en-US" dirty="0"/>
              <a:t> test result of no greater than 5 mm per 5 minutes</a:t>
            </a:r>
          </a:p>
          <a:p>
            <a:r>
              <a:rPr lang="en-US" dirty="0"/>
              <a:t>an unstimulated salivary flow rate of no greater than 0.1 mL per minute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698" y="2517570"/>
            <a:ext cx="4981302" cy="245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2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ACR, EULAR classification criteria for </a:t>
            </a:r>
            <a:r>
              <a:rPr lang="en-US" dirty="0" err="1"/>
              <a:t>Sjögren’s</a:t>
            </a:r>
            <a:r>
              <a:rPr lang="en-US" dirty="0"/>
              <a:t>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anti-SSA/Ro and </a:t>
            </a:r>
            <a:r>
              <a:rPr lang="en-US" dirty="0" err="1"/>
              <a:t>sialadenitis</a:t>
            </a:r>
            <a:r>
              <a:rPr lang="en-US" dirty="0"/>
              <a:t> items  </a:t>
            </a:r>
          </a:p>
          <a:p>
            <a:pPr lvl="1"/>
            <a:r>
              <a:rPr lang="en-US" dirty="0"/>
              <a:t>Weight of three</a:t>
            </a:r>
          </a:p>
          <a:p>
            <a:r>
              <a:rPr lang="en-US" dirty="0"/>
              <a:t>Remaining three items</a:t>
            </a:r>
          </a:p>
          <a:p>
            <a:pPr lvl="1"/>
            <a:r>
              <a:rPr lang="en-US" dirty="0"/>
              <a:t>Weight of one</a:t>
            </a:r>
          </a:p>
        </p:txBody>
      </p:sp>
    </p:spTree>
    <p:extLst>
      <p:ext uri="{BB962C8B-B14F-4D97-AF65-F5344CB8AC3E}">
        <p14:creationId xmlns:p14="http://schemas.microsoft.com/office/powerpoint/2010/main" val="24171846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 </a:t>
            </a:r>
            <a:r>
              <a:rPr lang="en-US" err="1"/>
              <a:t>Sjögren's</a:t>
            </a:r>
            <a:r>
              <a:rPr lang="en-US"/>
              <a:t>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/>
              <a:t>Primary </a:t>
            </a:r>
            <a:r>
              <a:rPr lang="en-US" err="1"/>
              <a:t>Sjögren’s</a:t>
            </a:r>
            <a:r>
              <a:rPr lang="en-US"/>
              <a:t> syndrome </a:t>
            </a:r>
            <a:r>
              <a:rPr lang="en-US" sz="1650"/>
              <a:t>	</a:t>
            </a:r>
          </a:p>
          <a:p>
            <a:pPr lvl="1"/>
            <a:r>
              <a:rPr lang="en-US" sz="1800"/>
              <a:t>Any 4 of the 6 criteria</a:t>
            </a:r>
          </a:p>
          <a:p>
            <a:pPr lvl="1"/>
            <a:r>
              <a:rPr lang="en-US" sz="1800"/>
              <a:t>Must include either item IV (Histopathology) or VI (Autoantibodies)</a:t>
            </a:r>
          </a:p>
          <a:p>
            <a:pPr lvl="1"/>
            <a:r>
              <a:rPr lang="en-US" sz="1800"/>
              <a:t>Or any 3 of the 4 objective criteria (III, IV, V, VI)</a:t>
            </a:r>
          </a:p>
          <a:p>
            <a:pPr marL="261938" lvl="1" indent="0">
              <a:buNone/>
            </a:pPr>
            <a:r>
              <a:rPr lang="en-US" sz="1800"/>
              <a:t>	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100" y="4412979"/>
            <a:ext cx="1643925" cy="164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83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 </a:t>
            </a:r>
            <a:r>
              <a:rPr lang="en-US" err="1"/>
              <a:t>Sjögren's</a:t>
            </a:r>
            <a:r>
              <a:rPr lang="en-US"/>
              <a:t>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Secondary </a:t>
            </a:r>
            <a:r>
              <a:rPr lang="en-US" dirty="0" err="1"/>
              <a:t>Sjögren’s</a:t>
            </a:r>
            <a:r>
              <a:rPr lang="en-US" dirty="0"/>
              <a:t> syndrome  </a:t>
            </a:r>
          </a:p>
          <a:p>
            <a:r>
              <a:rPr lang="en-US" dirty="0"/>
              <a:t>All characteristics of Primary </a:t>
            </a:r>
            <a:r>
              <a:rPr lang="en-US" dirty="0" err="1"/>
              <a:t>Sjögren's</a:t>
            </a:r>
            <a:r>
              <a:rPr lang="en-US" dirty="0"/>
              <a:t> syndrome  </a:t>
            </a:r>
          </a:p>
          <a:p>
            <a:pPr lvl="1"/>
            <a:r>
              <a:rPr lang="en-US" sz="1800" dirty="0"/>
              <a:t>+ another well-defined major connective tissue disease</a:t>
            </a:r>
          </a:p>
          <a:p>
            <a:pPr lvl="1"/>
            <a:r>
              <a:rPr lang="en-US" sz="1800" dirty="0"/>
              <a:t>The presence of one symptom (I or II)</a:t>
            </a:r>
          </a:p>
          <a:p>
            <a:pPr lvl="1"/>
            <a:r>
              <a:rPr lang="en-US" sz="1800" dirty="0"/>
              <a:t>And 2 of the 3 objective criteria (III, IV and V)</a:t>
            </a:r>
          </a:p>
          <a:p>
            <a:r>
              <a:rPr lang="en-US" dirty="0"/>
              <a:t>With autoimmune connective tissue disease</a:t>
            </a:r>
          </a:p>
          <a:p>
            <a:r>
              <a:rPr lang="en-US" dirty="0"/>
              <a:t>Most commonly rheumatoid arthritis</a:t>
            </a:r>
          </a:p>
          <a:p>
            <a:r>
              <a:rPr lang="en-US" dirty="0"/>
              <a:t>Nine out of ten patients with </a:t>
            </a:r>
            <a:r>
              <a:rPr lang="en-US" dirty="0" err="1"/>
              <a:t>Sjögren’s</a:t>
            </a:r>
            <a:r>
              <a:rPr lang="en-US" dirty="0"/>
              <a:t> are women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726" y="5234941"/>
            <a:ext cx="1575461" cy="148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5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 </a:t>
            </a:r>
            <a:r>
              <a:rPr lang="en-US" err="1"/>
              <a:t>Sjögren's</a:t>
            </a:r>
            <a:r>
              <a:rPr lang="en-US"/>
              <a:t>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In both Primary and Secondary </a:t>
            </a:r>
            <a:r>
              <a:rPr lang="en-US" dirty="0" err="1"/>
              <a:t>Sjögren’s</a:t>
            </a:r>
            <a:r>
              <a:rPr lang="en-US" dirty="0"/>
              <a:t> syndrome  </a:t>
            </a:r>
          </a:p>
          <a:p>
            <a:r>
              <a:rPr lang="en-US" dirty="0"/>
              <a:t>Lacrimal and salivary gland function and anatomy are altered by the immune cell infiltrate</a:t>
            </a:r>
          </a:p>
          <a:p>
            <a:r>
              <a:rPr lang="en-US" dirty="0"/>
              <a:t>Primary </a:t>
            </a:r>
            <a:r>
              <a:rPr lang="en-US" dirty="0" err="1"/>
              <a:t>Sjögren’s</a:t>
            </a:r>
            <a:r>
              <a:rPr lang="en-US" dirty="0"/>
              <a:t> </a:t>
            </a:r>
          </a:p>
          <a:p>
            <a:pPr lvl="1"/>
            <a:r>
              <a:rPr lang="en-US" sz="1800" dirty="0"/>
              <a:t>Pathogenesis involves complex interaction between genes and the environment </a:t>
            </a:r>
          </a:p>
          <a:p>
            <a:r>
              <a:rPr lang="en-US" dirty="0"/>
              <a:t>Recent large-scale Genome-Wide Association Study (GWAS)</a:t>
            </a:r>
          </a:p>
          <a:p>
            <a:pPr lvl="1"/>
            <a:r>
              <a:rPr lang="en-US" sz="1800" dirty="0"/>
              <a:t>Goal – Define genetic factors of KCS and focal lymphocytic </a:t>
            </a:r>
            <a:r>
              <a:rPr lang="en-US" sz="1800" dirty="0" err="1"/>
              <a:t>sialoadenitis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Study of 3,334 </a:t>
            </a:r>
            <a:r>
              <a:rPr lang="en-US" sz="1800" dirty="0" err="1"/>
              <a:t>Sjögren’s</a:t>
            </a:r>
            <a:r>
              <a:rPr lang="en-US" sz="1800" dirty="0"/>
              <a:t> patients </a:t>
            </a:r>
          </a:p>
          <a:p>
            <a:pPr lvl="1"/>
            <a:r>
              <a:rPr lang="en-US" sz="1800" dirty="0"/>
              <a:t>Outcome – ocular and oral manifestations of </a:t>
            </a:r>
            <a:r>
              <a:rPr lang="en-US" sz="1800" dirty="0" err="1"/>
              <a:t>Sjögren’s</a:t>
            </a:r>
            <a:r>
              <a:rPr lang="en-US" sz="1800" dirty="0"/>
              <a:t> influenced by both shared and trait-specific genetic factors </a:t>
            </a:r>
          </a:p>
          <a:p>
            <a:pPr lvl="1"/>
            <a:r>
              <a:rPr lang="en-US" sz="1800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★ </a:t>
            </a:r>
            <a:r>
              <a:rPr lang="en-US" sz="1800" dirty="0"/>
              <a:t>Non-Hodgkin lymphoma occurs in 5-10% of primary </a:t>
            </a:r>
            <a:r>
              <a:rPr lang="en-US" sz="1800" dirty="0" err="1"/>
              <a:t>Sjögren’s</a:t>
            </a:r>
            <a:r>
              <a:rPr lang="en-US" sz="1800" dirty="0"/>
              <a:t> patients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665" y="450399"/>
            <a:ext cx="992757" cy="99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7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900" y="1097280"/>
            <a:ext cx="5429250" cy="56007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err="1"/>
              <a:t>Sjögren's</a:t>
            </a:r>
            <a:r>
              <a:rPr lang="en-US"/>
              <a:t>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3220" y="1856746"/>
            <a:ext cx="6378179" cy="3429000"/>
          </a:xfrm>
        </p:spPr>
        <p:txBody>
          <a:bodyPr>
            <a:noAutofit/>
          </a:bodyPr>
          <a:lstStyle/>
          <a:p>
            <a:r>
              <a:rPr lang="en-US" sz="1600">
                <a:latin typeface="+mj-lt"/>
              </a:rPr>
              <a:t>Traditional testing </a:t>
            </a:r>
          </a:p>
          <a:p>
            <a:r>
              <a:rPr lang="en-US" sz="1600">
                <a:latin typeface="+mj-lt"/>
              </a:rPr>
              <a:t>Autoantibodies as diagnostic markers   </a:t>
            </a:r>
          </a:p>
          <a:p>
            <a:r>
              <a:rPr lang="en-US" sz="1600">
                <a:latin typeface="+mj-lt"/>
              </a:rPr>
              <a:t>Anti-Ro / SSA</a:t>
            </a:r>
          </a:p>
          <a:p>
            <a:pPr lvl="1"/>
            <a:r>
              <a:rPr lang="en-US">
                <a:latin typeface="+mj-lt"/>
              </a:rPr>
              <a:t>70% positive in </a:t>
            </a:r>
            <a:r>
              <a:rPr lang="en-US" err="1">
                <a:latin typeface="+mj-lt"/>
              </a:rPr>
              <a:t>Sjögren’s</a:t>
            </a:r>
            <a:r>
              <a:rPr lang="en-US">
                <a:latin typeface="+mj-lt"/>
              </a:rPr>
              <a:t> patients</a:t>
            </a:r>
          </a:p>
          <a:p>
            <a:r>
              <a:rPr lang="en-US" sz="1600">
                <a:latin typeface="+mj-lt"/>
              </a:rPr>
              <a:t>Anti – La / SSB</a:t>
            </a:r>
          </a:p>
          <a:p>
            <a:pPr lvl="1"/>
            <a:r>
              <a:rPr lang="en-US">
                <a:latin typeface="+mj-lt"/>
              </a:rPr>
              <a:t>40% positive </a:t>
            </a:r>
            <a:r>
              <a:rPr lang="en-US">
                <a:solidFill>
                  <a:srgbClr val="000000"/>
                </a:solidFill>
                <a:latin typeface="+mj-lt"/>
              </a:rPr>
              <a:t>in </a:t>
            </a:r>
            <a:r>
              <a:rPr lang="en-US" err="1">
                <a:solidFill>
                  <a:srgbClr val="000000"/>
                </a:solidFill>
                <a:latin typeface="+mj-lt"/>
              </a:rPr>
              <a:t>Sjögren’s</a:t>
            </a:r>
            <a:r>
              <a:rPr lang="en-US">
                <a:solidFill>
                  <a:srgbClr val="000000"/>
                </a:solidFill>
                <a:latin typeface="+mj-lt"/>
              </a:rPr>
              <a:t> patients</a:t>
            </a:r>
          </a:p>
          <a:p>
            <a:r>
              <a:rPr lang="en-US" sz="1600">
                <a:solidFill>
                  <a:srgbClr val="000000"/>
                </a:solidFill>
                <a:latin typeface="+mj-lt"/>
              </a:rPr>
              <a:t>Anti-nuclear antibodies (ANA)  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+mj-lt"/>
              </a:rPr>
              <a:t>70% positive in </a:t>
            </a:r>
            <a:r>
              <a:rPr lang="en-US" err="1">
                <a:solidFill>
                  <a:srgbClr val="000000"/>
                </a:solidFill>
                <a:latin typeface="+mj-lt"/>
              </a:rPr>
              <a:t>Sjögren’s</a:t>
            </a:r>
            <a:r>
              <a:rPr lang="en-US">
                <a:solidFill>
                  <a:srgbClr val="000000"/>
                </a:solidFill>
                <a:latin typeface="+mj-lt"/>
              </a:rPr>
              <a:t> patients</a:t>
            </a:r>
          </a:p>
          <a:p>
            <a:r>
              <a:rPr lang="en-US" sz="1600">
                <a:solidFill>
                  <a:srgbClr val="000000"/>
                </a:solidFill>
                <a:latin typeface="+mj-lt"/>
              </a:rPr>
              <a:t>Rheumatoid Factor (RH)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+mj-lt"/>
              </a:rPr>
              <a:t>Positive in many rheumatic diseases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+mj-lt"/>
              </a:rPr>
              <a:t>Performed for the diagnosis of rheumatoid arthritis (RA)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+mj-lt"/>
              </a:rPr>
              <a:t>Positive 60-70% of patients with </a:t>
            </a:r>
            <a:r>
              <a:rPr lang="en-US" err="1">
                <a:solidFill>
                  <a:srgbClr val="000000"/>
                </a:solidFill>
                <a:latin typeface="+mj-lt"/>
              </a:rPr>
              <a:t>Sjögren’s</a:t>
            </a:r>
            <a:endParaRPr lang="en-US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216" y="2415102"/>
            <a:ext cx="2572954" cy="214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8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900" y="1097280"/>
            <a:ext cx="5429250" cy="50292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err="1"/>
              <a:t>Sjögren's</a:t>
            </a:r>
            <a:r>
              <a:rPr lang="en-US"/>
              <a:t>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4307" y="1772567"/>
            <a:ext cx="6615953" cy="475013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850" dirty="0"/>
              <a:t>New studies - additional autoantibodies in </a:t>
            </a:r>
            <a:r>
              <a:rPr lang="en-US" sz="1850" dirty="0" err="1"/>
              <a:t>Sjögren's</a:t>
            </a:r>
            <a:r>
              <a:rPr lang="en-US" sz="1850" dirty="0"/>
              <a:t> Syndrome to </a:t>
            </a:r>
          </a:p>
          <a:p>
            <a:pPr lvl="1">
              <a:defRPr/>
            </a:pPr>
            <a:r>
              <a:rPr lang="en-US" sz="1850" dirty="0"/>
              <a:t>Salivary gland protein 1 (SP-1)</a:t>
            </a:r>
          </a:p>
          <a:p>
            <a:pPr lvl="1">
              <a:defRPr/>
            </a:pPr>
            <a:r>
              <a:rPr lang="en-US" sz="1850" dirty="0"/>
              <a:t>Carbonic anhydrase 6 (CA6)  </a:t>
            </a:r>
          </a:p>
          <a:p>
            <a:pPr lvl="1">
              <a:defRPr/>
            </a:pPr>
            <a:r>
              <a:rPr lang="en-US" sz="1850" dirty="0"/>
              <a:t>Parotid secretory protein (PSP)   </a:t>
            </a:r>
          </a:p>
          <a:p>
            <a:pPr>
              <a:defRPr/>
            </a:pPr>
            <a:r>
              <a:rPr lang="en-US" sz="1850" dirty="0"/>
              <a:t>Occurred earlier in the course of the disease  </a:t>
            </a:r>
          </a:p>
          <a:p>
            <a:pPr>
              <a:defRPr/>
            </a:pPr>
            <a:r>
              <a:rPr lang="en-US" sz="1850" dirty="0"/>
              <a:t>Antibodies found in 45% of patients meeting the criteria for </a:t>
            </a:r>
            <a:r>
              <a:rPr lang="en-US" sz="1850" dirty="0" err="1"/>
              <a:t>Sjögren's</a:t>
            </a:r>
            <a:r>
              <a:rPr lang="en-US" sz="1850" dirty="0"/>
              <a:t> Syndrome who lacked antibodies to Ro or La</a:t>
            </a:r>
          </a:p>
          <a:p>
            <a:pPr>
              <a:defRPr/>
            </a:pPr>
            <a:r>
              <a:rPr lang="en-US" sz="1850" dirty="0"/>
              <a:t>SP-1, CA6 and PSP </a:t>
            </a:r>
          </a:p>
          <a:p>
            <a:pPr lvl="1">
              <a:defRPr/>
            </a:pPr>
            <a:r>
              <a:rPr lang="en-US" sz="1850" dirty="0"/>
              <a:t>Useful markers to identify patients with </a:t>
            </a:r>
            <a:r>
              <a:rPr lang="en-US" sz="1850" dirty="0" err="1"/>
              <a:t>Sjögren's</a:t>
            </a:r>
            <a:r>
              <a:rPr lang="en-US" sz="1850" dirty="0"/>
              <a:t> Syndrome at early stages of the disease </a:t>
            </a:r>
          </a:p>
          <a:p>
            <a:pPr lvl="1">
              <a:defRPr/>
            </a:pPr>
            <a:r>
              <a:rPr lang="en-US" sz="1850" dirty="0"/>
              <a:t>Useful markers to identify those that lack antibodies to either Ro or La</a:t>
            </a:r>
          </a:p>
        </p:txBody>
      </p:sp>
      <p:pic>
        <p:nvPicPr>
          <p:cNvPr id="4" name="Picture 2" descr="C:\Users\jamenzo\Desktop\Agencies\Dudnyk\Creative\Packaging_Mockup_FOR REFERENCE ONLY_10 16 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1"/>
          <a:stretch>
            <a:fillRect/>
          </a:stretch>
        </p:blipFill>
        <p:spPr bwMode="auto">
          <a:xfrm>
            <a:off x="8750286" y="2356421"/>
            <a:ext cx="2503868" cy="187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err="1"/>
              <a:t>Sjö</a:t>
            </a:r>
            <a:r>
              <a:rPr lang="en-US"/>
              <a:t> testing</a:t>
            </a:r>
          </a:p>
        </p:txBody>
      </p:sp>
      <p:sp>
        <p:nvSpPr>
          <p:cNvPr id="117762" name="Content Placeholder 2"/>
          <p:cNvSpPr>
            <a:spLocks noGrp="1"/>
          </p:cNvSpPr>
          <p:nvPr>
            <p:ph idx="1"/>
          </p:nvPr>
        </p:nvSpPr>
        <p:spPr>
          <a:xfrm>
            <a:off x="2118360" y="2057402"/>
            <a:ext cx="7955280" cy="4206239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Finger prick  </a:t>
            </a:r>
          </a:p>
          <a:p>
            <a:r>
              <a:rPr lang="en-US" dirty="0">
                <a:latin typeface="+mj-lt"/>
              </a:rPr>
              <a:t>Obtain a blood sample</a:t>
            </a:r>
          </a:p>
          <a:p>
            <a:r>
              <a:rPr lang="en-US" dirty="0">
                <a:latin typeface="+mj-lt"/>
              </a:rPr>
              <a:t>Apply sample to the collection card </a:t>
            </a:r>
          </a:p>
          <a:p>
            <a:r>
              <a:rPr lang="en-US" dirty="0">
                <a:latin typeface="+mj-lt"/>
              </a:rPr>
              <a:t>Send card to be analyzed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827838" y="1952368"/>
            <a:ext cx="3840162" cy="3884870"/>
          </a:xfrm>
        </p:spPr>
        <p:txBody>
          <a:bodyPr/>
          <a:lstStyle/>
          <a:p>
            <a:r>
              <a:rPr lang="en-US" dirty="0"/>
              <a:t>Test done at local lab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C:\Users\sawatson\AppData\Local\Microsoft\Windows\Temporary Internet Files\Content.Outlook\RAWHQC7Q\Great sample-1-back s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9" b="14848"/>
          <a:stretch>
            <a:fillRect/>
          </a:stretch>
        </p:blipFill>
        <p:spPr bwMode="auto">
          <a:xfrm>
            <a:off x="2838450" y="3829050"/>
            <a:ext cx="2400300" cy="9715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sawatson\AppData\Local\Microsoft\Windows\Temporary Internet Files\Content.Outlook\RAWHQC7Q\Great sample-1-Front s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28"/>
          <a:stretch>
            <a:fillRect/>
          </a:stretch>
        </p:blipFill>
        <p:spPr bwMode="auto">
          <a:xfrm>
            <a:off x="2811660" y="4876206"/>
            <a:ext cx="2415779" cy="99179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sawatson\AppData\Local\Microsoft\Windows\Temporary Internet Files\Content.Outlook\RAWHQC7Q\Unacceptable sample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35"/>
          <a:stretch>
            <a:fillRect/>
          </a:stretch>
        </p:blipFill>
        <p:spPr bwMode="auto">
          <a:xfrm>
            <a:off x="5924550" y="3829051"/>
            <a:ext cx="2286000" cy="98941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sawatson\AppData\Local\Microsoft\Windows\Temporary Internet Files\Content.Outlook\RAWHQC7Q\Unacceptable sample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35"/>
          <a:stretch>
            <a:fillRect/>
          </a:stretch>
        </p:blipFill>
        <p:spPr bwMode="auto">
          <a:xfrm>
            <a:off x="5924550" y="4800600"/>
            <a:ext cx="2286000" cy="9906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1424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37" y="189673"/>
            <a:ext cx="8606550" cy="6735562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0" y="1968500"/>
            <a:ext cx="49022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1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C1F2A-52A2-0347-A8A6-24B199EA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/>
              <a:t>DREAM study </a:t>
            </a:r>
            <a:br>
              <a:rPr lang="en-US" sz="2500"/>
            </a:br>
            <a:r>
              <a:rPr lang="en-US" sz="2500"/>
              <a:t>DRy Eye Assessment and Management (DREAM)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29E80-91DA-054A-A8A1-E28D213E8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720" y="2133600"/>
            <a:ext cx="4673600" cy="3777622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Supplementation with high dose fish oil or olive oil helped alleviate the symptoms and improve objective signs of dry eye disease (DED) similarly</a:t>
            </a:r>
          </a:p>
          <a:p>
            <a:r>
              <a:rPr lang="en-US" sz="1500" dirty="0">
                <a:solidFill>
                  <a:srgbClr val="000000"/>
                </a:solidFill>
              </a:rPr>
              <a:t>RCT  </a:t>
            </a:r>
          </a:p>
          <a:p>
            <a:r>
              <a:rPr lang="en-US" sz="1500" dirty="0">
                <a:solidFill>
                  <a:srgbClr val="000000"/>
                </a:solidFill>
              </a:rPr>
              <a:t>NEI -sponsored study </a:t>
            </a:r>
          </a:p>
          <a:p>
            <a:r>
              <a:rPr lang="en-US" sz="1500" dirty="0">
                <a:solidFill>
                  <a:srgbClr val="000000"/>
                </a:solidFill>
              </a:rPr>
              <a:t>Fish oil (2,000 mg EPA and 1,000 mg DHA daily) or refined olive oil (5,000 mg daily, intended as a placebo) </a:t>
            </a:r>
          </a:p>
          <a:p>
            <a:r>
              <a:rPr lang="en-US" sz="1500" dirty="0">
                <a:solidFill>
                  <a:srgbClr val="000000"/>
                </a:solidFill>
              </a:rPr>
              <a:t>12-month period</a:t>
            </a:r>
          </a:p>
          <a:p>
            <a:r>
              <a:rPr lang="en-US" sz="1500" dirty="0">
                <a:solidFill>
                  <a:srgbClr val="000000"/>
                </a:solidFill>
              </a:rPr>
              <a:t>329 patients – omega-3 group </a:t>
            </a:r>
          </a:p>
          <a:p>
            <a:r>
              <a:rPr lang="en-US" sz="1500" dirty="0">
                <a:solidFill>
                  <a:srgbClr val="000000"/>
                </a:solidFill>
              </a:rPr>
              <a:t>170 patients – olive oil group  </a:t>
            </a:r>
          </a:p>
          <a:p>
            <a:endParaRPr lang="en-US" sz="1500" dirty="0">
              <a:solidFill>
                <a:srgbClr val="000000"/>
              </a:solidFill>
            </a:endParaRP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22D47DD-6D29-7645-B764-3A91F8514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384" y="645106"/>
            <a:ext cx="3922691" cy="524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9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985" y="833718"/>
            <a:ext cx="9009897" cy="5744062"/>
          </a:xfrm>
        </p:spPr>
      </p:pic>
    </p:spTree>
    <p:extLst>
      <p:ext uri="{BB962C8B-B14F-4D97-AF65-F5344CB8AC3E}">
        <p14:creationId xmlns:p14="http://schemas.microsoft.com/office/powerpoint/2010/main" val="529111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>
                <a:latin typeface="News Gothic MT"/>
                <a:cs typeface="News Gothic MT"/>
              </a:rPr>
              <a:t>Kathryn, 58 year old Caucasian Female</a:t>
            </a:r>
          </a:p>
        </p:txBody>
      </p:sp>
      <p:sp>
        <p:nvSpPr>
          <p:cNvPr id="11264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>
                <a:solidFill>
                  <a:srgbClr val="000000"/>
                </a:solidFill>
                <a:latin typeface="News Gothic MT"/>
                <a:cs typeface="News Gothic MT"/>
              </a:rPr>
              <a:t>Eyes hurt, ache, feel sandy, feel swollen</a:t>
            </a:r>
          </a:p>
          <a:p>
            <a:pPr eaLnBrk="1" hangingPunct="1">
              <a:lnSpc>
                <a:spcPct val="90000"/>
              </a:lnSpc>
            </a:pPr>
            <a:r>
              <a:rPr lang="en-US" sz="2000">
                <a:solidFill>
                  <a:srgbClr val="000000"/>
                </a:solidFill>
                <a:latin typeface="News Gothic MT"/>
                <a:cs typeface="News Gothic MT"/>
              </a:rPr>
              <a:t>Needs to blink to see better</a:t>
            </a:r>
          </a:p>
          <a:p>
            <a:pPr eaLnBrk="1" hangingPunct="1">
              <a:lnSpc>
                <a:spcPct val="90000"/>
              </a:lnSpc>
            </a:pPr>
            <a:r>
              <a:rPr lang="en-US" sz="2000">
                <a:solidFill>
                  <a:srgbClr val="000000"/>
                </a:solidFill>
                <a:latin typeface="News Gothic MT"/>
                <a:cs typeface="News Gothic MT"/>
              </a:rPr>
              <a:t>Hard to read small print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>
                <a:solidFill>
                  <a:srgbClr val="000000"/>
                </a:solidFill>
                <a:latin typeface="News Gothic MT"/>
                <a:cs typeface="News Gothic MT"/>
              </a:rPr>
              <a:t>No </a:t>
            </a:r>
            <a:r>
              <a:rPr lang="en-US" sz="2000" err="1">
                <a:solidFill>
                  <a:srgbClr val="000000"/>
                </a:solidFill>
                <a:latin typeface="News Gothic MT"/>
                <a:cs typeface="News Gothic MT"/>
              </a:rPr>
              <a:t>eyedrops</a:t>
            </a:r>
            <a:r>
              <a:rPr lang="en-US" sz="2000">
                <a:solidFill>
                  <a:srgbClr val="000000"/>
                </a:solidFill>
                <a:latin typeface="News Gothic MT"/>
                <a:cs typeface="News Gothic MT"/>
              </a:rPr>
              <a:t> used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>
              <a:solidFill>
                <a:srgbClr val="000000"/>
              </a:solidFill>
              <a:latin typeface="News Gothic MT"/>
              <a:cs typeface="News Gothic MT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>
                <a:solidFill>
                  <a:srgbClr val="000000"/>
                </a:solidFill>
                <a:latin typeface="News Gothic MT"/>
                <a:cs typeface="News Gothic MT"/>
              </a:rPr>
              <a:t>Medical history significant for </a:t>
            </a:r>
            <a:r>
              <a:rPr lang="en-US" sz="2000" err="1">
                <a:solidFill>
                  <a:srgbClr val="000000"/>
                </a:solidFill>
                <a:latin typeface="News Gothic MT"/>
                <a:cs typeface="News Gothic MT"/>
              </a:rPr>
              <a:t>Sjögren’</a:t>
            </a:r>
            <a:r>
              <a:rPr lang="en-US" altLang="ja-JP" sz="2000" err="1">
                <a:solidFill>
                  <a:srgbClr val="000000"/>
                </a:solidFill>
                <a:latin typeface="News Gothic MT"/>
                <a:cs typeface="News Gothic MT"/>
              </a:rPr>
              <a:t>s</a:t>
            </a:r>
            <a:r>
              <a:rPr lang="en-US" altLang="ja-JP" sz="2000">
                <a:solidFill>
                  <a:srgbClr val="000000"/>
                </a:solidFill>
                <a:latin typeface="News Gothic MT"/>
                <a:cs typeface="News Gothic MT"/>
              </a:rPr>
              <a:t> disease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ja-JP" sz="2000">
                <a:solidFill>
                  <a:srgbClr val="000000"/>
                </a:solidFill>
                <a:latin typeface="News Gothic MT"/>
                <a:cs typeface="News Gothic MT"/>
              </a:rPr>
              <a:t>Referred by rheumatology for evaluation </a:t>
            </a:r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None/>
            </a:pPr>
            <a:endParaRPr lang="en-US" altLang="ja-JP" sz="2000">
              <a:solidFill>
                <a:srgbClr val="000000"/>
              </a:solidFill>
              <a:latin typeface="News Gothic MT"/>
              <a:cs typeface="News Gothic MT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ja-JP" sz="2000">
                <a:solidFill>
                  <a:srgbClr val="000000"/>
                </a:solidFill>
                <a:latin typeface="News Gothic MT"/>
                <a:cs typeface="News Gothic MT"/>
              </a:rPr>
              <a:t>Corrected VA 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ja-JP" sz="2000">
                <a:solidFill>
                  <a:srgbClr val="000000"/>
                </a:solidFill>
                <a:latin typeface="News Gothic MT"/>
                <a:cs typeface="News Gothic MT"/>
              </a:rPr>
              <a:t>OD 20/20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ja-JP" sz="2000">
                <a:solidFill>
                  <a:srgbClr val="000000"/>
                </a:solidFill>
                <a:latin typeface="News Gothic MT"/>
                <a:cs typeface="News Gothic MT"/>
              </a:rPr>
              <a:t>OS 20/20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endParaRPr lang="en-US" sz="2000">
              <a:latin typeface="News Gothic MT"/>
              <a:cs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97720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6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6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6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6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6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26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26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News Gothic MT"/>
                <a:cs typeface="News Gothic MT"/>
              </a:rPr>
              <a:t>Kathryn Examination</a:t>
            </a:r>
          </a:p>
        </p:txBody>
      </p:sp>
      <p:sp>
        <p:nvSpPr>
          <p:cNvPr id="79874" name="Rectangle 3"/>
          <p:cNvSpPr>
            <a:spLocks noGrp="1" noChangeArrowheads="1"/>
          </p:cNvSpPr>
          <p:nvPr>
            <p:ph idx="1"/>
          </p:nvPr>
        </p:nvSpPr>
        <p:spPr>
          <a:xfrm>
            <a:off x="2118360" y="1804086"/>
            <a:ext cx="5655136" cy="4769709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News Gothic MT"/>
                <a:cs typeface="News Gothic MT"/>
              </a:rPr>
              <a:t>1+ ptosis OU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News Gothic MT"/>
                <a:cs typeface="News Gothic MT"/>
              </a:rPr>
              <a:t>OD 2+ nasal, 1+ temp </a:t>
            </a:r>
            <a:r>
              <a:rPr lang="en-US" sz="2000" dirty="0" err="1">
                <a:solidFill>
                  <a:srgbClr val="000000"/>
                </a:solidFill>
                <a:latin typeface="News Gothic MT"/>
                <a:cs typeface="News Gothic MT"/>
              </a:rPr>
              <a:t>NaF</a:t>
            </a:r>
            <a:r>
              <a:rPr lang="en-US" sz="2000" dirty="0">
                <a:solidFill>
                  <a:srgbClr val="000000"/>
                </a:solidFill>
                <a:latin typeface="News Gothic MT"/>
                <a:cs typeface="News Gothic MT"/>
              </a:rPr>
              <a:t> stain, 1+ nasal and temporal LG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News Gothic MT"/>
                <a:cs typeface="News Gothic MT"/>
              </a:rPr>
              <a:t>OS 2+ nasal, 1+ temp </a:t>
            </a:r>
            <a:r>
              <a:rPr lang="en-US" sz="2000" dirty="0" err="1">
                <a:solidFill>
                  <a:srgbClr val="000000"/>
                </a:solidFill>
                <a:latin typeface="News Gothic MT"/>
                <a:cs typeface="News Gothic MT"/>
              </a:rPr>
              <a:t>NaF</a:t>
            </a:r>
            <a:r>
              <a:rPr lang="en-US" sz="2000" dirty="0">
                <a:solidFill>
                  <a:srgbClr val="000000"/>
                </a:solidFill>
                <a:latin typeface="News Gothic MT"/>
                <a:cs typeface="News Gothic MT"/>
              </a:rPr>
              <a:t> stain, 3+ nasal, 1+ temporal LG stain 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News Gothic MT"/>
                <a:cs typeface="News Gothic MT"/>
              </a:rPr>
              <a:t>OD trace inferior PEK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News Gothic MT"/>
                <a:cs typeface="News Gothic MT"/>
              </a:rPr>
              <a:t>OS 1+ inferior PEK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News Gothic MT"/>
                <a:cs typeface="News Gothic MT"/>
              </a:rPr>
              <a:t>Reduced tear meniscus OU   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News Gothic MT"/>
                <a:cs typeface="News Gothic MT"/>
              </a:rPr>
              <a:t>TBUT OD 3 seconds OS 4 seconds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News Gothic MT"/>
                <a:cs typeface="News Gothic MT"/>
              </a:rPr>
              <a:t>Map dot fingerprint dystrophy OU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News Gothic MT"/>
                <a:cs typeface="News Gothic MT"/>
              </a:rPr>
              <a:t>Normal intraocular pressures and retinal exam OU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496" y="4822077"/>
            <a:ext cx="2882145" cy="20359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496" y="2327643"/>
            <a:ext cx="2894504" cy="2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9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9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98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9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98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98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2C7C9F"/>
                </a:solidFill>
                <a:latin typeface="News Gothic MT"/>
                <a:cs typeface="News Gothic MT"/>
              </a:rPr>
              <a:t>Kathryn Examination</a:t>
            </a:r>
          </a:p>
        </p:txBody>
      </p:sp>
      <p:sp>
        <p:nvSpPr>
          <p:cNvPr id="7987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dirty="0">
                <a:solidFill>
                  <a:srgbClr val="000000"/>
                </a:solidFill>
                <a:latin typeface="News Gothic MT"/>
                <a:cs typeface="News Gothic MT"/>
              </a:rPr>
              <a:t>Normal color vision OU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dirty="0">
                <a:solidFill>
                  <a:srgbClr val="000000"/>
                </a:solidFill>
                <a:latin typeface="News Gothic MT"/>
                <a:cs typeface="News Gothic MT"/>
              </a:rPr>
              <a:t>Normal </a:t>
            </a:r>
            <a:r>
              <a:rPr lang="en-US" dirty="0" err="1">
                <a:solidFill>
                  <a:srgbClr val="000000"/>
                </a:solidFill>
                <a:latin typeface="News Gothic MT"/>
                <a:cs typeface="News Gothic MT"/>
              </a:rPr>
              <a:t>Amsler</a:t>
            </a:r>
            <a:r>
              <a:rPr lang="en-US" dirty="0">
                <a:solidFill>
                  <a:srgbClr val="000000"/>
                </a:solidFill>
                <a:latin typeface="News Gothic MT"/>
                <a:cs typeface="News Gothic MT"/>
              </a:rPr>
              <a:t> grid OU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dirty="0">
                <a:solidFill>
                  <a:srgbClr val="000000"/>
                </a:solidFill>
                <a:latin typeface="News Gothic MT"/>
                <a:cs typeface="News Gothic MT"/>
              </a:rPr>
              <a:t>Normal OCT of macula OU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dirty="0">
                <a:solidFill>
                  <a:srgbClr val="000000"/>
                </a:solidFill>
                <a:latin typeface="News Gothic MT"/>
                <a:cs typeface="News Gothic MT"/>
              </a:rPr>
              <a:t>Normal 10-2 visual field OU</a:t>
            </a:r>
          </a:p>
          <a:p>
            <a:pPr marL="0" inden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None/>
            </a:pPr>
            <a:endParaRPr lang="en-US" dirty="0">
              <a:solidFill>
                <a:srgbClr val="000000"/>
              </a:solidFill>
              <a:latin typeface="News Gothic MT"/>
              <a:cs typeface="News Gothic MT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dirty="0">
                <a:solidFill>
                  <a:srgbClr val="000000"/>
                </a:solidFill>
                <a:latin typeface="News Gothic MT"/>
                <a:cs typeface="News Gothic MT"/>
              </a:rPr>
              <a:t>Tear Lab OD 318, OS 299 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dirty="0">
                <a:solidFill>
                  <a:srgbClr val="000000"/>
                </a:solidFill>
                <a:latin typeface="News Gothic MT"/>
                <a:cs typeface="News Gothic MT"/>
              </a:rPr>
              <a:t>Normal intraocular pressures 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dirty="0">
                <a:solidFill>
                  <a:srgbClr val="000000"/>
                </a:solidFill>
                <a:latin typeface="News Gothic MT"/>
                <a:cs typeface="News Gothic MT"/>
              </a:rPr>
              <a:t>Normal dilated examination OU</a:t>
            </a:r>
            <a:endParaRPr lang="en-US" sz="2000" dirty="0">
              <a:solidFill>
                <a:srgbClr val="000000"/>
              </a:solidFill>
              <a:latin typeface="News Gothic MT"/>
              <a:cs typeface="News Gothic MT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endParaRPr lang="en-US" dirty="0">
              <a:solidFill>
                <a:srgbClr val="000000"/>
              </a:solidFill>
              <a:latin typeface="News Gothic MT"/>
              <a:cs typeface="News Gothic M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579" y="3931061"/>
            <a:ext cx="1835506" cy="1860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661" y="1853515"/>
            <a:ext cx="3671213" cy="1918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085" y="5275147"/>
            <a:ext cx="2172128" cy="1496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75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9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98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9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98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2C7C9F"/>
                </a:solidFill>
                <a:latin typeface="News Gothic MT"/>
                <a:cs typeface="News Gothic MT"/>
              </a:rPr>
              <a:t>Kathryn Treatment</a:t>
            </a:r>
          </a:p>
        </p:txBody>
      </p:sp>
      <p:sp>
        <p:nvSpPr>
          <p:cNvPr id="15462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News Gothic MT"/>
                <a:cs typeface="News Gothic MT"/>
              </a:rPr>
              <a:t>Monitor ptosis – not interested in surgical correction at this time 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News Gothic MT"/>
                <a:cs typeface="News Gothic MT"/>
              </a:rPr>
              <a:t>Eyelid hygiene including warm compresses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endParaRPr lang="en-US" sz="2000" dirty="0">
              <a:solidFill>
                <a:srgbClr val="000000"/>
              </a:solidFill>
              <a:latin typeface="News Gothic MT"/>
              <a:cs typeface="News Gothic MT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News Gothic MT"/>
                <a:cs typeface="News Gothic MT"/>
              </a:rPr>
              <a:t>Cyclosporine 0.05% bid OU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News Gothic MT"/>
                <a:cs typeface="News Gothic MT"/>
              </a:rPr>
              <a:t>Non-preserved </a:t>
            </a:r>
            <a:r>
              <a:rPr lang="en-US" sz="2000" dirty="0" err="1">
                <a:solidFill>
                  <a:srgbClr val="000000"/>
                </a:solidFill>
                <a:latin typeface="News Gothic MT"/>
                <a:cs typeface="News Gothic MT"/>
              </a:rPr>
              <a:t>Optive</a:t>
            </a:r>
            <a:r>
              <a:rPr lang="en-US" sz="2000" dirty="0">
                <a:solidFill>
                  <a:srgbClr val="000000"/>
                </a:solidFill>
                <a:latin typeface="News Gothic MT"/>
                <a:cs typeface="News Gothic MT"/>
              </a:rPr>
              <a:t> and Oasis artificial tears as needed 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News Gothic MT"/>
                <a:cs typeface="News Gothic MT"/>
              </a:rPr>
              <a:t>Lubricant ointment at night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News Gothic MT"/>
                <a:cs typeface="News Gothic MT"/>
              </a:rPr>
              <a:t>Frequent breaks on the computer 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 err="1">
                <a:solidFill>
                  <a:srgbClr val="000000"/>
                </a:solidFill>
                <a:latin typeface="News Gothic MT"/>
                <a:cs typeface="News Gothic MT"/>
              </a:rPr>
              <a:t>HydroEye</a:t>
            </a:r>
            <a:r>
              <a:rPr lang="en-US" sz="2000" dirty="0">
                <a:solidFill>
                  <a:srgbClr val="000000"/>
                </a:solidFill>
                <a:latin typeface="News Gothic MT"/>
                <a:cs typeface="News Gothic MT"/>
              </a:rPr>
              <a:t> Omega 3 fatty acids </a:t>
            </a:r>
            <a:r>
              <a:rPr lang="en-US" sz="2000" dirty="0">
                <a:latin typeface="News Gothic MT"/>
                <a:cs typeface="News Gothic MT"/>
              </a:rPr>
              <a:t> </a:t>
            </a:r>
          </a:p>
          <a:p>
            <a:r>
              <a:rPr lang="en-US" sz="2000" dirty="0">
                <a:solidFill>
                  <a:srgbClr val="000000"/>
                </a:solidFill>
                <a:latin typeface="News Gothic MT"/>
                <a:cs typeface="News Gothic MT"/>
              </a:rPr>
              <a:t>Monitor cataracts yearly 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None/>
            </a:pPr>
            <a:endParaRPr lang="en-US" dirty="0">
              <a:solidFill>
                <a:srgbClr val="000000"/>
              </a:solidFill>
              <a:latin typeface="News Gothic MT"/>
              <a:cs typeface="News Gothic MT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032" y="6075363"/>
            <a:ext cx="3113968" cy="73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305" y="2664586"/>
            <a:ext cx="1364307" cy="1287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4032" y="4483100"/>
            <a:ext cx="2598594" cy="144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9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4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4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4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4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4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4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4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C7C9F"/>
                </a:solidFill>
                <a:latin typeface="News Gothic MT"/>
                <a:cs typeface="News Gothic MT"/>
              </a:rPr>
              <a:t>Kathryn</a:t>
            </a:r>
            <a:r>
              <a:rPr lang="en-US" dirty="0">
                <a:solidFill>
                  <a:srgbClr val="2C7C9F"/>
                </a:solidFill>
                <a:latin typeface="Georgia"/>
                <a:cs typeface="Georgia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  <a:latin typeface="News Gothic MT"/>
                <a:cs typeface="News Gothic MT"/>
              </a:rPr>
              <a:t>With time, added </a:t>
            </a:r>
            <a:r>
              <a:rPr lang="en-US" err="1">
                <a:solidFill>
                  <a:srgbClr val="000000"/>
                </a:solidFill>
                <a:latin typeface="News Gothic MT"/>
                <a:cs typeface="News Gothic MT"/>
              </a:rPr>
              <a:t>punctal</a:t>
            </a:r>
            <a:r>
              <a:rPr lang="en-US">
                <a:solidFill>
                  <a:srgbClr val="000000"/>
                </a:solidFill>
                <a:latin typeface="News Gothic MT"/>
                <a:cs typeface="News Gothic MT"/>
              </a:rPr>
              <a:t> plugs </a:t>
            </a:r>
          </a:p>
          <a:p>
            <a:r>
              <a:rPr lang="en-US">
                <a:solidFill>
                  <a:srgbClr val="000000"/>
                </a:solidFill>
                <a:latin typeface="News Gothic MT"/>
                <a:cs typeface="News Gothic MT"/>
              </a:rPr>
              <a:t>Moisture goggles at night </a:t>
            </a:r>
          </a:p>
          <a:p>
            <a:r>
              <a:rPr lang="en-US">
                <a:solidFill>
                  <a:srgbClr val="000000"/>
                </a:solidFill>
                <a:latin typeface="News Gothic MT"/>
                <a:cs typeface="News Gothic MT"/>
              </a:rPr>
              <a:t>Humidifier at night and near desk at work </a:t>
            </a:r>
          </a:p>
          <a:p>
            <a:pPr marL="0" indent="0">
              <a:buNone/>
            </a:pPr>
            <a:endParaRPr lang="en-US">
              <a:solidFill>
                <a:srgbClr val="000000"/>
              </a:solidFill>
              <a:latin typeface="News Gothic MT"/>
              <a:cs typeface="News Gothic MT"/>
            </a:endParaRPr>
          </a:p>
          <a:p>
            <a:r>
              <a:rPr lang="en-US">
                <a:solidFill>
                  <a:srgbClr val="000000"/>
                </a:solidFill>
                <a:latin typeface="News Gothic MT"/>
                <a:cs typeface="News Gothic MT"/>
              </a:rPr>
              <a:t>Eyes much more comfortable </a:t>
            </a:r>
          </a:p>
          <a:p>
            <a:r>
              <a:rPr lang="en-US">
                <a:solidFill>
                  <a:srgbClr val="000000"/>
                </a:solidFill>
                <a:latin typeface="News Gothic MT"/>
                <a:cs typeface="News Gothic MT"/>
              </a:rPr>
              <a:t>No dryness, no pain, no ache</a:t>
            </a:r>
          </a:p>
          <a:p>
            <a:r>
              <a:rPr lang="en-US">
                <a:solidFill>
                  <a:srgbClr val="000000"/>
                </a:solidFill>
                <a:latin typeface="News Gothic MT"/>
                <a:cs typeface="News Gothic MT"/>
              </a:rPr>
              <a:t>Resolved sandy and swollen sensation </a:t>
            </a:r>
          </a:p>
          <a:p>
            <a:r>
              <a:rPr lang="en-US">
                <a:solidFill>
                  <a:srgbClr val="000000"/>
                </a:solidFill>
                <a:latin typeface="News Gothic MT"/>
                <a:cs typeface="News Gothic MT"/>
              </a:rPr>
              <a:t>Vision improved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042" y="4267836"/>
            <a:ext cx="2908399" cy="2601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659" y="2087234"/>
            <a:ext cx="20320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1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09ED4-AFA0-614D-8FFC-1C9CDFB9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Vitamin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8C556-4950-7949-AA24-85251273A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6203914" cy="3777622"/>
          </a:xfrm>
        </p:spPr>
        <p:txBody>
          <a:bodyPr>
            <a:normAutofit/>
          </a:bodyPr>
          <a:lstStyle/>
          <a:p>
            <a:r>
              <a:rPr lang="en-US" dirty="0"/>
              <a:t>Vital for corneal and conjunctival epithelial cell health </a:t>
            </a:r>
          </a:p>
          <a:p>
            <a:r>
              <a:rPr lang="en-US" dirty="0"/>
              <a:t>Necessary for the immune system to function</a:t>
            </a:r>
          </a:p>
          <a:p>
            <a:r>
              <a:rPr lang="en-US" dirty="0"/>
              <a:t>Needed for goblet cell and lacrimal gland production of a variety of mucins for the base layer of the tear film</a:t>
            </a:r>
          </a:p>
          <a:p>
            <a:endParaRPr lang="en-US" dirty="0"/>
          </a:p>
          <a:p>
            <a:r>
              <a:rPr lang="en-US" dirty="0"/>
              <a:t>Sources of Vitamin A</a:t>
            </a:r>
          </a:p>
          <a:p>
            <a:r>
              <a:rPr lang="en-US" dirty="0"/>
              <a:t>Red, orange, yellow, and dark green leafy vegetables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B2E8BD-D428-C54B-9935-D1486BE40117}"/>
              </a:ext>
            </a:extLst>
          </p:cNvPr>
          <p:cNvSpPr txBox="1"/>
          <p:nvPr/>
        </p:nvSpPr>
        <p:spPr>
          <a:xfrm>
            <a:off x="148697" y="6300076"/>
            <a:ext cx="98828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000" dirty="0" err="1"/>
              <a:t>Odaka</a:t>
            </a:r>
            <a:r>
              <a:rPr lang="en-US" sz="1000" dirty="0"/>
              <a:t> A, </a:t>
            </a:r>
            <a:r>
              <a:rPr lang="en-US" sz="1000" dirty="0" err="1"/>
              <a:t>Toshida</a:t>
            </a:r>
            <a:r>
              <a:rPr lang="en-US" sz="1000" dirty="0"/>
              <a:t> H, </a:t>
            </a:r>
            <a:r>
              <a:rPr lang="en-US" sz="1000" dirty="0" err="1"/>
              <a:t>Ohta</a:t>
            </a:r>
            <a:r>
              <a:rPr lang="en-US" sz="1000" dirty="0"/>
              <a:t> T, et al. Efficacy of retinol palmitate eye drops for dry eye in rabbits with lacrimal gland resection. </a:t>
            </a:r>
            <a:r>
              <a:rPr lang="en-US" sz="1000" dirty="0" err="1"/>
              <a:t>Clin</a:t>
            </a:r>
            <a:r>
              <a:rPr lang="en-US" sz="1000" dirty="0"/>
              <a:t> </a:t>
            </a:r>
            <a:r>
              <a:rPr lang="en-US" sz="1000" dirty="0" err="1"/>
              <a:t>Ophthalmol</a:t>
            </a:r>
            <a:r>
              <a:rPr lang="en-US" sz="1000" dirty="0"/>
              <a:t>. 2012;6:1585-93.</a:t>
            </a:r>
          </a:p>
          <a:p>
            <a:pPr fontAlgn="base"/>
            <a:r>
              <a:rPr lang="en-US" sz="1000" dirty="0" err="1"/>
              <a:t>Ubels</a:t>
            </a:r>
            <a:r>
              <a:rPr lang="en-US" sz="1000" dirty="0"/>
              <a:t> JL, Dennis MH, </a:t>
            </a:r>
            <a:r>
              <a:rPr lang="en-US" sz="1000" dirty="0" err="1"/>
              <a:t>Rigatti</a:t>
            </a:r>
            <a:r>
              <a:rPr lang="en-US" sz="1000" dirty="0"/>
              <a:t> BW, et al. Nuclear retinoic acid receptors in the lacrimal gland. </a:t>
            </a:r>
            <a:r>
              <a:rPr lang="en-US" sz="1000" dirty="0" err="1"/>
              <a:t>Curr</a:t>
            </a:r>
            <a:r>
              <a:rPr lang="en-US" sz="1000" dirty="0"/>
              <a:t> Eye Res. 1995 Nov;14(11):1055-62.</a:t>
            </a:r>
          </a:p>
          <a:p>
            <a:pPr fontAlgn="base"/>
            <a:r>
              <a:rPr lang="en-US" sz="1000" dirty="0" err="1"/>
              <a:t>Ubels</a:t>
            </a:r>
            <a:r>
              <a:rPr lang="en-US" sz="1000" dirty="0"/>
              <a:t> JL, </a:t>
            </a:r>
            <a:r>
              <a:rPr lang="en-US" sz="1000" dirty="0" err="1"/>
              <a:t>MacRae</a:t>
            </a:r>
            <a:r>
              <a:rPr lang="en-US" sz="1000" dirty="0"/>
              <a:t> SM. Vitamin A is present as retinol in the tears of humans and rabbits. </a:t>
            </a:r>
            <a:r>
              <a:rPr lang="en-US" sz="1000" dirty="0" err="1"/>
              <a:t>Curr</a:t>
            </a:r>
            <a:r>
              <a:rPr lang="en-US" sz="1000" dirty="0"/>
              <a:t> Eye Res. 1984 Jun;3(6):815-22.</a:t>
            </a:r>
          </a:p>
        </p:txBody>
      </p:sp>
      <p:pic>
        <p:nvPicPr>
          <p:cNvPr id="6" name="Picture 5" descr="A close up of food&#10;&#10;Description automatically generated">
            <a:extLst>
              <a:ext uri="{FF2B5EF4-FFF2-40B4-BE49-F238E27FC236}">
                <a16:creationId xmlns:a16="http://schemas.microsoft.com/office/drawing/2014/main" id="{EE14FAED-51B8-E549-971C-081A901F4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088" y="304800"/>
            <a:ext cx="341227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160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09ED4-AFA0-614D-8FFC-1C9CDFB9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Vitamin A Deficiency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8C556-4950-7949-AA24-85251273A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Begin as dry eyes</a:t>
            </a:r>
          </a:p>
          <a:p>
            <a:r>
              <a:rPr lang="en-US" dirty="0"/>
              <a:t>Progress to becoming the leading cause of preventable childhood blindness </a:t>
            </a:r>
          </a:p>
          <a:p>
            <a:r>
              <a:rPr lang="en-US" dirty="0"/>
              <a:t>Vitamin A deficiency almost never seen in the developed world</a:t>
            </a:r>
          </a:p>
          <a:p>
            <a:r>
              <a:rPr lang="en-US" dirty="0"/>
              <a:t>Reports of intentional vitamin A deficiency </a:t>
            </a:r>
          </a:p>
          <a:p>
            <a:pPr lvl="1"/>
            <a:r>
              <a:rPr lang="en-US" dirty="0"/>
              <a:t>A report from the 1960s  </a:t>
            </a:r>
          </a:p>
          <a:p>
            <a:pPr lvl="1"/>
            <a:r>
              <a:rPr lang="en-US" dirty="0"/>
              <a:t>A man deliberately ate a vitamin A-deficient diet</a:t>
            </a:r>
          </a:p>
          <a:p>
            <a:pPr lvl="1"/>
            <a:r>
              <a:rPr lang="en-US" dirty="0"/>
              <a:t>Lived off of bread and lime juice for five years</a:t>
            </a:r>
          </a:p>
          <a:p>
            <a:pPr lvl="1"/>
            <a:r>
              <a:rPr lang="en-US" dirty="0"/>
              <a:t>His eyes developed corneal vascularization and ulceration of the cornea </a:t>
            </a:r>
          </a:p>
          <a:p>
            <a:endParaRPr lang="en-US" dirty="0"/>
          </a:p>
        </p:txBody>
      </p:sp>
      <p:pic>
        <p:nvPicPr>
          <p:cNvPr id="4" name="Picture 3" descr="A picture containing person, face, holding, mouth&#10;&#10;Description automatically generated">
            <a:extLst>
              <a:ext uri="{FF2B5EF4-FFF2-40B4-BE49-F238E27FC236}">
                <a16:creationId xmlns:a16="http://schemas.microsoft.com/office/drawing/2014/main" id="{56169A0A-A670-AB44-B7C2-257B2EE87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787" y="133578"/>
            <a:ext cx="2523698" cy="192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09ED4-AFA0-614D-8FFC-1C9CDFB9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Vitamin A Deficiency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8C556-4950-7949-AA24-85251273A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86296" y="1484416"/>
            <a:ext cx="5504450" cy="44268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Report of a woman in a cult</a:t>
            </a:r>
          </a:p>
          <a:p>
            <a:pPr lvl="1"/>
            <a:r>
              <a:rPr lang="en-US" dirty="0"/>
              <a:t>Lived off of brown rice and herbal tea</a:t>
            </a:r>
          </a:p>
          <a:p>
            <a:pPr lvl="1"/>
            <a:r>
              <a:rPr lang="en-US" dirty="0"/>
              <a:t>Her eyes literally melted and collapsed</a:t>
            </a:r>
          </a:p>
          <a:p>
            <a:r>
              <a:rPr lang="en-US" dirty="0"/>
              <a:t>Report of autistic children</a:t>
            </a:r>
          </a:p>
          <a:p>
            <a:pPr lvl="1"/>
            <a:r>
              <a:rPr lang="en-US" dirty="0"/>
              <a:t>Refused to eat anything but French fries or exclusively bacon, blueberry muffins, and Kool-Aid</a:t>
            </a:r>
          </a:p>
          <a:p>
            <a:pPr lvl="1"/>
            <a:r>
              <a:rPr lang="en-US" dirty="0"/>
              <a:t>Became vitamin A deficient</a:t>
            </a:r>
          </a:p>
          <a:p>
            <a:r>
              <a:rPr lang="en-US" dirty="0"/>
              <a:t>Report from the Bronx </a:t>
            </a:r>
          </a:p>
          <a:p>
            <a:pPr lvl="1"/>
            <a:r>
              <a:rPr lang="en-US" dirty="0"/>
              <a:t>Child refused to eat vegetables</a:t>
            </a:r>
          </a:p>
          <a:p>
            <a:pPr lvl="1"/>
            <a:r>
              <a:rPr lang="en-US" dirty="0"/>
              <a:t>Ate only potato chips, puffed rice cereal with non-fortified soymilk, and juice drinks</a:t>
            </a:r>
          </a:p>
          <a:p>
            <a:pPr lvl="1"/>
            <a:r>
              <a:rPr lang="en-US" dirty="0"/>
              <a:t>Became vitamin A deficient</a:t>
            </a:r>
          </a:p>
          <a:p>
            <a:endParaRPr lang="en-US" dirty="0"/>
          </a:p>
        </p:txBody>
      </p:sp>
      <p:pic>
        <p:nvPicPr>
          <p:cNvPr id="5" name="Picture 4" descr="A picture containing person, indoor, close, teeth&#10;&#10;Description automatically generated">
            <a:extLst>
              <a:ext uri="{FF2B5EF4-FFF2-40B4-BE49-F238E27FC236}">
                <a16:creationId xmlns:a16="http://schemas.microsoft.com/office/drawing/2014/main" id="{130941C0-1546-4C45-B11E-E524E0982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759" y="2652625"/>
            <a:ext cx="3913202" cy="2510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8EC29A-FD93-9E4B-A32F-44F728244AE0}"/>
              </a:ext>
            </a:extLst>
          </p:cNvPr>
          <p:cNvSpPr txBox="1"/>
          <p:nvPr/>
        </p:nvSpPr>
        <p:spPr>
          <a:xfrm>
            <a:off x="6947065" y="6483923"/>
            <a:ext cx="5363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Ocular sequelae of vitamin A deficiency. Sunil </a:t>
            </a:r>
            <a:r>
              <a:rPr lang="en-US" sz="1000" dirty="0" err="1"/>
              <a:t>Karande</a:t>
            </a:r>
            <a:r>
              <a:rPr lang="en-US" sz="1000" dirty="0"/>
              <a:t>, Sujit </a:t>
            </a:r>
            <a:r>
              <a:rPr lang="en-US" sz="1000" dirty="0" err="1"/>
              <a:t>Jagtap</a:t>
            </a:r>
            <a:r>
              <a:rPr lang="en-US" sz="1000" dirty="0"/>
              <a:t> and Richard T Le </a:t>
            </a:r>
            <a:r>
              <a:rPr lang="en-US" sz="1000" dirty="0" err="1"/>
              <a:t>Mesurier</a:t>
            </a:r>
            <a:r>
              <a:rPr lang="en-US" sz="1000" dirty="0"/>
              <a:t> Med J </a:t>
            </a:r>
            <a:r>
              <a:rPr lang="en-US" sz="1000" dirty="0" err="1"/>
              <a:t>Aust</a:t>
            </a:r>
            <a:r>
              <a:rPr lang="en-US" sz="1000" dirty="0"/>
              <a:t> 2008; 188 (5): 308. || </a:t>
            </a:r>
            <a:r>
              <a:rPr lang="en-US" sz="1000" dirty="0" err="1"/>
              <a:t>doi</a:t>
            </a:r>
            <a:r>
              <a:rPr lang="en-US" sz="1000" dirty="0"/>
              <a:t>: 10.5694/j.1326-5377.2008.tb01628.x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7DC9D3-F7BE-7941-9CA6-59E33971A2AB}"/>
              </a:ext>
            </a:extLst>
          </p:cNvPr>
          <p:cNvSpPr txBox="1"/>
          <p:nvPr/>
        </p:nvSpPr>
        <p:spPr>
          <a:xfrm>
            <a:off x="8717867" y="5159173"/>
            <a:ext cx="3047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OD staphyloma 	                OS leukoma</a:t>
            </a:r>
          </a:p>
        </p:txBody>
      </p:sp>
    </p:spTree>
    <p:extLst>
      <p:ext uri="{BB962C8B-B14F-4D97-AF65-F5344CB8AC3E}">
        <p14:creationId xmlns:p14="http://schemas.microsoft.com/office/powerpoint/2010/main" val="213867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A1701-D2F2-8846-9CC1-114BE90AE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Vitamin B6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04DA8-E549-1547-9045-535A88FED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2000" dirty="0"/>
              <a:t>One of the nutrient co-factors required to push the metabolic pathway conversion of GLA to DGLA.</a:t>
            </a:r>
            <a:r>
              <a:rPr lang="en-US" sz="2000" baseline="30000" dirty="0"/>
              <a:t>1,2 </a:t>
            </a:r>
            <a:endParaRPr lang="en-US" sz="2000" dirty="0"/>
          </a:p>
          <a:p>
            <a:pPr fontAlgn="base"/>
            <a:r>
              <a:rPr lang="en-US" sz="2000" dirty="0"/>
              <a:t>Required for the neuronal blink response.</a:t>
            </a:r>
            <a:r>
              <a:rPr lang="en-US" sz="2000" baseline="30000" dirty="0"/>
              <a:t>3 </a:t>
            </a:r>
            <a:endParaRPr lang="en-US" sz="2000" dirty="0"/>
          </a:p>
          <a:p>
            <a:pPr fontAlgn="base"/>
            <a:endParaRPr lang="en-US" sz="2000" dirty="0"/>
          </a:p>
          <a:p>
            <a:pPr fontAlgn="base"/>
            <a:r>
              <a:rPr lang="en-US" sz="2000" dirty="0"/>
              <a:t>Sources of Vitamin B6</a:t>
            </a:r>
          </a:p>
          <a:p>
            <a:pPr fontAlgn="base"/>
            <a:r>
              <a:rPr lang="en-US" sz="2000" dirty="0"/>
              <a:t>Nuts, bananas, and beans</a:t>
            </a:r>
          </a:p>
          <a:p>
            <a:pPr fontAlgn="base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2671D8-959E-F24C-BB06-8EB4A0CCAB4F}"/>
              </a:ext>
            </a:extLst>
          </p:cNvPr>
          <p:cNvSpPr txBox="1"/>
          <p:nvPr/>
        </p:nvSpPr>
        <p:spPr>
          <a:xfrm>
            <a:off x="135469" y="6190830"/>
            <a:ext cx="12033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000" dirty="0"/>
              <a:t>1. </a:t>
            </a:r>
            <a:r>
              <a:rPr lang="en-US" sz="1000" dirty="0" err="1"/>
              <a:t>Horrobin</a:t>
            </a:r>
            <a:r>
              <a:rPr lang="en-US" sz="1000" dirty="0"/>
              <a:t> DF. Essential fatty acid and prostaglandin metabolism in </a:t>
            </a:r>
            <a:r>
              <a:rPr lang="en-US" sz="1000" dirty="0" err="1"/>
              <a:t>Sjögren’s</a:t>
            </a:r>
            <a:r>
              <a:rPr lang="en-US" sz="1000" dirty="0"/>
              <a:t> syndrome, systemic sclerosis and rheumatoid arthritis. </a:t>
            </a:r>
            <a:r>
              <a:rPr lang="en-US" sz="1000" dirty="0" err="1"/>
              <a:t>Scand</a:t>
            </a:r>
            <a:r>
              <a:rPr lang="en-US" sz="1000" dirty="0"/>
              <a:t> J </a:t>
            </a:r>
            <a:r>
              <a:rPr lang="en-US" sz="1000" dirty="0" err="1"/>
              <a:t>Rheumatol</a:t>
            </a:r>
            <a:r>
              <a:rPr lang="en-US" sz="1000" dirty="0"/>
              <a:t> Suppl. 1986;61:242-5.</a:t>
            </a:r>
          </a:p>
          <a:p>
            <a:pPr fontAlgn="base"/>
            <a:r>
              <a:rPr lang="en-US" sz="1000" dirty="0"/>
              <a:t>2. </a:t>
            </a:r>
            <a:r>
              <a:rPr lang="en-US" sz="1000" dirty="0" err="1"/>
              <a:t>Bordoni</a:t>
            </a:r>
            <a:r>
              <a:rPr lang="en-US" sz="1000" dirty="0"/>
              <a:t> A, </a:t>
            </a:r>
            <a:r>
              <a:rPr lang="en-US" sz="1000" dirty="0" err="1"/>
              <a:t>Hrelia</a:t>
            </a:r>
            <a:r>
              <a:rPr lang="en-US" sz="1000" dirty="0"/>
              <a:t> S, </a:t>
            </a:r>
            <a:r>
              <a:rPr lang="en-US" sz="1000" dirty="0" err="1"/>
              <a:t>Lorenzini</a:t>
            </a:r>
            <a:r>
              <a:rPr lang="en-US" sz="1000" dirty="0"/>
              <a:t> A, et al. Dual influence of aging and vitamin B6 deficiency on delta-6-desaturation of essential fatty acids in rat liver microsomes. Prostaglandins </a:t>
            </a:r>
            <a:r>
              <a:rPr lang="en-US" sz="1000" dirty="0" err="1"/>
              <a:t>Leukot</a:t>
            </a:r>
            <a:r>
              <a:rPr lang="en-US" sz="1000" dirty="0"/>
              <a:t> Essent Fatty Acids. 1998 Jun;58(6):417-20.</a:t>
            </a:r>
          </a:p>
          <a:p>
            <a:pPr fontAlgn="base"/>
            <a:r>
              <a:rPr lang="en-US" sz="1000" dirty="0"/>
              <a:t>3. Berman BD, Horovitz SG, Morel B, Hallett M. Neural correlates of blink suppression and the buildup of a natural bodily urge. Neuroimage. 2012 Jan 16;59(2):1441-50. </a:t>
            </a:r>
          </a:p>
        </p:txBody>
      </p:sp>
      <p:pic>
        <p:nvPicPr>
          <p:cNvPr id="8" name="Picture 7" descr="A close up of a fruit&#10;&#10;Description automatically generated">
            <a:extLst>
              <a:ext uri="{FF2B5EF4-FFF2-40B4-BE49-F238E27FC236}">
                <a16:creationId xmlns:a16="http://schemas.microsoft.com/office/drawing/2014/main" id="{2F248444-309B-214D-82E7-BEB0C7EBD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4117" y="3423684"/>
            <a:ext cx="3037342" cy="209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03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8CEEF-AAD5-174C-97FF-BB3623477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4E625-FBBD-D246-BCC5-6E10D72A3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Adjunct therapy in DED </a:t>
            </a:r>
          </a:p>
          <a:p>
            <a:r>
              <a:rPr lang="en-US" dirty="0"/>
              <a:t>Structured to model “real world” conditions</a:t>
            </a:r>
          </a:p>
          <a:p>
            <a:r>
              <a:rPr lang="en-US" dirty="0"/>
              <a:t>Participants could use current DED therapies</a:t>
            </a:r>
          </a:p>
          <a:p>
            <a:pPr lvl="1"/>
            <a:r>
              <a:rPr lang="en-US" sz="1800" dirty="0"/>
              <a:t>Artificial tears, prescription cyclosporine drops, warm lid soaks and fish oil supplements if less than 1,200 mg EPA + DHA daily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11F91B-68C1-0C45-9868-8E5B0617B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6557" y="4527650"/>
            <a:ext cx="2405940" cy="2330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0D400E-B50C-B249-846B-2239C2D6DE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700" y="4831091"/>
            <a:ext cx="2456142" cy="1840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F3E555-296D-A74A-A319-328475E958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4674" y="4514709"/>
            <a:ext cx="2382652" cy="2220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B5F0F4-E1FF-4042-A327-54BDB8FD72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877" y="4953001"/>
            <a:ext cx="3270165" cy="149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207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BD107-36B2-4846-840B-762613091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Vitamin B 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13BDC-7FE3-FA49-A568-AEA4EFB57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4210" y="1658589"/>
            <a:ext cx="8915400" cy="3777622"/>
          </a:xfrm>
        </p:spPr>
        <p:txBody>
          <a:bodyPr>
            <a:normAutofit/>
          </a:bodyPr>
          <a:lstStyle/>
          <a:p>
            <a:r>
              <a:rPr lang="en-US" sz="2000" dirty="0"/>
              <a:t>A</a:t>
            </a:r>
            <a:r>
              <a:rPr lang="en-TH" sz="2000"/>
              <a:t>lso called cobalamin</a:t>
            </a:r>
            <a:endParaRPr lang="en-US" sz="2000" dirty="0"/>
          </a:p>
          <a:p>
            <a:r>
              <a:rPr lang="en-US" sz="2000" dirty="0"/>
              <a:t>W</a:t>
            </a:r>
            <a:r>
              <a:rPr lang="en-TH" sz="2000"/>
              <a:t>ater-soluble vitamin </a:t>
            </a:r>
            <a:endParaRPr lang="en-US" sz="2000" dirty="0"/>
          </a:p>
          <a:p>
            <a:r>
              <a:rPr lang="en-US" sz="2000" dirty="0"/>
              <a:t>I</a:t>
            </a:r>
            <a:r>
              <a:rPr lang="en-TH" sz="2000"/>
              <a:t>nvolved in the metabolism of every cell of the human bod</a:t>
            </a:r>
            <a:r>
              <a:rPr lang="en-US" sz="2000" dirty="0"/>
              <a:t>y</a:t>
            </a:r>
          </a:p>
          <a:p>
            <a:r>
              <a:rPr lang="en-US" sz="2000" dirty="0"/>
              <a:t>C</a:t>
            </a:r>
            <a:r>
              <a:rPr lang="en-TH" sz="2000"/>
              <a:t>ofactor in DNA synthesis, and in fatty acid and amino acid metabolism 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2000" dirty="0"/>
              <a:t>Sources </a:t>
            </a:r>
          </a:p>
          <a:p>
            <a:pPr lvl="1"/>
            <a:r>
              <a:rPr lang="en-US" sz="2000" dirty="0"/>
              <a:t>Fish, meat, poultry, eggs, milk </a:t>
            </a:r>
          </a:p>
          <a:p>
            <a:pPr lvl="1"/>
            <a:r>
              <a:rPr lang="en-US" sz="2000" dirty="0"/>
              <a:t>Clams, sardines, tuna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CC48CA-61AE-A143-A11E-78F94ECC7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144" y="3899646"/>
            <a:ext cx="4763937" cy="2477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C254C1-7E17-1246-94C8-9D3DAC80E363}"/>
              </a:ext>
            </a:extLst>
          </p:cNvPr>
          <p:cNvSpPr txBox="1"/>
          <p:nvPr/>
        </p:nvSpPr>
        <p:spPr>
          <a:xfrm>
            <a:off x="274918" y="6462489"/>
            <a:ext cx="18539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Yamada K (2013). "Chapter 9. Cobalt: Its Role in Health and Disease". In Sigel A, Sigel H, Sigel RK. Interrelations between Essential Metal Ions and Human Diseases. Metal Ions in Life Sciences. </a:t>
            </a:r>
          </a:p>
          <a:p>
            <a:r>
              <a:rPr lang="en-US" sz="1000" i="1" dirty="0"/>
              <a:t>13. Springer. pp. 295–320. </a:t>
            </a:r>
            <a:r>
              <a:rPr lang="en-US" sz="1000" i="1" dirty="0">
                <a:hlinkClick r:id="rId3" tooltip="Digital object identifier"/>
              </a:rPr>
              <a:t>doi</a:t>
            </a:r>
            <a:r>
              <a:rPr lang="en-US" sz="1000" i="1" dirty="0"/>
              <a:t>:</a:t>
            </a:r>
            <a:r>
              <a:rPr lang="en-US" sz="1000" i="1" dirty="0">
                <a:hlinkClick r:id="rId4"/>
              </a:rPr>
              <a:t>10.1007/978-94-007-7500-8_9</a:t>
            </a:r>
            <a:r>
              <a:rPr lang="en-US" sz="1000" i="1" dirty="0"/>
              <a:t>. </a:t>
            </a:r>
            <a:r>
              <a:rPr lang="en-US" sz="1000" i="1" dirty="0">
                <a:hlinkClick r:id="rId5" tooltip="International Standard Book Number"/>
              </a:rPr>
              <a:t>ISBN</a:t>
            </a:r>
            <a:r>
              <a:rPr lang="en-US" sz="1000" i="1" dirty="0"/>
              <a:t> </a:t>
            </a:r>
            <a:r>
              <a:rPr lang="en-US" sz="1000" i="1" dirty="0">
                <a:hlinkClick r:id="rId6" tooltip="Special:BookSources/978-94-007-7499-5"/>
              </a:rPr>
              <a:t>978-94-007-7499-5</a:t>
            </a:r>
            <a:r>
              <a:rPr lang="en-US" sz="1000" i="1" dirty="0"/>
              <a:t>. </a:t>
            </a:r>
            <a:r>
              <a:rPr lang="en-US" sz="1000" i="1" dirty="0">
                <a:hlinkClick r:id="rId7" tooltip="PubMed Identifier"/>
              </a:rPr>
              <a:t>PMID</a:t>
            </a:r>
            <a:r>
              <a:rPr lang="en-US" sz="1000" i="1" dirty="0"/>
              <a:t> </a:t>
            </a:r>
            <a:r>
              <a:rPr lang="en-US" sz="1000" i="1" dirty="0">
                <a:hlinkClick r:id="rId8"/>
              </a:rPr>
              <a:t>24470095</a:t>
            </a:r>
            <a:r>
              <a:rPr lang="en-US" sz="1000" i="1" dirty="0"/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820793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BA72D-1868-064A-97A9-1C53ABC60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Vitamin B12 deficiency and neuropathic ocular pain (NOP)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59F4D-08E1-1045-B841-00E8DB9C4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Study of vitamin B12 deficiency on NOP and symptoms in patients with DED</a:t>
            </a:r>
          </a:p>
          <a:p>
            <a:r>
              <a:rPr lang="en-US" dirty="0"/>
              <a:t>90 patients with severe DED without using ATs </a:t>
            </a:r>
          </a:p>
          <a:p>
            <a:r>
              <a:rPr lang="en-US" dirty="0"/>
              <a:t>Group 1 (n =45) </a:t>
            </a:r>
          </a:p>
          <a:p>
            <a:r>
              <a:rPr lang="en-US" dirty="0"/>
              <a:t>Severe DED and vitamin B12 deficiency </a:t>
            </a:r>
          </a:p>
          <a:p>
            <a:r>
              <a:rPr lang="en-US" dirty="0"/>
              <a:t>Received parenteral vitamin B12 supplement + topical treatment (ATs + cyclosporine)</a:t>
            </a:r>
          </a:p>
          <a:p>
            <a:r>
              <a:rPr lang="en-US" dirty="0"/>
              <a:t>Group 2 (n =45) </a:t>
            </a:r>
          </a:p>
          <a:p>
            <a:r>
              <a:rPr lang="en-US" dirty="0"/>
              <a:t>Severe DED and normal serum vitamin B12 level </a:t>
            </a:r>
          </a:p>
          <a:p>
            <a:r>
              <a:rPr lang="en-US" dirty="0"/>
              <a:t>Received only topical treatment (ATs + cyclosporine)</a:t>
            </a:r>
            <a:endParaRPr lang="en-US" b="1" i="1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57E557-B0E0-6240-BD36-2BE5F372C1F5}"/>
              </a:ext>
            </a:extLst>
          </p:cNvPr>
          <p:cNvSpPr txBox="1"/>
          <p:nvPr/>
        </p:nvSpPr>
        <p:spPr>
          <a:xfrm>
            <a:off x="274320" y="6378222"/>
            <a:ext cx="10205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Ozen</a:t>
            </a:r>
            <a:r>
              <a:rPr lang="en-US" sz="1000" dirty="0"/>
              <a:t> S, Ozer MA, </a:t>
            </a:r>
            <a:r>
              <a:rPr lang="en-US" sz="1000" dirty="0" err="1"/>
              <a:t>Akdemir</a:t>
            </a:r>
            <a:r>
              <a:rPr lang="en-US" sz="1000" dirty="0"/>
              <a:t> MO. Vitamin B12 deficiency evaluation and treatment in severe dry eye disease with neuropathic ocular pain. </a:t>
            </a:r>
          </a:p>
          <a:p>
            <a:r>
              <a:rPr lang="en-US" sz="1000" dirty="0" err="1"/>
              <a:t>Graefes</a:t>
            </a:r>
            <a:r>
              <a:rPr lang="en-US" sz="1000" dirty="0"/>
              <a:t> Arch </a:t>
            </a:r>
            <a:r>
              <a:rPr lang="en-US" sz="1000" dirty="0" err="1"/>
              <a:t>Clin</a:t>
            </a:r>
            <a:r>
              <a:rPr lang="en-US" sz="1000" dirty="0"/>
              <a:t> </a:t>
            </a:r>
            <a:r>
              <a:rPr lang="en-US" sz="1000" dirty="0" err="1"/>
              <a:t>Exp</a:t>
            </a:r>
            <a:r>
              <a:rPr lang="en-US" sz="1000" dirty="0"/>
              <a:t> </a:t>
            </a:r>
            <a:r>
              <a:rPr lang="en-US" sz="1000" dirty="0" err="1"/>
              <a:t>Ophthalmol</a:t>
            </a:r>
            <a:r>
              <a:rPr lang="en-US" sz="1000" dirty="0"/>
              <a:t>. 2017 Mar 15. </a:t>
            </a:r>
            <a:r>
              <a:rPr lang="en-US" sz="1000" dirty="0" err="1"/>
              <a:t>doi</a:t>
            </a:r>
            <a:r>
              <a:rPr lang="en-US" sz="1000" dirty="0"/>
              <a:t>: 10.1007/s00417-017-3632-y. [</a:t>
            </a:r>
            <a:r>
              <a:rPr lang="en-US" sz="1000" dirty="0" err="1"/>
              <a:t>Epub</a:t>
            </a:r>
            <a:r>
              <a:rPr lang="en-US" sz="1000" dirty="0"/>
              <a:t> ahead of print]</a:t>
            </a:r>
          </a:p>
        </p:txBody>
      </p:sp>
    </p:spTree>
    <p:extLst>
      <p:ext uri="{BB962C8B-B14F-4D97-AF65-F5344CB8AC3E}">
        <p14:creationId xmlns:p14="http://schemas.microsoft.com/office/powerpoint/2010/main" val="215196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BA72D-1868-064A-97A9-1C53ABC60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Vitamin B12 deficiency and neuropathic ocular pain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59F4D-08E1-1045-B841-00E8DB9C4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OSDI score</a:t>
            </a:r>
          </a:p>
          <a:p>
            <a:r>
              <a:rPr lang="en-US" dirty="0"/>
              <a:t>3rd OSDI question score (have you experienced painful or sore eyes during last week?)  </a:t>
            </a:r>
          </a:p>
          <a:p>
            <a:r>
              <a:rPr lang="en-US" dirty="0"/>
              <a:t>TBUT</a:t>
            </a:r>
          </a:p>
          <a:p>
            <a:r>
              <a:rPr lang="en-US" dirty="0"/>
              <a:t>Schirmer’s </a:t>
            </a:r>
          </a:p>
          <a:p>
            <a:r>
              <a:rPr lang="en-US" dirty="0"/>
              <a:t>Improved after 12 weeks (p &lt; 0.001 for each group)</a:t>
            </a:r>
            <a:endParaRPr lang="en-US" b="1" i="1" dirty="0"/>
          </a:p>
          <a:p>
            <a:endParaRPr lang="en-US" dirty="0"/>
          </a:p>
          <a:p>
            <a:r>
              <a:rPr lang="en-US" dirty="0"/>
              <a:t>Group 1 mean vitamin B12 level at enrollment was 144.24 ±43.36 </a:t>
            </a:r>
            <a:r>
              <a:rPr lang="en-US" dirty="0" err="1"/>
              <a:t>pg</a:t>
            </a:r>
            <a:r>
              <a:rPr lang="en-US" dirty="0"/>
              <a:t>/ml </a:t>
            </a:r>
          </a:p>
          <a:p>
            <a:r>
              <a:rPr lang="en-US" dirty="0"/>
              <a:t>Group 2  mean vitamin B12 level at enrollment was 417.53 ±87.22 </a:t>
            </a:r>
            <a:r>
              <a:rPr lang="en-US" dirty="0" err="1"/>
              <a:t>pg</a:t>
            </a:r>
            <a:r>
              <a:rPr lang="en-US" dirty="0"/>
              <a:t>/ml  </a:t>
            </a:r>
          </a:p>
          <a:p>
            <a:r>
              <a:rPr lang="en-US" dirty="0"/>
              <a:t>Group 1 reached 450 ±60.563 </a:t>
            </a:r>
            <a:r>
              <a:rPr lang="en-US" dirty="0" err="1"/>
              <a:t>pg</a:t>
            </a:r>
            <a:r>
              <a:rPr lang="en-US" dirty="0"/>
              <a:t>/ml after 12 weeks of treatment</a:t>
            </a:r>
            <a:endParaRPr lang="en-US" b="1" i="1" dirty="0"/>
          </a:p>
          <a:p>
            <a:endParaRPr lang="en-US" b="1" i="1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57E557-B0E0-6240-BD36-2BE5F372C1F5}"/>
              </a:ext>
            </a:extLst>
          </p:cNvPr>
          <p:cNvSpPr txBox="1"/>
          <p:nvPr/>
        </p:nvSpPr>
        <p:spPr>
          <a:xfrm>
            <a:off x="1772356" y="6378222"/>
            <a:ext cx="10419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Ozen</a:t>
            </a:r>
            <a:r>
              <a:rPr lang="en-US" sz="1200" dirty="0"/>
              <a:t> S, Ozer MA, </a:t>
            </a:r>
            <a:r>
              <a:rPr lang="en-US" sz="1200" dirty="0" err="1"/>
              <a:t>Akdemir</a:t>
            </a:r>
            <a:r>
              <a:rPr lang="en-US" sz="1200" dirty="0"/>
              <a:t> MO. Vitamin B12 deficiency evaluation and treatment in severe dry eye disease with neuropathic ocular pain. </a:t>
            </a:r>
          </a:p>
          <a:p>
            <a:r>
              <a:rPr lang="en-US" sz="1200" dirty="0" err="1"/>
              <a:t>Graefes</a:t>
            </a:r>
            <a:r>
              <a:rPr lang="en-US" sz="1200" dirty="0"/>
              <a:t> Arch </a:t>
            </a:r>
            <a:r>
              <a:rPr lang="en-US" sz="1200" dirty="0" err="1"/>
              <a:t>Clin</a:t>
            </a:r>
            <a:r>
              <a:rPr lang="en-US" sz="1200" dirty="0"/>
              <a:t> </a:t>
            </a:r>
            <a:r>
              <a:rPr lang="en-US" sz="1200" dirty="0" err="1"/>
              <a:t>Exp</a:t>
            </a:r>
            <a:r>
              <a:rPr lang="en-US" sz="1200" dirty="0"/>
              <a:t> </a:t>
            </a:r>
            <a:r>
              <a:rPr lang="en-US" sz="1200" dirty="0" err="1"/>
              <a:t>Ophthalmol</a:t>
            </a:r>
            <a:r>
              <a:rPr lang="en-US" sz="1200" dirty="0"/>
              <a:t>. 2017 Mar 15. </a:t>
            </a:r>
            <a:r>
              <a:rPr lang="en-US" sz="1200" dirty="0" err="1"/>
              <a:t>doi</a:t>
            </a:r>
            <a:r>
              <a:rPr lang="en-US" sz="1200" dirty="0"/>
              <a:t>: 10.1007/s00417-017-3632-y. [</a:t>
            </a:r>
            <a:r>
              <a:rPr lang="en-US" sz="1200" dirty="0" err="1"/>
              <a:t>Epub</a:t>
            </a:r>
            <a:r>
              <a:rPr lang="en-US" sz="1200" dirty="0"/>
              <a:t> ahead of print]</a:t>
            </a:r>
          </a:p>
        </p:txBody>
      </p:sp>
    </p:spTree>
    <p:extLst>
      <p:ext uri="{BB962C8B-B14F-4D97-AF65-F5344CB8AC3E}">
        <p14:creationId xmlns:p14="http://schemas.microsoft.com/office/powerpoint/2010/main" val="30792399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BA72D-1868-064A-97A9-1C53ABC60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Vitamin B12 deficiency and neuropathic ocular pain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59F4D-08E1-1045-B841-00E8DB9C4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decrease in the OSDI questionnaire score (-30.80 ±5.24) and 3rd OSDI question score (-2.82 ±0.53) were remarkable in group 1 </a:t>
            </a:r>
            <a:endParaRPr lang="en-US" b="1" i="1" dirty="0"/>
          </a:p>
          <a:p>
            <a:r>
              <a:rPr lang="en-US" dirty="0"/>
              <a:t>Findings indicate that vitamin B12 deficiency is related with NOP</a:t>
            </a:r>
          </a:p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★ </a:t>
            </a:r>
            <a:r>
              <a:rPr lang="en-US" dirty="0"/>
              <a:t>Consider measuring the serum vitamin B12 level in patients with severe DED presenting with resistant ocular pain despite taking topical treatment</a:t>
            </a:r>
            <a:endParaRPr lang="en-US" b="1" i="1" dirty="0"/>
          </a:p>
          <a:p>
            <a:endParaRPr lang="en-US" b="1" i="1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57E557-B0E0-6240-BD36-2BE5F372C1F5}"/>
              </a:ext>
            </a:extLst>
          </p:cNvPr>
          <p:cNvSpPr txBox="1"/>
          <p:nvPr/>
        </p:nvSpPr>
        <p:spPr>
          <a:xfrm>
            <a:off x="1772356" y="6378222"/>
            <a:ext cx="10419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Ozen</a:t>
            </a:r>
            <a:r>
              <a:rPr lang="en-US" sz="1200" dirty="0"/>
              <a:t> S, Ozer MA, </a:t>
            </a:r>
            <a:r>
              <a:rPr lang="en-US" sz="1200" dirty="0" err="1"/>
              <a:t>Akdemir</a:t>
            </a:r>
            <a:r>
              <a:rPr lang="en-US" sz="1200" dirty="0"/>
              <a:t> MO. Vitamin B12 deficiency evaluation and treatment in severe dry eye disease with neuropathic ocular pain. </a:t>
            </a:r>
          </a:p>
          <a:p>
            <a:r>
              <a:rPr lang="en-US" sz="1200" dirty="0" err="1"/>
              <a:t>Graefes</a:t>
            </a:r>
            <a:r>
              <a:rPr lang="en-US" sz="1200" dirty="0"/>
              <a:t> Arch </a:t>
            </a:r>
            <a:r>
              <a:rPr lang="en-US" sz="1200" dirty="0" err="1"/>
              <a:t>Clin</a:t>
            </a:r>
            <a:r>
              <a:rPr lang="en-US" sz="1200" dirty="0"/>
              <a:t> </a:t>
            </a:r>
            <a:r>
              <a:rPr lang="en-US" sz="1200" dirty="0" err="1"/>
              <a:t>Exp</a:t>
            </a:r>
            <a:r>
              <a:rPr lang="en-US" sz="1200" dirty="0"/>
              <a:t> </a:t>
            </a:r>
            <a:r>
              <a:rPr lang="en-US" sz="1200" dirty="0" err="1"/>
              <a:t>Ophthalmol</a:t>
            </a:r>
            <a:r>
              <a:rPr lang="en-US" sz="1200" dirty="0"/>
              <a:t>. 2017 Mar 15. </a:t>
            </a:r>
            <a:r>
              <a:rPr lang="en-US" sz="1200" dirty="0" err="1"/>
              <a:t>doi</a:t>
            </a:r>
            <a:r>
              <a:rPr lang="en-US" sz="1200" dirty="0"/>
              <a:t>: 10.1007/s00417-017-3632-y. [</a:t>
            </a:r>
            <a:r>
              <a:rPr lang="en-US" sz="1200" dirty="0" err="1"/>
              <a:t>Epub</a:t>
            </a:r>
            <a:r>
              <a:rPr lang="en-US" sz="1200" dirty="0"/>
              <a:t> ahead of print]</a:t>
            </a:r>
          </a:p>
        </p:txBody>
      </p:sp>
    </p:spTree>
    <p:extLst>
      <p:ext uri="{BB962C8B-B14F-4D97-AF65-F5344CB8AC3E}">
        <p14:creationId xmlns:p14="http://schemas.microsoft.com/office/powerpoint/2010/main" val="21385970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A1701-D2F2-8846-9CC1-114BE90AE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Vitamin 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04DA8-E549-1547-9045-535A88FED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Vitamin C as </a:t>
            </a:r>
            <a:r>
              <a:rPr lang="en-US" dirty="0" err="1"/>
              <a:t>ascorbyl</a:t>
            </a:r>
            <a:r>
              <a:rPr lang="en-US" dirty="0"/>
              <a:t> palmitate (fat-soluble form) modulates PGE1 synthesis</a:t>
            </a:r>
          </a:p>
          <a:p>
            <a:pPr fontAlgn="base"/>
            <a:r>
              <a:rPr lang="en-US" dirty="0"/>
              <a:t>This vitamin C form enhances the production of </a:t>
            </a:r>
            <a:r>
              <a:rPr lang="en-US" dirty="0" err="1"/>
              <a:t>IgE</a:t>
            </a:r>
            <a:r>
              <a:rPr lang="en-US" dirty="0"/>
              <a:t> concentrates in tears, the first line of basophil and mast cell defense against invading pathogens and allergens that frequently cause dry eye symptoms </a:t>
            </a:r>
            <a:endParaRPr lang="en-US" baseline="30000" dirty="0"/>
          </a:p>
          <a:p>
            <a:pPr marL="0" indent="0" fontAlgn="base">
              <a:buNone/>
            </a:pPr>
            <a:endParaRPr lang="en-US" dirty="0"/>
          </a:p>
          <a:p>
            <a:pPr fontAlgn="base"/>
            <a:r>
              <a:rPr lang="en-US" dirty="0"/>
              <a:t>Sources of Vitamin C</a:t>
            </a:r>
          </a:p>
          <a:p>
            <a:pPr fontAlgn="base"/>
            <a:r>
              <a:rPr lang="en-US" dirty="0"/>
              <a:t>Citrus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04E8B1-81FD-1548-9527-B2B1FFA69F76}"/>
              </a:ext>
            </a:extLst>
          </p:cNvPr>
          <p:cNvSpPr txBox="1"/>
          <p:nvPr/>
        </p:nvSpPr>
        <p:spPr>
          <a:xfrm>
            <a:off x="135466" y="6423381"/>
            <a:ext cx="1637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Horrobin</a:t>
            </a:r>
            <a:r>
              <a:rPr lang="en-US" sz="1200" dirty="0"/>
              <a:t> DF, Campbell A. </a:t>
            </a:r>
            <a:r>
              <a:rPr lang="en-US" sz="1200" dirty="0" err="1"/>
              <a:t>Sjögren’s</a:t>
            </a:r>
            <a:r>
              <a:rPr lang="en-US" sz="1200" dirty="0"/>
              <a:t> syndrome and the sicca syndrome: the role of prostaglandin E1 deficiency. Treatment with essential fatty acids and vitamin C. </a:t>
            </a:r>
          </a:p>
          <a:p>
            <a:r>
              <a:rPr lang="en-US" sz="1200" dirty="0"/>
              <a:t>Med Hypotheses. 1980 Mar;6(3):225-32.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ADB3A2-8AE6-F74E-A545-63E22AF1D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4100290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701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A1701-D2F2-8846-9CC1-114BE90AE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Vitamin 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04DA8-E549-1547-9045-535A88FED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Improves tear hyperosmolarity </a:t>
            </a:r>
            <a:r>
              <a:rPr lang="en-US" baseline="30000" dirty="0"/>
              <a:t>1,2</a:t>
            </a:r>
          </a:p>
          <a:p>
            <a:pPr fontAlgn="base"/>
            <a:r>
              <a:rPr lang="en-US" dirty="0"/>
              <a:t>Should be included in all formulations that include vitamin A due to an increased risk of fractures in older patients taking large amounts of supplemental vitamin A</a:t>
            </a:r>
          </a:p>
          <a:p>
            <a:r>
              <a:rPr lang="en-US" dirty="0"/>
              <a:t>However, up to 50% of the world's population may not get enough sun, and 40% of US residents are deficient in vitamin D </a:t>
            </a:r>
            <a:r>
              <a:rPr lang="en-US" baseline="30000" dirty="0"/>
              <a:t>3,4</a:t>
            </a:r>
          </a:p>
          <a:p>
            <a:pPr fontAlgn="base"/>
            <a:endParaRPr lang="en-US" dirty="0"/>
          </a:p>
          <a:p>
            <a:r>
              <a:rPr lang="en-US" dirty="0"/>
              <a:t>Sources of Vitamin D</a:t>
            </a:r>
          </a:p>
          <a:p>
            <a:r>
              <a:rPr lang="en-US" dirty="0"/>
              <a:t>Salmon, herring, sardines, canned tuna, oysters, shrimp, egg yolks, mushrooms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154FE5-2F7A-F142-9471-F7A3818FFC66}"/>
              </a:ext>
            </a:extLst>
          </p:cNvPr>
          <p:cNvSpPr txBox="1"/>
          <p:nvPr/>
        </p:nvSpPr>
        <p:spPr>
          <a:xfrm>
            <a:off x="200540" y="6075029"/>
            <a:ext cx="118076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000" dirty="0"/>
              <a:t>1. </a:t>
            </a:r>
            <a:r>
              <a:rPr lang="en-US" sz="1000" dirty="0" err="1"/>
              <a:t>Bosetti</a:t>
            </a:r>
            <a:r>
              <a:rPr lang="en-US" sz="1000" dirty="0"/>
              <a:t> M, </a:t>
            </a:r>
            <a:r>
              <a:rPr lang="en-US" sz="1000" dirty="0" err="1"/>
              <a:t>Sabbatini</a:t>
            </a:r>
            <a:r>
              <a:rPr lang="en-US" sz="1000" dirty="0"/>
              <a:t> M, </a:t>
            </a:r>
            <a:r>
              <a:rPr lang="en-US" sz="1000" dirty="0" err="1"/>
              <a:t>Calarco</a:t>
            </a:r>
            <a:r>
              <a:rPr lang="en-US" sz="1000" dirty="0"/>
              <a:t> A, et al. Effect of retinoic acid and vitamin D3 on osteoblast differentiation and activity in aging. J Bone Miner </a:t>
            </a:r>
            <a:r>
              <a:rPr lang="en-US" sz="1000" dirty="0" err="1"/>
              <a:t>Metab</a:t>
            </a:r>
            <a:r>
              <a:rPr lang="en-US" sz="1000" dirty="0"/>
              <a:t>. 2016 Jan;34(1):65-78.</a:t>
            </a:r>
          </a:p>
          <a:p>
            <a:pPr fontAlgn="base"/>
            <a:r>
              <a:rPr lang="en-US" sz="1000" dirty="0"/>
              <a:t>2. </a:t>
            </a:r>
            <a:r>
              <a:rPr lang="en-US" sz="1000" dirty="0" err="1"/>
              <a:t>Kizilgul</a:t>
            </a:r>
            <a:r>
              <a:rPr lang="en-US" sz="1000" dirty="0"/>
              <a:t> M, </a:t>
            </a:r>
            <a:r>
              <a:rPr lang="en-US" sz="1000" dirty="0" err="1"/>
              <a:t>Kan</a:t>
            </a:r>
            <a:r>
              <a:rPr lang="en-US" sz="1000" dirty="0"/>
              <a:t> S, </a:t>
            </a:r>
            <a:r>
              <a:rPr lang="en-US" sz="1000" dirty="0" err="1"/>
              <a:t>Ozcelik</a:t>
            </a:r>
            <a:r>
              <a:rPr lang="en-US" sz="1000" dirty="0"/>
              <a:t> O, et al. Vitamin D replacement improves tear osmolarity in patients with vitamin D deficiency. </a:t>
            </a:r>
            <a:r>
              <a:rPr lang="en-US" sz="1000" dirty="0" err="1"/>
              <a:t>Semin</a:t>
            </a:r>
            <a:r>
              <a:rPr lang="en-US" sz="1000" dirty="0"/>
              <a:t> </a:t>
            </a:r>
            <a:r>
              <a:rPr lang="en-US" sz="1000" dirty="0" err="1"/>
              <a:t>Ophthalmol</a:t>
            </a:r>
            <a:r>
              <a:rPr lang="en-US" sz="1000" dirty="0"/>
              <a:t>. 2018;33(5):589-594.</a:t>
            </a:r>
          </a:p>
          <a:p>
            <a:pPr lvl="0"/>
            <a:r>
              <a:rPr lang="en-US" sz="1000" dirty="0"/>
              <a:t>3. </a:t>
            </a:r>
            <a:r>
              <a:rPr lang="en-US" sz="1000" dirty="0" err="1"/>
              <a:t>Haq</a:t>
            </a:r>
            <a:r>
              <a:rPr lang="en-US" sz="1000" dirty="0"/>
              <a:t> A, </a:t>
            </a:r>
            <a:r>
              <a:rPr lang="en-US" sz="1000" dirty="0" err="1"/>
              <a:t>Svobodová</a:t>
            </a:r>
            <a:r>
              <a:rPr lang="en-US" sz="1000" dirty="0"/>
              <a:t>, Imran S, et al. Vitamin D deficiency: A single </a:t>
            </a:r>
            <a:r>
              <a:rPr lang="en-US" sz="1000" dirty="0" err="1"/>
              <a:t>centre</a:t>
            </a:r>
            <a:r>
              <a:rPr lang="en-US" sz="1000" dirty="0"/>
              <a:t> analysis of patients from 136 countries. J Steroid </a:t>
            </a:r>
            <a:r>
              <a:rPr lang="en-US" sz="1000" dirty="0" err="1"/>
              <a:t>Biochem</a:t>
            </a:r>
            <a:r>
              <a:rPr lang="en-US" sz="1000" dirty="0"/>
              <a:t> </a:t>
            </a:r>
            <a:r>
              <a:rPr lang="en-US" sz="1000" dirty="0" err="1"/>
              <a:t>Mol</a:t>
            </a:r>
            <a:r>
              <a:rPr lang="en-US" sz="1000" dirty="0"/>
              <a:t> Biol. 2016 Nov;164:209-213. </a:t>
            </a:r>
            <a:r>
              <a:rPr lang="en-US" sz="1000" dirty="0" err="1"/>
              <a:t>doi</a:t>
            </a:r>
            <a:r>
              <a:rPr lang="en-US" sz="1000" dirty="0"/>
              <a:t>: 10.1016/j.jsbmb.2016.02.007. </a:t>
            </a:r>
            <a:r>
              <a:rPr lang="en-US" sz="1000" dirty="0" err="1"/>
              <a:t>Epub</a:t>
            </a:r>
            <a:r>
              <a:rPr lang="en-US" sz="1000" dirty="0"/>
              <a:t> 2016 Feb 11. </a:t>
            </a:r>
          </a:p>
          <a:p>
            <a:r>
              <a:rPr lang="en-US" sz="1000" dirty="0"/>
              <a:t>4. Forrest KY, </a:t>
            </a:r>
            <a:r>
              <a:rPr lang="en-US" sz="1000" dirty="0" err="1"/>
              <a:t>Stuhldreher</a:t>
            </a:r>
            <a:r>
              <a:rPr lang="en-US" sz="1000" dirty="0"/>
              <a:t> WL. Prevalence and correlates of vitamin D deficiency in US adults. </a:t>
            </a:r>
            <a:r>
              <a:rPr lang="en-US" sz="1000" dirty="0" err="1"/>
              <a:t>Nutr</a:t>
            </a:r>
            <a:r>
              <a:rPr lang="en-US" sz="1000" dirty="0"/>
              <a:t> Res. 2011 Jan;31(1):48-54. </a:t>
            </a:r>
            <a:r>
              <a:rPr lang="en-US" sz="1000" dirty="0" err="1"/>
              <a:t>doi</a:t>
            </a:r>
            <a:r>
              <a:rPr lang="en-US" sz="1000" dirty="0"/>
              <a:t>: 10.1016/j.nutres.2010.12.001.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E7A296-15BB-244D-8D67-571B7111F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366" y="154575"/>
            <a:ext cx="2774949" cy="221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243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B0274-741C-234F-90F7-08039A933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Vitamin 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7C6F8-3F72-7446-9617-96AB9C1937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Helps prevent or slow lipid oxidation</a:t>
            </a:r>
          </a:p>
          <a:p>
            <a:r>
              <a:rPr lang="en-US" dirty="0"/>
              <a:t>Recommend to include in all fatty acid-based formulations including any formulation that includes flaxseed oil or fish oil</a:t>
            </a:r>
          </a:p>
          <a:p>
            <a:endParaRPr lang="en-US" dirty="0"/>
          </a:p>
          <a:p>
            <a:r>
              <a:rPr lang="en-US" dirty="0"/>
              <a:t>Sources of Vitamin E</a:t>
            </a:r>
          </a:p>
          <a:p>
            <a:pPr lvl="1"/>
            <a:r>
              <a:rPr lang="en-US" dirty="0"/>
              <a:t>Cooking oils, nuts, sunflower seeds, almonds, hazelnuts, abalone, pine nuts, salmon, peanuts, avocado, raw peppers, mango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3B1B0E-D686-AF45-9DBD-5DFDAD8C4420}"/>
              </a:ext>
            </a:extLst>
          </p:cNvPr>
          <p:cNvSpPr txBox="1"/>
          <p:nvPr/>
        </p:nvSpPr>
        <p:spPr>
          <a:xfrm>
            <a:off x="1433687" y="6434672"/>
            <a:ext cx="10565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Jiang Q, Elson-Schwab I, </a:t>
            </a:r>
            <a:r>
              <a:rPr lang="en-US" sz="1200" dirty="0" err="1"/>
              <a:t>Courtemanche</a:t>
            </a:r>
            <a:r>
              <a:rPr lang="en-US" sz="1200" dirty="0"/>
              <a:t> C, Ames BN. gamma-tocopherol and its major metabolite, in contrast to alpha-tocopherol, inhibit </a:t>
            </a:r>
          </a:p>
          <a:p>
            <a:r>
              <a:rPr lang="en-US" sz="1200" dirty="0"/>
              <a:t>cyclooxygenase activity in macrophages and epithelial cells. Proc Natl </a:t>
            </a:r>
            <a:r>
              <a:rPr lang="en-US" sz="1200" dirty="0" err="1"/>
              <a:t>Acad</a:t>
            </a:r>
            <a:r>
              <a:rPr lang="en-US" sz="1200" dirty="0"/>
              <a:t> Sci U S A. 2000 Oct 10;97(21):11494-9.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A7D9D-5DE4-564B-AB1D-BA8848AD7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862" y="2330031"/>
            <a:ext cx="3898726" cy="219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219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0F0C1-60C1-6E4A-9336-F7429C5D0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70" y="624110"/>
            <a:ext cx="4038876" cy="1280890"/>
          </a:xfrm>
        </p:spPr>
        <p:txBody>
          <a:bodyPr>
            <a:normAutofit/>
          </a:bodyPr>
          <a:lstStyle/>
          <a:p>
            <a:r>
              <a:rPr lang="en-US" sz="3200" dirty="0"/>
              <a:t>Which diet is best for dry eye?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C57F7-C503-4240-832D-FCB5A7035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554" y="2133600"/>
            <a:ext cx="3463991" cy="377762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Plant based diet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Paleo diet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Vegan</a:t>
            </a:r>
          </a:p>
          <a:p>
            <a:r>
              <a:rPr lang="en-US" sz="2000" dirty="0">
                <a:solidFill>
                  <a:srgbClr val="000000"/>
                </a:solidFill>
              </a:rPr>
              <a:t>Gluten free</a:t>
            </a:r>
          </a:p>
          <a:p>
            <a:r>
              <a:rPr lang="en-US" sz="2000" dirty="0">
                <a:solidFill>
                  <a:srgbClr val="000000"/>
                </a:solidFill>
              </a:rPr>
              <a:t>Whole 30</a:t>
            </a:r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CABE62-2A90-6E4F-BE7F-80C2AC0B9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257" y="4561538"/>
            <a:ext cx="2936298" cy="1952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D6A840-CD00-D643-BF68-F9FE764A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330" y="4770194"/>
            <a:ext cx="3114254" cy="1743982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C31C16C-47CC-0442-8C8E-7C5234FA1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907" y="93784"/>
            <a:ext cx="5135159" cy="3833781"/>
          </a:xfrm>
          <a:prstGeom prst="rect">
            <a:avLst/>
          </a:prstGeom>
        </p:spPr>
      </p:pic>
      <p:sp>
        <p:nvSpPr>
          <p:cNvPr id="8" name="Donut 7">
            <a:extLst>
              <a:ext uri="{FF2B5EF4-FFF2-40B4-BE49-F238E27FC236}">
                <a16:creationId xmlns:a16="http://schemas.microsoft.com/office/drawing/2014/main" id="{A0BDFCB0-61E1-EC45-B8C0-61E3E2B011C8}"/>
              </a:ext>
            </a:extLst>
          </p:cNvPr>
          <p:cNvSpPr/>
          <p:nvPr/>
        </p:nvSpPr>
        <p:spPr>
          <a:xfrm rot="5400000">
            <a:off x="8144887" y="2265204"/>
            <a:ext cx="199295" cy="217442"/>
          </a:xfrm>
          <a:prstGeom prst="donut">
            <a:avLst>
              <a:gd name="adj" fmla="val 39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1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352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36E05-006E-2642-9D88-D07257D82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Dry Eye Diet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060E8-A4C8-C944-8CE1-53DB548B0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10748"/>
            <a:ext cx="8915400" cy="4611756"/>
          </a:xfrm>
        </p:spPr>
        <p:txBody>
          <a:bodyPr>
            <a:normAutofit fontScale="62500" lnSpcReduction="20000"/>
          </a:bodyPr>
          <a:lstStyle/>
          <a:p>
            <a:r>
              <a:rPr lang="en-US" sz="3200" dirty="0"/>
              <a:t>Lower protein, total fat, and cholesterol intake</a:t>
            </a:r>
          </a:p>
          <a:p>
            <a:r>
              <a:rPr lang="en-US" sz="3200" dirty="0"/>
              <a:t>And </a:t>
            </a:r>
          </a:p>
          <a:p>
            <a:pPr lvl="0"/>
            <a:r>
              <a:rPr lang="en-US" sz="3200" dirty="0"/>
              <a:t>Increase complex carbohydrates</a:t>
            </a:r>
          </a:p>
          <a:p>
            <a:pPr lvl="0"/>
            <a:r>
              <a:rPr lang="en-US" sz="3200" dirty="0"/>
              <a:t>Increase vitamin A content (red, orange, yellow, and dark green leafy vegetables)</a:t>
            </a:r>
          </a:p>
          <a:p>
            <a:pPr lvl="0"/>
            <a:r>
              <a:rPr lang="en-US" sz="3200" dirty="0"/>
              <a:t>Increase zinc and folate intake (whole grains, beans, raw vegetables, especially spinach)</a:t>
            </a:r>
          </a:p>
          <a:p>
            <a:pPr lvl="0"/>
            <a:r>
              <a:rPr lang="en-US" sz="3200" dirty="0"/>
              <a:t>Ensure sufficient vitamin B6 and potassium intake (by eating nuts, bananas, and beans)</a:t>
            </a:r>
          </a:p>
          <a:p>
            <a:pPr lvl="0"/>
            <a:r>
              <a:rPr lang="en-US" sz="3200" dirty="0"/>
              <a:t>Ensure sufficient vitamin C intake (by eating citrus)</a:t>
            </a:r>
          </a:p>
          <a:p>
            <a:pPr lvl="0"/>
            <a:r>
              <a:rPr lang="en-US" sz="3200" dirty="0"/>
              <a:t>Eliminate alcohol and caffeine</a:t>
            </a:r>
          </a:p>
          <a:p>
            <a:pPr lvl="0"/>
            <a:r>
              <a:rPr lang="en-US" sz="3200" dirty="0"/>
              <a:t>Reduce sugar and salt intake </a:t>
            </a:r>
          </a:p>
          <a:p>
            <a:pPr lvl="0"/>
            <a:r>
              <a:rPr lang="en-US" sz="3200" dirty="0"/>
              <a:t>Consume six to eight glasses of water per day</a:t>
            </a:r>
          </a:p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801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66A7C-8CB8-E744-B2CF-89A124D6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/>
              <a:t>Study to evaluate the effects of a 2-month lifestyle intervention for DED in office workers.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Prospective interventional RCT  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41 middle-aged Japanese office workers </a:t>
            </a:r>
            <a:r>
              <a:rPr lang="en-US" sz="1500" dirty="0"/>
              <a:t>(22 men, 19 women, 39.2 ± 8.0 years) </a:t>
            </a:r>
            <a:r>
              <a:rPr lang="en-US" sz="1700" dirty="0"/>
              <a:t>with DED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Two groups 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Intervention group (n = 22) 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Diet modification, increase physical activity, positive thinking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Control group (n = 19)</a:t>
            </a:r>
          </a:p>
          <a:p>
            <a:pPr>
              <a:lnSpc>
                <a:spcPct val="90000"/>
              </a:lnSpc>
            </a:pPr>
            <a:endParaRPr lang="en-US" sz="1100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B71C55-C72F-7C4A-8908-12AC99D8A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375" y="783185"/>
            <a:ext cx="7256116" cy="78003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9902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3AB13-E714-D140-B228-F687E06B8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 in OSDI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EF49E-0B0C-BE40-9918-B1300888D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Mean change from baseline for OSDI </a:t>
            </a:r>
          </a:p>
          <a:p>
            <a:r>
              <a:rPr lang="en-US" dirty="0"/>
              <a:t>13.9 points in the omega-3 group </a:t>
            </a:r>
          </a:p>
          <a:p>
            <a:r>
              <a:rPr lang="en-US" dirty="0"/>
              <a:t>12.5 points in the placebo group</a:t>
            </a:r>
          </a:p>
          <a:p>
            <a:r>
              <a:rPr lang="en-US" dirty="0"/>
              <a:t>Not statistically significant </a:t>
            </a:r>
          </a:p>
          <a:p>
            <a:r>
              <a:rPr lang="en-US" dirty="0"/>
              <a:t>61% of the omega-3 group and 54% of the control group achieved at least a 10-point reduction in the OSDI score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 significant differences between groups in DED signs (conjunctival and corneal staining scores, TBUT, Schirmer’s test)</a:t>
            </a:r>
          </a:p>
        </p:txBody>
      </p:sp>
    </p:spTree>
    <p:extLst>
      <p:ext uri="{BB962C8B-B14F-4D97-AF65-F5344CB8AC3E}">
        <p14:creationId xmlns:p14="http://schemas.microsoft.com/office/powerpoint/2010/main" val="327338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BFE3618-8387-4153-870E-99EA1B978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99A42A-5548-4BB8-9115-A05821C36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66A7C-8CB8-E744-B2CF-89A124D67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875763"/>
            <a:ext cx="4077154" cy="518071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Primary outcome </a:t>
            </a:r>
          </a:p>
          <a:p>
            <a:pPr>
              <a:lnSpc>
                <a:spcPct val="90000"/>
              </a:lnSpc>
            </a:pPr>
            <a:r>
              <a:rPr lang="en-US" dirty="0"/>
              <a:t>Change in DED diagnoses</a:t>
            </a:r>
          </a:p>
          <a:p>
            <a:pPr>
              <a:lnSpc>
                <a:spcPct val="90000"/>
              </a:lnSpc>
            </a:pPr>
            <a:r>
              <a:rPr lang="en-US" dirty="0"/>
              <a:t>Secondary outcome</a:t>
            </a:r>
          </a:p>
          <a:p>
            <a:pPr>
              <a:lnSpc>
                <a:spcPct val="90000"/>
              </a:lnSpc>
            </a:pPr>
            <a:r>
              <a:rPr lang="en-US" dirty="0"/>
              <a:t>Change in disease parameters - dry eye symptoms (Dry Eye-Related Quality of Life Score), corneal and conjunctival staining scores, TBUT, and Schirmer test results.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r>
              <a:rPr lang="en-US" dirty="0"/>
              <a:t>2-month lifestyle intervention </a:t>
            </a:r>
          </a:p>
          <a:p>
            <a:r>
              <a:rPr lang="en-US" dirty="0"/>
              <a:t>Improved dry eye disease  </a:t>
            </a:r>
          </a:p>
          <a:p>
            <a:r>
              <a:rPr lang="en-US" dirty="0"/>
              <a:t>Considerable decrease in subjective symptoms</a:t>
            </a:r>
          </a:p>
          <a:p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★ </a:t>
            </a:r>
            <a:r>
              <a:rPr lang="en-US" dirty="0"/>
              <a:t>Lifestyle intervention may be a promising management option for DED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2CE6F1-D4A8-0542-9BD5-B861498FB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543" y="2892711"/>
            <a:ext cx="7367447" cy="79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Freeform 11">
            <a:extLst>
              <a:ext uri="{FF2B5EF4-FFF2-40B4-BE49-F238E27FC236}">
                <a16:creationId xmlns:a16="http://schemas.microsoft.com/office/drawing/2014/main" id="{D49441E5-946F-46B3-BDD2-BAD088532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1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2700-6E60-584E-8E6A-31A48E996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Tumeric</a:t>
            </a:r>
            <a:r>
              <a:rPr lang="en-US" dirty="0"/>
              <a:t> and Dry Eye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6D6D0-4E22-D744-8B0A-948386F24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2320" y="1840525"/>
            <a:ext cx="8915400" cy="3777622"/>
          </a:xfrm>
        </p:spPr>
        <p:txBody>
          <a:bodyPr/>
          <a:lstStyle/>
          <a:p>
            <a:r>
              <a:rPr lang="en-US" dirty="0"/>
              <a:t>Curcumin properties </a:t>
            </a:r>
          </a:p>
          <a:p>
            <a:pPr lvl="1"/>
            <a:r>
              <a:rPr lang="en-US" dirty="0"/>
              <a:t>anti-oxidant, anti-inflammatory, anti-angiogenic and wound-healing </a:t>
            </a:r>
          </a:p>
          <a:p>
            <a:pPr lvl="1"/>
            <a:r>
              <a:rPr lang="en-US" dirty="0"/>
              <a:t>anti-tumor (breast, prostate, lung, pancreas, ovary, bladder, cervix, head and neck, brain, kidney and skin)</a:t>
            </a:r>
          </a:p>
          <a:p>
            <a:r>
              <a:rPr lang="en-US" dirty="0"/>
              <a:t>Curcumin can help prevent corneal neovascularization </a:t>
            </a:r>
          </a:p>
          <a:p>
            <a:pPr lvl="1"/>
            <a:r>
              <a:rPr lang="en-US" dirty="0"/>
              <a:t>Curcumin blocks various growth factors and cytokines which can lead to </a:t>
            </a:r>
            <a:r>
              <a:rPr lang="en-US" dirty="0" err="1"/>
              <a:t>nv</a:t>
            </a:r>
            <a:endParaRPr lang="en-US" dirty="0"/>
          </a:p>
          <a:p>
            <a:r>
              <a:rPr lang="en-US" dirty="0"/>
              <a:t>Curcumin helps wound healing on the cornea   </a:t>
            </a:r>
          </a:p>
          <a:p>
            <a:r>
              <a:rPr lang="en-US" dirty="0"/>
              <a:t>Curcumin inhibits inflammatory cytokines which can then decrease the feedback loop which causes dry eye disease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51C0C8-22A2-264D-8680-CF7C77C75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75" y="6126480"/>
            <a:ext cx="4604273" cy="731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4CF27E-17BD-F544-BE0A-6005C4A04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342" y="5365045"/>
            <a:ext cx="6853270" cy="740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2925EF-A843-5C42-A539-59FC138F6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911" y="142728"/>
            <a:ext cx="2418860" cy="160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847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309BA-58D4-4E49-BC03-D5CD20BBB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more coffee?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19FE554-E8C2-E64A-BD59-207988B5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7320" y="2575104"/>
            <a:ext cx="54610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338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D8727-4A7B-A84E-A918-61E3282EF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effect of caffeine on tear secretion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8FCA4-1B27-5743-A33C-D25619AA8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Caffeine is the most widely consumed psychoactive substance</a:t>
            </a:r>
          </a:p>
          <a:p>
            <a:r>
              <a:rPr lang="en-US" dirty="0"/>
              <a:t>Conflicting effects on tear film dynamics</a:t>
            </a:r>
          </a:p>
          <a:p>
            <a:r>
              <a:rPr lang="en-US" dirty="0"/>
              <a:t>Orally ingested caffeine on tear secretion</a:t>
            </a:r>
            <a:endParaRPr lang="en-US" b="1" dirty="0"/>
          </a:p>
          <a:p>
            <a:r>
              <a:rPr lang="en-US" dirty="0"/>
              <a:t>Examiner-masked, placebo-controlled, crossover experimental study </a:t>
            </a:r>
          </a:p>
          <a:p>
            <a:r>
              <a:rPr lang="en-US" dirty="0"/>
              <a:t>Effect of caffeine intake on tear secretion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B1C105-CEE3-7F41-8B29-4A18F906A0C9}"/>
              </a:ext>
            </a:extLst>
          </p:cNvPr>
          <p:cNvSpPr txBox="1"/>
          <p:nvPr/>
        </p:nvSpPr>
        <p:spPr>
          <a:xfrm>
            <a:off x="1431237" y="6584976"/>
            <a:ext cx="106326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Osei KA, </a:t>
            </a:r>
            <a:r>
              <a:rPr lang="en-US" sz="1000" dirty="0" err="1"/>
              <a:t>Ovenseri-Ogbomo</a:t>
            </a:r>
            <a:r>
              <a:rPr lang="en-US" sz="1000" dirty="0"/>
              <a:t> G, </a:t>
            </a:r>
            <a:r>
              <a:rPr lang="en-US" sz="1000" dirty="0" err="1"/>
              <a:t>Kyei</a:t>
            </a:r>
            <a:r>
              <a:rPr lang="en-US" sz="1000" dirty="0"/>
              <a:t>, et al. The effect of caffeine on tear secretion. </a:t>
            </a:r>
            <a:r>
              <a:rPr lang="en-US" sz="1000" dirty="0" err="1"/>
              <a:t>Optom</a:t>
            </a:r>
            <a:r>
              <a:rPr lang="en-US" sz="1000" dirty="0"/>
              <a:t> Vis Sci. 2014 Feb;91(2):171-7. </a:t>
            </a:r>
            <a:r>
              <a:rPr lang="en-US" sz="1000" dirty="0" err="1"/>
              <a:t>doi</a:t>
            </a:r>
            <a:r>
              <a:rPr lang="en-US" sz="1000" dirty="0"/>
              <a:t>: 10.1097/OPX.0000000000000129.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9471353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D8727-4A7B-A84E-A918-61E3282EF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effect of caffeine on tear secretion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8FCA4-1B27-5743-A33C-D25619AA8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43268"/>
            <a:ext cx="8915400" cy="4426979"/>
          </a:xfrm>
        </p:spPr>
        <p:txBody>
          <a:bodyPr>
            <a:normAutofit/>
          </a:bodyPr>
          <a:lstStyle/>
          <a:p>
            <a:r>
              <a:rPr lang="en-US" dirty="0"/>
              <a:t>41 healthy volunteers</a:t>
            </a:r>
          </a:p>
          <a:p>
            <a:r>
              <a:rPr lang="en-US" dirty="0"/>
              <a:t>Aged 20 to 26 years (mean, 23.0 ± 2.1 years)</a:t>
            </a:r>
          </a:p>
          <a:p>
            <a:r>
              <a:rPr lang="en-US" dirty="0"/>
              <a:t>Randomly assigned into two groups, A and B</a:t>
            </a:r>
          </a:p>
          <a:p>
            <a:r>
              <a:rPr lang="en-US" dirty="0"/>
              <a:t>Two different treatments in two sessions</a:t>
            </a:r>
          </a:p>
          <a:p>
            <a:endParaRPr lang="en-US" dirty="0"/>
          </a:p>
          <a:p>
            <a:r>
              <a:rPr lang="en-US" dirty="0"/>
              <a:t>Subjects in group A – visit 1 </a:t>
            </a:r>
          </a:p>
          <a:p>
            <a:r>
              <a:rPr lang="en-US" dirty="0"/>
              <a:t>5.0 mg/kg body weight of caffeine dissolved in 200 mL of water </a:t>
            </a:r>
          </a:p>
          <a:p>
            <a:r>
              <a:rPr lang="en-US" dirty="0"/>
              <a:t>Subjects in group B – visit 1 </a:t>
            </a:r>
          </a:p>
          <a:p>
            <a:r>
              <a:rPr lang="en-US" dirty="0"/>
              <a:t>200 mL of water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Visit 2 – order of treatment was reversed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B1C105-CEE3-7F41-8B29-4A18F906A0C9}"/>
              </a:ext>
            </a:extLst>
          </p:cNvPr>
          <p:cNvSpPr txBox="1"/>
          <p:nvPr/>
        </p:nvSpPr>
        <p:spPr>
          <a:xfrm>
            <a:off x="1431237" y="6584976"/>
            <a:ext cx="106326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Osei KA, </a:t>
            </a:r>
            <a:r>
              <a:rPr lang="en-US" sz="1000" dirty="0" err="1"/>
              <a:t>Ovenseri-Ogbomo</a:t>
            </a:r>
            <a:r>
              <a:rPr lang="en-US" sz="1000" dirty="0"/>
              <a:t> G, </a:t>
            </a:r>
            <a:r>
              <a:rPr lang="en-US" sz="1000" dirty="0" err="1"/>
              <a:t>Kyei</a:t>
            </a:r>
            <a:r>
              <a:rPr lang="en-US" sz="1000" dirty="0"/>
              <a:t>, et al. The effect of caffeine on tear secretion. </a:t>
            </a:r>
            <a:r>
              <a:rPr lang="en-US" sz="1000" dirty="0" err="1"/>
              <a:t>Optom</a:t>
            </a:r>
            <a:r>
              <a:rPr lang="en-US" sz="1000" dirty="0"/>
              <a:t> Vis Sci. 2014 Feb;91(2):171-7. </a:t>
            </a:r>
            <a:r>
              <a:rPr lang="en-US" sz="1000" dirty="0" err="1"/>
              <a:t>doi</a:t>
            </a:r>
            <a:r>
              <a:rPr lang="en-US" sz="1000" dirty="0"/>
              <a:t>: 10.1097/OPX.0000000000000129.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9004742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D8727-4A7B-A84E-A918-61E3282EF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effect of caffeine on tear secretion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8FCA4-1B27-5743-A33C-D25619AA8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5065" y="1905000"/>
            <a:ext cx="9405257" cy="400622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Schirmer 1 scores </a:t>
            </a:r>
          </a:p>
          <a:p>
            <a:pPr lvl="1"/>
            <a:r>
              <a:rPr lang="en-US" sz="2000" dirty="0"/>
              <a:t>Measured repeatedly at 45, 90, 135, and 180 minutes after treatment</a:t>
            </a:r>
          </a:p>
          <a:p>
            <a:r>
              <a:rPr lang="en-US" sz="2000" dirty="0"/>
              <a:t>Baseline Schirmer 1 scores compared with posttreatment scores</a:t>
            </a:r>
          </a:p>
          <a:p>
            <a:pPr marL="0" indent="0">
              <a:buNone/>
            </a:pPr>
            <a:endParaRPr lang="en-US" sz="2000" b="1" dirty="0"/>
          </a:p>
          <a:p>
            <a:r>
              <a:rPr lang="en-US" sz="2000" dirty="0"/>
              <a:t>Schirmer 1 scores increased after caffeine intake. </a:t>
            </a:r>
          </a:p>
          <a:p>
            <a:r>
              <a:rPr lang="en-US" sz="2000" dirty="0"/>
              <a:t>Statistically significant at 45 and 90 minutes (p &lt; 0.05) after caffeine intake.</a:t>
            </a:r>
          </a:p>
          <a:p>
            <a:r>
              <a:rPr lang="en-US" sz="2000" dirty="0"/>
              <a:t>No influence of gender in caffeine's effect on tear secretion    		      </a:t>
            </a:r>
            <a:r>
              <a:rPr lang="en-US" sz="1600" dirty="0"/>
              <a:t>(F = 0.994, p = 0.399)</a:t>
            </a:r>
          </a:p>
          <a:p>
            <a:r>
              <a:rPr lang="en-US" sz="2000" dirty="0">
                <a:latin typeface="Zapf Dingbats"/>
                <a:ea typeface="Zapf Dingbats"/>
                <a:cs typeface="Zapf Dingbats"/>
                <a:sym typeface="Zapf Dingbats"/>
              </a:rPr>
              <a:t>★ </a:t>
            </a:r>
            <a:r>
              <a:rPr lang="en-US" sz="2000" dirty="0"/>
              <a:t>Orally ingested caffeine appears to stimulate tear secretion in healthy non-dry eye subjects.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B1C105-CEE3-7F41-8B29-4A18F906A0C9}"/>
              </a:ext>
            </a:extLst>
          </p:cNvPr>
          <p:cNvSpPr txBox="1"/>
          <p:nvPr/>
        </p:nvSpPr>
        <p:spPr>
          <a:xfrm>
            <a:off x="1441628" y="6574585"/>
            <a:ext cx="9780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Osei KA, </a:t>
            </a:r>
            <a:r>
              <a:rPr lang="en-US" sz="1000" dirty="0" err="1"/>
              <a:t>Ovenseri-Ogbomo</a:t>
            </a:r>
            <a:r>
              <a:rPr lang="en-US" sz="1000" dirty="0"/>
              <a:t> G, </a:t>
            </a:r>
            <a:r>
              <a:rPr lang="en-US" sz="1000" dirty="0" err="1"/>
              <a:t>Kyei</a:t>
            </a:r>
            <a:r>
              <a:rPr lang="en-US" sz="1000" dirty="0"/>
              <a:t>, et al. The effect of caffeine on tear secretion. </a:t>
            </a:r>
            <a:r>
              <a:rPr lang="en-US" sz="1000" dirty="0" err="1"/>
              <a:t>Optom</a:t>
            </a:r>
            <a:r>
              <a:rPr lang="en-US" sz="1000" dirty="0"/>
              <a:t> Vis Sci. 2014 Feb;91(2):171-7. </a:t>
            </a:r>
            <a:r>
              <a:rPr lang="en-US" sz="1000" dirty="0" err="1"/>
              <a:t>doi</a:t>
            </a:r>
            <a:r>
              <a:rPr lang="en-US" sz="1000" dirty="0"/>
              <a:t>: 10.1097/OPX.0000000000000129.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47011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49EB-6DE8-5C46-B3AC-E6266E77B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/>
          </a:bodyPr>
          <a:lstStyle/>
          <a:p>
            <a:r>
              <a:rPr lang="en-US" dirty="0"/>
              <a:t>Drink water!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FF7F4-0D8E-4A43-83E7-CE3E97720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25362"/>
            <a:ext cx="5835121" cy="3785860"/>
          </a:xfrm>
        </p:spPr>
        <p:txBody>
          <a:bodyPr>
            <a:normAutofit/>
          </a:bodyPr>
          <a:lstStyle/>
          <a:p>
            <a:r>
              <a:rPr lang="en-US" sz="2000" dirty="0"/>
              <a:t>Mild dehydration makes dry eye problems worse. </a:t>
            </a:r>
          </a:p>
          <a:p>
            <a:r>
              <a:rPr lang="en-US" sz="2000" dirty="0"/>
              <a:t>Especially during hot, dry and windy weather</a:t>
            </a:r>
          </a:p>
          <a:p>
            <a:r>
              <a:rPr lang="en-US" sz="2000" dirty="0"/>
              <a:t>Drink more water to reduce the symptoms of dry eye syndrome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4" name="Content Placeholder 3" descr="A glass of water&#10;&#10;Description automatically generated">
            <a:extLst>
              <a:ext uri="{FF2B5EF4-FFF2-40B4-BE49-F238E27FC236}">
                <a16:creationId xmlns:a16="http://schemas.microsoft.com/office/drawing/2014/main" id="{87522A92-FD26-7049-9198-4B9164D78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01" r="33389" b="1"/>
          <a:stretch/>
        </p:blipFill>
        <p:spPr>
          <a:xfrm>
            <a:off x="8631452" y="2129586"/>
            <a:ext cx="2873159" cy="37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655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6A46B-E4ED-7B45-AE15-19E9758F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Microbiome and Ocular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882A8-C08C-B549-A9DC-97A0B256B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1729841"/>
            <a:ext cx="4313864" cy="3777622"/>
          </a:xfrm>
        </p:spPr>
        <p:txBody>
          <a:bodyPr>
            <a:normAutofit/>
          </a:bodyPr>
          <a:lstStyle/>
          <a:p>
            <a:r>
              <a:rPr lang="en-US" dirty="0"/>
              <a:t>Microbiome and human health.</a:t>
            </a:r>
            <a:r>
              <a:rPr lang="en-US" baseline="30000" dirty="0"/>
              <a:t>1 </a:t>
            </a:r>
            <a:r>
              <a:rPr lang="en-US" dirty="0"/>
              <a:t> </a:t>
            </a:r>
          </a:p>
          <a:p>
            <a:r>
              <a:rPr lang="en-US" dirty="0"/>
              <a:t>Gut microbiota is significant in health and disease.</a:t>
            </a:r>
            <a:r>
              <a:rPr lang="en-US" baseline="30000" dirty="0"/>
              <a:t>3-6</a:t>
            </a:r>
            <a:endParaRPr lang="en-US" dirty="0"/>
          </a:p>
          <a:p>
            <a:r>
              <a:rPr lang="en-US" dirty="0"/>
              <a:t>An average human body harbors as many microbial species as human cells.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/>
              <a:t>Many studies have linked microbiome to cancer, obesity, asthma, </a:t>
            </a:r>
            <a:r>
              <a:rPr lang="en-US" dirty="0" err="1"/>
              <a:t>artherosclerosis</a:t>
            </a:r>
            <a:r>
              <a:rPr lang="en-US" dirty="0"/>
              <a:t>, and diabetes.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4B9E15-54BF-5645-B6EE-FF119BE43A44}"/>
              </a:ext>
            </a:extLst>
          </p:cNvPr>
          <p:cNvSpPr txBox="1"/>
          <p:nvPr/>
        </p:nvSpPr>
        <p:spPr>
          <a:xfrm>
            <a:off x="1351721" y="5857463"/>
            <a:ext cx="104230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1. Peterson CT, Sharma V, </a:t>
            </a:r>
            <a:r>
              <a:rPr lang="en-US" sz="1000" dirty="0" err="1"/>
              <a:t>Elmen</a:t>
            </a:r>
            <a:r>
              <a:rPr lang="en-US" sz="1000" dirty="0"/>
              <a:t> L, Peterson SN. Immune homeostasis, dysbiosis and therapeutic modulation of the gut microbiota. </a:t>
            </a:r>
            <a:r>
              <a:rPr lang="en-US" sz="1000" dirty="0" err="1"/>
              <a:t>Clin</a:t>
            </a:r>
            <a:r>
              <a:rPr lang="en-US" sz="1000" dirty="0"/>
              <a:t> </a:t>
            </a:r>
            <a:r>
              <a:rPr lang="en-US" sz="1000" dirty="0" err="1"/>
              <a:t>Exp</a:t>
            </a:r>
            <a:r>
              <a:rPr lang="en-US" sz="1000" dirty="0"/>
              <a:t> Immunol. 2015;179:363–77.</a:t>
            </a:r>
          </a:p>
          <a:p>
            <a:r>
              <a:rPr lang="en-US" sz="1000" dirty="0"/>
              <a:t>2. Sender R, Fuchs S, Milo R. Are we really vastly outnumbered? Revisiting the ratio of bacterial to host cells in humans. Cell. 2016;164:337–40.  </a:t>
            </a:r>
          </a:p>
          <a:p>
            <a:r>
              <a:rPr lang="en-US" sz="1000" dirty="0"/>
              <a:t>3. </a:t>
            </a:r>
            <a:r>
              <a:rPr lang="en-US" sz="1000" dirty="0" err="1"/>
              <a:t>Viaud</a:t>
            </a:r>
            <a:r>
              <a:rPr lang="en-US" sz="1000" dirty="0"/>
              <a:t> S, </a:t>
            </a:r>
            <a:r>
              <a:rPr lang="en-US" sz="1000" dirty="0" err="1"/>
              <a:t>Daillere</a:t>
            </a:r>
            <a:r>
              <a:rPr lang="en-US" sz="1000" dirty="0"/>
              <a:t> R, </a:t>
            </a:r>
            <a:r>
              <a:rPr lang="en-US" sz="1000" dirty="0" err="1"/>
              <a:t>Boneca</a:t>
            </a:r>
            <a:r>
              <a:rPr lang="en-US" sz="1000" dirty="0"/>
              <a:t> IG, et al. Gut microbiome and anticancer immune response: really hot </a:t>
            </a:r>
            <a:r>
              <a:rPr lang="en-US" sz="1000" dirty="0" err="1"/>
              <a:t>Sh</a:t>
            </a:r>
            <a:r>
              <a:rPr lang="en-US" sz="1000" dirty="0"/>
              <a:t>*t! Cell Death Differ. 2015;22:199–214. </a:t>
            </a:r>
          </a:p>
          <a:p>
            <a:r>
              <a:rPr lang="en-US" sz="1000" dirty="0"/>
              <a:t>4. </a:t>
            </a:r>
            <a:r>
              <a:rPr lang="en-US" sz="1000" dirty="0" err="1"/>
              <a:t>Ohtani</a:t>
            </a:r>
            <a:r>
              <a:rPr lang="en-US" sz="1000" dirty="0"/>
              <a:t> N. Microbiome and cancer. </a:t>
            </a:r>
            <a:r>
              <a:rPr lang="en-US" sz="1000" dirty="0" err="1"/>
              <a:t>Sem</a:t>
            </a:r>
            <a:r>
              <a:rPr lang="en-US" sz="1000" dirty="0"/>
              <a:t> </a:t>
            </a:r>
            <a:r>
              <a:rPr lang="en-US" sz="1000" dirty="0" err="1"/>
              <a:t>Immunopathol</a:t>
            </a:r>
            <a:r>
              <a:rPr lang="en-US" sz="1000" dirty="0"/>
              <a:t>. 2015;37:65–72. </a:t>
            </a:r>
          </a:p>
          <a:p>
            <a:r>
              <a:rPr lang="en-US" sz="1000" dirty="0"/>
              <a:t>5. Sanz Y, Olivares M, Moya-Perez A, </a:t>
            </a:r>
            <a:r>
              <a:rPr lang="en-US" sz="1000" dirty="0" err="1"/>
              <a:t>Agostoni</a:t>
            </a:r>
            <a:r>
              <a:rPr lang="en-US" sz="1000" dirty="0"/>
              <a:t> C. Understanding the role of gut microbiome in metabolic disease risk. </a:t>
            </a:r>
            <a:r>
              <a:rPr lang="en-US" sz="1000" dirty="0" err="1"/>
              <a:t>Pediatr</a:t>
            </a:r>
            <a:r>
              <a:rPr lang="en-US" sz="1000" dirty="0"/>
              <a:t> Res. 2015;77:236–44. </a:t>
            </a:r>
          </a:p>
          <a:p>
            <a:r>
              <a:rPr lang="en-US" sz="1000" dirty="0"/>
              <a:t>6. </a:t>
            </a:r>
            <a:r>
              <a:rPr lang="en-US" sz="1000" dirty="0" err="1"/>
              <a:t>SanMiguel</a:t>
            </a:r>
            <a:r>
              <a:rPr lang="en-US" sz="1000" dirty="0"/>
              <a:t> A, Grice EA. Interactions between host factors and the skin microbiome. Cell </a:t>
            </a:r>
            <a:r>
              <a:rPr lang="en-US" sz="1000" dirty="0" err="1"/>
              <a:t>Mol</a:t>
            </a:r>
            <a:r>
              <a:rPr lang="en-US" sz="1000" dirty="0"/>
              <a:t> Life Sci. 2015;72:1499–515.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6054F6-824B-D84F-8DB3-1E2D39273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174" y="2133600"/>
            <a:ext cx="2628000" cy="338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062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F52BC-3F0B-4540-85D2-36A11D441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“What are the characteristics of the healthy ocular microbiota and how do they change during disease?”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7675A-005E-E047-8C7A-D62A3BD24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Healthy conjunctiva, lid margins, and tears  </a:t>
            </a:r>
          </a:p>
          <a:p>
            <a:r>
              <a:rPr lang="en-US" dirty="0"/>
              <a:t>Fewer microbial species than other mucosal sites like oral mucosal surfaces</a:t>
            </a:r>
          </a:p>
          <a:p>
            <a:r>
              <a:rPr lang="en-US" dirty="0"/>
              <a:t>Most common species from conjunctival surfaces in humans </a:t>
            </a:r>
          </a:p>
          <a:p>
            <a:pPr lvl="1"/>
            <a:r>
              <a:rPr lang="en-US" i="1" dirty="0"/>
              <a:t>Coagulase Negative Staphylococcus </a:t>
            </a:r>
            <a:r>
              <a:rPr lang="en-US" i="1" dirty="0" err="1"/>
              <a:t>sp</a:t>
            </a:r>
            <a:r>
              <a:rPr lang="en-US" dirty="0"/>
              <a:t> (</a:t>
            </a:r>
            <a:r>
              <a:rPr lang="en-US" i="1" dirty="0"/>
              <a:t>CNS </a:t>
            </a:r>
            <a:r>
              <a:rPr lang="en-US" i="1" dirty="0" err="1"/>
              <a:t>sp</a:t>
            </a:r>
            <a:r>
              <a:rPr lang="en-US" dirty="0"/>
              <a:t>), including </a:t>
            </a:r>
            <a:r>
              <a:rPr lang="en-US" i="1" dirty="0"/>
              <a:t>Staphylococcus epidermidis</a:t>
            </a:r>
            <a:endParaRPr lang="en-US" dirty="0"/>
          </a:p>
          <a:p>
            <a:r>
              <a:rPr lang="en-US" dirty="0"/>
              <a:t>Isolated from </a:t>
            </a:r>
          </a:p>
          <a:p>
            <a:pPr lvl="1"/>
            <a:r>
              <a:rPr lang="en-US" dirty="0"/>
              <a:t>20–80% of conjunctival swabs </a:t>
            </a:r>
          </a:p>
          <a:p>
            <a:pPr lvl="1"/>
            <a:r>
              <a:rPr lang="en-US" dirty="0"/>
              <a:t>30–100% of lid margin swabs</a:t>
            </a:r>
          </a:p>
          <a:p>
            <a:r>
              <a:rPr lang="en-US" dirty="0"/>
              <a:t>Less frequently present microbial species  </a:t>
            </a:r>
          </a:p>
          <a:p>
            <a:pPr lvl="1"/>
            <a:r>
              <a:rPr lang="en-US" i="1" dirty="0"/>
              <a:t>Propionibacterium </a:t>
            </a:r>
            <a:r>
              <a:rPr lang="en-US" i="1" dirty="0" err="1"/>
              <a:t>sp</a:t>
            </a:r>
            <a:r>
              <a:rPr lang="en-US" dirty="0"/>
              <a:t>(</a:t>
            </a:r>
            <a:r>
              <a:rPr lang="en-US" i="1" dirty="0"/>
              <a:t>P. acnes</a:t>
            </a:r>
            <a:r>
              <a:rPr lang="en-US" dirty="0"/>
              <a:t>), </a:t>
            </a:r>
            <a:r>
              <a:rPr lang="en-US" i="1" dirty="0"/>
              <a:t>Corynebacterium </a:t>
            </a:r>
            <a:r>
              <a:rPr lang="en-US" i="1" dirty="0" err="1"/>
              <a:t>sp</a:t>
            </a:r>
            <a:r>
              <a:rPr lang="en-US" dirty="0"/>
              <a:t>, </a:t>
            </a:r>
            <a:r>
              <a:rPr lang="en-US" i="1" dirty="0"/>
              <a:t>S. aureus</a:t>
            </a:r>
            <a:r>
              <a:rPr lang="en-US" dirty="0"/>
              <a:t>, </a:t>
            </a:r>
            <a:r>
              <a:rPr lang="en-US" i="1" dirty="0"/>
              <a:t>Streptococcus </a:t>
            </a:r>
            <a:r>
              <a:rPr lang="en-US" i="1" dirty="0" err="1"/>
              <a:t>sp</a:t>
            </a:r>
            <a:r>
              <a:rPr lang="en-US" dirty="0"/>
              <a:t>, </a:t>
            </a:r>
            <a:r>
              <a:rPr lang="en-US" i="1" dirty="0"/>
              <a:t>Micrococcus </a:t>
            </a:r>
            <a:r>
              <a:rPr lang="en-US" i="1" dirty="0" err="1"/>
              <a:t>sp</a:t>
            </a:r>
            <a:r>
              <a:rPr lang="en-US" i="1" dirty="0"/>
              <a:t>, </a:t>
            </a:r>
            <a:r>
              <a:rPr lang="en-US" i="1" dirty="0" err="1"/>
              <a:t>Baccilus</a:t>
            </a:r>
            <a:r>
              <a:rPr lang="en-US" i="1" dirty="0"/>
              <a:t> </a:t>
            </a:r>
            <a:r>
              <a:rPr lang="en-US" i="1" dirty="0" err="1"/>
              <a:t>sp</a:t>
            </a:r>
            <a:r>
              <a:rPr lang="en-US" i="1" dirty="0"/>
              <a:t>,</a:t>
            </a:r>
            <a:r>
              <a:rPr lang="en-US" dirty="0"/>
              <a:t> and </a:t>
            </a:r>
            <a:r>
              <a:rPr lang="en-US" i="1" dirty="0"/>
              <a:t>Lactobacillus </a:t>
            </a:r>
            <a:r>
              <a:rPr lang="en-US" i="1" dirty="0" err="1"/>
              <a:t>sp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45E20A-A9FC-7D4D-995C-A2A9B2CBD975}"/>
              </a:ext>
            </a:extLst>
          </p:cNvPr>
          <p:cNvSpPr txBox="1"/>
          <p:nvPr/>
        </p:nvSpPr>
        <p:spPr>
          <a:xfrm>
            <a:off x="172278" y="5950980"/>
            <a:ext cx="12019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Campos MS, Campos e Silva </a:t>
            </a:r>
            <a:r>
              <a:rPr lang="en-US" sz="900" dirty="0" err="1"/>
              <a:t>Lde</a:t>
            </a:r>
            <a:r>
              <a:rPr lang="en-US" sz="900" dirty="0"/>
              <a:t> Q, </a:t>
            </a:r>
            <a:r>
              <a:rPr lang="en-US" sz="900" dirty="0" err="1"/>
              <a:t>Rehder</a:t>
            </a:r>
            <a:r>
              <a:rPr lang="en-US" sz="900" dirty="0"/>
              <a:t> JR, et al. Anaerobic flora of the conjunctival sac in patients with AIDS and with anophthalmia compared with normal eyes. Acta </a:t>
            </a:r>
            <a:r>
              <a:rPr lang="en-US" sz="900" dirty="0" err="1"/>
              <a:t>Ophthalmol</a:t>
            </a:r>
            <a:r>
              <a:rPr lang="en-US" sz="900" dirty="0"/>
              <a:t>. 1994;72:241–5. </a:t>
            </a:r>
            <a:r>
              <a:rPr lang="en-US" sz="900" dirty="0" err="1"/>
              <a:t>Elander</a:t>
            </a:r>
            <a:r>
              <a:rPr lang="en-US" sz="900" dirty="0"/>
              <a:t> TR, Goldberg MA, Salinger CL, et al. Microbial changes in the ocular environment with contact lens wear. CLAO J. 1992;18:53–5.  </a:t>
            </a:r>
          </a:p>
          <a:p>
            <a:r>
              <a:rPr lang="en-US" sz="900" dirty="0"/>
              <a:t>Graham JE, Moore JE, </a:t>
            </a:r>
            <a:r>
              <a:rPr lang="en-US" sz="900" dirty="0" err="1"/>
              <a:t>Jiru</a:t>
            </a:r>
            <a:r>
              <a:rPr lang="en-US" sz="900" dirty="0"/>
              <a:t> X, et al. Ocular pathogen or commensal: a PCR-based study of surface bacterial flora in normal and dry eyes. Invest </a:t>
            </a:r>
            <a:r>
              <a:rPr lang="en-US" sz="900" dirty="0" err="1"/>
              <a:t>Ophthalmol</a:t>
            </a:r>
            <a:r>
              <a:rPr lang="en-US" sz="900" dirty="0"/>
              <a:t> Vis Sci. 2007;48:5616–23. </a:t>
            </a:r>
          </a:p>
          <a:p>
            <a:r>
              <a:rPr lang="en-US" sz="900" dirty="0"/>
              <a:t>Willcox MD. Characterization of the normal microbiota of the ocular surface. </a:t>
            </a:r>
            <a:r>
              <a:rPr lang="en-US" sz="900" dirty="0" err="1"/>
              <a:t>Exp</a:t>
            </a:r>
            <a:r>
              <a:rPr lang="en-US" sz="900" dirty="0"/>
              <a:t> Eye Res. 2013;117:99–105. </a:t>
            </a:r>
          </a:p>
          <a:p>
            <a:r>
              <a:rPr lang="en-US" sz="900" dirty="0"/>
              <a:t>Hsu HY, Lind JT, Tseng L, Miller D. Ocular flora and their antibiotic resistance patterns in the </a:t>
            </a:r>
            <a:r>
              <a:rPr lang="en-US" sz="900" dirty="0" err="1"/>
              <a:t>midwest</a:t>
            </a:r>
            <a:r>
              <a:rPr lang="en-US" sz="900" dirty="0"/>
              <a:t>: a prospective study of patients undergoing cataract surgery. Am J </a:t>
            </a:r>
            <a:r>
              <a:rPr lang="en-US" sz="900" dirty="0" err="1"/>
              <a:t>Ophthalmol</a:t>
            </a:r>
            <a:r>
              <a:rPr lang="en-US" sz="900" dirty="0"/>
              <a:t>. 2013;155:36–44 e2.  </a:t>
            </a:r>
          </a:p>
          <a:p>
            <a:r>
              <a:rPr lang="en-US" sz="900" dirty="0" err="1"/>
              <a:t>Ozkan</a:t>
            </a:r>
            <a:r>
              <a:rPr lang="en-US" sz="900" dirty="0"/>
              <a:t> J, Zhu H, Gabriel M, et al. Effect of prophylactic antibiotic drops on ocular microbiota and physiology during silicone hydrogel lens wear. </a:t>
            </a:r>
            <a:r>
              <a:rPr lang="en-US" sz="900" dirty="0" err="1"/>
              <a:t>OptomVis</a:t>
            </a:r>
            <a:r>
              <a:rPr lang="en-US" sz="900" dirty="0"/>
              <a:t> Sci. 2012;89:326–35. </a:t>
            </a:r>
          </a:p>
        </p:txBody>
      </p:sp>
    </p:spTree>
    <p:extLst>
      <p:ext uri="{BB962C8B-B14F-4D97-AF65-F5344CB8AC3E}">
        <p14:creationId xmlns:p14="http://schemas.microsoft.com/office/powerpoint/2010/main" val="91888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4415F-D168-BB42-9C52-FEEB7BBD9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Proteomic analysis of tear fluid in DED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014A0-4DA2-7A4E-996A-A4871B591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Showed specific alterations in the protein signature</a:t>
            </a:r>
          </a:p>
          <a:p>
            <a:r>
              <a:rPr lang="en-US" dirty="0"/>
              <a:t>Several downregulated proteins had bactericidal activities </a:t>
            </a:r>
          </a:p>
          <a:p>
            <a:pPr lvl="1"/>
            <a:r>
              <a:rPr lang="en-US" dirty="0" err="1"/>
              <a:t>Lactotransferrin</a:t>
            </a:r>
            <a:endParaRPr lang="en-US" dirty="0"/>
          </a:p>
          <a:p>
            <a:pPr lvl="1"/>
            <a:r>
              <a:rPr lang="en-US" dirty="0"/>
              <a:t>Lysozyme </a:t>
            </a:r>
          </a:p>
          <a:p>
            <a:pPr lvl="1"/>
            <a:r>
              <a:rPr lang="en-US" dirty="0"/>
              <a:t>Polymeric immunoglobulin receptor</a:t>
            </a:r>
          </a:p>
          <a:p>
            <a:pPr lvl="1"/>
            <a:r>
              <a:rPr lang="en-US" dirty="0" err="1"/>
              <a:t>Lacritin</a:t>
            </a:r>
            <a:endParaRPr lang="en-US" dirty="0"/>
          </a:p>
          <a:p>
            <a:r>
              <a:rPr lang="en-US" dirty="0"/>
              <a:t>Is there a connection between the ocular commensal microbiota and the state of the ocular surface barrier?</a:t>
            </a:r>
          </a:p>
          <a:p>
            <a:r>
              <a:rPr lang="en-US" dirty="0"/>
              <a:t>Only few studies to date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46640-CE9A-D047-9ACA-2E1BC994F84A}"/>
              </a:ext>
            </a:extLst>
          </p:cNvPr>
          <p:cNvSpPr txBox="1"/>
          <p:nvPr/>
        </p:nvSpPr>
        <p:spPr>
          <a:xfrm>
            <a:off x="1409768" y="6587083"/>
            <a:ext cx="86885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Karnati</a:t>
            </a:r>
            <a:r>
              <a:rPr lang="en-US" sz="1000" dirty="0"/>
              <a:t> R, Laurie DE, Laurie GW. </a:t>
            </a:r>
            <a:r>
              <a:rPr lang="en-US" sz="1000" dirty="0" err="1"/>
              <a:t>Lacritin</a:t>
            </a:r>
            <a:r>
              <a:rPr lang="en-US" sz="1000" dirty="0"/>
              <a:t> and the tear proteome as natural replacement therapy for dry eye. </a:t>
            </a:r>
            <a:r>
              <a:rPr lang="en-US" sz="1000" dirty="0" err="1"/>
              <a:t>Exp</a:t>
            </a:r>
            <a:r>
              <a:rPr lang="en-US" sz="1000" dirty="0"/>
              <a:t> Eye Res. 2013;117:39–52.  </a:t>
            </a:r>
          </a:p>
        </p:txBody>
      </p:sp>
    </p:spTree>
    <p:extLst>
      <p:ext uri="{BB962C8B-B14F-4D97-AF65-F5344CB8AC3E}">
        <p14:creationId xmlns:p14="http://schemas.microsoft.com/office/powerpoint/2010/main" val="41853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A3FBA-B187-0E48-96C6-ADAA0365B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Olive oil – a true placebo? </a:t>
            </a:r>
            <a:br>
              <a:rPr lang="en-US" dirty="0"/>
            </a:br>
            <a:r>
              <a:rPr lang="en-US" sz="2400" dirty="0"/>
              <a:t>Was the effect due to the activity of the oil itself?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B007C-9767-3E4F-BA34-23D6663F3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40191"/>
            <a:ext cx="8915400" cy="3777622"/>
          </a:xfrm>
        </p:spPr>
        <p:txBody>
          <a:bodyPr>
            <a:normAutofit/>
          </a:bodyPr>
          <a:lstStyle/>
          <a:p>
            <a:r>
              <a:rPr lang="en-US" sz="2000" dirty="0"/>
              <a:t>Oleic acid – predominant fatty acid in olive oil </a:t>
            </a:r>
          </a:p>
          <a:p>
            <a:r>
              <a:rPr lang="en-US" sz="2000" dirty="0"/>
              <a:t>Substitute a modest amount of oleic acid for saturated or trans-fatty acids in the diet significantly decreases IL-6 </a:t>
            </a:r>
            <a:r>
              <a:rPr lang="en-US" sz="2000" baseline="30000" dirty="0"/>
              <a:t>2</a:t>
            </a:r>
            <a:endParaRPr lang="en-US" sz="2000" dirty="0"/>
          </a:p>
          <a:p>
            <a:pPr lvl="1"/>
            <a:r>
              <a:rPr lang="en-US" sz="2000" dirty="0"/>
              <a:t>Pro-inflammatory cytokine and biomarker in DED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184AF6-D217-9B4A-AFB3-7859213024FC}"/>
              </a:ext>
            </a:extLst>
          </p:cNvPr>
          <p:cNvSpPr txBox="1"/>
          <p:nvPr/>
        </p:nvSpPr>
        <p:spPr>
          <a:xfrm>
            <a:off x="179900" y="6414656"/>
            <a:ext cx="891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1. </a:t>
            </a:r>
            <a:r>
              <a:rPr lang="en-US" sz="1000" dirty="0" err="1"/>
              <a:t>Gorzynik-Debicka</a:t>
            </a:r>
            <a:r>
              <a:rPr lang="en-US" sz="1000" dirty="0"/>
              <a:t> M et al. Potential health benefits of olive oil and plant polyphenols. Int. J. Mol. Sci. 19: 547, 2018. </a:t>
            </a:r>
          </a:p>
          <a:p>
            <a:r>
              <a:rPr lang="en-US" sz="1000" dirty="0"/>
              <a:t>2. </a:t>
            </a:r>
            <a:r>
              <a:rPr lang="en-US" sz="1000" dirty="0" err="1"/>
              <a:t>Basu</a:t>
            </a:r>
            <a:r>
              <a:rPr lang="en-US" sz="1000" dirty="0"/>
              <a:t> A et al. Dietary factors that promote or retard inflammation. </a:t>
            </a:r>
            <a:r>
              <a:rPr lang="en-US" sz="1000" dirty="0" err="1"/>
              <a:t>Arterioscler</a:t>
            </a:r>
            <a:r>
              <a:rPr lang="en-US" sz="1000" dirty="0"/>
              <a:t> </a:t>
            </a:r>
            <a:r>
              <a:rPr lang="en-US" sz="1000" dirty="0" err="1"/>
              <a:t>Thromb</a:t>
            </a:r>
            <a:r>
              <a:rPr lang="en-US" sz="1000" dirty="0"/>
              <a:t> </a:t>
            </a:r>
            <a:r>
              <a:rPr lang="en-US" sz="1000" dirty="0" err="1"/>
              <a:t>Vasc</a:t>
            </a:r>
            <a:r>
              <a:rPr lang="en-US" sz="1000" dirty="0"/>
              <a:t> Biol. 26:995-1001, 2006.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0955E-55A1-854F-904F-079C21AE7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027" y="3830320"/>
            <a:ext cx="2595945" cy="19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162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4415F-D168-BB42-9C52-FEEB7BBD9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Association between ocular microbiota and OSD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014A0-4DA2-7A4E-996A-A4871B591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More extensive bacterial loads in patients with Sjogren Syndrome than healthy controls.</a:t>
            </a:r>
            <a:r>
              <a:rPr lang="en-US" baseline="30000" dirty="0"/>
              <a:t>1</a:t>
            </a:r>
            <a:endParaRPr lang="en-US" u="sng" baseline="30000" dirty="0"/>
          </a:p>
          <a:p>
            <a:r>
              <a:rPr lang="en-US" dirty="0"/>
              <a:t>Increased bacterial presence of </a:t>
            </a:r>
            <a:r>
              <a:rPr lang="en-US" i="1" dirty="0"/>
              <a:t>CNS</a:t>
            </a:r>
            <a:r>
              <a:rPr lang="en-US" dirty="0"/>
              <a:t> species in addition to other common commensals such as </a:t>
            </a:r>
            <a:r>
              <a:rPr lang="en-US" i="1" dirty="0"/>
              <a:t>Corynebacterium</a:t>
            </a:r>
            <a:r>
              <a:rPr lang="en-US" dirty="0"/>
              <a:t> and </a:t>
            </a:r>
            <a:r>
              <a:rPr lang="en-US" i="1" dirty="0"/>
              <a:t>Propionibacterium</a:t>
            </a:r>
            <a:r>
              <a:rPr lang="en-US" dirty="0"/>
              <a:t> in non-autoimmune dry eye disease.</a:t>
            </a:r>
            <a:r>
              <a:rPr lang="en-US" baseline="30000" dirty="0"/>
              <a:t>2</a:t>
            </a:r>
            <a:endParaRPr lang="en-US" u="sng" baseline="30000" dirty="0"/>
          </a:p>
          <a:p>
            <a:r>
              <a:rPr lang="en-US" dirty="0"/>
              <a:t>The expanding applicability of deep sequencing approaches will provide insights to whether alterations of ocular surface microbiota correlate with the development of DED.</a:t>
            </a:r>
            <a:r>
              <a:rPr lang="en-US" baseline="30000" dirty="0"/>
              <a:t>3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277A18-6401-2341-8769-3694868BE771}"/>
              </a:ext>
            </a:extLst>
          </p:cNvPr>
          <p:cNvSpPr txBox="1"/>
          <p:nvPr/>
        </p:nvSpPr>
        <p:spPr>
          <a:xfrm>
            <a:off x="238539" y="6334535"/>
            <a:ext cx="114233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1. </a:t>
            </a:r>
            <a:r>
              <a:rPr lang="en-US" sz="1000" dirty="0" err="1"/>
              <a:t>Albietz</a:t>
            </a:r>
            <a:r>
              <a:rPr lang="en-US" sz="1000" dirty="0"/>
              <a:t> JM, </a:t>
            </a:r>
            <a:r>
              <a:rPr lang="en-US" sz="1000" dirty="0" err="1"/>
              <a:t>Lenton</a:t>
            </a:r>
            <a:r>
              <a:rPr lang="en-US" sz="1000" dirty="0"/>
              <a:t> LM. Effect of antibacterial honey on the ocular flora in tear deficiency and </a:t>
            </a:r>
            <a:r>
              <a:rPr lang="en-US" sz="1000" dirty="0" err="1"/>
              <a:t>meibomian</a:t>
            </a:r>
            <a:r>
              <a:rPr lang="en-US" sz="1000" dirty="0"/>
              <a:t> gland disease. Cornea. 2006;25:1012–9. </a:t>
            </a:r>
          </a:p>
          <a:p>
            <a:r>
              <a:rPr lang="en-US" sz="1000" dirty="0"/>
              <a:t>2. Graham JE, Moore JE, </a:t>
            </a:r>
            <a:r>
              <a:rPr lang="en-US" sz="1000" dirty="0" err="1"/>
              <a:t>Jiru</a:t>
            </a:r>
            <a:r>
              <a:rPr lang="en-US" sz="1000" dirty="0"/>
              <a:t> X, et al. Ocular pathogen or commensal: a PCR-based study of surface bacterial flora in normal and dry eyes. Invest </a:t>
            </a:r>
            <a:r>
              <a:rPr lang="en-US" sz="1000" dirty="0" err="1"/>
              <a:t>Ophthalmol</a:t>
            </a:r>
            <a:r>
              <a:rPr lang="en-US" sz="1000" dirty="0"/>
              <a:t> Vis Sci. 2007;48:5616–23.  </a:t>
            </a:r>
          </a:p>
          <a:p>
            <a:r>
              <a:rPr lang="en-US" sz="1000" dirty="0"/>
              <a:t>3. Narayanan S, Redfern RL, Miller WL, et al. Dry eye disease and microbial keratitis: is there a connection? </a:t>
            </a:r>
            <a:r>
              <a:rPr lang="en-US" sz="1000" dirty="0" err="1"/>
              <a:t>Ocul</a:t>
            </a:r>
            <a:r>
              <a:rPr lang="en-US" sz="1000" dirty="0"/>
              <a:t> Surf. 2013;11:75–92. </a:t>
            </a:r>
          </a:p>
        </p:txBody>
      </p:sp>
    </p:spTree>
    <p:extLst>
      <p:ext uri="{BB962C8B-B14F-4D97-AF65-F5344CB8AC3E}">
        <p14:creationId xmlns:p14="http://schemas.microsoft.com/office/powerpoint/2010/main" val="18356832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419E28B-721B-4D0D-A1D3-78EAC5725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9E45B9-0D24-465E-84AD-FEDBA836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3BC4C-55C6-694C-9E9E-741BC5A33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3759253"/>
          </a:xfrm>
        </p:spPr>
        <p:txBody>
          <a:bodyPr>
            <a:normAutofit/>
          </a:bodyPr>
          <a:lstStyle/>
          <a:p>
            <a:r>
              <a:rPr lang="en-US" dirty="0"/>
              <a:t>Ask about diet when evaluating DED </a:t>
            </a:r>
          </a:p>
          <a:p>
            <a:r>
              <a:rPr lang="en-US" dirty="0"/>
              <a:t>Discuss supplementation</a:t>
            </a:r>
          </a:p>
          <a:p>
            <a:r>
              <a:rPr lang="en-US" dirty="0"/>
              <a:t>Review caffeine and water intake</a:t>
            </a:r>
          </a:p>
          <a:p>
            <a:r>
              <a:rPr lang="en-US" dirty="0"/>
              <a:t>The eyes will thank you</a:t>
            </a:r>
          </a:p>
          <a:p>
            <a:endParaRPr lang="en-US" dirty="0"/>
          </a:p>
          <a:p>
            <a:r>
              <a:rPr lang="en-US" dirty="0"/>
              <a:t>Thank you for your time and attention!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picture containing cosmetic, toiletry&#10;&#10;Description automatically generated">
            <a:extLst>
              <a:ext uri="{FF2B5EF4-FFF2-40B4-BE49-F238E27FC236}">
                <a16:creationId xmlns:a16="http://schemas.microsoft.com/office/drawing/2014/main" id="{743E3A24-DF1A-EE43-824A-2BB4DEEB4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916" y="1224619"/>
            <a:ext cx="5328000" cy="399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1F36A2FB-17CD-4DA6-9D8A-BFD6ADF6A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58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3419E28B-721B-4D0D-A1D3-78EAC5725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A3FBA-B187-0E48-96C6-ADAA0365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/>
              <a:t>Olive oil – a true placebo?</a:t>
            </a:r>
            <a:br>
              <a:rPr lang="en-US" sz="1700"/>
            </a:br>
            <a:r>
              <a:rPr lang="en-US" sz="1700"/>
              <a:t>Was the effect due to the activity of the oil itself?</a:t>
            </a:r>
            <a:br>
              <a:rPr lang="en-US" sz="1700"/>
            </a:br>
            <a:br>
              <a:rPr lang="en-US" sz="1700"/>
            </a:br>
            <a:endParaRPr lang="en-US" sz="170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359E45B9-0D24-465E-84AD-FEDBA836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B007C-9767-3E4F-BA34-23D6663F3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3759253"/>
          </a:xfrm>
        </p:spPr>
        <p:txBody>
          <a:bodyPr>
            <a:normAutofit/>
          </a:bodyPr>
          <a:lstStyle/>
          <a:p>
            <a:r>
              <a:rPr lang="en-US"/>
              <a:t>Palmitoleic acid (0.3 to 3.5%) – small amount in olive oil </a:t>
            </a:r>
          </a:p>
          <a:p>
            <a:r>
              <a:rPr lang="en-US"/>
              <a:t>Fatty acid with anti- inflammatory properties</a:t>
            </a:r>
          </a:p>
          <a:p>
            <a:r>
              <a:rPr lang="en-US"/>
              <a:t>Oral palmitoleic acid </a:t>
            </a:r>
          </a:p>
          <a:p>
            <a:pPr lvl="1"/>
            <a:r>
              <a:rPr lang="en-US"/>
              <a:t>Preserved tear secretion </a:t>
            </a:r>
          </a:p>
          <a:p>
            <a:pPr lvl="1"/>
            <a:r>
              <a:rPr lang="en-US"/>
              <a:t>Suppressed inflammatory cytokines of lacrimal gland </a:t>
            </a:r>
          </a:p>
          <a:p>
            <a:pPr lvl="1"/>
            <a:r>
              <a:rPr lang="en-US"/>
              <a:t>Murine model of dry eye </a:t>
            </a:r>
          </a:p>
          <a:p>
            <a:endParaRPr lang="en-US" dirty="0"/>
          </a:p>
        </p:txBody>
      </p:sp>
      <p:pic>
        <p:nvPicPr>
          <p:cNvPr id="5" name="Online Media 6" descr="Rat - 6281">
            <a:hlinkClick r:id="" action="ppaction://media"/>
            <a:extLst>
              <a:ext uri="{FF2B5EF4-FFF2-40B4-BE49-F238E27FC236}">
                <a16:creationId xmlns:a16="http://schemas.microsoft.com/office/drawing/2014/main" id="{0AD44FA7-6CE6-D44F-9150-D3DFD23F7C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916" y="1735710"/>
            <a:ext cx="5451627" cy="3066538"/>
          </a:xfrm>
          <a:prstGeom prst="rect">
            <a:avLst/>
          </a:prstGeom>
        </p:spPr>
      </p:pic>
      <p:sp>
        <p:nvSpPr>
          <p:cNvPr id="18" name="Freeform 12">
            <a:extLst>
              <a:ext uri="{FF2B5EF4-FFF2-40B4-BE49-F238E27FC236}">
                <a16:creationId xmlns:a16="http://schemas.microsoft.com/office/drawing/2014/main" id="{1F36A2FB-17CD-4DA6-9D8A-BFD6ADF6A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1568A-5C0D-CB4B-A857-5A1AF425137C}"/>
              </a:ext>
            </a:extLst>
          </p:cNvPr>
          <p:cNvSpPr txBox="1"/>
          <p:nvPr/>
        </p:nvSpPr>
        <p:spPr>
          <a:xfrm>
            <a:off x="1496287" y="6580914"/>
            <a:ext cx="10695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/>
              <a:t>Nakamura S et al. Restoration of tear secretion in a murine dry eye model by oral administration of palmitoleic acid. Nutrients. 9:364, 2017. </a:t>
            </a:r>
          </a:p>
        </p:txBody>
      </p:sp>
    </p:spTree>
    <p:extLst>
      <p:ext uri="{BB962C8B-B14F-4D97-AF65-F5344CB8AC3E}">
        <p14:creationId xmlns:p14="http://schemas.microsoft.com/office/powerpoint/2010/main" val="215643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60A92-E79A-4545-AEC3-D7689B03B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DREAM study 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31E12-93F2-2242-A58B-14B0260B1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Both treatment and placebo groups improved over time</a:t>
            </a:r>
          </a:p>
          <a:p>
            <a:pPr lvl="1"/>
            <a:r>
              <a:rPr lang="en-US" dirty="0"/>
              <a:t>Heterogeneous study population </a:t>
            </a:r>
          </a:p>
          <a:p>
            <a:pPr lvl="1"/>
            <a:r>
              <a:rPr lang="en-US" dirty="0"/>
              <a:t>DED is a complex and multifactorial disease state</a:t>
            </a:r>
          </a:p>
          <a:p>
            <a:pPr lvl="1"/>
            <a:r>
              <a:rPr lang="en-US" dirty="0"/>
              <a:t>Difficult to measure the effect of a single, non-specific intervention  </a:t>
            </a:r>
          </a:p>
          <a:p>
            <a:r>
              <a:rPr lang="en-US" dirty="0"/>
              <a:t>Traditional measurements used (OSDI and </a:t>
            </a:r>
            <a:r>
              <a:rPr lang="en-US" dirty="0" err="1"/>
              <a:t>Schirmers</a:t>
            </a:r>
            <a:r>
              <a:rPr lang="en-US" dirty="0"/>
              <a:t>) have limited sensitivity and specificity</a:t>
            </a:r>
          </a:p>
          <a:p>
            <a:pPr lvl="1"/>
            <a:r>
              <a:rPr lang="en-US" dirty="0"/>
              <a:t>Limited by the type of measurement </a:t>
            </a:r>
          </a:p>
          <a:p>
            <a:pPr lvl="1"/>
            <a:r>
              <a:rPr lang="en-US" dirty="0"/>
              <a:t>The results were not expected</a:t>
            </a:r>
          </a:p>
          <a:p>
            <a:pPr lvl="1"/>
            <a:r>
              <a:rPr lang="en-US" dirty="0"/>
              <a:t>Is it the treatment that doesn’t work, or are we just not using the right measuring stick?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B67CDA-9F9A-AC46-8953-9A0870DE1B98}"/>
              </a:ext>
            </a:extLst>
          </p:cNvPr>
          <p:cNvSpPr txBox="1"/>
          <p:nvPr/>
        </p:nvSpPr>
        <p:spPr>
          <a:xfrm>
            <a:off x="1452283" y="6629399"/>
            <a:ext cx="3945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Laura </a:t>
            </a:r>
            <a:r>
              <a:rPr lang="en-US" sz="1000" dirty="0" err="1"/>
              <a:t>Periman</a:t>
            </a:r>
            <a:r>
              <a:rPr lang="en-US" sz="1000" dirty="0"/>
              <a:t>, MD Ophthalmology Management June 2018</a:t>
            </a:r>
          </a:p>
        </p:txBody>
      </p:sp>
    </p:spTree>
    <p:extLst>
      <p:ext uri="{BB962C8B-B14F-4D97-AF65-F5344CB8AC3E}">
        <p14:creationId xmlns:p14="http://schemas.microsoft.com/office/powerpoint/2010/main" val="395253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1999</TotalTime>
  <Words>8611</Words>
  <Application>Microsoft Macintosh PowerPoint</Application>
  <PresentationFormat>Widescreen</PresentationFormat>
  <Paragraphs>968</Paragraphs>
  <Slides>71</Slides>
  <Notes>41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9" baseType="lpstr">
      <vt:lpstr>Arial</vt:lpstr>
      <vt:lpstr>Calibri</vt:lpstr>
      <vt:lpstr>Century Gothic</vt:lpstr>
      <vt:lpstr>Georgia</vt:lpstr>
      <vt:lpstr>News Gothic MT</vt:lpstr>
      <vt:lpstr>Wingdings 3</vt:lpstr>
      <vt:lpstr>Zapf Dingbats</vt:lpstr>
      <vt:lpstr>Wisp</vt:lpstr>
      <vt:lpstr>   Off the Menu – A Nutritional Approach to Dry Eye   </vt:lpstr>
      <vt:lpstr>Disclosures </vt:lpstr>
      <vt:lpstr>PowerPoint Presentation</vt:lpstr>
      <vt:lpstr>DREAM study  DRy Eye Assessment and Management (DREAM)  </vt:lpstr>
      <vt:lpstr>DREAM</vt:lpstr>
      <vt:lpstr>Improvement in OSDI </vt:lpstr>
      <vt:lpstr>Olive oil – a true placebo?  Was the effect due to the activity of the oil itself?   </vt:lpstr>
      <vt:lpstr>Olive oil – a true placebo? Was the effect due to the activity of the oil itself?  </vt:lpstr>
      <vt:lpstr>DREAM study lessons</vt:lpstr>
      <vt:lpstr>DREAM study lessons</vt:lpstr>
      <vt:lpstr>What your patient sees when you tell them to buy an omega 3…</vt:lpstr>
      <vt:lpstr>PowerPoint Presentation</vt:lpstr>
      <vt:lpstr>Omega-3 fatty acids and dry eye disease</vt:lpstr>
      <vt:lpstr>DHA and EPA  </vt:lpstr>
      <vt:lpstr>Anti-inflammatory Fatty Acids  </vt:lpstr>
      <vt:lpstr>Anti-inflammatory Fatty Acids  </vt:lpstr>
      <vt:lpstr>Anti-inflammatory Fatty Acids  </vt:lpstr>
      <vt:lpstr>Anti-inflammatory Fatty Acids  </vt:lpstr>
      <vt:lpstr>Anti-inflammatory Fatty Acids  </vt:lpstr>
      <vt:lpstr>Anti-inflammatory Fatty Acids  </vt:lpstr>
      <vt:lpstr>GLA Targeted Action for Dry Eye: lacrimal production</vt:lpstr>
      <vt:lpstr>Gamma-linolenic acid (GLA)  </vt:lpstr>
      <vt:lpstr>GLA</vt:lpstr>
      <vt:lpstr>GLA</vt:lpstr>
      <vt:lpstr>Omega-3 and Omega-6 Ratio</vt:lpstr>
      <vt:lpstr>Omega-3 and Omega-6 Ratio</vt:lpstr>
      <vt:lpstr>Ethyl Ester (EE) vs Trigylceride (TG)</vt:lpstr>
      <vt:lpstr>EE converted to TG in lab</vt:lpstr>
      <vt:lpstr>Too much Omega-3</vt:lpstr>
      <vt:lpstr>PowerPoint Presentation</vt:lpstr>
      <vt:lpstr>ACR, EULAR classification criteria for Sjögren’s syndrome</vt:lpstr>
      <vt:lpstr>ACR, EULAR classification criteria for Sjögren’s syndrome</vt:lpstr>
      <vt:lpstr> Sjögren's Syndrome</vt:lpstr>
      <vt:lpstr> Sjögren's Syndrome</vt:lpstr>
      <vt:lpstr> Sjögren's Syndrome</vt:lpstr>
      <vt:lpstr>Sjögren's Syndrome</vt:lpstr>
      <vt:lpstr>Sjögren's Syndrome</vt:lpstr>
      <vt:lpstr>Sjö testing</vt:lpstr>
      <vt:lpstr>PowerPoint Presentation</vt:lpstr>
      <vt:lpstr>PowerPoint Presentation</vt:lpstr>
      <vt:lpstr>Kathryn, 58 year old Caucasian Female</vt:lpstr>
      <vt:lpstr>Kathryn Examination</vt:lpstr>
      <vt:lpstr>Kathryn Examination</vt:lpstr>
      <vt:lpstr>Kathryn Treatment</vt:lpstr>
      <vt:lpstr>Kathryn </vt:lpstr>
      <vt:lpstr>Vitamin A</vt:lpstr>
      <vt:lpstr>Vitamin A Deficiency </vt:lpstr>
      <vt:lpstr>Vitamin A Deficiency </vt:lpstr>
      <vt:lpstr>Vitamin B6</vt:lpstr>
      <vt:lpstr>Vitamin B 12</vt:lpstr>
      <vt:lpstr>Vitamin B12 deficiency and neuropathic ocular pain (NOP)</vt:lpstr>
      <vt:lpstr>Vitamin B12 deficiency and neuropathic ocular pain </vt:lpstr>
      <vt:lpstr>Vitamin B12 deficiency and neuropathic ocular pain </vt:lpstr>
      <vt:lpstr>Vitamin C</vt:lpstr>
      <vt:lpstr>Vitamin D</vt:lpstr>
      <vt:lpstr>Vitamin E</vt:lpstr>
      <vt:lpstr>Which diet is best for dry eye? </vt:lpstr>
      <vt:lpstr>The Dry Eye Diet </vt:lpstr>
      <vt:lpstr>PowerPoint Presentation</vt:lpstr>
      <vt:lpstr>PowerPoint Presentation</vt:lpstr>
      <vt:lpstr>Tumeric and Dry Eye</vt:lpstr>
      <vt:lpstr>No more coffee? </vt:lpstr>
      <vt:lpstr>The effect of caffeine on tear secretion</vt:lpstr>
      <vt:lpstr>The effect of caffeine on tear secretion</vt:lpstr>
      <vt:lpstr>The effect of caffeine on tear secretion</vt:lpstr>
      <vt:lpstr>Drink water!</vt:lpstr>
      <vt:lpstr>Microbiome and Ocular Health</vt:lpstr>
      <vt:lpstr>“What are the characteristics of the healthy ocular microbiota and how do they change during disease?” </vt:lpstr>
      <vt:lpstr>Proteomic analysis of tear fluid in DED </vt:lpstr>
      <vt:lpstr>Association between ocular microbiota and OSD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  Off the Menu – A Nutritional Approach to Dry Eye   </dc:title>
  <dc:creator>Melissa Barnett</dc:creator>
  <cp:lastModifiedBy>Melissa Barnett</cp:lastModifiedBy>
  <cp:revision>14</cp:revision>
  <dcterms:created xsi:type="dcterms:W3CDTF">2019-12-13T06:00:36Z</dcterms:created>
  <dcterms:modified xsi:type="dcterms:W3CDTF">2020-02-03T05:21:43Z</dcterms:modified>
</cp:coreProperties>
</file>