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3" r:id="rId1"/>
  </p:sldMasterIdLst>
  <p:notesMasterIdLst>
    <p:notesMasterId r:id="rId22"/>
  </p:notesMasterIdLst>
  <p:handoutMasterIdLst>
    <p:handoutMasterId r:id="rId23"/>
  </p:handoutMasterIdLst>
  <p:sldIdLst>
    <p:sldId id="773" r:id="rId2"/>
    <p:sldId id="1022" r:id="rId3"/>
    <p:sldId id="870" r:id="rId4"/>
    <p:sldId id="1062" r:id="rId5"/>
    <p:sldId id="1063" r:id="rId6"/>
    <p:sldId id="1037" r:id="rId7"/>
    <p:sldId id="1064" r:id="rId8"/>
    <p:sldId id="1061" r:id="rId9"/>
    <p:sldId id="1086" r:id="rId10"/>
    <p:sldId id="1052" r:id="rId11"/>
    <p:sldId id="1095" r:id="rId12"/>
    <p:sldId id="1093" r:id="rId13"/>
    <p:sldId id="1066" r:id="rId14"/>
    <p:sldId id="1090" r:id="rId15"/>
    <p:sldId id="1088" r:id="rId16"/>
    <p:sldId id="1068" r:id="rId17"/>
    <p:sldId id="1091" r:id="rId18"/>
    <p:sldId id="1094" r:id="rId19"/>
    <p:sldId id="1092" r:id="rId20"/>
    <p:sldId id="1082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F0"/>
    <a:srgbClr val="FF00FF"/>
    <a:srgbClr val="E933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1" autoAdjust="0"/>
    <p:restoredTop sz="95429" autoAdjust="0"/>
  </p:normalViewPr>
  <p:slideViewPr>
    <p:cSldViewPr>
      <p:cViewPr>
        <p:scale>
          <a:sx n="110" d="100"/>
          <a:sy n="110" d="100"/>
        </p:scale>
        <p:origin x="-4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>
        <p:scale>
          <a:sx n="80" d="100"/>
          <a:sy n="80" d="100"/>
        </p:scale>
        <p:origin x="-3096" y="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>
              <a:latin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EC2D1A1-DCC6-7141-9892-13C66D051F09}" type="datetime1">
              <a:rPr lang="en-US">
                <a:latin typeface="Arial Narrow"/>
              </a:rPr>
              <a:pPr>
                <a:defRPr/>
              </a:pPr>
              <a:t>4/16/2015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A2BA08-7193-FF4D-87DF-E06BD91E661A}" type="slidenum">
              <a:rPr lang="en-US">
                <a:latin typeface="Arial Narrow"/>
              </a:rPr>
              <a:pPr>
                <a:defRPr/>
              </a:pPr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33721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Narrow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Narrow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Narrow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Narrow"/>
              </a:defRPr>
            </a:lvl1pPr>
          </a:lstStyle>
          <a:p>
            <a:pPr>
              <a:defRPr/>
            </a:pPr>
            <a:fld id="{E647775C-DF6A-D047-996E-CE1BFD7AB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4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ts val="425"/>
              </a:spcBef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7775C-DF6A-D047-996E-CE1BFD7AB8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0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400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Arial Narrow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Arial Narrow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Arial Narrow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Arial Narrow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7775C-DF6A-D047-996E-CE1BFD7AB8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8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7775C-DF6A-D047-996E-CE1BFD7AB8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54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3581400" cy="2686050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581400"/>
            <a:ext cx="6096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FBE7A4-AE7B-554B-B4C9-18A53A8DBB23}" type="slidenum">
              <a:rPr lang="en-US" sz="1200">
                <a:latin typeface="Arial Narrow"/>
              </a:rPr>
              <a:pPr/>
              <a:t>20</a:t>
            </a:fld>
            <a:endParaRPr lang="en-US" sz="1200" dirty="0">
              <a:latin typeface="Arial Narrow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8C3576ED-8562-284E-A6D5-ACA31138BDEE}" type="slidenum">
              <a:rPr lang="en-US" sz="1200">
                <a:latin typeface="Arial Narrow"/>
              </a:rPr>
              <a:pPr algn="r"/>
              <a:t>3</a:t>
            </a:fld>
            <a:endParaRPr lang="en-US" sz="1200" dirty="0">
              <a:latin typeface="Arial Narrow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8C3576ED-8562-284E-A6D5-ACA31138BDEE}" type="slidenum">
              <a:rPr lang="en-US" sz="1200">
                <a:latin typeface="Arial Narrow"/>
              </a:rPr>
              <a:pPr algn="r"/>
              <a:t>4</a:t>
            </a:fld>
            <a:endParaRPr lang="en-US" sz="1200" dirty="0">
              <a:latin typeface="Arial Narrow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400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3581400" cy="2686050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581400"/>
            <a:ext cx="6096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FBE7A4-AE7B-554B-B4C9-18A53A8DBB23}" type="slidenum">
              <a:rPr lang="en-US" sz="1200">
                <a:latin typeface="Arial Narrow"/>
              </a:rPr>
              <a:pPr/>
              <a:t>6</a:t>
            </a:fld>
            <a:endParaRPr lang="en-US" sz="1200" dirty="0">
              <a:latin typeface="Arial Narrow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buFont typeface="Arial"/>
              <a:buChar char="•"/>
              <a:defRPr/>
            </a:pPr>
            <a:endParaRPr lang="en-US" sz="1400" dirty="0" smtClean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0406" indent="-280406">
              <a:buFont typeface="Arial"/>
              <a:buChar char="•"/>
              <a:defRPr/>
            </a:pPr>
            <a:endParaRPr lang="en-US" sz="1400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7775C-DF6A-D047-996E-CE1BFD7AB8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8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83DF-B7A2-8847-A2ED-1DB564941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9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5C22-08A7-3349-81BE-A92BEA0DC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2C3C-4312-2D45-8934-CFC239627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4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F68-8672-4B47-AA48-EE430E6073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C486-8553-6B45-BB97-4549F91A9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42A-2F5C-4B4E-BA77-B2B508F56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6D7-192F-6A4E-A233-BE72CB6569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5833-69AB-2849-BB08-CD3D1D23C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8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CBC7-28A4-4046-81C2-102537F539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BCA-C80C-794C-9645-BC8B0B52FC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7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550"/>
            <a:ext cx="5562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r>
              <a:rPr lang="en-US" smtClean="0"/>
              <a:t>iris.peabody.vanderbilt.edu  |  www.iriscenter.com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1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1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fld id="{E79765CE-BB41-BE44-A383-621465739457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0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hf hdr="0" ftr="0"/>
  <p:txStyles>
    <p:titleStyle>
      <a:lvl1pPr algn="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Narrow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ris.peabody.vanderbilt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iscente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Latest Online Tools and Resources from the IRIS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5800" y="441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sz="1600" dirty="0" smtClean="0">
                <a:latin typeface="Arial"/>
                <a:cs typeface="Arial"/>
              </a:rPr>
              <a:t>2015 OSEP Virtual Project Directors’ Conference</a:t>
            </a:r>
          </a:p>
        </p:txBody>
      </p:sp>
      <p:pic>
        <p:nvPicPr>
          <p:cNvPr id="14341" name="Picture 3" descr="The image is the Vanderbily Peabody College Logo" title="Vanderbily Peabody Colleg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52578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The image is the IDEAs that Work logo" title="IDEAs that Work Log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7200" y="5280790"/>
            <a:ext cx="609600" cy="51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The image is the Claremont Graduate University Logo" title="Claremont Graduate University Logo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1400" y="5410200"/>
            <a:ext cx="1295400" cy="36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5943600"/>
            <a:ext cx="845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/>
              <a:t>The </a:t>
            </a:r>
            <a:r>
              <a:rPr lang="en-US" sz="900" dirty="0"/>
              <a:t>IRIS Center is funded through a cooperative agreement U.S. Department of Education, Office of Special Education Programs (OSEP) Grant #H325E120002. The contents </a:t>
            </a:r>
            <a:r>
              <a:rPr lang="en-US" sz="900" dirty="0" smtClean="0"/>
              <a:t>of this presentation do </a:t>
            </a:r>
            <a:r>
              <a:rPr lang="en-US" sz="900" dirty="0"/>
              <a:t>not necessarily represent the policy of the U.S. Department of Education, and you should not assume endorsement by the Federal Government. Project Officers, Sarah Allen and Tracie Dickson.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IRIS Modules</a:t>
            </a:r>
            <a:r>
              <a:rPr lang="en-US" dirty="0" smtClean="0"/>
              <a:t>: Content Format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49134" y="1905000"/>
            <a:ext cx="8085265" cy="426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3"/>
              </a:spcBef>
            </a:pPr>
            <a:r>
              <a:rPr lang="en-US" sz="2800" dirty="0">
                <a:solidFill>
                  <a:srgbClr val="000000"/>
                </a:solidFill>
                <a:latin typeface="Arial Narrow"/>
                <a:sym typeface="Cambria" charset="0"/>
              </a:rPr>
              <a:t>Information is presented in a variety of </a:t>
            </a:r>
            <a:r>
              <a:rPr lang="en-US" sz="28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formats:</a:t>
            </a:r>
            <a:endParaRPr lang="en-US" sz="2800" dirty="0">
              <a:solidFill>
                <a:srgbClr val="000000"/>
              </a:solidFill>
              <a:latin typeface="Arial Narrow"/>
              <a:sym typeface="Cambria" charset="0"/>
            </a:endParaRP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Text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Tables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Expert Interviews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Videos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Interactive Activities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Supporting Research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sym typeface="Cambria" charset="0"/>
              </a:rPr>
              <a:t>Links to Other Resources</a:t>
            </a:r>
          </a:p>
          <a:p>
            <a:pPr marL="800100" lvl="1" indent="-342900">
              <a:spcBef>
                <a:spcPts val="763"/>
              </a:spcBef>
              <a:buFont typeface="Arial"/>
              <a:buChar char="•"/>
            </a:pPr>
            <a:endParaRPr lang="en-US" sz="2400" b="1" dirty="0" smtClean="0">
              <a:solidFill>
                <a:srgbClr val="000000"/>
              </a:solidFill>
              <a:latin typeface="Arial Narrow"/>
              <a:sym typeface="Cambria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Text</a:t>
            </a:r>
            <a:endParaRPr lang="en-US" dirty="0"/>
          </a:p>
        </p:txBody>
      </p:sp>
      <p:pic>
        <p:nvPicPr>
          <p:cNvPr id="7" name="Picture 6" descr="The image displays a text example from an IRIS Module. The text explains the three components of Fidelity of Implementation: &quot;Adherence,&quot; &quot;Exposure/duration,&quot; and &quot;Quality of Delivery.&quot;" title="Text Example: EBP Fidelity of Implementati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3886200" cy="195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he image shows a text example from an IRIS Module, called &quot;For Your Information.&quot; The text example provides information to the IRIS Module user the difficulty of motivating students with learning difficulties." title="Text Example: For Your Informa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67200"/>
            <a:ext cx="4585480" cy="134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6019800"/>
            <a:ext cx="291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Evidence-Based Practices (Part 2)</a:t>
            </a:r>
            <a:r>
              <a:rPr lang="en-US" sz="1200" dirty="0" smtClean="0">
                <a:latin typeface="Arial Narrow"/>
                <a:cs typeface="Arial Narrow"/>
              </a:rPr>
              <a:t>: Page 4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Tables</a:t>
            </a:r>
            <a:endParaRPr lang="en-US" dirty="0"/>
          </a:p>
        </p:txBody>
      </p:sp>
      <p:pic>
        <p:nvPicPr>
          <p:cNvPr id="2" name="Picture 1" descr="The image displays an example table from Evidence-Based Practices (Part 1): Page one. The table shows four categories of practice and describes them.&#10;&#10;The first category is Evidence-based practice, with the following bullets:&#10;• Shown to have a positive effect on student outcomes &#10;• The research design allows one to infer that the practice led to child or student improvement &#10;• Multiple high-quality studies have been conducted &#10;• Reviewed by a reputable organization (e.g., What Works Clearinghouse) &#10;&#10;The second category is &quot;Promising practice,&quot; with the following categories:&#10;• Shown to have positive effects on learner outcomes &#10;• The research design does not clearly demonstrate that the practice led to child or student improvement &#10;• Insufficient number of studies conducted to demonstrate its effectiveness &#10;&#10;The third category is Research-based practice, which has the following bullets:&#10;• Some research studies have demonstrated positive effects on student outcomes while other studies have not &#10;• Based on research that may or may not clearly demonstrate that the practice led to improved child or student outcomes &#10;• Multiple studies have been conducted &#10;&#10;The final category is &quot;Emerging practice,&quot; which has the following bullets:&#10;• Anecdotal evidence of effectiveness &#10;• Research has not been conducted " title="IRIS Modules: Tabl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5257800" cy="387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6019800"/>
            <a:ext cx="291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Evidence-Based Practices (Part 1)</a:t>
            </a:r>
            <a:r>
              <a:rPr lang="en-US" sz="1200" dirty="0" smtClean="0">
                <a:latin typeface="Arial Narrow"/>
                <a:cs typeface="Arial Narrow"/>
              </a:rPr>
              <a:t>: Page 1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IRIS </a:t>
            </a:r>
            <a:r>
              <a:rPr lang="en-US" dirty="0" smtClean="0"/>
              <a:t>Modules: Expert Interviews</a:t>
            </a:r>
            <a:endParaRPr lang="en-US" dirty="0"/>
          </a:p>
        </p:txBody>
      </p:sp>
      <p:pic>
        <p:nvPicPr>
          <p:cNvPr id="3" name="Picture 2" descr="The image shows a screenshot of Evidence-Based Practices (Part 1): Page 7, which includes 2 expert interviews." title="Screenshot of Evidence-Based Practices (Part 1): P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391400" cy="4202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019800"/>
            <a:ext cx="291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Evidence-Based Practices (Part 1)</a:t>
            </a:r>
            <a:r>
              <a:rPr lang="en-US" sz="1200" dirty="0" smtClean="0">
                <a:latin typeface="Arial Narrow"/>
                <a:cs typeface="Arial Narrow"/>
              </a:rPr>
              <a:t>: Page 7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Demonstration Videos</a:t>
            </a:r>
            <a:endParaRPr lang="en-US" dirty="0"/>
          </a:p>
        </p:txBody>
      </p:sp>
      <p:pic>
        <p:nvPicPr>
          <p:cNvPr id="3" name="Picture 2" descr="The iamge shows a screenshot of Demonstration Videos in the IRIS Module, which are about teachers reviewing rules with children." title="Screenshot of Modul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48600" cy="438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6096000"/>
            <a:ext cx="3250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Early Childhood Behavior Management</a:t>
            </a:r>
            <a:r>
              <a:rPr lang="en-US" sz="1200" dirty="0" smtClean="0">
                <a:latin typeface="Arial Narrow"/>
                <a:cs typeface="Arial Narrow"/>
              </a:rPr>
              <a:t>: Page 4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Interactive Activities</a:t>
            </a:r>
            <a:endParaRPr lang="en-US" dirty="0"/>
          </a:p>
        </p:txBody>
      </p:sp>
      <p:pic>
        <p:nvPicPr>
          <p:cNvPr id="6" name="Picture 5" descr="The image displays a screenshot of an Interactive Activity, which is about a set of classroom rules. The user of the module can select answers to a set of questions about the set of rules and rewrite the rules based off the results of the activity." title="Interactive Activiti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876800" cy="417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6096000"/>
            <a:ext cx="3179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Early Childhood Behavior Management</a:t>
            </a:r>
            <a:r>
              <a:rPr lang="en-US" sz="1200" dirty="0" smtClean="0">
                <a:latin typeface="Arial Narrow"/>
                <a:cs typeface="Arial Narrow"/>
              </a:rPr>
              <a:t>: Page 3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Supporting Research</a:t>
            </a:r>
            <a:endParaRPr lang="en-US" dirty="0"/>
          </a:p>
        </p:txBody>
      </p:sp>
      <p:pic>
        <p:nvPicPr>
          <p:cNvPr id="3" name="Picture 2" descr="The image shows a screenshot of the &quot;Research Shows&quot; box inside an IRIS Module. The box provides information about relevant current research findings and citations." title="Supporting Resear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8140700" cy="272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71800" y="5943600"/>
            <a:ext cx="291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Evidence-Based Practices (Part 2)</a:t>
            </a:r>
            <a:r>
              <a:rPr lang="en-US" sz="1200" dirty="0" smtClean="0">
                <a:latin typeface="Arial Narrow"/>
                <a:cs typeface="Arial Narrow"/>
              </a:rPr>
              <a:t>: Page 1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Downloadable Resources</a:t>
            </a:r>
            <a:endParaRPr lang="en-US" dirty="0"/>
          </a:p>
        </p:txBody>
      </p:sp>
      <p:pic>
        <p:nvPicPr>
          <p:cNvPr id="4" name="Picture 3" descr="The image dislpays a &quot;Research Comparision Worksheet,&quot; which is a downloadable resource from the module. The worksheet lists three questions: &quot;How many of the articles have been published in a peer reviewed journal?&quot;, &quot;If published in a peer reviewed journal, how many articles show strong evidence, possible evidence, or no evidence?&quot; and &quot;Who did it work for?&quot;" title="Downloadable Resourc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537200" cy="417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6019800"/>
            <a:ext cx="291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Evidence-Based Practices (Part 1)</a:t>
            </a:r>
            <a:r>
              <a:rPr lang="en-US" sz="1200" dirty="0" smtClean="0">
                <a:latin typeface="Arial Narrow"/>
                <a:cs typeface="Arial Narrow"/>
              </a:rPr>
              <a:t>: Page 7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IRIS </a:t>
            </a:r>
            <a:r>
              <a:rPr lang="en-US" dirty="0" smtClean="0"/>
              <a:t>Modules: Links to Other Resources</a:t>
            </a:r>
            <a:endParaRPr lang="en-US" dirty="0"/>
          </a:p>
        </p:txBody>
      </p:sp>
      <p:pic>
        <p:nvPicPr>
          <p:cNvPr id="3" name="Picture 2" descr="The image shows a screenshot from the IRIS Modules that displays an example sample of Early Childhood GOM Resources with links to outside the module." title="Links to other resources: Early Childhood GOM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3949700" cy="16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he image shows a screenshot from the IRIS Modules that displays an example sample of Infant and Toddler GOM Resources with links to outside the module." title="Links to other resources: Infant and Toddler G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602163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6019800"/>
            <a:ext cx="291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From </a:t>
            </a:r>
            <a:r>
              <a:rPr lang="en-US" sz="1200" i="1" dirty="0" smtClean="0">
                <a:latin typeface="Arial Narrow"/>
                <a:cs typeface="Arial Narrow"/>
              </a:rPr>
              <a:t>Evidence-Based Practices (Part 3)</a:t>
            </a:r>
            <a:r>
              <a:rPr lang="en-US" sz="1200" dirty="0" smtClean="0">
                <a:latin typeface="Arial Narrow"/>
                <a:cs typeface="Arial Narrow"/>
              </a:rPr>
              <a:t>: Page 2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Childhood: Setting Up Environments</a:t>
            </a:r>
          </a:p>
          <a:p>
            <a:r>
              <a:rPr lang="en-US" dirty="0" smtClean="0"/>
              <a:t>Early Childhood: Working with Dual-Language Learners</a:t>
            </a:r>
          </a:p>
          <a:p>
            <a:r>
              <a:rPr lang="en-US" dirty="0"/>
              <a:t>Autism Spectrum </a:t>
            </a:r>
            <a:r>
              <a:rPr lang="en-US" dirty="0" smtClean="0"/>
              <a:t>Disorders: Characteristics and Diagnoses</a:t>
            </a:r>
          </a:p>
          <a:p>
            <a:pPr lvl="0"/>
            <a:r>
              <a:rPr lang="en-US" dirty="0"/>
              <a:t>Data-based Individualization: Data</a:t>
            </a:r>
          </a:p>
          <a:p>
            <a:pPr lvl="0"/>
            <a:r>
              <a:rPr lang="en-US" dirty="0"/>
              <a:t>Data-based Individualization: Academic Interventions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8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IRIS?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 national center, funded by the U.S. Department of Education’s Office of Special Education Programs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 resource for personnel preparation and development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n-US" sz="2400" dirty="0" smtClean="0"/>
              <a:t>A Website that provides collections of </a:t>
            </a:r>
            <a:r>
              <a:rPr lang="en-US" sz="2400" b="1" dirty="0" smtClean="0">
                <a:solidFill>
                  <a:srgbClr val="000000"/>
                </a:solidFill>
                <a:cs typeface="Arial Narrow"/>
              </a:rPr>
              <a:t>free </a:t>
            </a:r>
            <a:r>
              <a:rPr lang="en-US" sz="2400" dirty="0" smtClean="0"/>
              <a:t>instructional materials and resources about </a:t>
            </a:r>
            <a:r>
              <a:rPr lang="en-US" sz="2400" dirty="0"/>
              <a:t>evidence-based practices for all students, particularly those with disabilities ages birth to </a:t>
            </a:r>
            <a:r>
              <a:rPr lang="en-US" sz="2400" dirty="0" smtClean="0"/>
              <a:t>21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 </a:t>
            </a:r>
            <a:r>
              <a:rPr lang="en-US" sz="2400" dirty="0"/>
              <a:t>technical </a:t>
            </a:r>
            <a:r>
              <a:rPr lang="en-US" sz="2400" dirty="0" smtClean="0"/>
              <a:t>assistance (TA) provider offering training and dissemination activities for college faculty, professional development providers, and independent learners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ea typeface="MS PGothic" charset="0"/>
              </a:rPr>
              <a:t>Contact Us</a:t>
            </a:r>
            <a:endParaRPr lang="en-US" sz="3600" dirty="0">
              <a:ea typeface="MS PGothic" charset="0"/>
            </a:endParaRP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ea typeface="MS PGothic" charset="0"/>
                <a:cs typeface="Arial Narrow"/>
                <a:sym typeface="Arial" charset="0"/>
              </a:rPr>
              <a:t>Resources / Website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ea typeface="MS PGothic" charset="0"/>
                <a:cs typeface="Arial Narrow"/>
                <a:sym typeface="Arial" charset="0"/>
              </a:rPr>
              <a:t>IRIS@VU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ea typeface="MS PGothic" charset="0"/>
                <a:cs typeface="Arial Narrow"/>
                <a:sym typeface="Arial" charset="0"/>
              </a:rPr>
              <a:t>Phone: (</a:t>
            </a:r>
            <a:r>
              <a:rPr lang="en-US" sz="2400" dirty="0">
                <a:ea typeface="MS PGothic" charset="0"/>
                <a:cs typeface="Arial Narrow"/>
                <a:sym typeface="Arial" charset="0"/>
              </a:rPr>
              <a:t>800) 831-6134</a:t>
            </a:r>
            <a:endParaRPr lang="en-US" sz="2400" dirty="0">
              <a:ea typeface="MS PGothic" charset="0"/>
              <a:cs typeface="Arial Narrow"/>
              <a:sym typeface="Times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ea typeface="MS PGothic" charset="0"/>
                <a:cs typeface="Arial Narrow"/>
                <a:sym typeface="Arial" charset="0"/>
              </a:rPr>
              <a:t>Email: </a:t>
            </a:r>
            <a:r>
              <a:rPr lang="en-US" sz="2400" dirty="0" err="1">
                <a:ea typeface="MS PGothic" charset="0"/>
                <a:cs typeface="Arial Narrow"/>
                <a:sym typeface="Arial Narrow" charset="0"/>
              </a:rPr>
              <a:t>iris@vanderbilt.edu</a:t>
            </a:r>
            <a:endParaRPr lang="en-US" sz="2400" dirty="0">
              <a:ea typeface="MS PGothic" charset="0"/>
              <a:cs typeface="Arial Narrow"/>
              <a:sym typeface="Times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ea typeface="MS PGothic" charset="0"/>
              <a:cs typeface="Arial Narrow"/>
              <a:sym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>
              <a:ea typeface="MS PGothic" charset="0"/>
              <a:cs typeface="Arial Narrow"/>
              <a:sym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rgbClr val="404040"/>
              </a:solidFill>
              <a:ea typeface="MS PGothic" charset="0"/>
              <a:cs typeface="Arial Narrow"/>
              <a:sym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544" y="1837253"/>
            <a:ext cx="453859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latin typeface="Arial Narrow"/>
                <a:cs typeface="Arial Narrow"/>
                <a:sym typeface="Arial" charset="0"/>
              </a:rPr>
              <a:t>Training / Technical Assistance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Arial Narrow"/>
                <a:cs typeface="Arial Narrow"/>
                <a:sym typeface="Arial" charset="0"/>
              </a:rPr>
              <a:t>IRIS@CGU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Arial Narrow"/>
                <a:cs typeface="Arial Narrow"/>
                <a:sym typeface="Arial" charset="0"/>
              </a:rPr>
              <a:t>Phone: (866) 626-4747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Arial Narrow"/>
                <a:cs typeface="Arial Narrow"/>
                <a:sym typeface="Arial" charset="0"/>
              </a:rPr>
              <a:t>Email: </a:t>
            </a:r>
            <a:r>
              <a:rPr lang="en-US" sz="2400" dirty="0" err="1">
                <a:latin typeface="Arial Narrow"/>
                <a:cs typeface="Arial Narrow"/>
                <a:sym typeface="Arial Narrow" charset="0"/>
              </a:rPr>
              <a:t>iris@cgu.edu</a:t>
            </a:r>
            <a:endParaRPr lang="en-US" sz="2400" dirty="0">
              <a:latin typeface="Arial Narrow"/>
              <a:cs typeface="Arial Narrow"/>
              <a:sym typeface="Times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05718"/>
            <a:ext cx="7924800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/>
                <a:cs typeface="Arial Narrow"/>
                <a:sym typeface="Arial" charset="0"/>
              </a:rPr>
              <a:t>Website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  <a:sym typeface="Arial" charset="0"/>
                <a:hlinkClick r:id="rId3" tooltip="Link to Vanderbilt IRIS website"/>
              </a:rPr>
              <a:t>http://iris.peabody.vanderbilt.edu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  <a:sym typeface="Arial" charset="0"/>
                <a:hlinkClick r:id="rId3" tooltip="Link to Vanderbilt IRIS website"/>
              </a:rPr>
              <a:t>/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  <a:sym typeface="Arial" charset="0"/>
              </a:rPr>
              <a:t>  or 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  <a:sym typeface="Arial" charset="0"/>
                <a:hlinkClick r:id="rId4" tooltip="Link to IRIS Center Website"/>
              </a:rPr>
              <a:t>http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  <a:sym typeface="Arial" charset="0"/>
                <a:hlinkClick r:id="rId4" tooltip="Link to IRIS Center Website"/>
              </a:rPr>
              <a:t>://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  <a:sym typeface="Arial" charset="0"/>
                <a:hlinkClick r:id="rId4" tooltip="Link to IRIS Center Website"/>
              </a:rPr>
              <a:t>www.iriscenter.com</a:t>
            </a:r>
            <a:endParaRPr lang="en-US" sz="2400" dirty="0" smtClean="0">
              <a:solidFill>
                <a:srgbClr val="000000"/>
              </a:solidFill>
              <a:latin typeface="Arial Narrow"/>
              <a:cs typeface="Arial Narrow"/>
              <a:sym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  <a:sym typeface="Arial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 Narrow"/>
              <a:cs typeface="Arial Narrow"/>
              <a:sym typeface="Times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b"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/>
              <a:t>What Does IRIS Provide?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/>
              <a:t>An Array of Resources for </a:t>
            </a:r>
            <a:r>
              <a:rPr lang="en-US" sz="2800" dirty="0" smtClean="0"/>
              <a:t>Adult </a:t>
            </a:r>
            <a:r>
              <a:rPr lang="en-US" sz="2800" dirty="0"/>
              <a:t>Learning</a:t>
            </a:r>
            <a:r>
              <a:rPr lang="en-US" sz="2800" dirty="0" smtClean="0">
                <a:solidFill>
                  <a:srgbClr val="000000"/>
                </a:solidFill>
                <a:cs typeface="Arial Narrow"/>
              </a:rPr>
              <a:t>:</a:t>
            </a:r>
            <a:endParaRPr lang="en-US" sz="2800" dirty="0">
              <a:solidFill>
                <a:srgbClr val="000000"/>
              </a:solidFill>
              <a:cs typeface="Arial Narrow"/>
            </a:endParaRPr>
          </a:p>
          <a:p>
            <a:pPr lvl="1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Modules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Arial Narrow"/>
              </a:rPr>
              <a:t>Case </a:t>
            </a: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Studies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  <a:p>
            <a:pPr lvl="1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Arial Narrow"/>
              </a:rPr>
              <a:t>Activities</a:t>
            </a:r>
          </a:p>
          <a:p>
            <a:pPr lvl="1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Information Briefs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  <a:p>
            <a:pPr lvl="1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Interviews (Podcasts)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  <a:p>
            <a:pPr lvl="1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Glossary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  <a:p>
            <a:pPr lvl="1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Arial Narrow"/>
              </a:rPr>
              <a:t>Video </a:t>
            </a: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Vignettes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  <a:p>
            <a:pPr lvl="1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Annotations of EBPs (New!)</a:t>
            </a:r>
          </a:p>
          <a:p>
            <a:pPr lvl="1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Book Tool (New!)</a:t>
            </a:r>
          </a:p>
        </p:txBody>
      </p:sp>
      <p:pic>
        <p:nvPicPr>
          <p:cNvPr id="8" name="Picture 9" descr="The image displays miscellaneous resources from the IRIS center." title="IRIS Resourc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2209800"/>
            <a:ext cx="3932214" cy="3463057"/>
          </a:xfrm>
          <a:prstGeom prst="rect">
            <a:avLst/>
          </a:prstGeom>
          <a:noFill/>
          <a:ln>
            <a:noFill/>
          </a:ln>
          <a:effectLst>
            <a:outerShdw blurRad="114300" dist="88899" dir="14700014" algn="ctr" rotWithShape="0">
              <a:srgbClr val="BEBEBE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Does IRIS Provide?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dirty="0" smtClean="0"/>
              <a:t>Resources to Support College </a:t>
            </a:r>
            <a:r>
              <a:rPr lang="en-US" sz="2800" dirty="0"/>
              <a:t>Instruction and PD Activities</a:t>
            </a:r>
            <a:r>
              <a:rPr lang="en-US" sz="2800" dirty="0" smtClean="0">
                <a:solidFill>
                  <a:srgbClr val="000000"/>
                </a:solidFill>
                <a:cs typeface="Arial Narrow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>
              <a:solidFill>
                <a:srgbClr val="000000"/>
              </a:solidFill>
              <a:cs typeface="Arial Narrow"/>
            </a:endParaRP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Arial Narrow"/>
              </a:rPr>
              <a:t>Alignment to Standards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Wrap-Around </a:t>
            </a:r>
            <a:r>
              <a:rPr lang="en-US" sz="2400" dirty="0">
                <a:solidFill>
                  <a:srgbClr val="000000"/>
                </a:solidFill>
                <a:cs typeface="Arial Narrow"/>
              </a:rPr>
              <a:t>Concept </a:t>
            </a: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Maps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Sample College Syllabi 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Coursework Planning Forms 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 Narrow"/>
              </a:rPr>
              <a:t>Sample Curriculum Matrices</a:t>
            </a:r>
            <a:endParaRPr lang="en-US" sz="2400" dirty="0">
              <a:solidFill>
                <a:srgbClr val="000000"/>
              </a:solidFill>
              <a:cs typeface="Arial Narrow"/>
            </a:endParaRPr>
          </a:p>
        </p:txBody>
      </p:sp>
      <p:pic>
        <p:nvPicPr>
          <p:cNvPr id="1026" name="Picture 2" descr="The image displays the resources provided by IRIS that support college instruction and PD activities, including the coursework planning form, sample college syllabus, and wrap-around concept map." title="Resources to Support College Instruction and PD Activiti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52" y="2321822"/>
            <a:ext cx="4259148" cy="40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Resources About Working with Children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38862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Age Group/Grades</a:t>
            </a:r>
          </a:p>
          <a:p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Ages 0-2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Ages 3-5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Elementary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Middle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High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Ages 18-21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ea typeface="MS PGothic" charset="0"/>
              </a:rPr>
              <a:t>IRIS’ Four </a:t>
            </a:r>
            <a:r>
              <a:rPr lang="en-US" sz="3600" dirty="0" err="1" smtClean="0">
                <a:ea typeface="MS PGothic" charset="0"/>
              </a:rPr>
              <a:t>Rs</a:t>
            </a:r>
            <a:r>
              <a:rPr lang="en-US" sz="3600" dirty="0" smtClean="0">
                <a:ea typeface="MS PGothic" charset="0"/>
              </a:rPr>
              <a:t> of Research</a:t>
            </a:r>
            <a:endParaRPr lang="en-US" sz="3600" dirty="0">
              <a:ea typeface="MS PGothic" charset="0"/>
            </a:endParaRP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The IRIS Center’s resources are:</a:t>
            </a:r>
          </a:p>
          <a:p>
            <a:pPr lvl="1"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Grounded in </a:t>
            </a:r>
            <a:r>
              <a:rPr lang="en-US" sz="2400" i="1" dirty="0" smtClean="0">
                <a:solidFill>
                  <a:srgbClr val="000000"/>
                </a:solidFill>
                <a:ea typeface="MS PGothic" charset="0"/>
                <a:cs typeface="Arial Narrow"/>
              </a:rPr>
              <a:t>research</a:t>
            </a: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 theory</a:t>
            </a:r>
            <a:endParaRPr lang="en-US" sz="2400" dirty="0">
              <a:solidFill>
                <a:srgbClr val="000000"/>
              </a:solidFill>
              <a:ea typeface="MS PGothic" charset="0"/>
              <a:cs typeface="Arial Narrow"/>
            </a:endParaRPr>
          </a:p>
          <a:p>
            <a:pPr lvl="1"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Translate </a:t>
            </a:r>
            <a:r>
              <a:rPr lang="en-US" sz="2400" i="1" dirty="0" smtClean="0">
                <a:solidFill>
                  <a:srgbClr val="000000"/>
                </a:solidFill>
                <a:ea typeface="MS PGothic" charset="0"/>
                <a:cs typeface="Arial Narrow"/>
              </a:rPr>
              <a:t>research</a:t>
            </a: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 to practice</a:t>
            </a:r>
            <a:endParaRPr lang="en-US" sz="2400" dirty="0">
              <a:solidFill>
                <a:srgbClr val="000000"/>
              </a:solidFill>
              <a:ea typeface="MS PGothic" charset="0"/>
              <a:cs typeface="Arial Narrow"/>
            </a:endParaRPr>
          </a:p>
          <a:p>
            <a:pPr lvl="1"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Are data-driven and informed by </a:t>
            </a:r>
            <a:r>
              <a:rPr lang="en-US" sz="2400" i="1" dirty="0" smtClean="0">
                <a:solidFill>
                  <a:srgbClr val="000000"/>
                </a:solidFill>
                <a:ea typeface="MS PGothic" charset="0"/>
                <a:cs typeface="Arial Narrow"/>
              </a:rPr>
              <a:t>research</a:t>
            </a:r>
            <a:endParaRPr lang="en-US" sz="2400" i="1" dirty="0">
              <a:solidFill>
                <a:srgbClr val="000000"/>
              </a:solidFill>
              <a:ea typeface="MS PGothic" charset="0"/>
              <a:cs typeface="Arial Narrow"/>
            </a:endParaRPr>
          </a:p>
          <a:p>
            <a:pPr lvl="1"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Arial Narrow"/>
              </a:rPr>
              <a:t>Are proven effective by </a:t>
            </a:r>
            <a:r>
              <a:rPr lang="en-US" sz="2400" i="1" dirty="0" smtClean="0">
                <a:solidFill>
                  <a:srgbClr val="000000"/>
                </a:solidFill>
                <a:ea typeface="MS PGothic" charset="0"/>
                <a:cs typeface="Arial Narrow"/>
              </a:rPr>
              <a:t>research</a:t>
            </a:r>
            <a:endParaRPr lang="en-US" sz="2400" dirty="0">
              <a:solidFill>
                <a:srgbClr val="000000"/>
              </a:solidFill>
              <a:ea typeface="MS PGothic" charset="0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828800"/>
            <a:ext cx="404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People Learn Theory</a:t>
            </a:r>
            <a:endParaRPr lang="en-US" sz="2800" dirty="0"/>
          </a:p>
        </p:txBody>
      </p:sp>
      <p:pic>
        <p:nvPicPr>
          <p:cNvPr id="7" name="Picture 6" descr="The image shows the front cover of the book &quot;How People Learn,&quot; edited by John D. Bransford, Ann L. Brown, and Rodney R. Cocking and published by the United States National Academy of Sciences' National Academies Press." title="How People Learn Theory Book Front Cov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48000"/>
            <a:ext cx="1860765" cy="2598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anchor="b">
            <a:normAutofit/>
          </a:bodyPr>
          <a:lstStyle/>
          <a:p>
            <a:pPr algn="r"/>
            <a:r>
              <a:rPr lang="en-US" sz="3600" dirty="0" smtClean="0"/>
              <a:t>IRIS Resource Topics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3962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Accommodations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Assessment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Assistive Technology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Behavior and Classroom Management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Collaboration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Content Instruction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Differentiated Instruction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Disability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Diversity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9050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 Narrow"/>
                <a:cs typeface="Arial Narrow"/>
              </a:rPr>
              <a:t>Early Intervention / Early Childhood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Learning Strategies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Mathematics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Reading, Literacy, Language Arts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Related Services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RTI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School Improvement / Leadership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Transition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IRIS Modules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404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People Learn Theory</a:t>
            </a:r>
            <a:endParaRPr lang="en-US" sz="2800" dirty="0"/>
          </a:p>
        </p:txBody>
      </p:sp>
      <p:pic>
        <p:nvPicPr>
          <p:cNvPr id="10" name="Picture 9" descr="The image shows the front cover of the book &quot;How People Learn,&quot; edited by John D. Bransford, Ann L. Brown, and Rodney R. Cocking and published by the United States National Academy of Sciences' National Academies Press." title="How People Learn Book Front Cov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1860765" cy="2598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8248" y="1752600"/>
            <a:ext cx="338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STAR Legacy </a:t>
            </a:r>
            <a:r>
              <a:rPr lang="en-US" sz="2800" dirty="0" smtClean="0"/>
              <a:t>Cycle</a:t>
            </a:r>
            <a:endParaRPr lang="en-US" sz="2800" dirty="0"/>
          </a:p>
        </p:txBody>
      </p:sp>
      <p:pic>
        <p:nvPicPr>
          <p:cNvPr id="2" name="Picture 1" descr="The image displays a graphic version of the STAR Legacy Cycle. The image shows a circular relationship between 5 process elements: Challenge, Initial Thoughts, Perspective and Resources, Wrap Up, and Assessment." title="STAR Legacy Cycl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5105400" cy="394508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Newest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Evidence-Based Practices (Part 1): Identifying and Selecting a Practice or </a:t>
            </a:r>
            <a:r>
              <a:rPr lang="en-US" dirty="0" smtClean="0"/>
              <a:t>Program</a:t>
            </a:r>
          </a:p>
          <a:p>
            <a:r>
              <a:rPr lang="en-US" dirty="0"/>
              <a:t>Evidence-Based Practices (Part 2): Implementing a Practice or Program with Fidelity </a:t>
            </a:r>
          </a:p>
          <a:p>
            <a:r>
              <a:rPr lang="en-US" dirty="0" smtClean="0"/>
              <a:t>Evidence</a:t>
            </a:r>
            <a:r>
              <a:rPr lang="en-US" dirty="0"/>
              <a:t>-Based Practices (Part 3): Evaluating </a:t>
            </a:r>
            <a:r>
              <a:rPr lang="en-US" dirty="0" smtClean="0"/>
              <a:t>Learner Outcomes and Fidelity</a:t>
            </a:r>
          </a:p>
          <a:p>
            <a:r>
              <a:rPr lang="en-US" dirty="0" smtClean="0"/>
              <a:t>Early Childhood Behavior Management: Developing and Teaching Rules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iris.peabody.vanderbilt.edu  |  www.iriscenter.com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4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38 - &amp;quot;The IRIS Center provides&amp;quot;&quot;/&gt;&lt;property id=&quot;20307&quot; value=&quot;267&quot;/&gt;&lt;/object&gt;&lt;object type=&quot;3&quot; unique_id=&quot;10040&quot;&gt;&lt;property id=&quot;20148&quot; value=&quot;5&quot;/&gt;&lt;property id=&quot;20300&quot; value=&quot;Slide 128&quot;/&gt;&lt;property id=&quot;20307&quot; value=&quot;308&quot;/&gt;&lt;/object&gt;&lt;object type=&quot;3&quot; unique_id=&quot;12209&quot;&gt;&lt;property id=&quot;20148&quot; value=&quot;5&quot;/&gt;&lt;property id=&quot;20300&quot; value=&quot;Slide 9 - &amp;quot;IRIS Resource Locator&amp;quot;&quot;/&gt;&lt;property id=&quot;20307&quot; value=&quot;330&quot;/&gt;&lt;/object&gt;&lt;object type=&quot;3&quot; unique_id=&quot;12210&quot;&gt;&lt;property id=&quot;20148&quot; value=&quot;5&quot;/&gt;&lt;property id=&quot;20300&quot; value=&quot;Slide 12 - &amp;quot;Module Tour&amp;quot;&quot;/&gt;&lt;property id=&quot;20307&quot; value=&quot;331&quot;/&gt;&lt;/object&gt;&lt;object type=&quot;3&quot; unique_id=&quot;14024&quot;&gt;&lt;property id=&quot;20148&quot; value=&quot;5&quot;/&gt;&lt;property id=&quot;20300&quot; value=&quot;Slide 8 - &amp;quot;IRIS Resources&amp;quot;&quot;/&gt;&lt;property id=&quot;20307&quot; value=&quot;366&quot;/&gt;&lt;/object&gt;&lt;object type=&quot;3&quot; unique_id=&quot;19567&quot;&gt;&lt;property id=&quot;20148&quot; value=&quot;5&quot;/&gt;&lt;property id=&quot;20300&quot; value=&quot;Slide 7 - &amp;quot;Finding IRIS&amp;quot;&quot;/&gt;&lt;property id=&quot;20307&quot; value=&quot;442&quot;/&gt;&lt;/object&gt;&lt;object type=&quot;3&quot; unique_id=&quot;34128&quot;&gt;&lt;property id=&quot;20148&quot; value=&quot;5&quot;/&gt;&lt;property id=&quot;20300&quot; value=&quot;Slide 30 - &amp;quot;Seminar Challenge&amp;quot;&quot;/&gt;&lt;property id=&quot;20307&quot; value=&quot;533&quot;/&gt;&lt;/object&gt;&lt;object type=&quot;3&quot; unique_id=&quot;35986&quot;&gt;&lt;property id=&quot;20148&quot; value=&quot;5&quot;/&gt;&lt;property id=&quot;20300&quot; value=&quot;Slide 48 - &amp;quot;Why Use IRIS?&amp;quot;&quot;/&gt;&lt;property id=&quot;20307&quot; value=&quot;587&quot;/&gt;&lt;/object&gt;&lt;object type=&quot;3&quot; unique_id=&quot;41459&quot;&gt;&lt;property id=&quot;20148&quot; value=&quot;5&quot;/&gt;&lt;property id=&quot;20300&quot; value=&quot;Slide 49 - &amp;quot;When asked, “Do you think in your future teaching (or other) career you will revisit any of the IRIS modules or ma&quot;/&gt;&lt;property id=&quot;20307&quot; value=&quot;633&quot;/&gt;&lt;/object&gt;&lt;object type=&quot;3&quot; unique_id=&quot;41466&quot;&gt;&lt;property id=&quot;20148&quot; value=&quot;5&quot;/&gt;&lt;property id=&quot;20300&quot; value=&quot;Slide 129&quot;/&gt;&lt;property id=&quot;20307&quot; value=&quot;640&quot;/&gt;&lt;/object&gt;&lt;object type=&quot;3&quot; unique_id=&quot;43147&quot;&gt;&lt;property id=&quot;20148&quot; value=&quot;5&quot;/&gt;&lt;property id=&quot;20300&quot; value=&quot;Slide 31 - &amp;quot;Syllabus Connection:&amp;#x0D;&amp;#x0A;Explore All Modules&amp;quot;&quot;/&gt;&lt;property id=&quot;20307&quot; value=&quot;642&quot;/&gt;&lt;/object&gt;&lt;object type=&quot;3&quot; unique_id=&quot;43148&quot;&gt;&lt;property id=&quot;20148&quot; value=&quot;5&quot;/&gt;&lt;property id=&quot;20300&quot; value=&quot;Slide 39 - &amp;quot;Reasons US Dept. of Education invested in IRIS as a National Center&amp;quot;&quot;/&gt;&lt;property id=&quot;20307&quot; value=&quot;643&quot;/&gt;&lt;/object&gt;&lt;object type=&quot;3&quot; unique_id=&quot;43149&quot;&gt;&lt;property id=&quot;20148&quot; value=&quot;5&quot;/&gt;&lt;property id=&quot;20300&quot; value=&quot;Slide 40 - &amp;quot;And,&amp;quot;&quot;/&gt;&lt;property id=&quot;20307&quot; value=&quot;644&quot;/&gt;&lt;/object&gt;&lt;object type=&quot;3&quot; unique_id=&quot;43150&quot;&gt;&lt;property id=&quot;20148&quot; value=&quot;5&quot;/&gt;&lt;property id=&quot;20300&quot; value=&quot;Slide 41 - &amp;quot;The IRIS Center &amp;quot;&quot;/&gt;&lt;property id=&quot;20307&quot; value=&quot;645&quot;/&gt;&lt;/object&gt;&lt;object type=&quot;3&quot; unique_id=&quot;43151&quot;&gt;&lt;property id=&quot;20148&quot; value=&quot;5&quot;/&gt;&lt;property id=&quot;20300&quot; value=&quot;Slide 45&quot;/&gt;&lt;property id=&quot;20307&quot; value=&quot;646&quot;/&gt;&lt;/object&gt;&lt;object type=&quot;3&quot; unique_id=&quot;43837&quot;&gt;&lt;property id=&quot;20148&quot; value=&quot;5&quot;/&gt;&lt;property id=&quot;20300&quot; value=&quot;Slide 1 - &amp;quot;WELCOME!!&amp;#x0D;&amp;#x0A;Username:  hhonors     Password:  Break&amp;quot;&quot;/&gt;&lt;property id=&quot;20307&quot; value=&quot;658&quot;/&gt;&lt;/object&gt;&lt;object type=&quot;3&quot; unique_id=&quot;43838&quot;&gt;&lt;property id=&quot;20148&quot; value=&quot;5&quot;/&gt;&lt;property id=&quot;20300&quot; value=&quot;Slide 2&quot;/&gt;&lt;property id=&quot;20307&quot; value=&quot;773&quot;/&gt;&lt;/object&gt;&lt;object type=&quot;3&quot; unique_id=&quot;43839&quot;&gt;&lt;property id=&quot;20148&quot; value=&quot;5&quot;/&gt;&lt;property id=&quot;20300&quot; value=&quot;Slide 3&quot;/&gt;&lt;property id=&quot;20307&quot; value=&quot;774&quot;/&gt;&lt;/object&gt;&lt;object type=&quot;3&quot; unique_id=&quot;43840&quot;&gt;&lt;property id=&quot;20148&quot; value=&quot;5&quot;/&gt;&lt;property id=&quot;20300&quot; value=&quot;Slide 4 - &amp;quot;IRIS Provides An Array of Materials&amp;quot;&quot;/&gt;&lt;property id=&quot;20307&quot; value=&quot;870&quot;/&gt;&lt;/object&gt;&lt;object type=&quot;3&quot; unique_id=&quot;43841&quot;&gt;&lt;property id=&quot;20148&quot; value=&quot;5&quot;/&gt;&lt;property id=&quot;20300&quot; value=&quot;Slide 5 - &amp;quot;What to Expect DURING the IRIS Intensive Seminar&amp;quot;&quot;/&gt;&lt;property id=&quot;20307&quot; value=&quot;701&quot;/&gt;&lt;/object&gt;&lt;object type=&quot;3&quot; unique_id=&quot;43842&quot;&gt;&lt;property id=&quot;20148&quot; value=&quot;5&quot;/&gt;&lt;property id=&quot;20300&quot; value=&quot;Slide 6 - &amp;quot;What to Expect AFTER the IRIS Intensive Seminar&amp;quot;&quot;/&gt;&lt;property id=&quot;20307&quot; value=&quot;702&quot;/&gt;&lt;/object&gt;&lt;object type=&quot;3&quot; unique_id=&quot;43843&quot;&gt;&lt;property id=&quot;20148&quot; value=&quot;5&quot;/&gt;&lt;property id=&quot;20300&quot; value=&quot;Slide 10&quot;/&gt;&lt;property id=&quot;20307&quot; value=&quot;796&quot;/&gt;&lt;/object&gt;&lt;object type=&quot;3&quot; unique_id=&quot;43844&quot;&gt;&lt;property id=&quot;20148&quot; value=&quot;5&quot;/&gt;&lt;property id=&quot;20300&quot; value=&quot;Slide 11 - &amp;quot;Navigating an IRIS Module&amp;quot;&quot;/&gt;&lt;property id=&quot;20307&quot; value=&quot;877&quot;/&gt;&lt;/object&gt;&lt;object type=&quot;3&quot; unique_id=&quot;43845&quot;&gt;&lt;property id=&quot;20148&quot; value=&quot;5&quot;/&gt;&lt;property id=&quot;20300&quot; value=&quot;Slide 13&quot;/&gt;&lt;property id=&quot;20307&quot; value=&quot;797&quot;/&gt;&lt;/object&gt;&lt;object type=&quot;3&quot; unique_id=&quot;43846&quot;&gt;&lt;property id=&quot;20148&quot; value=&quot;5&quot;/&gt;&lt;property id=&quot;20300&quot; value=&quot;Slide 14&quot;/&gt;&lt;property id=&quot;20307&quot; value=&quot;798&quot;/&gt;&lt;/object&gt;&lt;object type=&quot;3&quot; unique_id=&quot;43847&quot;&gt;&lt;property id=&quot;20148&quot; value=&quot;5&quot;/&gt;&lt;property id=&quot;20300&quot; value=&quot;Slide 15&quot;/&gt;&lt;property id=&quot;20307&quot; value=&quot;799&quot;/&gt;&lt;/object&gt;&lt;object type=&quot;3&quot; unique_id=&quot;43848&quot;&gt;&lt;property id=&quot;20148&quot; value=&quot;5&quot;/&gt;&lt;property id=&quot;20300&quot; value=&quot;Slide 16&quot;/&gt;&lt;property id=&quot;20307&quot; value=&quot;800&quot;/&gt;&lt;/object&gt;&lt;object type=&quot;3&quot; unique_id=&quot;43849&quot;&gt;&lt;property id=&quot;20148&quot; value=&quot;5&quot;/&gt;&lt;property id=&quot;20300&quot; value=&quot;Slide 17&quot;/&gt;&lt;property id=&quot;20307&quot; value=&quot;801&quot;/&gt;&lt;/object&gt;&lt;object type=&quot;3&quot; unique_id=&quot;43850&quot;&gt;&lt;property id=&quot;20148&quot; value=&quot;5&quot;/&gt;&lt;property id=&quot;20300&quot; value=&quot;Slide 18&quot;/&gt;&lt;property id=&quot;20307&quot; value=&quot;802&quot;/&gt;&lt;/object&gt;&lt;object type=&quot;3&quot; unique_id=&quot;43851&quot;&gt;&lt;property id=&quot;20148&quot; value=&quot;5&quot;/&gt;&lt;property id=&quot;20300&quot; value=&quot;Slide 19&quot;/&gt;&lt;property id=&quot;20307&quot; value=&quot;803&quot;/&gt;&lt;/object&gt;&lt;object type=&quot;3&quot; unique_id=&quot;43852&quot;&gt;&lt;property id=&quot;20148&quot; value=&quot;5&quot;/&gt;&lt;property id=&quot;20300&quot; value=&quot;Slide 20&quot;/&gt;&lt;property id=&quot;20307&quot; value=&quot;804&quot;/&gt;&lt;/object&gt;&lt;object type=&quot;3&quot; unique_id=&quot;43853&quot;&gt;&lt;property id=&quot;20148&quot; value=&quot;5&quot;/&gt;&lt;property id=&quot;20300&quot; value=&quot;Slide 21&quot;/&gt;&lt;property id=&quot;20307&quot; value=&quot;805&quot;/&gt;&lt;/object&gt;&lt;object type=&quot;3&quot; unique_id=&quot;43854&quot;&gt;&lt;property id=&quot;20148&quot; value=&quot;5&quot;/&gt;&lt;property id=&quot;20300&quot; value=&quot;Slide 22&quot;/&gt;&lt;property id=&quot;20307&quot; value=&quot;807&quot;/&gt;&lt;/object&gt;&lt;object type=&quot;3&quot; unique_id=&quot;43855&quot;&gt;&lt;property id=&quot;20148&quot; value=&quot;5&quot;/&gt;&lt;property id=&quot;20300&quot; value=&quot;Slide 23&quot;/&gt;&lt;property id=&quot;20307&quot; value=&quot;808&quot;/&gt;&lt;/object&gt;&lt;object type=&quot;3&quot; unique_id=&quot;43856&quot;&gt;&lt;property id=&quot;20148&quot; value=&quot;5&quot;/&gt;&lt;property id=&quot;20300&quot; value=&quot;Slide 24&quot;/&gt;&lt;property id=&quot;20307&quot; value=&quot;810&quot;/&gt;&lt;/object&gt;&lt;object type=&quot;3&quot; unique_id=&quot;43857&quot;&gt;&lt;property id=&quot;20148&quot; value=&quot;5&quot;/&gt;&lt;property id=&quot;20300&quot; value=&quot;Slide 25&quot;/&gt;&lt;property id=&quot;20307&quot; value=&quot;811&quot;/&gt;&lt;/object&gt;&lt;object type=&quot;3&quot; unique_id=&quot;43858&quot;&gt;&lt;property id=&quot;20148&quot; value=&quot;5&quot;/&gt;&lt;property id=&quot;20300&quot; value=&quot;Slide 26&quot;/&gt;&lt;property id=&quot;20307&quot; value=&quot;812&quot;/&gt;&lt;/object&gt;&lt;object type=&quot;3&quot; unique_id=&quot;43859&quot;&gt;&lt;property id=&quot;20148&quot; value=&quot;5&quot;/&gt;&lt;property id=&quot;20300&quot; value=&quot;Slide 27&quot;/&gt;&lt;property id=&quot;20307&quot; value=&quot;813&quot;/&gt;&lt;/object&gt;&lt;object type=&quot;3&quot; unique_id=&quot;43860&quot;&gt;&lt;property id=&quot;20148&quot; value=&quot;5&quot;/&gt;&lt;property id=&quot;20300&quot; value=&quot;Slide 28&quot;/&gt;&lt;property id=&quot;20307&quot; value=&quot;814&quot;/&gt;&lt;/object&gt;&lt;object type=&quot;3&quot; unique_id=&quot;43861&quot;&gt;&lt;property id=&quot;20148&quot; value=&quot;5&quot;/&gt;&lt;property id=&quot;20300&quot; value=&quot;Slide 29&quot;/&gt;&lt;property id=&quot;20307&quot; value=&quot;815&quot;/&gt;&lt;/object&gt;&lt;object type=&quot;3&quot; unique_id=&quot;43862&quot;&gt;&lt;property id=&quot;20148&quot; value=&quot;5&quot;/&gt;&lt;property id=&quot;20300&quot; value=&quot;Slide 32 - &amp;quot;Planning Guide:&amp;#x0D;&amp;#x0A;Star Legacy Modules&amp;quot;&quot;/&gt;&lt;property id=&quot;20307&quot; value=&quot;992&quot;/&gt;&lt;/object&gt;&lt;object type=&quot;3&quot; unique_id=&quot;43863&quot;&gt;&lt;property id=&quot;20148&quot; value=&quot;5&quot;/&gt;&lt;property id=&quot;20300&quot; value=&quot;Slide 33 - &amp;quot;Getting Personal&amp;quot;&quot;/&gt;&lt;property id=&quot;20307&quot; value=&quot;911&quot;/&gt;&lt;/object&gt;&lt;object type=&quot;3&quot; unique_id=&quot;43864&quot;&gt;&lt;property id=&quot;20148&quot; value=&quot;5&quot;/&gt;&lt;property id=&quot;20300&quot; value=&quot;Slide 34&quot;/&gt;&lt;property id=&quot;20307&quot; value=&quot;691&quot;/&gt;&lt;/object&gt;&lt;object type=&quot;3&quot; unique_id=&quot;43865&quot;&gt;&lt;property id=&quot;20148&quot; value=&quot;5&quot;/&gt;&lt;property id=&quot;20300&quot; value=&quot;Slide 35&quot;/&gt;&lt;property id=&quot;20307&quot; value=&quot;775&quot;/&gt;&lt;/object&gt;&lt;object type=&quot;3&quot; unique_id=&quot;43866&quot;&gt;&lt;property id=&quot;20148&quot; value=&quot;5&quot;/&gt;&lt;property id=&quot;20300&quot; value=&quot;Slide 36&quot;/&gt;&lt;property id=&quot;20307&quot; value=&quot;779&quot;/&gt;&lt;/object&gt;&lt;object type=&quot;3&quot; unique_id=&quot;43867&quot;&gt;&lt;property id=&quot;20148&quot; value=&quot;5&quot;/&gt;&lt;property id=&quot;20300&quot; value=&quot;Slide 37&quot;/&gt;&lt;property id=&quot;20307&quot; value=&quot;780&quot;/&gt;&lt;/object&gt;&lt;object type=&quot;3&quot; unique_id=&quot;43868&quot;&gt;&lt;property id=&quot;20148&quot; value=&quot;5&quot;/&gt;&lt;property id=&quot;20300&quot; value=&quot;Slide 42&quot;/&gt;&lt;property id=&quot;20307&quot; value=&quot;781&quot;/&gt;&lt;/object&gt;&lt;object type=&quot;3&quot; unique_id=&quot;43869&quot;&gt;&lt;property id=&quot;20148&quot; value=&quot;5&quot;/&gt;&lt;property id=&quot;20300&quot; value=&quot;Slide 43 - &amp;quot;Number of Visits to IRIS Web Site &amp;#x0D;&amp;#x0A;by Year&amp;quot;&quot;/&gt;&lt;property id=&quot;20307&quot; value=&quot;847&quot;/&gt;&lt;/object&gt;&lt;object type=&quot;3&quot; unique_id=&quot;43870&quot;&gt;&lt;property id=&quot;20148&quot; value=&quot;5&quot;/&gt;&lt;property id=&quot;20300&quot; value=&quot;Slide 44 - &amp;quot;Top 10 Visiting States 2012&amp;quot;&quot;/&gt;&lt;property id=&quot;20307&quot; value=&quot;848&quot;/&gt;&lt;/object&gt;&lt;object type=&quot;3&quot; unique_id=&quot;43871&quot;&gt;&lt;property id=&quot;20148&quot; value=&quot;5&quot;/&gt;&lt;property id=&quot;20300&quot; value=&quot;Slide 46 - &amp;quot;IRIS@CGU&amp;quot;&quot;/&gt;&lt;property id=&quot;20307&quot; value=&quot;695&quot;/&gt;&lt;/object&gt;&lt;object type=&quot;3&quot; unique_id=&quot;43872&quot;&gt;&lt;property id=&quot;20148&quot; value=&quot;5&quot;/&gt;&lt;property id=&quot;20300&quot; value=&quot;Slide 47&quot;/&gt;&lt;property id=&quot;20307&quot; value=&quot;713&quot;/&gt;&lt;/object&gt;&lt;object type=&quot;3&quot; unique_id=&quot;43873&quot;&gt;&lt;property id=&quot;20148&quot; value=&quot;5&quot;/&gt;&lt;property id=&quot;20300&quot; value=&quot;Slide 50 - &amp;quot;The Added Value of IRIS Modules&amp;quot;&quot;/&gt;&lt;property id=&quot;20307&quot; value=&quot;767&quot;/&gt;&lt;/object&gt;&lt;object type=&quot;3&quot; unique_id=&quot;43874&quot;&gt;&lt;property id=&quot;20148&quot; value=&quot;5&quot;/&gt;&lt;property id=&quot;20300&quot; value=&quot;Slide 51 - &amp;quot;The Added Value of IRIS Modules&amp;quot;&quot;/&gt;&lt;property id=&quot;20307&quot; value=&quot;769&quot;/&gt;&lt;/object&gt;&lt;object type=&quot;3&quot; unique_id=&quot;43875&quot;&gt;&lt;property id=&quot;20148&quot; value=&quot;5&quot;/&gt;&lt;property id=&quot;20300&quot; value=&quot;Slide 52 - &amp;quot;The Added Value of IRIS Modules&amp;quot;&quot;/&gt;&lt;property id=&quot;20307&quot; value=&quot;772&quot;/&gt;&lt;/object&gt;&lt;object type=&quot;3&quot; unique_id=&quot;43876&quot;&gt;&lt;property id=&quot;20148&quot; value=&quot;5&quot;/&gt;&lt;property id=&quot;20300&quot; value=&quot;Slide 53 - &amp;quot;IRIS Resources&amp;quot;&quot;/&gt;&lt;property id=&quot;20307&quot; value=&quot;743&quot;/&gt;&lt;/object&gt;&lt;object type=&quot;3&quot; unique_id=&quot;43877&quot;&gt;&lt;property id=&quot;20148&quot; value=&quot;5&quot;/&gt;&lt;property id=&quot;20300&quot; value=&quot;Slide 54 - &amp;quot;Case Studies&amp;quot;&quot;/&gt;&lt;property id=&quot;20307&quot; value=&quot;765&quot;/&gt;&lt;/object&gt;&lt;object type=&quot;3&quot; unique_id=&quot;43878&quot;&gt;&lt;property id=&quot;20148&quot; value=&quot;5&quot;/&gt;&lt;property id=&quot;20300&quot; value=&quot;Slide 55 - &amp;quot;Syllabus Connection:&amp;#x0D;&amp;#x0A;Explore Case Studies&amp;quot;&quot;/&gt;&lt;property id=&quot;20307&quot; value=&quot;993&quot;/&gt;&lt;/object&gt;&lt;object type=&quot;3&quot; unique_id=&quot;43879&quot;&gt;&lt;property id=&quot;20148&quot; value=&quot;5&quot;/&gt;&lt;property id=&quot;20300&quot; value=&quot;Slide 56 - &amp;quot;Planning Guide:&amp;#x0D;&amp;#x0A;Case Studies&amp;#x0D;&amp;#x0A;&amp;quot;&quot;/&gt;&lt;property id=&quot;20307&quot; value=&quot;912&quot;/&gt;&lt;/object&gt;&lt;object type=&quot;3&quot; unique_id=&quot;43880&quot;&gt;&lt;property id=&quot;20148&quot; value=&quot;5&quot;/&gt;&lt;property id=&quot;20300&quot; value=&quot;Slide 57 - &amp;quot;Tips for Implementing&amp;#x0D;&amp;#x0A;Modules &amp;amp; Case Studies&amp;quot;&quot;/&gt;&lt;property id=&quot;20307&quot; value=&quot;913&quot;/&gt;&lt;/object&gt;&lt;object type=&quot;3&quot; unique_id=&quot;43881&quot;&gt;&lt;property id=&quot;20148&quot; value=&quot;5&quot;/&gt;&lt;property id=&quot;20300&quot; value=&quot;Slide 58 - &amp;quot;For Instructors&amp;quot;&quot;/&gt;&lt;property id=&quot;20307&quot; value=&quot;914&quot;/&gt;&lt;/object&gt;&lt;object type=&quot;3&quot; unique_id=&quot;43882&quot;&gt;&lt;property id=&quot;20148&quot; value=&quot;5&quot;/&gt;&lt;property id=&quot;20300&quot; value=&quot;Slide 59 - &amp;quot;Ways to Deliver IRIS Modules&amp;quot;&quot;/&gt;&lt;property id=&quot;20307&quot; value=&quot;915&quot;/&gt;&lt;/object&gt;&lt;object type=&quot;3&quot; unique_id=&quot;43883&quot;&gt;&lt;property id=&quot;20148&quot; value=&quot;5&quot;/&gt;&lt;property id=&quot;20300&quot; value=&quot;Slide 60 - &amp;quot;Teaching Students to Access IRIS&amp;quot;&quot;/&gt;&lt;property id=&quot;20307&quot; value=&quot;931&quot;/&gt;&lt;/object&gt;&lt;object type=&quot;3&quot; unique_id=&quot;43884&quot;&gt;&lt;property id=&quot;20148&quot; value=&quot;5&quot;/&gt;&lt;property id=&quot;20300&quot; value=&quot;Slide 61 - &amp;quot;Sample Syllabi Examples&amp;quot;&quot;/&gt;&lt;property id=&quot;20307&quot; value=&quot;932&quot;/&gt;&lt;/object&gt;&lt;object type=&quot;3&quot; unique_id=&quot;43885&quot;&gt;&lt;property id=&quot;20148&quot; value=&quot;5&quot;/&gt;&lt;property id=&quot;20300&quot; value=&quot;Slide 62 - &amp;quot;Sample: “Intro to SPED”&amp;quot;&quot;/&gt;&lt;property id=&quot;20307&quot; value=&quot;933&quot;/&gt;&lt;/object&gt;&lt;object type=&quot;3&quot; unique_id=&quot;43886&quot;&gt;&lt;property id=&quot;20148&quot; value=&quot;5&quot;/&gt;&lt;property id=&quot;20300&quot; value=&quot;Slide 63 - &amp;quot;Sample: Curriculum Course&amp;quot;&quot;/&gt;&lt;property id=&quot;20307&quot; value=&quot;934&quot;/&gt;&lt;/object&gt;&lt;object type=&quot;3&quot; unique_id=&quot;43887&quot;&gt;&lt;property id=&quot;20148&quot; value=&quot;5&quot;/&gt;&lt;property id=&quot;20300&quot; value=&quot;Slide 64 - &amp;quot;Sample: Course on CLDE Students&amp;quot;&quot;/&gt;&lt;property id=&quot;20307&quot; value=&quot;935&quot;/&gt;&lt;/object&gt;&lt;object type=&quot;3&quot; unique_id=&quot;43888&quot;&gt;&lt;property id=&quot;20148&quot; value=&quot;5&quot;/&gt;&lt;property id=&quot;20300&quot; value=&quot;Slide 65 - &amp;quot;Sample: Classroom Mgt &amp;amp; Support&amp;quot;&quot;/&gt;&lt;property id=&quot;20307&quot; value=&quot;937&quot;/&gt;&lt;/object&gt;&lt;object type=&quot;3&quot; unique_id=&quot;43889&quot;&gt;&lt;property id=&quot;20148&quot; value=&quot;5&quot;/&gt;&lt;property id=&quot;20300&quot; value=&quot;Slide 66 - &amp;quot;Syllabus Quiz&amp;quot;&quot;/&gt;&lt;property id=&quot;20307&quot; value=&quot;938&quot;/&gt;&lt;/object&gt;&lt;object type=&quot;3&quot; unique_id=&quot;43890&quot;&gt;&lt;property id=&quot;20148&quot; value=&quot;5&quot;/&gt;&lt;property id=&quot;20300&quot; value=&quot;Slide 67 - &amp;quot;Syllabus Quiz:  Examples&amp;quot;&quot;/&gt;&lt;property id=&quot;20307&quot; value=&quot;944&quot;/&gt;&lt;/object&gt;&lt;object type=&quot;3&quot; unique_id=&quot;43891&quot;&gt;&lt;property id=&quot;20148&quot; value=&quot;5&quot;/&gt;&lt;property id=&quot;20300&quot; value=&quot;Slide 68 - &amp;quot;Syllabus Quiz:  Examples&amp;quot;&quot;/&gt;&lt;property id=&quot;20307&quot; value=&quot;940&quot;/&gt;&lt;/object&gt;&lt;object type=&quot;3&quot; unique_id=&quot;43892&quot;&gt;&lt;property id=&quot;20148&quot; value=&quot;5&quot;/&gt;&lt;property id=&quot;20300&quot; value=&quot;Slide 69 - &amp;quot;Syllabus Quiz:  Examples&amp;quot;&quot;/&gt;&lt;property id=&quot;20307&quot; value=&quot;941&quot;/&gt;&lt;/object&gt;&lt;object type=&quot;3&quot; unique_id=&quot;43893&quot;&gt;&lt;property id=&quot;20148&quot; value=&quot;5&quot;/&gt;&lt;property id=&quot;20300&quot; value=&quot;Slide 70 - &amp;quot;Syllabus Quiz:  Examples&amp;quot;&quot;/&gt;&lt;property id=&quot;20307&quot; value=&quot;943&quot;/&gt;&lt;/object&gt;&lt;object type=&quot;3&quot; unique_id=&quot;43894&quot;&gt;&lt;property id=&quot;20148&quot; value=&quot;5&quot;/&gt;&lt;property id=&quot;20300&quot; value=&quot;Slide 71 - &amp;quot;Assessing Student Knowledge&amp;quot;&quot;/&gt;&lt;property id=&quot;20307&quot; value=&quot;942&quot;/&gt;&lt;/object&gt;&lt;object type=&quot;3&quot; unique_id=&quot;43895&quot;&gt;&lt;property id=&quot;20148&quot; value=&quot;5&quot;/&gt;&lt;property id=&quot;20300&quot; value=&quot;Slide 72 - &amp;quot;Tips for Using Case Studies&amp;quot;&quot;/&gt;&lt;property id=&quot;20307&quot; value=&quot;939&quot;/&gt;&lt;/object&gt;&lt;object type=&quot;3&quot; unique_id=&quot;43896&quot;&gt;&lt;property id=&quot;20148&quot; value=&quot;5&quot;/&gt;&lt;property id=&quot;20300&quot; value=&quot;Slide 73 - &amp;quot;&amp;#x0D;&amp;#x0A;&amp;quot;&quot;/&gt;&lt;property id=&quot;20307&quot; value=&quot;782&quot;/&gt;&lt;/object&gt;&lt;object type=&quot;3&quot; unique_id=&quot;43897&quot;&gt;&lt;property id=&quot;20148&quot; value=&quot;5&quot;/&gt;&lt;property id=&quot;20300&quot; value=&quot;Slide 74 - &amp;quot;IRIS Resources&amp;quot;&quot;/&gt;&lt;property id=&quot;20307&quot; value=&quot;794&quot;/&gt;&lt;/object&gt;&lt;object type=&quot;3&quot; unique_id=&quot;43898&quot;&gt;&lt;property id=&quot;20148&quot; value=&quot;5&quot;/&gt;&lt;property id=&quot;20300&quot; value=&quot;Slide 75 - &amp;quot;Activities&amp;quot;&quot;/&gt;&lt;property id=&quot;20307&quot; value=&quot;946&quot;/&gt;&lt;/object&gt;&lt;object type=&quot;3&quot; unique_id=&quot;43899&quot;&gt;&lt;property id=&quot;20148&quot; value=&quot;5&quot;/&gt;&lt;property id=&quot;20300&quot; value=&quot;Slide 76 - &amp;quot;Syllabus Connection:&amp;#x0D;&amp;#x0A;Explore Activities&amp;quot;&quot;/&gt;&lt;property id=&quot;20307&quot; value=&quot;994&quot;/&gt;&lt;/object&gt;&lt;object type=&quot;3&quot; unique_id=&quot;43900&quot;&gt;&lt;property id=&quot;20148&quot; value=&quot;5&quot;/&gt;&lt;property id=&quot;20300&quot; value=&quot;Slide 77 - &amp;quot;&amp;#x0D;&amp;#x0A;Planning Guide:&amp;#x0D;&amp;#x0A;Activities&amp;#x0D;&amp;#x0A;&amp;quot;&quot;/&gt;&lt;property id=&quot;20307&quot; value=&quot;863&quot;/&gt;&lt;/object&gt;&lt;object type=&quot;3&quot; unique_id=&quot;43901&quot;&gt;&lt;property id=&quot;20148&quot; value=&quot;5&quot;/&gt;&lt;property id=&quot;20300&quot; value=&quot;Slide 78 - &amp;quot;Information Briefs &amp;amp; Podcasts&amp;quot;&quot;/&gt;&lt;property id=&quot;20307&quot; value=&quot;862&quot;/&gt;&lt;/object&gt;&lt;object type=&quot;3&quot; unique_id=&quot;43902&quot;&gt;&lt;property id=&quot;20148&quot; value=&quot;5&quot;/&gt;&lt;property id=&quot;20300&quot; value=&quot;Slide 79 - &amp;quot;Syllabus Connection:&amp;#x0D;&amp;#x0A;Information Briefs &amp;amp; Podcasts&amp;quot;&quot;/&gt;&lt;property id=&quot;20307&quot; value=&quot;995&quot;/&gt;&lt;/object&gt;&lt;object type=&quot;3&quot; unique_id=&quot;43903&quot;&gt;&lt;property id=&quot;20148&quot; value=&quot;5&quot;/&gt;&lt;property id=&quot;20300&quot; value=&quot;Slide 80 - &amp;quot;Planning Guide:&amp;#x0D;&amp;#x0A;Information Briefs/Podcasts&amp;quot;&quot;/&gt;&lt;property id=&quot;20307&quot; value=&quot;991&quot;/&gt;&lt;/object&gt;&lt;object type=&quot;3&quot; unique_id=&quot;43904&quot;&gt;&lt;property id=&quot;20148&quot; value=&quot;5&quot;/&gt;&lt;property id=&quot;20300&quot; value=&quot;Slide 81 - &amp;quot;Break!!!&amp;quot;&quot;/&gt;&lt;property id=&quot;20307&quot; value=&quot;949&quot;/&gt;&lt;/object&gt;&lt;object type=&quot;3&quot; unique_id=&quot;43905&quot;&gt;&lt;property id=&quot;20148&quot; value=&quot;5&quot;/&gt;&lt;property id=&quot;20300&quot; value=&quot;Slide 82 - &amp;quot;Tips for Implementing&amp;#x0D;&amp;#x0A;Activities &amp;amp; Information Briefs&amp;quot;&quot;/&gt;&lt;property id=&quot;20307&quot; value=&quot;950&quot;/&gt;&lt;/object&gt;&lt;object type=&quot;3&quot; unique_id=&quot;43906&quot;&gt;&lt;property id=&quot;20148&quot; value=&quot;5&quot;/&gt;&lt;property id=&quot;20300&quot; value=&quot;Slide 83 - &amp;quot;Tips for Implementing&amp;#x0D;&amp;#x0A;Activities&amp;quot;&quot;/&gt;&lt;property id=&quot;20307&quot; value=&quot;951&quot;/&gt;&lt;/object&gt;&lt;object type=&quot;3&quot; unique_id=&quot;43907&quot;&gt;&lt;property id=&quot;20148&quot; value=&quot;5&quot;/&gt;&lt;property id=&quot;20300&quot; value=&quot;Slide 84 - &amp;quot;Tips for Implementing&amp;#x0D;&amp;#x0A;Information Briefs&amp;quot;&quot;/&gt;&lt;property id=&quot;20307&quot; value=&quot;952&quot;/&gt;&lt;/object&gt;&lt;object type=&quot;3&quot; unique_id=&quot;43908&quot;&gt;&lt;property id=&quot;20148&quot; value=&quot;5&quot;/&gt;&lt;property id=&quot;20300&quot; value=&quot;Slide 85 - &amp;quot;Tips for Implementing&amp;#x0D;&amp;#x0A;Information Briefs&amp;quot;&quot;/&gt;&lt;property id=&quot;20307&quot; value=&quot;955&quot;/&gt;&lt;/object&gt;&lt;object type=&quot;3&quot; unique_id=&quot;43909&quot;&gt;&lt;property id=&quot;20148&quot; value=&quot;5&quot;/&gt;&lt;property id=&quot;20300&quot; value=&quot;Slide 86 - &amp;quot;Tips for Implementing&amp;#x0D;&amp;#x0A;Information Briefs&amp;quot;&quot;/&gt;&lt;property id=&quot;20307&quot; value=&quot;956&quot;/&gt;&lt;/object&gt;&lt;object type=&quot;3&quot; unique_id=&quot;43910&quot;&gt;&lt;property id=&quot;20148&quot; value=&quot;5&quot;/&gt;&lt;property id=&quot;20300&quot; value=&quot;Slide 87 - &amp;quot;How Do IRIS Resources Match The Characteristics of Today’s Students?&amp;quot;&quot;/&gt;&lt;property id=&quot;20307&quot; value=&quot;958&quot;/&gt;&lt;/object&gt;&lt;object type=&quot;3&quot; unique_id=&quot;43911&quot;&gt;&lt;property id=&quot;20148&quot; value=&quot;5&quot;/&gt;&lt;property id=&quot;20300&quot; value=&quot;Slide 88 - &amp;quot;Syllabus Planning Guide&amp;quot;&quot;/&gt;&lt;property id=&quot;20307&quot; value=&quot;948&quot;/&gt;&lt;/object&gt;&lt;object type=&quot;3&quot; unique_id=&quot;43912&quot;&gt;&lt;property id=&quot;20148&quot; value=&quot;5&quot;/&gt;&lt;property id=&quot;20300&quot; value=&quot;Slide 89 - &amp;quot;Syllabus Planning in &amp;#x0D;&amp;#x0A;Content/Interest Groups&amp;quot;&quot;/&gt;&lt;property id=&quot;20307&quot; value=&quot;957&quot;/&gt;&lt;/object&gt;&lt;object type=&quot;3&quot; unique_id=&quot;43913&quot;&gt;&lt;property id=&quot;20148&quot; value=&quot;5&quot;/&gt;&lt;property id=&quot;20300&quot; value=&quot;Slide 90 - &amp;quot;Green Card Wrap Up&amp;quot;&quot;/&gt;&lt;property id=&quot;20307&quot; value=&quot;953&quot;/&gt;&lt;/object&gt;&lt;object type=&quot;3&quot; unique_id=&quot;43914&quot;&gt;&lt;property id=&quot;20148&quot; value=&quot;5&quot;/&gt;&lt;property id=&quot;20300&quot; value=&quot;Slide 91&quot;/&gt;&lt;property id=&quot;20307&quot; value=&quot;960&quot;/&gt;&lt;/object&gt;&lt;object type=&quot;3&quot; unique_id=&quot;43915&quot;&gt;&lt;property id=&quot;20148&quot; value=&quot;5&quot;/&gt;&lt;property id=&quot;20300&quot; value=&quot;Slide 92 - &amp;quot;WELCOME!!&amp;quot;&quot;/&gt;&lt;property id=&quot;20307&quot; value=&quot;961&quot;/&gt;&lt;/object&gt;&lt;object type=&quot;3&quot; unique_id=&quot;43916&quot;&gt;&lt;property id=&quot;20148&quot; value=&quot;5&quot;/&gt;&lt;property id=&quot;20300&quot; value=&quot;Slide 93 - &amp;quot;University Groups&amp;quot;&quot;/&gt;&lt;property id=&quot;20307&quot; value=&quot;962&quot;/&gt;&lt;/object&gt;&lt;object type=&quot;3&quot; unique_id=&quot;43917&quot;&gt;&lt;property id=&quot;20148&quot; value=&quot;5&quot;/&gt;&lt;property id=&quot;20300&quot; value=&quot;Slide 94 - &amp;quot;Brief Overview: &amp;#x0D;&amp;#x0A;Other Amazing Tools&amp;quot;&quot;/&gt;&lt;property id=&quot;20307&quot; value=&quot;784&quot;/&gt;&lt;/object&gt;&lt;object type=&quot;3&quot; unique_id=&quot;43918&quot;&gt;&lt;property id=&quot;20148&quot; value=&quot;5&quot;/&gt;&lt;property id=&quot;20300&quot; value=&quot;Slide 95&quot;/&gt;&lt;property id=&quot;20307&quot; value=&quot;963&quot;/&gt;&lt;/object&gt;&lt;object type=&quot;3&quot; unique_id=&quot;43919&quot;&gt;&lt;property id=&quot;20148&quot; value=&quot;5&quot;/&gt;&lt;property id=&quot;20300&quot; value=&quot;Slide 96&quot;/&gt;&lt;property id=&quot;20307&quot; value=&quot;964&quot;/&gt;&lt;/object&gt;&lt;object type=&quot;3&quot; unique_id=&quot;43920&quot;&gt;&lt;property id=&quot;20148&quot; value=&quot;5&quot;/&gt;&lt;property id=&quot;20300&quot; value=&quot;Slide 97&quot;/&gt;&lt;property id=&quot;20307&quot; value=&quot;965&quot;/&gt;&lt;/object&gt;&lt;object type=&quot;3&quot; unique_id=&quot;43921&quot;&gt;&lt;property id=&quot;20148&quot; value=&quot;5&quot;/&gt;&lt;property id=&quot;20300&quot; value=&quot;Slide 98&quot;/&gt;&lt;property id=&quot;20307&quot; value=&quot;966&quot;/&gt;&lt;/object&gt;&lt;object type=&quot;3&quot; unique_id=&quot;43922&quot;&gt;&lt;property id=&quot;20148&quot; value=&quot;5&quot;/&gt;&lt;property id=&quot;20300&quot; value=&quot;Slide 99 - &amp;quot;Other National Centers, Websites, and Resources&amp;quot;&quot;/&gt;&lt;property id=&quot;20307&quot; value=&quot;755&quot;/&gt;&lt;/object&gt;&lt;object type=&quot;3&quot; unique_id=&quot;43923&quot;&gt;&lt;property id=&quot;20148&quot; value=&quot;5&quot;/&gt;&lt;property id=&quot;20300&quot; value=&quot;Slide 100 - &amp;quot;Explore Advanced Tools &amp;#x0D;&amp;#x0A;In Groups&amp;quot;&quot;/&gt;&lt;property id=&quot;20307&quot; value=&quot;968&quot;/&gt;&lt;/object&gt;&lt;object type=&quot;3&quot; unique_id=&quot;43924&quot;&gt;&lt;property id=&quot;20148&quot; value=&quot;5&quot;/&gt;&lt;property id=&quot;20300&quot; value=&quot;Slide 101 - &amp;quot;Share Advanced Tools&amp;quot;&quot;/&gt;&lt;property id=&quot;20307&quot; value=&quot;969&quot;/&gt;&lt;/object&gt;&lt;object type=&quot;3&quot; unique_id=&quot;43925&quot;&gt;&lt;property id=&quot;20148&quot; value=&quot;5&quot;/&gt;&lt;property id=&quot;20300&quot; value=&quot;Slide 102 - &amp;quot;Using Resources to Complement Each other &amp;quot;&quot;/&gt;&lt;property id=&quot;20307&quot; value=&quot;967&quot;/&gt;&lt;/object&gt;&lt;object type=&quot;3&quot; unique_id=&quot;43926&quot;&gt;&lt;property id=&quot;20148&quot; value=&quot;5&quot;/&gt;&lt;property id=&quot;20300&quot; value=&quot;Slide 103 - &amp;quot;Concept Map For Wrapping IRIS Resources&amp;quot;&quot;/&gt;&lt;property id=&quot;20307&quot; value=&quot;869&quot;/&gt;&lt;/object&gt;&lt;object type=&quot;3&quot; unique_id=&quot;43927&quot;&gt;&lt;property id=&quot;20148&quot; value=&quot;5&quot;/&gt;&lt;property id=&quot;20300&quot; value=&quot;Slide 104 - &amp;quot;Draft A Concept Map of IRIS Resources for your courses&amp;#x0D;&amp;#x0A;&amp;quot;&quot;/&gt;&lt;property id=&quot;20307&quot; value=&quot;760&quot;/&gt;&lt;/object&gt;&lt;object type=&quot;3&quot; unique_id=&quot;43928&quot;&gt;&lt;property id=&quot;20148&quot; value=&quot;5&quot;/&gt;&lt;property id=&quot;20300&quot; value=&quot;Slide 105&quot;/&gt;&lt;property id=&quot;20307&quot; value=&quot;970&quot;/&gt;&lt;/object&gt;&lt;object type=&quot;3&quot; unique_id=&quot;43929&quot;&gt;&lt;property id=&quot;20148&quot; value=&quot;5&quot;/&gt;&lt;property id=&quot;20300&quot; value=&quot;Slide 106&quot;/&gt;&lt;property id=&quot;20307&quot; value=&quot;971&quot;/&gt;&lt;/object&gt;&lt;object type=&quot;3&quot; unique_id=&quot;43930&quot;&gt;&lt;property id=&quot;20148&quot; value=&quot;5&quot;/&gt;&lt;property id=&quot;20300&quot; value=&quot;Slide 107&quot;/&gt;&lt;property id=&quot;20307&quot; value=&quot;987&quot;/&gt;&lt;/object&gt;&lt;object type=&quot;3&quot; unique_id=&quot;43931&quot;&gt;&lt;property id=&quot;20148&quot; value=&quot;5&quot;/&gt;&lt;property id=&quot;20300&quot; value=&quot;Slide 108&quot;/&gt;&lt;property id=&quot;20307&quot; value=&quot;974&quot;/&gt;&lt;/object&gt;&lt;object type=&quot;3&quot; unique_id=&quot;43932&quot;&gt;&lt;property id=&quot;20148&quot; value=&quot;5&quot;/&gt;&lt;property id=&quot;20300&quot; value=&quot;Slide 109&quot;/&gt;&lt;property id=&quot;20307&quot; value=&quot;975&quot;/&gt;&lt;/object&gt;&lt;object type=&quot;3&quot; unique_id=&quot;43933&quot;&gt;&lt;property id=&quot;20148&quot; value=&quot;5&quot;/&gt;&lt;property id=&quot;20300&quot; value=&quot;Slide 110&quot;/&gt;&lt;property id=&quot;20307&quot; value=&quot;976&quot;/&gt;&lt;/object&gt;&lt;object type=&quot;3&quot; unique_id=&quot;43934&quot;&gt;&lt;property id=&quot;20148&quot; value=&quot;5&quot;/&gt;&lt;property id=&quot;20300&quot; value=&quot;Slide 111&quot;/&gt;&lt;property id=&quot;20307&quot; value=&quot;977&quot;/&gt;&lt;/object&gt;&lt;object type=&quot;3&quot; unique_id=&quot;43935&quot;&gt;&lt;property id=&quot;20148&quot; value=&quot;5&quot;/&gt;&lt;property id=&quot;20300&quot; value=&quot;Slide 112&quot;/&gt;&lt;property id=&quot;20307&quot; value=&quot;978&quot;/&gt;&lt;/object&gt;&lt;object type=&quot;3&quot; unique_id=&quot;43936&quot;&gt;&lt;property id=&quot;20148&quot; value=&quot;5&quot;/&gt;&lt;property id=&quot;20300&quot; value=&quot;Slide 113&quot;/&gt;&lt;property id=&quot;20307&quot; value=&quot;979&quot;/&gt;&lt;/object&gt;&lt;object type=&quot;3&quot; unique_id=&quot;43937&quot;&gt;&lt;property id=&quot;20148&quot; value=&quot;5&quot;/&gt;&lt;property id=&quot;20300&quot; value=&quot;Slide 114&quot;/&gt;&lt;property id=&quot;20307&quot; value=&quot;980&quot;/&gt;&lt;/object&gt;&lt;object type=&quot;3&quot; unique_id=&quot;43938&quot;&gt;&lt;property id=&quot;20148&quot; value=&quot;5&quot;/&gt;&lt;property id=&quot;20300&quot; value=&quot;Slide 115&quot;/&gt;&lt;property id=&quot;20307&quot; value=&quot;981&quot;/&gt;&lt;/object&gt;&lt;object type=&quot;3&quot; unique_id=&quot;43939&quot;&gt;&lt;property id=&quot;20148&quot; value=&quot;5&quot;/&gt;&lt;property id=&quot;20300&quot; value=&quot;Slide 116 - &amp;quot;What to Expect AFTER the IRIS Intensive Seminar&amp;quot;&quot;/&gt;&lt;property id=&quot;20307&quot; value=&quot;989&quot;/&gt;&lt;/object&gt;&lt;object type=&quot;3&quot; unique_id=&quot;43940&quot;&gt;&lt;property id=&quot;20148&quot; value=&quot;5&quot;/&gt;&lt;property id=&quot;20300&quot; value=&quot;Slide 117 - &amp;quot;Coordinating IRIS Materials Use&amp;quot;&quot;/&gt;&lt;property id=&quot;20307&quot; value=&quot;983&quot;/&gt;&lt;/object&gt;&lt;object type=&quot;3&quot; unique_id=&quot;43941&quot;&gt;&lt;property id=&quot;20148&quot; value=&quot;5&quot;/&gt;&lt;property id=&quot;20300&quot; value=&quot;Slide 118&quot;/&gt;&lt;property id=&quot;20307&quot; value=&quot;880&quot;/&gt;&lt;/object&gt;&lt;object type=&quot;3&quot; unique_id=&quot;43942&quot;&gt;&lt;property id=&quot;20148&quot; value=&quot;5&quot;/&gt;&lt;property id=&quot;20300&quot; value=&quot;Slide 119&quot;/&gt;&lt;property id=&quot;20307&quot; value=&quot;984&quot;/&gt;&lt;/object&gt;&lt;object type=&quot;3&quot; unique_id=&quot;43943&quot;&gt;&lt;property id=&quot;20148&quot; value=&quot;5&quot;/&gt;&lt;property id=&quot;20300&quot; value=&quot;Slide 120&quot;/&gt;&lt;property id=&quot;20307&quot; value=&quot;985&quot;/&gt;&lt;/object&gt;&lt;object type=&quot;3&quot; unique_id=&quot;43944&quot;&gt;&lt;property id=&quot;20148&quot; value=&quot;5&quot;/&gt;&lt;property id=&quot;20300&quot; value=&quot;Slide 121&quot;/&gt;&lt;property id=&quot;20307&quot; value=&quot;986&quot;/&gt;&lt;/object&gt;&lt;object type=&quot;3&quot; unique_id=&quot;43945&quot;&gt;&lt;property id=&quot;20148&quot; value=&quot;5&quot;/&gt;&lt;property id=&quot;20300&quot; value=&quot;Slide 122&quot;/&gt;&lt;property id=&quot;20307&quot; value=&quot;988&quot;/&gt;&lt;/object&gt;&lt;object type=&quot;3&quot; unique_id=&quot;43946&quot;&gt;&lt;property id=&quot;20148&quot; value=&quot;5&quot;/&gt;&lt;property id=&quot;20300&quot; value=&quot;Slide 123&quot;/&gt;&lt;property id=&quot;20307&quot; value=&quot;878&quot;/&gt;&lt;/object&gt;&lt;object type=&quot;3&quot; unique_id=&quot;43947&quot;&gt;&lt;property id=&quot;20148&quot; value=&quot;5&quot;/&gt;&lt;property id=&quot;20300&quot; value=&quot;Slide 124&quot;/&gt;&lt;property id=&quot;20307&quot; value=&quot;990&quot;/&gt;&lt;/object&gt;&lt;object type=&quot;3&quot; unique_id=&quot;43948&quot;&gt;&lt;property id=&quot;20148&quot; value=&quot;5&quot;/&gt;&lt;property id=&quot;20300&quot; value=&quot;Slide 125&quot;/&gt;&lt;property id=&quot;20307&quot; value=&quot;886&quot;/&gt;&lt;/object&gt;&lt;object type=&quot;3&quot; unique_id=&quot;43949&quot;&gt;&lt;property id=&quot;20148&quot; value=&quot;5&quot;/&gt;&lt;property id=&quot;20300&quot; value=&quot;Slide 126&quot;/&gt;&lt;property id=&quot;20307&quot; value=&quot;860&quot;/&gt;&lt;/object&gt;&lt;object type=&quot;3&quot; unique_id=&quot;43950&quot;&gt;&lt;property id=&quot;20148&quot; value=&quot;5&quot;/&gt;&lt;property id=&quot;20300&quot; value=&quot;Slide 127 - &amp;quot;Collaboration Time: Begin&amp;#x0D;&amp;#x0A;Program-Wide Use Matrix&amp;quot;&quot;/&gt;&lt;property id=&quot;20307&quot; value=&quot;844&quot;/&gt;&lt;/object&gt;&lt;object type=&quot;3&quot; unique_id=&quot;44434&quot;&gt;&lt;property id=&quot;20148&quot; value=&quot;5&quot;/&gt;&lt;property id=&quot;20300&quot; value=&quot;Slide 130 - &amp;quot;Planning Guide:&amp;#x0D;&amp;#x0A;Star Legacy Modules&amp;quot;&quot;/&gt;&lt;property id=&quot;20307&quot; value=&quot;996&quot;/&gt;&lt;/object&gt;&lt;/object&gt;&lt;/object&gt;&lt;/database&gt;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47807</TotalTime>
  <Words>608</Words>
  <Application>Microsoft Office PowerPoint</Application>
  <PresentationFormat>On-screen Show (4:3)</PresentationFormat>
  <Paragraphs>165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The Latest Online Tools and Resources from the IRIS Center</vt:lpstr>
      <vt:lpstr>  What is IRIS?</vt:lpstr>
      <vt:lpstr>       What Does IRIS Provide? </vt:lpstr>
      <vt:lpstr>What Does IRIS Provide? </vt:lpstr>
      <vt:lpstr>  Resources About Working with Children </vt:lpstr>
      <vt:lpstr>IRIS’ Four Rs of Research</vt:lpstr>
      <vt:lpstr>IRIS Resource Topics</vt:lpstr>
      <vt:lpstr> IRIS Modules</vt:lpstr>
      <vt:lpstr>Newest Modules</vt:lpstr>
      <vt:lpstr> IRIS Modules: Content Format</vt:lpstr>
      <vt:lpstr> IRIS Modules: Text</vt:lpstr>
      <vt:lpstr> IRIS Modules: Tables</vt:lpstr>
      <vt:lpstr> IRIS Modules: Expert Interviews</vt:lpstr>
      <vt:lpstr> IRIS Modules: Demonstration Videos</vt:lpstr>
      <vt:lpstr> IRIS Modules: Interactive Activities</vt:lpstr>
      <vt:lpstr> IRIS Modules: Supporting Research</vt:lpstr>
      <vt:lpstr> IRIS Modules: Downloadable Resources</vt:lpstr>
      <vt:lpstr> IRIS Modules: Links to Other Resources</vt:lpstr>
      <vt:lpstr>Upcoming Modules</vt:lpstr>
      <vt:lpstr>Contact Us</vt:lpstr>
    </vt:vector>
  </TitlesOfParts>
  <Company>Deb  Smith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 Smith</dc:creator>
  <cp:lastModifiedBy>Mullet, Benjamin</cp:lastModifiedBy>
  <cp:revision>1176</cp:revision>
  <cp:lastPrinted>2013-09-18T19:25:11Z</cp:lastPrinted>
  <dcterms:created xsi:type="dcterms:W3CDTF">2011-03-28T17:24:51Z</dcterms:created>
  <dcterms:modified xsi:type="dcterms:W3CDTF">2015-04-16T15:17:12Z</dcterms:modified>
</cp:coreProperties>
</file>