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 id="2147484319" r:id="rId9"/>
  </p:sldMasterIdLst>
  <p:notesMasterIdLst>
    <p:notesMasterId r:id="rId20"/>
  </p:notesMasterIdLst>
  <p:handoutMasterIdLst>
    <p:handoutMasterId r:id="rId21"/>
  </p:handoutMasterIdLst>
  <p:sldIdLst>
    <p:sldId id="413" r:id="rId10"/>
    <p:sldId id="414" r:id="rId11"/>
    <p:sldId id="415" r:id="rId12"/>
    <p:sldId id="416" r:id="rId13"/>
    <p:sldId id="418" r:id="rId14"/>
    <p:sldId id="419" r:id="rId15"/>
    <p:sldId id="423" r:id="rId16"/>
    <p:sldId id="420" r:id="rId17"/>
    <p:sldId id="421" r:id="rId18"/>
    <p:sldId id="422" r:id="rId19"/>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son, Amy" initials="P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79416" autoAdjust="0"/>
  </p:normalViewPr>
  <p:slideViewPr>
    <p:cSldViewPr snapToGrid="0">
      <p:cViewPr varScale="1">
        <p:scale>
          <a:sx n="92" d="100"/>
          <a:sy n="92" d="100"/>
        </p:scale>
        <p:origin x="-2694" y="-102"/>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50" d="100"/>
        <a:sy n="150" d="100"/>
      </p:scale>
      <p:origin x="0" y="48"/>
    </p:cViewPr>
  </p:sorterViewPr>
  <p:notesViewPr>
    <p:cSldViewPr snapToGrid="0">
      <p:cViewPr varScale="1">
        <p:scale>
          <a:sx n="64" d="100"/>
          <a:sy n="64" d="100"/>
        </p:scale>
        <p:origin x="-2646" y="-1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76744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3601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104752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471055" y="4387769"/>
            <a:ext cx="6234545" cy="4631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Eleven percent of fourth-graders with disabilities performed at or above the “Proficient” level on the NAEP in 2013, compared to 38 percent of their non-disabled peers. This proficiency rate is down from 13 percent in 2009 (</a:t>
            </a:r>
            <a:r>
              <a:rPr lang="en-US" i="1" dirty="0" smtClean="0"/>
              <a:t>p</a:t>
            </a:r>
            <a:r>
              <a:rPr lang="en-US" dirty="0" smtClean="0"/>
              <a:t> &lt; .05). </a:t>
            </a:r>
            <a:r>
              <a:rPr lang="en-US" dirty="0" smtClean="0">
                <a:latin typeface="Arial" charset="0"/>
              </a:rPr>
              <a:t>Continuing </a:t>
            </a:r>
            <a:r>
              <a:rPr lang="en-US" dirty="0">
                <a:latin typeface="Arial" charset="0"/>
              </a:rPr>
              <a:t>a decade-long trend, recent NAEP results show that only 7% of eighth-grade students with Individualized Education Programs (IEPs) were proficient in math, and only 6% were proficient in reading (NAEP Data Explorer, 2013). With scores unchanged from 2011, NAEP data highlight a discrepancy of 31 percentage points between IEP students and total student performance (The Special Ed Connection, November 12, 2013). Whether measured by grade level proficiency, grade-point average, or credits earned, students with disabilities </a:t>
            </a:r>
            <a:r>
              <a:rPr lang="en-US" dirty="0" smtClean="0">
                <a:latin typeface="Arial" charset="0"/>
              </a:rPr>
              <a:t>consistently fall </a:t>
            </a:r>
            <a:r>
              <a:rPr lang="en-US" dirty="0">
                <a:latin typeface="Arial" charset="0"/>
              </a:rPr>
              <a:t>behind their classmates (</a:t>
            </a:r>
            <a:r>
              <a:rPr lang="en-US" dirty="0" err="1">
                <a:latin typeface="Arial" charset="0"/>
              </a:rPr>
              <a:t>Blackorby</a:t>
            </a:r>
            <a:r>
              <a:rPr lang="en-US" dirty="0">
                <a:latin typeface="Arial" charset="0"/>
              </a:rPr>
              <a:t> et al., 2007; Council for Exceptional Children, 2013;Newman et al., 2011a; USED, 2012b; Wagner et al., 2006).</a:t>
            </a:r>
          </a:p>
          <a:p>
            <a:r>
              <a:rPr lang="en-US" dirty="0" smtClean="0">
                <a:ea typeface="ＭＳ Ｐゴシック"/>
              </a:rPr>
              <a:t>In </a:t>
            </a:r>
            <a:r>
              <a:rPr lang="en-US" dirty="0">
                <a:ea typeface="ＭＳ Ｐゴシック"/>
              </a:rPr>
              <a:t>general, students with disabilities have a much higher dropout rate (26.2%, compared to a 7% status dropout rate for all students in 2010). Students in the Emotional Disturbance category had the highest dropout rate of all disability categories (44.9%), followed by Learning Disabilities (25.1%). </a:t>
            </a:r>
          </a:p>
          <a:p>
            <a:pPr defTabSz="915570">
              <a:defRPr/>
            </a:pPr>
            <a:r>
              <a:rPr lang="en-US" dirty="0" smtClean="0">
                <a:ea typeface="ＭＳ Ｐゴシック"/>
              </a:rPr>
              <a:t>Twenty-three </a:t>
            </a:r>
            <a:r>
              <a:rPr lang="en-US" dirty="0">
                <a:ea typeface="ＭＳ Ｐゴシック"/>
              </a:rPr>
              <a:t>percent of young adults with disabilities have been arrested at least once, almost twice the rate for youth in the general population (12 percent; </a:t>
            </a:r>
            <a:r>
              <a:rPr lang="en-US" dirty="0"/>
              <a:t>p &lt; .001</a:t>
            </a:r>
            <a:r>
              <a:rPr lang="en-US" dirty="0">
                <a:ea typeface="ＭＳ Ｐゴシック"/>
              </a:rPr>
              <a:t>). Rates for arrest and parole are highest among students identified as having Emotional Disturbance (49.4 percent). (Sanford et al., 2011)</a:t>
            </a:r>
          </a:p>
          <a:p>
            <a:endParaRPr lang="en-US" dirty="0"/>
          </a:p>
          <a:p>
            <a:endParaRPr lang="en-US" i="1" dirty="0"/>
          </a:p>
          <a:p>
            <a:pPr eaLnBrk="1" hangingPunct="1"/>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1AC409-99CA-4EDF-A936-62814285D161}"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554182" y="4387769"/>
            <a:ext cx="5957453" cy="415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Aft>
                <a:spcPts val="0"/>
              </a:spcAft>
              <a:buClr>
                <a:schemeClr val="bg1">
                  <a:lumMod val="65000"/>
                </a:schemeClr>
              </a:buClr>
              <a:defRPr/>
            </a:pPr>
            <a:r>
              <a:rPr lang="en-US" dirty="0" smtClean="0"/>
              <a:t>DBI has its origins in data-based program modification/experimental teaching were first developed at the University of Minnesota (</a:t>
            </a:r>
            <a:r>
              <a:rPr lang="en-US" dirty="0" err="1" smtClean="0"/>
              <a:t>Deno</a:t>
            </a:r>
            <a:r>
              <a:rPr lang="en-US" dirty="0" smtClean="0"/>
              <a:t> &amp; </a:t>
            </a:r>
            <a:r>
              <a:rPr lang="en-US" dirty="0" err="1" smtClean="0"/>
              <a:t>Mirkin</a:t>
            </a:r>
            <a:r>
              <a:rPr lang="en-US" dirty="0" smtClean="0"/>
              <a:t>, 1977) and expanded upon by others (</a:t>
            </a:r>
            <a:r>
              <a:rPr lang="en-US" dirty="0" err="1" smtClean="0"/>
              <a:t>Capizzi</a:t>
            </a:r>
            <a:r>
              <a:rPr lang="en-US" dirty="0" smtClean="0"/>
              <a:t> &amp; Fuchs, 2005; Fuchs, </a:t>
            </a:r>
            <a:r>
              <a:rPr lang="en-US" dirty="0" err="1" smtClean="0"/>
              <a:t>Deno</a:t>
            </a:r>
            <a:r>
              <a:rPr lang="en-US" dirty="0" smtClean="0"/>
              <a:t>, &amp; </a:t>
            </a:r>
            <a:r>
              <a:rPr lang="en-US" dirty="0" err="1" smtClean="0"/>
              <a:t>Mirkin</a:t>
            </a:r>
            <a:r>
              <a:rPr lang="en-US" dirty="0" smtClean="0"/>
              <a:t>, 1984; Fuchs, Fuchs, &amp; </a:t>
            </a:r>
            <a:r>
              <a:rPr lang="en-US" dirty="0" err="1" smtClean="0"/>
              <a:t>Hamlett</a:t>
            </a:r>
            <a:r>
              <a:rPr lang="en-US" dirty="0" smtClean="0"/>
              <a:t>, 1989). The DBI process rests on the following assumptions: </a:t>
            </a:r>
          </a:p>
          <a:p>
            <a:pPr eaLnBrk="1" hangingPunct="1">
              <a:spcBef>
                <a:spcPct val="0"/>
              </a:spcBef>
            </a:pPr>
            <a:endParaRPr lang="en-US" altLang="en-US" i="1" dirty="0" smtClean="0">
              <a:ea typeface="MS PGothic" pitchFamily="34" charset="-128"/>
            </a:endParaRPr>
          </a:p>
          <a:p>
            <a:pPr marL="171450" indent="-171450" rtl="0" eaLnBrk="1" fontAlgn="auto" latinLnBrk="0" hangingPunct="1">
              <a:buFont typeface="Arial" panose="020B0604020202020204" pitchFamily="34" charset="0"/>
              <a:buChar char="•"/>
            </a:pPr>
            <a:r>
              <a:rPr lang="en-US" b="0" i="0" u="none" strike="noStrike" kern="1200" dirty="0" smtClean="0">
                <a:solidFill>
                  <a:schemeClr val="tx1"/>
                </a:solidFill>
                <a:effectLst/>
              </a:rPr>
              <a:t>Validated programs are not universally effective programs. 3-5% of students need more help (Fuchs et al., 2008; NCII, 2013).  </a:t>
            </a:r>
          </a:p>
          <a:p>
            <a:pPr marL="171450" indent="-171450" rtl="0" eaLnBrk="1" fontAlgn="auto" latinLnBrk="0" hangingPunct="1">
              <a:buFont typeface="Arial" panose="020B0604020202020204" pitchFamily="34" charset="0"/>
              <a:buChar char="•"/>
            </a:pPr>
            <a:r>
              <a:rPr lang="en-US" b="0" i="0" u="none" strike="noStrike" kern="1200" dirty="0" smtClean="0">
                <a:solidFill>
                  <a:schemeClr val="tx1"/>
                </a:solidFill>
                <a:effectLst/>
              </a:rPr>
              <a:t>Students with intensive needs often require 10-30 times more practice than peers to learn new information (Gersten et al., 2008). </a:t>
            </a:r>
          </a:p>
          <a:p>
            <a:pPr marL="171450" indent="-171450" rtl="0" eaLnBrk="1" fontAlgn="auto" latinLnBrk="0" hangingPunct="1">
              <a:buFont typeface="Arial" panose="020B0604020202020204" pitchFamily="34" charset="0"/>
              <a:buChar char="•"/>
            </a:pPr>
            <a:r>
              <a:rPr lang="en-US" b="0" i="0" u="none" strike="noStrike" kern="1200" dirty="0" smtClean="0">
                <a:solidFill>
                  <a:schemeClr val="tx1"/>
                </a:solidFill>
                <a:effectLst/>
              </a:rPr>
              <a:t>SWDs requiring special education need specially designed instruction to progress toward standards.</a:t>
            </a:r>
          </a:p>
          <a:p>
            <a:pPr marL="171450" indent="-171450" rtl="0" eaLnBrk="1" fontAlgn="auto" latinLnBrk="0" hangingPunct="1">
              <a:buFont typeface="Arial" panose="020B0604020202020204" pitchFamily="34" charset="0"/>
              <a:buChar char="•"/>
            </a:pPr>
            <a:r>
              <a:rPr lang="en-US" b="0" i="0" u="none" strike="noStrike" kern="1200" dirty="0" smtClean="0">
                <a:solidFill>
                  <a:schemeClr val="tx1"/>
                </a:solidFill>
                <a:effectLst/>
              </a:rPr>
              <a:t>A data-driven, systematized approach can help educators develop programs likely to yield success for students with intensive needs. </a:t>
            </a:r>
          </a:p>
          <a:p>
            <a:pPr marL="171450" indent="-171450" rtl="0" eaLnBrk="1" fontAlgn="auto" latinLnBrk="0" hangingPunct="1">
              <a:buFont typeface="Arial" panose="020B0604020202020204" pitchFamily="34" charset="0"/>
              <a:buChar char="•"/>
            </a:pPr>
            <a:r>
              <a:rPr lang="en-US" b="0" i="0" u="none" strike="noStrike" kern="1200" dirty="0" smtClean="0">
                <a:solidFill>
                  <a:schemeClr val="tx1"/>
                </a:solidFill>
                <a:effectLst/>
              </a:rPr>
              <a:t>DBI is a distinctively different and more intensive approach to intervention, compared to primary prevention’s (Tier 1’s) core program and secondary prevention’s (Tier 2’s) validated, supplementary programs (NCII, 2013). </a:t>
            </a:r>
          </a:p>
          <a:p>
            <a:pPr marL="171450" indent="-171450" rtl="0" eaLnBrk="1" fontAlgn="auto" latinLnBrk="0" hangingPunct="1">
              <a:buFont typeface="Arial" panose="020B0604020202020204" pitchFamily="34" charset="0"/>
              <a:buChar char="•"/>
            </a:pPr>
            <a:r>
              <a:rPr lang="en-US" b="0" i="0" u="none" strike="noStrike" kern="1200" dirty="0" smtClean="0">
                <a:solidFill>
                  <a:schemeClr val="tx1"/>
                </a:solidFill>
                <a:effectLst/>
              </a:rPr>
              <a:t>In a longstanding program of field-based randomized control trials, DBI has demonstrated improved reading, math, and spelling outcomes, compared to business-as-usual special education practice (e.g., Fuchs et al., 1989). </a:t>
            </a:r>
          </a:p>
          <a:p>
            <a:pPr eaLnBrk="1" hangingPunct="1">
              <a:spcBef>
                <a:spcPct val="0"/>
              </a:spcBef>
            </a:pPr>
            <a:endParaRPr lang="en-US" altLang="en-US" i="1" dirty="0" smtClean="0">
              <a:ea typeface="MS PGothic"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211A0F9-AB8E-4A4D-AC56-9863FAB452AB}" type="slidenum">
              <a:rPr lang="en-US" altLang="en-US" smtClean="0">
                <a:latin typeface="Arial" charset="0"/>
                <a:ea typeface="MS PGothic" pitchFamily="34" charset="-128"/>
              </a:rPr>
              <a:pPr eaLnBrk="1" hangingPunct="1">
                <a:spcBef>
                  <a:spcPct val="0"/>
                </a:spcBef>
              </a:pPr>
              <a:t>4</a:t>
            </a:fld>
            <a:endParaRPr lang="en-US" altLang="en-US" smtClean="0">
              <a:latin typeface="Arial"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6092" indent="-456092" eaLnBrk="1" hangingPunct="1">
              <a:spcBef>
                <a:spcPct val="0"/>
              </a:spcBef>
              <a:buFont typeface="Calibri" pitchFamily="34" charset="0"/>
              <a:buAutoNum type="arabicPeriod"/>
            </a:pPr>
            <a:r>
              <a:rPr lang="en-US" altLang="en-US" dirty="0" smtClean="0"/>
              <a:t>Secondary intervention program, delivered with greater intensity</a:t>
            </a:r>
          </a:p>
          <a:p>
            <a:pPr marL="456092" indent="-456092" eaLnBrk="1" hangingPunct="1">
              <a:spcBef>
                <a:spcPct val="0"/>
              </a:spcBef>
              <a:buFont typeface="Calibri" pitchFamily="34" charset="0"/>
              <a:buAutoNum type="arabicPeriod"/>
            </a:pPr>
            <a:r>
              <a:rPr lang="en-US" altLang="en-US" dirty="0" smtClean="0"/>
              <a:t>Progress monitoring</a:t>
            </a:r>
          </a:p>
          <a:p>
            <a:pPr marL="456092" indent="-456092" eaLnBrk="1" hangingPunct="1">
              <a:spcBef>
                <a:spcPct val="0"/>
              </a:spcBef>
              <a:buFont typeface="Calibri" pitchFamily="34" charset="0"/>
              <a:buAutoNum type="arabicPeriod"/>
            </a:pPr>
            <a:r>
              <a:rPr lang="en-US" altLang="en-US" dirty="0" smtClean="0"/>
              <a:t>Diagnostic assessment</a:t>
            </a:r>
          </a:p>
          <a:p>
            <a:pPr marL="456092" indent="-456092" eaLnBrk="1" hangingPunct="1">
              <a:spcBef>
                <a:spcPct val="0"/>
              </a:spcBef>
              <a:buFont typeface="Calibri" pitchFamily="34" charset="0"/>
              <a:buAutoNum type="arabicPeriod"/>
            </a:pPr>
            <a:r>
              <a:rPr lang="en-US" altLang="en-US" dirty="0" smtClean="0"/>
              <a:t>Adaptation</a:t>
            </a:r>
          </a:p>
          <a:p>
            <a:pPr marL="456092" indent="-456092" eaLnBrk="1" hangingPunct="1">
              <a:spcBef>
                <a:spcPct val="0"/>
              </a:spcBef>
              <a:buFont typeface="Calibri" pitchFamily="34" charset="0"/>
              <a:buAutoNum type="arabicPeriod"/>
            </a:pPr>
            <a:r>
              <a:rPr lang="en-US" altLang="en-US" dirty="0" smtClean="0"/>
              <a:t>Continued progress monitoring, with adaptations occurring as needed to ensure adequate progress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243" indent="-290093" eaLnBrk="0" hangingPunct="0">
              <a:spcBef>
                <a:spcPct val="30000"/>
              </a:spcBef>
              <a:defRPr sz="1200">
                <a:solidFill>
                  <a:schemeClr val="tx1"/>
                </a:solidFill>
                <a:latin typeface="Calibri" pitchFamily="34" charset="0"/>
              </a:defRPr>
            </a:lvl2pPr>
            <a:lvl3pPr marL="1160374" indent="-232075" eaLnBrk="0" hangingPunct="0">
              <a:spcBef>
                <a:spcPct val="30000"/>
              </a:spcBef>
              <a:defRPr sz="1200">
                <a:solidFill>
                  <a:schemeClr val="tx1"/>
                </a:solidFill>
                <a:latin typeface="Calibri" pitchFamily="34" charset="0"/>
              </a:defRPr>
            </a:lvl3pPr>
            <a:lvl4pPr marL="1624523" indent="-232075" eaLnBrk="0" hangingPunct="0">
              <a:spcBef>
                <a:spcPct val="30000"/>
              </a:spcBef>
              <a:defRPr sz="1200">
                <a:solidFill>
                  <a:schemeClr val="tx1"/>
                </a:solidFill>
                <a:latin typeface="Calibri" pitchFamily="34" charset="0"/>
              </a:defRPr>
            </a:lvl4pPr>
            <a:lvl5pPr marL="2088672" indent="-232075" eaLnBrk="0" hangingPunct="0">
              <a:spcBef>
                <a:spcPct val="30000"/>
              </a:spcBef>
              <a:defRPr sz="1200">
                <a:solidFill>
                  <a:schemeClr val="tx1"/>
                </a:solidFill>
                <a:latin typeface="Calibri" pitchFamily="34" charset="0"/>
              </a:defRPr>
            </a:lvl5pPr>
            <a:lvl6pPr marL="2552822" indent="-232075" eaLnBrk="0" fontAlgn="base" hangingPunct="0">
              <a:spcBef>
                <a:spcPct val="30000"/>
              </a:spcBef>
              <a:spcAft>
                <a:spcPct val="0"/>
              </a:spcAft>
              <a:defRPr sz="1200">
                <a:solidFill>
                  <a:schemeClr val="tx1"/>
                </a:solidFill>
                <a:latin typeface="Calibri" pitchFamily="34" charset="0"/>
              </a:defRPr>
            </a:lvl6pPr>
            <a:lvl7pPr marL="3016971" indent="-232075" eaLnBrk="0" fontAlgn="base" hangingPunct="0">
              <a:spcBef>
                <a:spcPct val="30000"/>
              </a:spcBef>
              <a:spcAft>
                <a:spcPct val="0"/>
              </a:spcAft>
              <a:defRPr sz="1200">
                <a:solidFill>
                  <a:schemeClr val="tx1"/>
                </a:solidFill>
                <a:latin typeface="Calibri" pitchFamily="34" charset="0"/>
              </a:defRPr>
            </a:lvl7pPr>
            <a:lvl8pPr marL="3481121" indent="-232075" eaLnBrk="0" fontAlgn="base" hangingPunct="0">
              <a:spcBef>
                <a:spcPct val="30000"/>
              </a:spcBef>
              <a:spcAft>
                <a:spcPct val="0"/>
              </a:spcAft>
              <a:defRPr sz="1200">
                <a:solidFill>
                  <a:schemeClr val="tx1"/>
                </a:solidFill>
                <a:latin typeface="Calibri" pitchFamily="34" charset="0"/>
              </a:defRPr>
            </a:lvl8pPr>
            <a:lvl9pPr marL="3945270" indent="-2320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7FBD514-4841-4082-A63B-44E7769B530E}" type="slidenum">
              <a:rPr lang="en-US" altLang="en-US" smtClean="0">
                <a:solidFill>
                  <a:srgbClr val="000000"/>
                </a:solidFill>
              </a:rPr>
              <a:pPr eaLnBrk="1" hangingPunct="1">
                <a:spcBef>
                  <a:spcPct val="0"/>
                </a:spcBef>
              </a:pPr>
              <a:t>5</a:t>
            </a:fld>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91989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240261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NCII provides technical assistance to districts within four states, Missouri, Michigan, Minnesota, and Rhode Island. While areas that we always believed were important, our TA work has solidified our belief that these are essential elements for effective DBI implementation. </a:t>
            </a:r>
            <a:r>
              <a:rPr lang="en-US" dirty="0" err="1" smtClean="0"/>
              <a:t>Althougth</a:t>
            </a:r>
            <a:r>
              <a:rPr lang="en-US" dirty="0" smtClean="0"/>
              <a:t> we believe these are key tenants, there is some flexibility with how schools and districts implement these practices. For example, the Center does not prescribe a certain tool for progress monitoring, but highlights the importance of the tool being evidence-based.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56302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OSEP’s vision for Results Driven Accountability is “</a:t>
            </a:r>
            <a:r>
              <a:rPr lang="en-US" dirty="0">
                <a:latin typeface="Franklin Gothic Book" panose="020B0503020102020204" pitchFamily="34" charset="0"/>
              </a:rPr>
              <a:t>All components of an accountability system will be aligned in a manner that best support States in improving results for infants, toddlers, children and youth with disabilities, and their families</a:t>
            </a:r>
            <a:r>
              <a:rPr lang="en-US" dirty="0" smtClean="0">
                <a:latin typeface="Franklin Gothic Book" panose="020B0503020102020204" pitchFamily="34" charset="0"/>
              </a:rPr>
              <a:t>.</a:t>
            </a:r>
            <a:r>
              <a:rPr lang="en-US" dirty="0" smtClean="0"/>
              <a:t>” The shift in focus from compliance to both compliance and outcomes, highlights a focus of moving outcomes forward for students with disabilities. In the first phase of this work, states are working to identify a state identified measureable result (</a:t>
            </a:r>
            <a:r>
              <a:rPr lang="en-US" dirty="0" err="1" smtClean="0"/>
              <a:t>SiMR</a:t>
            </a:r>
            <a:r>
              <a:rPr lang="en-US" dirty="0" smtClean="0"/>
              <a:t>) that will be the focus of their improvement work. As states select </a:t>
            </a:r>
            <a:r>
              <a:rPr lang="en-US" dirty="0" err="1" smtClean="0"/>
              <a:t>SiMRs</a:t>
            </a:r>
            <a:r>
              <a:rPr lang="en-US" dirty="0" smtClean="0"/>
              <a:t> and identify plans to improve outcomes, intensive intervention and DBI provides a valuable process for improving the outcomes for students, particularly those that have the most severe and persistent academic and behavior needs. </a:t>
            </a:r>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72352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734354-DAB6-4E04-B0D0-14AFB03500BA}" type="datetimeFigureOut">
              <a:rPr lang="en-US"/>
              <a:pPr>
                <a:defRPr/>
              </a:pPr>
              <a:t>4/13/2015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080A835-074B-4016-86CB-6D8BFFDDA2C9}" type="slidenum">
              <a:rPr lang="en-US"/>
              <a:pPr>
                <a:defRPr/>
              </a:pPr>
              <a:t>‹#›</a:t>
            </a:fld>
            <a:endParaRPr lang="en-US"/>
          </a:p>
        </p:txBody>
      </p:sp>
    </p:spTree>
    <p:extLst>
      <p:ext uri="{BB962C8B-B14F-4D97-AF65-F5344CB8AC3E}">
        <p14:creationId xmlns:p14="http://schemas.microsoft.com/office/powerpoint/2010/main" val="397556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51A07F-7C3D-4A44-B3BB-BC9B8224BD2A}" type="datetimeFigureOut">
              <a:rPr lang="en-US"/>
              <a:pPr>
                <a:defRPr/>
              </a:pPr>
              <a:t>4/13/2015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260A79-425A-4C03-BBF4-597D56949C68}" type="slidenum">
              <a:rPr lang="en-US"/>
              <a:pPr>
                <a:defRPr/>
              </a:pPr>
              <a:t>‹#›</a:t>
            </a:fld>
            <a:endParaRPr lang="en-US"/>
          </a:p>
        </p:txBody>
      </p:sp>
    </p:spTree>
    <p:extLst>
      <p:ext uri="{BB962C8B-B14F-4D97-AF65-F5344CB8AC3E}">
        <p14:creationId xmlns:p14="http://schemas.microsoft.com/office/powerpoint/2010/main" val="121250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E06EB2-F13F-4346-847B-1669ABEC2B42}" type="datetimeFigureOut">
              <a:rPr lang="en-US"/>
              <a:pPr>
                <a:defRPr/>
              </a:pPr>
              <a:t>4/13/2015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210C9F8-8A12-4B88-9035-24768271C904}" type="slidenum">
              <a:rPr lang="en-US"/>
              <a:pPr>
                <a:defRPr/>
              </a:pPr>
              <a:t>‹#›</a:t>
            </a:fld>
            <a:endParaRPr lang="en-US"/>
          </a:p>
        </p:txBody>
      </p:sp>
    </p:spTree>
    <p:extLst>
      <p:ext uri="{BB962C8B-B14F-4D97-AF65-F5344CB8AC3E}">
        <p14:creationId xmlns:p14="http://schemas.microsoft.com/office/powerpoint/2010/main" val="392151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92CB7B-3CD5-40D4-93DB-231F0054670E}" type="datetimeFigureOut">
              <a:rPr lang="en-US"/>
              <a:pPr>
                <a:defRPr/>
              </a:pPr>
              <a:t>4/13/2015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B2043B-91F7-4916-91C8-6AD2ED6D6079}" type="slidenum">
              <a:rPr lang="en-US"/>
              <a:pPr>
                <a:defRPr/>
              </a:pPr>
              <a:t>‹#›</a:t>
            </a:fld>
            <a:endParaRPr lang="en-US"/>
          </a:p>
        </p:txBody>
      </p:sp>
    </p:spTree>
    <p:extLst>
      <p:ext uri="{BB962C8B-B14F-4D97-AF65-F5344CB8AC3E}">
        <p14:creationId xmlns:p14="http://schemas.microsoft.com/office/powerpoint/2010/main" val="334210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24" r:id="rId2"/>
    <p:sldLayoutId id="2147484325" r:id="rId3"/>
    <p:sldLayoutId id="2147484326" r:id="rId4"/>
    <p:sldLayoutId id="2147484327" r:id="rId5"/>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peterson@ai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tensiveintervention.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nces.ed.gov/nationsreportcard/naepdata/"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intensiveintervention.org/tools-support-intensive-intervention-data-meeting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intensiveintervention.org/video-resource/why-intensive-intervention-importa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000" dirty="0" smtClean="0"/>
              <a:t>Implementing Intensive Intervention to Support Struggling Students</a:t>
            </a:r>
            <a:endParaRPr lang="en-US" sz="4000" dirty="0"/>
          </a:p>
        </p:txBody>
      </p:sp>
      <p:sp>
        <p:nvSpPr>
          <p:cNvPr id="3" name="Subtitle 2"/>
          <p:cNvSpPr>
            <a:spLocks noGrp="1"/>
          </p:cNvSpPr>
          <p:nvPr>
            <p:ph type="body" sz="quarter" idx="12"/>
          </p:nvPr>
        </p:nvSpPr>
        <p:spPr/>
        <p:txBody>
          <a:bodyPr rtlCol="0">
            <a:normAutofit fontScale="62500" lnSpcReduction="20000"/>
          </a:bodyPr>
          <a:lstStyle/>
          <a:p>
            <a:pPr eaLnBrk="1" fontAlgn="auto" hangingPunct="1">
              <a:spcAft>
                <a:spcPts val="0"/>
              </a:spcAft>
              <a:buFont typeface="Arial" panose="020B0604020202020204" pitchFamily="34" charset="0"/>
              <a:buNone/>
              <a:defRPr/>
            </a:pPr>
            <a:r>
              <a:rPr lang="en-US" sz="3400" dirty="0" smtClean="0"/>
              <a:t>Amy Peterson, </a:t>
            </a:r>
          </a:p>
          <a:p>
            <a:pPr fontAlgn="auto">
              <a:spcAft>
                <a:spcPts val="0"/>
              </a:spcAft>
              <a:defRPr/>
            </a:pPr>
            <a:r>
              <a:rPr lang="en-US" sz="3400" dirty="0">
                <a:hlinkClick r:id="rId3"/>
              </a:rPr>
              <a:t>ampeterson@air.org</a:t>
            </a:r>
            <a:r>
              <a:rPr lang="en-US" sz="3400" dirty="0"/>
              <a:t> </a:t>
            </a:r>
          </a:p>
          <a:p>
            <a:pPr eaLnBrk="1" fontAlgn="auto" hangingPunct="1">
              <a:spcAft>
                <a:spcPts val="0"/>
              </a:spcAft>
              <a:buFont typeface="Arial" panose="020B0604020202020204" pitchFamily="34" charset="0"/>
              <a:buNone/>
              <a:defRPr/>
            </a:pPr>
            <a:r>
              <a:rPr lang="en-US" sz="3400" dirty="0" smtClean="0"/>
              <a:t>National Center on Intensive Intervention, </a:t>
            </a:r>
            <a:r>
              <a:rPr lang="en-US" sz="3400" dirty="0" smtClean="0">
                <a:hlinkClick r:id="rId4" tooltip="NCII Website"/>
              </a:rPr>
              <a:t>www.intensiveintervention.org</a:t>
            </a:r>
            <a:r>
              <a:rPr lang="en-US" sz="3400" dirty="0" smtClean="0"/>
              <a:t> </a:t>
            </a:r>
          </a:p>
          <a:p>
            <a:pPr fontAlgn="auto">
              <a:spcAft>
                <a:spcPts val="0"/>
              </a:spcAft>
              <a:defRPr/>
            </a:pPr>
            <a:endParaRPr lang="en-US" sz="2300" dirty="0" smtClean="0"/>
          </a:p>
          <a:p>
            <a:pPr fontAlgn="auto">
              <a:spcAft>
                <a:spcPts val="0"/>
              </a:spcAft>
              <a:defRPr/>
            </a:pPr>
            <a:endParaRPr lang="en-US" sz="2300" dirty="0"/>
          </a:p>
          <a:p>
            <a:pPr fontAlgn="auto">
              <a:spcAft>
                <a:spcPts val="0"/>
              </a:spcAft>
              <a:defRPr/>
            </a:pPr>
            <a:r>
              <a:rPr lang="en-US" sz="2300" dirty="0" smtClean="0"/>
              <a:t>This </a:t>
            </a:r>
            <a:r>
              <a:rPr lang="en-US" sz="2300" dirty="0"/>
              <a:t>presentation was produced under the U.S. Department of Education, Office of Special Education Programs, Award No. H326Q110005. Celia Rosenquist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a:p>
            <a:pPr eaLnBrk="1" fontAlgn="auto" hangingPunct="1">
              <a:spcAft>
                <a:spcPts val="0"/>
              </a:spcAft>
              <a:buFont typeface="Arial" panose="020B0604020202020204" pitchFamily="34" charset="0"/>
              <a:buNone/>
              <a:defRPr/>
            </a:pPr>
            <a:endParaRPr lang="en-US" sz="2300" dirty="0"/>
          </a:p>
        </p:txBody>
      </p:sp>
    </p:spTree>
    <p:extLst>
      <p:ext uri="{BB962C8B-B14F-4D97-AF65-F5344CB8AC3E}">
        <p14:creationId xmlns:p14="http://schemas.microsoft.com/office/powerpoint/2010/main" val="552178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109" y="1905778"/>
            <a:ext cx="8596539" cy="4040187"/>
          </a:xfrm>
        </p:spPr>
        <p:txBody>
          <a:bodyPr rtlCol="0">
            <a:normAutofit fontScale="25000" lnSpcReduction="20000"/>
          </a:bodyPr>
          <a:lstStyle/>
          <a:p>
            <a:r>
              <a:rPr lang="en-US" sz="3600" dirty="0"/>
              <a:t>Al </a:t>
            </a:r>
            <a:r>
              <a:rPr lang="en-US" sz="3600" dirty="0" err="1"/>
              <a:t>Otaiba</a:t>
            </a:r>
            <a:r>
              <a:rPr lang="en-US" sz="3600" dirty="0"/>
              <a:t>, S., &amp; Fuchs, D. (2006). Who are the young children for whom best practices in reading are ineffective? An experimental and longitudinal study. Journal of Learning Disabilities, 39(5), 414–431.</a:t>
            </a:r>
          </a:p>
          <a:p>
            <a:r>
              <a:rPr lang="en-US" sz="3600" dirty="0" err="1"/>
              <a:t>Aud</a:t>
            </a:r>
            <a:r>
              <a:rPr lang="en-US" sz="3600" dirty="0"/>
              <a:t>, S., Hussar, W., Johnson, F., </a:t>
            </a:r>
            <a:r>
              <a:rPr lang="en-US" sz="3600" dirty="0" err="1"/>
              <a:t>Kena</a:t>
            </a:r>
            <a:r>
              <a:rPr lang="en-US" sz="3600" dirty="0"/>
              <a:t>, G., Roth, E., Manning, E., et al. (2012). The condition of education 2012 (NCES 2012-045). Washington, DC: National Center for Education Statistics, Institute of Education Sciences, U.S. Department of Education. Retrieved from http://nces.ed.gov/pubs2012/2012045.pdf</a:t>
            </a:r>
          </a:p>
          <a:p>
            <a:r>
              <a:rPr lang="en-US" sz="3600" dirty="0"/>
              <a:t>Berkeley, S., Bender, W. N., </a:t>
            </a:r>
            <a:r>
              <a:rPr lang="en-US" sz="3600" dirty="0" err="1"/>
              <a:t>Peaster</a:t>
            </a:r>
            <a:r>
              <a:rPr lang="en-US" sz="3600" dirty="0"/>
              <a:t>, L. G., &amp; Saunders, L. (2009). Implementation of response to intervention: A snapshot of progress. Journal of Learning Disabilities, 42(1), 85–95. </a:t>
            </a:r>
          </a:p>
          <a:p>
            <a:r>
              <a:rPr lang="en-US" sz="3600" dirty="0" err="1"/>
              <a:t>Capizzi</a:t>
            </a:r>
            <a:r>
              <a:rPr lang="en-US" sz="3600" dirty="0"/>
              <a:t>, A. M., &amp; Fuchs, L. S. (2005). Effects of curriculum-based measurement with and without diagnostic feedback on teacher planning. Remedial and Special Education, 26(3), 159–174.</a:t>
            </a:r>
          </a:p>
          <a:p>
            <a:r>
              <a:rPr lang="en-US" sz="3600" dirty="0" err="1"/>
              <a:t>Deno</a:t>
            </a:r>
            <a:r>
              <a:rPr lang="en-US" sz="3600" dirty="0"/>
              <a:t>, S. L., &amp; </a:t>
            </a:r>
            <a:r>
              <a:rPr lang="en-US" sz="3600" dirty="0" err="1"/>
              <a:t>Mirkin</a:t>
            </a:r>
            <a:r>
              <a:rPr lang="en-US" sz="3600" dirty="0"/>
              <a:t>, P. K. (1977). Data-based program modification: A manual. Minneapolis, MN: Leadership Training Institute for Special Education.</a:t>
            </a:r>
          </a:p>
          <a:p>
            <a:r>
              <a:rPr lang="en-US" sz="3600" dirty="0"/>
              <a:t>Fuchs, L. S., </a:t>
            </a:r>
            <a:r>
              <a:rPr lang="en-US" sz="3600" dirty="0" err="1"/>
              <a:t>Deno</a:t>
            </a:r>
            <a:r>
              <a:rPr lang="en-US" sz="3600" dirty="0"/>
              <a:t>, S. L., &amp; </a:t>
            </a:r>
            <a:r>
              <a:rPr lang="en-US" sz="3600" dirty="0" err="1"/>
              <a:t>Mirkin</a:t>
            </a:r>
            <a:r>
              <a:rPr lang="en-US" sz="3600" dirty="0"/>
              <a:t>, P. K. (1984). The effects of curriculum-based measurement evaluation on pedagogy, student achievement, and student awareness of learning. American Educational Research Journal, 21(2), 449–460.</a:t>
            </a:r>
          </a:p>
          <a:p>
            <a:r>
              <a:rPr lang="en-US" sz="3600" dirty="0"/>
              <a:t>Fuchs, L. S., Fuchs, D., &amp; </a:t>
            </a:r>
            <a:r>
              <a:rPr lang="en-US" sz="3600" dirty="0" err="1"/>
              <a:t>Hamlett</a:t>
            </a:r>
            <a:r>
              <a:rPr lang="en-US" sz="3600" dirty="0"/>
              <a:t>, C. L. (1989). Effects of instrumental use of curriculum-based measurement to enhance instructional programs. Remedial and Special Education, 10, 43–52.</a:t>
            </a:r>
          </a:p>
          <a:p>
            <a:r>
              <a:rPr lang="en-US" sz="3600" dirty="0"/>
              <a:t>Fuchs, L. S., Fuchs, D., Powell, S. R., Seethaler, P. M., </a:t>
            </a:r>
            <a:r>
              <a:rPr lang="en-US" sz="3600" dirty="0" err="1"/>
              <a:t>Cirino</a:t>
            </a:r>
            <a:r>
              <a:rPr lang="en-US" sz="3600" dirty="0"/>
              <a:t>, P. T., &amp; Fletcher, J. M. (2008). Intensive intervention for students with mathematics disabilities: Seven principles of effective practice. Learning Disability Quarterly, 31, 79–92. </a:t>
            </a:r>
          </a:p>
          <a:p>
            <a:r>
              <a:rPr lang="en-US" sz="3600" dirty="0"/>
              <a:t>Gersten, R., Compton, D., Connor, C. M., </a:t>
            </a:r>
            <a:r>
              <a:rPr lang="en-US" sz="3600" dirty="0" err="1"/>
              <a:t>Dimino</a:t>
            </a:r>
            <a:r>
              <a:rPr lang="en-US" sz="3600" dirty="0"/>
              <a:t>, J., Santoro, L., </a:t>
            </a:r>
            <a:r>
              <a:rPr lang="en-US" sz="3600" dirty="0" err="1"/>
              <a:t>Linan</a:t>
            </a:r>
            <a:r>
              <a:rPr lang="en-US" sz="3600" dirty="0"/>
              <a:t>-Thompson, S., &amp; Tilly, W. D. (2008). Assisting students struggling with reading: Response to intervention and multi-tier intervention for reading in the primary grades. A practice guide (NCEE 2009-4045). Washington, DC: U.S. Department of Education, Institute of Education Sciences, National Center for Education Evaluation and Regional Assistance. Retrieved from http://ies.ed.gov/ncee/wwc/PracticeGuide.aspx?sid=3</a:t>
            </a:r>
          </a:p>
          <a:p>
            <a:r>
              <a:rPr lang="en-US" sz="3600" dirty="0"/>
              <a:t>National Center for Education Statistics. (2013). The nation's report card, a first look: 2013 mathematics and reading. Washington, DC: Institute for Education Sciences. Retrieved from http://nces.ed.gov/pubsearch/pubsinfo.asp?pubid=2014451 </a:t>
            </a:r>
          </a:p>
          <a:p>
            <a:r>
              <a:rPr lang="en-US" sz="3600" dirty="0"/>
              <a:t>National Center on Intensive Intervention. (2013). Data-based individualization: A framework for intensive intervention. Washington, DC: U.S. Department of Education, Office of Special Education. Retrieved from http://www.intensiveintervention.org/resource/data-based-individualization-framework-intensive-intervention </a:t>
            </a:r>
          </a:p>
          <a:p>
            <a:r>
              <a:rPr lang="en-US" sz="3600" dirty="0"/>
              <a:t>Sanford, C., Newman, L., Wagner, M., </a:t>
            </a:r>
            <a:r>
              <a:rPr lang="en-US" sz="3600" dirty="0" err="1"/>
              <a:t>Cameto</a:t>
            </a:r>
            <a:r>
              <a:rPr lang="en-US" sz="3600" dirty="0"/>
              <a:t>, R., </a:t>
            </a:r>
            <a:r>
              <a:rPr lang="en-US" sz="3600" dirty="0" err="1"/>
              <a:t>Knokey</a:t>
            </a:r>
            <a:r>
              <a:rPr lang="en-US" sz="3600" dirty="0"/>
              <a:t>, A. -M., &amp; Shaver, D. (2011). The post-high school outcomes of young adults with disabilities up to 6 years after high school: Key findings from the National Longitudinal Transition Study-2 (NLTS2) (NCSER 2011-3004). Menlo Park, CA: SRI International. Retrieved from http://ies.ed.gov/ncser/pubs/20113004/pdf/20113004.pdf</a:t>
            </a:r>
          </a:p>
          <a:p>
            <a:r>
              <a:rPr lang="en-US" sz="3600" dirty="0" err="1"/>
              <a:t>Wanzek</a:t>
            </a:r>
            <a:r>
              <a:rPr lang="en-US" sz="3600" dirty="0"/>
              <a:t>, J., &amp; Vaughn, S. (2010). Tier 3 interventions for students with significant reading problems. Theory Into Practice, 49(4), 305–315.</a:t>
            </a:r>
          </a:p>
          <a:p>
            <a:pPr marL="0" indent="0" eaLnBrk="1" fontAlgn="auto" hangingPunct="1">
              <a:buNone/>
              <a:defRPr/>
            </a:pPr>
            <a:endParaRPr lang="en-US" altLang="en-US" dirty="0" smtClean="0"/>
          </a:p>
          <a:p>
            <a:pPr eaLnBrk="1" fontAlgn="auto" hangingPunct="1">
              <a:spcAft>
                <a:spcPts val="0"/>
              </a:spcAft>
              <a:buFont typeface="Arial" panose="020B0604020202020204" pitchFamily="34" charset="0"/>
              <a:buChar char="•"/>
              <a:defRPr/>
            </a:pPr>
            <a:endParaRPr lang="en-US" dirty="0"/>
          </a:p>
        </p:txBody>
      </p:sp>
      <p:sp>
        <p:nvSpPr>
          <p:cNvPr id="12290" name="Title 1"/>
          <p:cNvSpPr>
            <a:spLocks noGrp="1"/>
          </p:cNvSpPr>
          <p:nvPr>
            <p:ph type="title"/>
          </p:nvPr>
        </p:nvSpPr>
        <p:spPr/>
        <p:txBody>
          <a:bodyPr/>
          <a:lstStyle/>
          <a:p>
            <a:pPr eaLnBrk="1" hangingPunct="1"/>
            <a:r>
              <a:rPr lang="en-US" altLang="en-US" dirty="0" smtClean="0"/>
              <a:t>References &amp; Related Citations</a:t>
            </a:r>
          </a:p>
        </p:txBody>
      </p:sp>
    </p:spTree>
    <p:extLst>
      <p:ext uri="{BB962C8B-B14F-4D97-AF65-F5344CB8AC3E}">
        <p14:creationId xmlns:p14="http://schemas.microsoft.com/office/powerpoint/2010/main" val="1851687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87829" y="1914297"/>
            <a:ext cx="8450154" cy="4075685"/>
          </a:xfrm>
        </p:spPr>
        <p:txBody>
          <a:bodyPr/>
          <a:lstStyle/>
          <a:p>
            <a:pPr eaLnBrk="1" hangingPunct="1"/>
            <a:r>
              <a:rPr lang="en-US" altLang="en-US" sz="1800" dirty="0"/>
              <a:t>Schools in nearly all states are planning, developing, or implementing some form of a </a:t>
            </a:r>
            <a:r>
              <a:rPr lang="en-US" altLang="en-US" sz="1800" dirty="0" err="1"/>
              <a:t>multitiered</a:t>
            </a:r>
            <a:r>
              <a:rPr lang="en-US" altLang="en-US" sz="1800" dirty="0"/>
              <a:t> system of support to improve student outcomes (Berkeley, Bender, </a:t>
            </a:r>
            <a:r>
              <a:rPr lang="en-US" altLang="en-US" sz="1800" dirty="0" err="1"/>
              <a:t>Peaster</a:t>
            </a:r>
            <a:r>
              <a:rPr lang="en-US" altLang="en-US" sz="1800" dirty="0"/>
              <a:t>, &amp; Saunders, 2009).</a:t>
            </a:r>
          </a:p>
          <a:p>
            <a:pPr eaLnBrk="1" hangingPunct="1"/>
            <a:r>
              <a:rPr lang="en-US" altLang="en-US" sz="1800" dirty="0"/>
              <a:t>These supports are not universally successful; approximately three to five percent of the general K–12 school population requires intensive academic or behavioral interventions (e.g., Al </a:t>
            </a:r>
            <a:r>
              <a:rPr lang="en-US" altLang="en-US" sz="1800" dirty="0" err="1"/>
              <a:t>Otaiba</a:t>
            </a:r>
            <a:r>
              <a:rPr lang="en-US" altLang="en-US" sz="1800" dirty="0"/>
              <a:t> &amp; Fuchs, 2006; National Center on Intensive Intervention, 2013; </a:t>
            </a:r>
            <a:r>
              <a:rPr lang="en-US" altLang="en-US" sz="1800" dirty="0" err="1"/>
              <a:t>Wanzek</a:t>
            </a:r>
            <a:r>
              <a:rPr lang="en-US" altLang="en-US" sz="1800" dirty="0"/>
              <a:t> &amp; Vaughn, 2010).</a:t>
            </a:r>
          </a:p>
          <a:p>
            <a:pPr eaLnBrk="1" hangingPunct="1"/>
            <a:r>
              <a:rPr lang="en-US" altLang="en-US" sz="1800" dirty="0"/>
              <a:t>The National Center on Intensive Intervention’s (NCII) approach to intensive intervention is data-based individualization (DBI). </a:t>
            </a:r>
          </a:p>
          <a:p>
            <a:pPr eaLnBrk="1" hangingPunct="1"/>
            <a:r>
              <a:rPr lang="en-US" altLang="en-US" sz="1800" dirty="0"/>
              <a:t>The poster will share information about DBI, </a:t>
            </a:r>
            <a:r>
              <a:rPr lang="en-US" altLang="en-US" sz="1800" dirty="0" smtClean="0"/>
              <a:t>provides a case example of a student receiving support through the DBI process within one of our technical assistance sites, and describes </a:t>
            </a:r>
            <a:r>
              <a:rPr lang="en-US" altLang="en-US" sz="1800" dirty="0"/>
              <a:t>lessons learned from our technical assistance work to </a:t>
            </a:r>
            <a:r>
              <a:rPr lang="en-US" altLang="en-US" sz="1800" dirty="0" smtClean="0"/>
              <a:t>date. </a:t>
            </a:r>
          </a:p>
          <a:p>
            <a:pPr eaLnBrk="1" hangingPunct="1"/>
            <a:endParaRPr lang="en-US" altLang="en-US" sz="1600" dirty="0" smtClean="0"/>
          </a:p>
        </p:txBody>
      </p:sp>
      <p:sp>
        <p:nvSpPr>
          <p:cNvPr id="4098" name="Title 1"/>
          <p:cNvSpPr>
            <a:spLocks noGrp="1"/>
          </p:cNvSpPr>
          <p:nvPr>
            <p:ph type="title"/>
          </p:nvPr>
        </p:nvSpPr>
        <p:spPr/>
        <p:txBody>
          <a:bodyPr/>
          <a:lstStyle/>
          <a:p>
            <a:pPr eaLnBrk="1" hangingPunct="1"/>
            <a:r>
              <a:rPr lang="en-US" altLang="en-US" smtClean="0"/>
              <a:t>Abstract</a:t>
            </a:r>
          </a:p>
        </p:txBody>
      </p:sp>
    </p:spTree>
    <p:extLst>
      <p:ext uri="{BB962C8B-B14F-4D97-AF65-F5344CB8AC3E}">
        <p14:creationId xmlns:p14="http://schemas.microsoft.com/office/powerpoint/2010/main" val="41922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The Challenge</a:t>
            </a:r>
          </a:p>
        </p:txBody>
      </p:sp>
      <p:sp>
        <p:nvSpPr>
          <p:cNvPr id="15" name="Content Placeholder 14"/>
          <p:cNvSpPr>
            <a:spLocks noGrp="1"/>
          </p:cNvSpPr>
          <p:nvPr>
            <p:ph idx="10"/>
          </p:nvPr>
        </p:nvSpPr>
        <p:spPr>
          <a:xfrm>
            <a:off x="231776" y="1959430"/>
            <a:ext cx="4884738" cy="4060370"/>
          </a:xfrm>
        </p:spPr>
        <p:txBody>
          <a:bodyPr/>
          <a:lstStyle/>
          <a:p>
            <a:pPr marL="0" indent="0">
              <a:buNone/>
              <a:defRPr/>
            </a:pPr>
            <a:r>
              <a:rPr lang="en-US" altLang="en-US" sz="2000" dirty="0"/>
              <a:t>Recent and historical data indicate that students with disabilities:</a:t>
            </a:r>
          </a:p>
          <a:p>
            <a:pPr marL="914400" indent="0">
              <a:buFont typeface="Arial" charset="0"/>
              <a:buNone/>
              <a:defRPr/>
            </a:pPr>
            <a:r>
              <a:rPr lang="en-US" altLang="en-US" sz="2000" dirty="0" smtClean="0"/>
              <a:t>Perform </a:t>
            </a:r>
            <a:r>
              <a:rPr lang="en-US" altLang="en-US" sz="2000" dirty="0"/>
              <a:t>below peers on measures of academic achievement (e.g</a:t>
            </a:r>
            <a:r>
              <a:rPr lang="en-US" altLang="en-US" sz="2000" dirty="0" smtClean="0"/>
              <a:t>., NCES, </a:t>
            </a:r>
            <a:r>
              <a:rPr lang="en-US" altLang="en-US" sz="2000" dirty="0"/>
              <a:t>2013), </a:t>
            </a:r>
            <a:endParaRPr lang="en-US" altLang="en-US" sz="2000" dirty="0" smtClean="0"/>
          </a:p>
          <a:p>
            <a:pPr marL="914400" indent="0">
              <a:buFont typeface="Arial" charset="0"/>
              <a:buNone/>
              <a:defRPr/>
            </a:pPr>
            <a:endParaRPr lang="en-US" altLang="en-US" sz="2000" dirty="0" smtClean="0"/>
          </a:p>
          <a:p>
            <a:pPr marL="914400" indent="0">
              <a:buFont typeface="Arial" charset="0"/>
              <a:buNone/>
              <a:defRPr/>
            </a:pPr>
            <a:r>
              <a:rPr lang="en-US" altLang="en-US" sz="2000" dirty="0" smtClean="0"/>
              <a:t>Dropout </a:t>
            </a:r>
            <a:r>
              <a:rPr lang="en-US" altLang="en-US" sz="2000" dirty="0"/>
              <a:t>of high school at higher rates (</a:t>
            </a:r>
            <a:r>
              <a:rPr lang="en-US" altLang="en-US" sz="2000" dirty="0" err="1">
                <a:ea typeface="MS PGothic" pitchFamily="34" charset="-128"/>
              </a:rPr>
              <a:t>Aud</a:t>
            </a:r>
            <a:r>
              <a:rPr lang="en-US" altLang="en-US" sz="2000" dirty="0">
                <a:ea typeface="MS PGothic" pitchFamily="34" charset="-128"/>
              </a:rPr>
              <a:t> et al., 2012)</a:t>
            </a:r>
            <a:r>
              <a:rPr lang="en-US" altLang="en-US" sz="2000" dirty="0"/>
              <a:t>, and </a:t>
            </a:r>
            <a:endParaRPr lang="en-US" altLang="en-US" sz="2000" dirty="0" smtClean="0"/>
          </a:p>
          <a:p>
            <a:pPr marL="914400" indent="0">
              <a:buFont typeface="Arial" charset="0"/>
              <a:buNone/>
              <a:defRPr/>
            </a:pPr>
            <a:endParaRPr lang="en-US" altLang="en-US" sz="2000" dirty="0" smtClean="0"/>
          </a:p>
          <a:p>
            <a:pPr marL="914400" indent="0">
              <a:buFont typeface="Arial" charset="0"/>
              <a:buNone/>
              <a:defRPr/>
            </a:pPr>
            <a:r>
              <a:rPr lang="en-US" altLang="en-US" sz="2000" dirty="0" smtClean="0"/>
              <a:t>Are </a:t>
            </a:r>
            <a:r>
              <a:rPr lang="en-US" altLang="en-US" sz="2000" dirty="0"/>
              <a:t>more likely than peers to be arrested (</a:t>
            </a:r>
            <a:r>
              <a:rPr lang="en-US" altLang="en-US" sz="2000" dirty="0">
                <a:ea typeface="MS PGothic" pitchFamily="34" charset="-128"/>
              </a:rPr>
              <a:t>Sanford et al., 2011</a:t>
            </a:r>
            <a:r>
              <a:rPr lang="en-US" altLang="en-US" sz="2000" dirty="0"/>
              <a:t>). </a:t>
            </a:r>
          </a:p>
          <a:p>
            <a:pPr>
              <a:defRPr/>
            </a:pPr>
            <a:endParaRPr lang="en-US" dirty="0"/>
          </a:p>
        </p:txBody>
      </p:sp>
      <p:sp>
        <p:nvSpPr>
          <p:cNvPr id="5125" name="Text Placeholder 13" descr="This graph displays NAEP reading data from 1998 to 2013 for the percent of students proficient on the measure of fourth grade reading. The graph shows data for students wtih disabilities and those withouth. Across the years students with disabiltieis are performing far below their peers (10 percent) in comparison to (40 percent) proficiency on fourth grade reading. " title="NAEP Reading, Percentage of Fourth-Grade Students at or Above “Proficient” (1998–2013)"/>
          <p:cNvSpPr>
            <a:spLocks noGrp="1"/>
          </p:cNvSpPr>
          <p:nvPr>
            <p:ph type="body" sz="quarter" idx="4294967295"/>
          </p:nvPr>
        </p:nvSpPr>
        <p:spPr>
          <a:xfrm>
            <a:off x="5323114" y="1828800"/>
            <a:ext cx="3820886" cy="990600"/>
          </a:xfrm>
        </p:spPr>
        <p:txBody>
          <a:bodyPr/>
          <a:lstStyle/>
          <a:p>
            <a:pPr marL="0" indent="0">
              <a:buNone/>
            </a:pPr>
            <a:r>
              <a:rPr lang="en-US" altLang="en-US" sz="2000" dirty="0" smtClean="0"/>
              <a:t>NAEP Reading, Percentage of Fourth-Grade Students at or Above “Proficient” (1998–2013)</a:t>
            </a:r>
          </a:p>
        </p:txBody>
      </p:sp>
      <p:pic>
        <p:nvPicPr>
          <p:cNvPr id="5124" name="Picture 2" descr="This line graph shows data from the National Assessment for Education progress  between 1998 and 2013. The graph compares the percent of fourth grade students who were at or above proficient with disabilities (line identified by triangles) to their non-disabled peers (line identified by circles).  Across all years the graph indicates that students with disabilities perform well below their peers. The line for students with disabilities hovers around  10% proficient compared to the line for non-disabled students which hovers around 40% proficiency. In 2013, 11% of fourth-graders with disabilities performed at or above the “Proficient” level on the NAEP compared to 38% of their non-disabled peers. This proficiency rate is down from 13 percent in 2009 (p &lt; .05)." title="NAEP Reading, Percentage of Fourth-Grade Students at or Above “Proficient” (1998–201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346973" y="2713491"/>
            <a:ext cx="3605637" cy="3015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descr="The image shares the symbols associated with the two groups represented in the graph. A circle represents students with no identified disabilities. A triangle represents students with a disability. " title="Ledgend for Graph"/>
          <p:cNvGrpSpPr/>
          <p:nvPr/>
        </p:nvGrpSpPr>
        <p:grpSpPr>
          <a:xfrm>
            <a:off x="5769673" y="5747650"/>
            <a:ext cx="4038600" cy="660400"/>
            <a:chOff x="5769673" y="5747650"/>
            <a:chExt cx="4038600" cy="660400"/>
          </a:xfrm>
        </p:grpSpPr>
        <p:sp>
          <p:nvSpPr>
            <p:cNvPr id="16" name="Rectangle 15" descr="a legend or key box for the graph on this page which indicates that circles are for students with no identified disability and a delta or triangel sign for students with disabilities "/>
            <p:cNvSpPr/>
            <p:nvPr/>
          </p:nvSpPr>
          <p:spPr>
            <a:xfrm>
              <a:off x="5769673" y="5747650"/>
              <a:ext cx="3182937" cy="6445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descr="a legend or key box for the graph on this page which indicates that circles are for students with no identified disability and a delta or triangel sign for students with disabilities "/>
            <p:cNvSpPr/>
            <p:nvPr/>
          </p:nvSpPr>
          <p:spPr>
            <a:xfrm>
              <a:off x="5882612" y="5878278"/>
              <a:ext cx="88900" cy="84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29" name="TextBox 17"/>
            <p:cNvSpPr txBox="1">
              <a:spLocks noChangeArrowheads="1"/>
            </p:cNvSpPr>
            <p:nvPr/>
          </p:nvSpPr>
          <p:spPr bwMode="auto">
            <a:xfrm>
              <a:off x="5996685" y="5782575"/>
              <a:ext cx="3462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Students w/ no identified disability</a:t>
              </a:r>
            </a:p>
          </p:txBody>
        </p:sp>
        <p:sp>
          <p:nvSpPr>
            <p:cNvPr id="19" name="Isosceles Triangle 18" descr="a legend or key box for the graph on this page which indicates that circles are for students with no identified disability and a delta or triangel sign for students with disabilities "/>
            <p:cNvSpPr/>
            <p:nvPr/>
          </p:nvSpPr>
          <p:spPr>
            <a:xfrm>
              <a:off x="5888962" y="6210294"/>
              <a:ext cx="122237" cy="889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31" name="TextBox 19"/>
            <p:cNvSpPr txBox="1">
              <a:spLocks noChangeArrowheads="1"/>
            </p:cNvSpPr>
            <p:nvPr/>
          </p:nvSpPr>
          <p:spPr bwMode="auto">
            <a:xfrm>
              <a:off x="6022085" y="6130238"/>
              <a:ext cx="3786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Students w/ disabilities</a:t>
              </a:r>
            </a:p>
          </p:txBody>
        </p:sp>
      </p:grpSp>
      <p:pic>
        <p:nvPicPr>
          <p:cNvPr id="5132" name="Picture 12" descr="https://encrypted-tbn1.gstatic.com/images?q=tbn:ANd9GcS-s2yM9aTsdFWMR-V8ydNJ7PtKJyUaDXQjUqUhRn2ciJAzOYus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5181600"/>
            <a:ext cx="7747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 descr="https://encrypted-tbn0.gstatic.com/images?q=tbn:ANd9GcTNizzSHQiOyrynhx-OgNeUaKlix81bR9aHH_uFzDO92bwhokV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3906838"/>
            <a:ext cx="7778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0" descr="https://encrypted-tbn2.gstatic.com/images?q=tbn:ANd9GcTkIuehG0GEhWca0janC2Ys3-t1lLKVu-jVaytgupQfS8ZmCy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39" y="2678339"/>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84915" y="6498769"/>
            <a:ext cx="4659086" cy="400110"/>
          </a:xfrm>
          <a:prstGeom prst="rect">
            <a:avLst/>
          </a:prstGeom>
          <a:noFill/>
        </p:spPr>
        <p:txBody>
          <a:bodyPr wrap="square" rtlCol="0">
            <a:spAutoFit/>
          </a:bodyPr>
          <a:lstStyle/>
          <a:p>
            <a:r>
              <a:rPr lang="en-US" sz="1000" b="1" i="1" dirty="0" smtClean="0"/>
              <a:t>Source: </a:t>
            </a:r>
            <a:r>
              <a:rPr lang="en-US" sz="1000" dirty="0" smtClean="0"/>
              <a:t>National Center on Education Statistics (2013). NAEP Data Explorer. Retrieved </a:t>
            </a:r>
            <a:r>
              <a:rPr lang="en-US" sz="1000" i="1" dirty="0"/>
              <a:t>from </a:t>
            </a:r>
            <a:r>
              <a:rPr lang="en-US" sz="1000" i="1" dirty="0">
                <a:hlinkClick r:id="rId7" tooltip="Retrieved from nces"/>
              </a:rPr>
              <a:t>http://nces.ed.gov/nationsreportcard/naepdata</a:t>
            </a:r>
            <a:r>
              <a:rPr lang="en-US" sz="1000" i="1" dirty="0" smtClean="0">
                <a:hlinkClick r:id="rId7"/>
              </a:rPr>
              <a:t>/</a:t>
            </a:r>
            <a:r>
              <a:rPr lang="en-US" sz="1000" i="1" dirty="0" smtClean="0"/>
              <a:t>). </a:t>
            </a:r>
            <a:endParaRPr lang="en-US" dirty="0"/>
          </a:p>
        </p:txBody>
      </p:sp>
    </p:spTree>
    <p:extLst>
      <p:ext uri="{BB962C8B-B14F-4D97-AF65-F5344CB8AC3E}">
        <p14:creationId xmlns:p14="http://schemas.microsoft.com/office/powerpoint/2010/main" val="3278857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93" y="1904832"/>
            <a:ext cx="8302181" cy="4005637"/>
          </a:xfrm>
        </p:spPr>
        <p:txBody>
          <a:bodyPr/>
          <a:lstStyle/>
          <a:p>
            <a:pPr marL="0" lvl="1" indent="0" eaLnBrk="1" hangingPunct="1">
              <a:buNone/>
              <a:defRPr/>
            </a:pPr>
            <a:r>
              <a:rPr lang="en-US" b="1" dirty="0" smtClean="0"/>
              <a:t>Data-Based Individualization </a:t>
            </a:r>
            <a:r>
              <a:rPr lang="en-US" dirty="0" smtClean="0"/>
              <a:t>(DBI) is</a:t>
            </a:r>
            <a:r>
              <a:rPr lang="en-US" altLang="en-US" dirty="0" smtClean="0"/>
              <a:t> a research-based process for individualizing and intensifying interventions through the systematic use of assessment data, validated interventions, and research-based adaption strategies.</a:t>
            </a:r>
          </a:p>
          <a:p>
            <a:pPr marL="457200" lvl="1" indent="-279400" eaLnBrk="1" hangingPunct="1">
              <a:buFont typeface="Wingdings" pitchFamily="2" charset="2"/>
              <a:buChar char="§"/>
              <a:defRPr/>
            </a:pPr>
            <a:r>
              <a:rPr lang="en-US" sz="1700" dirty="0" smtClean="0"/>
              <a:t>DBI is not a single intervention program/strategy or one-time fix, but an ongoing process.</a:t>
            </a:r>
          </a:p>
          <a:p>
            <a:pPr marL="457200" lvl="1" indent="-279400" eaLnBrk="1" hangingPunct="1">
              <a:buFont typeface="Wingdings" pitchFamily="2" charset="2"/>
              <a:buChar char="§"/>
              <a:defRPr/>
            </a:pPr>
            <a:r>
              <a:rPr lang="en-US" sz="1700" dirty="0" smtClean="0"/>
              <a:t>DBI uses data to determine </a:t>
            </a:r>
            <a:r>
              <a:rPr lang="en-US" sz="1700" i="1" dirty="0" smtClean="0"/>
              <a:t>when</a:t>
            </a:r>
            <a:r>
              <a:rPr lang="en-US" sz="1700" dirty="0" smtClean="0"/>
              <a:t> and </a:t>
            </a:r>
            <a:r>
              <a:rPr lang="en-US" sz="1700" i="1" dirty="0" smtClean="0"/>
              <a:t>how</a:t>
            </a:r>
            <a:r>
              <a:rPr lang="en-US" sz="1700" dirty="0" smtClean="0"/>
              <a:t> to provide more intensive intervention.</a:t>
            </a:r>
          </a:p>
          <a:p>
            <a:pPr lvl="1"/>
            <a:r>
              <a:rPr lang="en-US" dirty="0" smtClean="0"/>
              <a:t>DBI </a:t>
            </a:r>
            <a:r>
              <a:rPr lang="en-US" dirty="0"/>
              <a:t>can be used to support</a:t>
            </a:r>
          </a:p>
          <a:p>
            <a:pPr lvl="2"/>
            <a:r>
              <a:rPr lang="en-US" sz="1600" dirty="0"/>
              <a:t>Students with disabilities who are not making adequate progress </a:t>
            </a:r>
          </a:p>
          <a:p>
            <a:pPr lvl="2"/>
            <a:r>
              <a:rPr lang="en-US" sz="1600" dirty="0"/>
              <a:t>Students who present with very low academic achievement and/or high-intensity or </a:t>
            </a:r>
            <a:br>
              <a:rPr lang="en-US" sz="1600" dirty="0"/>
            </a:br>
            <a:r>
              <a:rPr lang="en-US" sz="1600" dirty="0"/>
              <a:t>high-frequency behavior problems</a:t>
            </a:r>
          </a:p>
          <a:p>
            <a:pPr lvl="2"/>
            <a:r>
              <a:rPr lang="en-US" sz="1600" dirty="0"/>
              <a:t>Students nonresponsive to secondary intervention delivered with fidelity</a:t>
            </a:r>
          </a:p>
        </p:txBody>
      </p:sp>
      <p:sp>
        <p:nvSpPr>
          <p:cNvPr id="6146" name="Title 1"/>
          <p:cNvSpPr>
            <a:spLocks noGrp="1"/>
          </p:cNvSpPr>
          <p:nvPr>
            <p:ph type="title"/>
          </p:nvPr>
        </p:nvSpPr>
        <p:spPr/>
        <p:txBody>
          <a:bodyPr/>
          <a:lstStyle/>
          <a:p>
            <a:pPr eaLnBrk="1" hangingPunct="1"/>
            <a:r>
              <a:rPr lang="en-US" altLang="en-US" dirty="0" smtClean="0"/>
              <a:t>NCII’s Approach to Intensive Intervention</a:t>
            </a:r>
          </a:p>
        </p:txBody>
      </p:sp>
      <p:sp>
        <p:nvSpPr>
          <p:cNvPr id="5" name="Slide Number Placeholder 4"/>
          <p:cNvSpPr>
            <a:spLocks noGrp="1"/>
          </p:cNvSpPr>
          <p:nvPr>
            <p:ph type="sldNum" sz="quarter" idx="10"/>
          </p:nvPr>
        </p:nvSpPr>
        <p:spPr/>
        <p:txBody>
          <a:bodyPr/>
          <a:lstStyle/>
          <a:p>
            <a:pPr>
              <a:defRPr/>
            </a:pPr>
            <a:fld id="{11244F26-CBB0-47C0-8EB5-B14316E841BF}" type="slidenum">
              <a:rPr/>
              <a:pPr>
                <a:defRPr/>
              </a:pPr>
              <a:t>4</a:t>
            </a:fld>
            <a:endParaRPr dirty="0"/>
          </a:p>
        </p:txBody>
      </p:sp>
    </p:spTree>
    <p:extLst>
      <p:ext uri="{BB962C8B-B14F-4D97-AF65-F5344CB8AC3E}">
        <p14:creationId xmlns:p14="http://schemas.microsoft.com/office/powerpoint/2010/main" val="935675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pPr>
              <a:defRPr/>
            </a:pPr>
            <a:fld id="{761E5901-CC7C-49C0-9284-A0AE98A2B965}" type="slidenum">
              <a:rPr>
                <a:solidFill>
                  <a:prstClr val="white">
                    <a:lumMod val="75000"/>
                  </a:prstClr>
                </a:solidFill>
              </a:rPr>
              <a:pPr>
                <a:defRPr/>
              </a:pPr>
              <a:t>5</a:t>
            </a:fld>
            <a:endParaRPr dirty="0">
              <a:solidFill>
                <a:prstClr val="white">
                  <a:lumMod val="75000"/>
                </a:prstClr>
              </a:solidFill>
            </a:endParaRPr>
          </a:p>
        </p:txBody>
      </p:sp>
      <p:sp>
        <p:nvSpPr>
          <p:cNvPr id="8194" name="Title 1"/>
          <p:cNvSpPr>
            <a:spLocks noGrp="1"/>
          </p:cNvSpPr>
          <p:nvPr>
            <p:ph type="title"/>
          </p:nvPr>
        </p:nvSpPr>
        <p:spPr>
          <a:xfrm>
            <a:off x="780154" y="344557"/>
            <a:ext cx="4017133" cy="1486894"/>
          </a:xfrm>
        </p:spPr>
        <p:txBody>
          <a:bodyPr>
            <a:normAutofit/>
          </a:bodyPr>
          <a:lstStyle/>
          <a:p>
            <a:pPr eaLnBrk="1" hangingPunct="1"/>
            <a:r>
              <a:rPr lang="en-US" altLang="en-US" sz="4000" dirty="0" smtClean="0"/>
              <a:t>The DBI Process: Key Components </a:t>
            </a:r>
          </a:p>
        </p:txBody>
      </p:sp>
      <p:sp>
        <p:nvSpPr>
          <p:cNvPr id="8195" name="Content Placeholder 2"/>
          <p:cNvSpPr>
            <a:spLocks noGrp="1"/>
          </p:cNvSpPr>
          <p:nvPr>
            <p:ph idx="1"/>
          </p:nvPr>
        </p:nvSpPr>
        <p:spPr>
          <a:xfrm>
            <a:off x="687527" y="2055813"/>
            <a:ext cx="4885960" cy="3852006"/>
          </a:xfrm>
        </p:spPr>
        <p:txBody>
          <a:bodyPr/>
          <a:lstStyle/>
          <a:p>
            <a:pPr marL="449263" indent="-449263" eaLnBrk="1" hangingPunct="1">
              <a:buFont typeface="Calibri" pitchFamily="34" charset="0"/>
              <a:buAutoNum type="arabicPeriod"/>
            </a:pPr>
            <a:r>
              <a:rPr lang="en-US" altLang="en-US" sz="1600" dirty="0"/>
              <a:t>Start with a strong, </a:t>
            </a:r>
            <a:r>
              <a:rPr lang="en-US" altLang="en-US" sz="1600" b="1" dirty="0"/>
              <a:t>validated, evidence-based secondary intervention program</a:t>
            </a:r>
            <a:r>
              <a:rPr lang="en-US" altLang="en-US" sz="1600" dirty="0"/>
              <a:t>.</a:t>
            </a:r>
          </a:p>
          <a:p>
            <a:pPr marL="449263" indent="-449263" eaLnBrk="1" hangingPunct="1">
              <a:buFont typeface="Calibri" pitchFamily="34" charset="0"/>
              <a:buAutoNum type="arabicPeriod"/>
            </a:pPr>
            <a:r>
              <a:rPr lang="en-US" altLang="en-US" sz="1600" dirty="0"/>
              <a:t>Gather student </a:t>
            </a:r>
            <a:r>
              <a:rPr lang="en-US" altLang="en-US" sz="1600" b="1" dirty="0"/>
              <a:t>progress monitoring</a:t>
            </a:r>
            <a:r>
              <a:rPr lang="en-US" altLang="en-US" sz="1600" dirty="0"/>
              <a:t> data frequently and identify whether they are responding at sufficient rate.</a:t>
            </a:r>
          </a:p>
          <a:p>
            <a:pPr marL="449263" indent="-449263" eaLnBrk="1" hangingPunct="1">
              <a:buFont typeface="Calibri" pitchFamily="34" charset="0"/>
              <a:buAutoNum type="arabicPeriod"/>
            </a:pPr>
            <a:r>
              <a:rPr lang="en-US" altLang="en-US" sz="1600" dirty="0"/>
              <a:t>Use </a:t>
            </a:r>
            <a:r>
              <a:rPr lang="en-US" altLang="en-US" sz="1600" b="1" dirty="0"/>
              <a:t>diagnostic assessment </a:t>
            </a:r>
            <a:r>
              <a:rPr lang="en-US" altLang="en-US" sz="1600" dirty="0"/>
              <a:t>or </a:t>
            </a:r>
            <a:r>
              <a:rPr lang="en-US" altLang="en-US" sz="1600" b="1" dirty="0"/>
              <a:t>functional assessments, </a:t>
            </a:r>
            <a:r>
              <a:rPr lang="en-US" altLang="en-US" sz="1600" dirty="0"/>
              <a:t>if nonresponsive,</a:t>
            </a:r>
            <a:r>
              <a:rPr lang="en-US" altLang="en-US" sz="1600" b="1" dirty="0"/>
              <a:t> </a:t>
            </a:r>
            <a:r>
              <a:rPr lang="en-US" altLang="en-US" sz="1600" dirty="0"/>
              <a:t>to identify skill deficits and the nature of change that is needed. </a:t>
            </a:r>
          </a:p>
          <a:p>
            <a:pPr marL="449263" indent="-449263">
              <a:buFont typeface="Calibri" pitchFamily="34" charset="0"/>
              <a:buAutoNum type="arabicPeriod"/>
            </a:pPr>
            <a:r>
              <a:rPr lang="en-US" altLang="en-US" sz="1600" b="1" dirty="0"/>
              <a:t>Adapt the intervention </a:t>
            </a:r>
            <a:r>
              <a:rPr lang="en-US" altLang="en-US" sz="1600" dirty="0"/>
              <a:t>to meet student needs using multiple data sources. </a:t>
            </a:r>
          </a:p>
          <a:p>
            <a:pPr marL="449263" indent="-449263">
              <a:buFont typeface="Calibri" pitchFamily="34" charset="0"/>
              <a:buAutoNum type="arabicPeriod"/>
            </a:pPr>
            <a:r>
              <a:rPr lang="en-US" altLang="en-US" sz="1600" dirty="0"/>
              <a:t>Continue </a:t>
            </a:r>
            <a:r>
              <a:rPr lang="en-US" altLang="en-US" sz="1600" b="1" dirty="0"/>
              <a:t>monitoring progress</a:t>
            </a:r>
            <a:r>
              <a:rPr lang="en-US" altLang="en-US" sz="1600" dirty="0"/>
              <a:t>, with adaptations occurring as needed to ensure adequate progress</a:t>
            </a:r>
          </a:p>
        </p:txBody>
      </p:sp>
      <p:pic>
        <p:nvPicPr>
          <p:cNvPr id="8197" name="Picture 2" descr="A flow chart that shows a quick overview of the data-based individualization ( D B I) Process. A box on top states - Validated Intervention Program (e.g. Tier 2, Standard Protocol, Secondary Intervention) points to an oval that states Progress Monitor (to determine response to intervention program). That breaks down to non-responsive and responsive. An arrow from the non-responsive block arrow points to another oval that states Diagnostic Academic Aassessment/Functional Assessment - to determine specific needs. This oval then points to a block Intervention Adaptation - based on observed needs. That continues to another oval Progress monitor - to determine response to adaptation. That breaks down to non-responsive and responsive. From the responsive icon the arrow points back to progres monitoring as you would continue to monitor student progress within the adapted intervention or return the student to the secondary intervention as needed. The arrow from  non-responsive block  points back to the previous oval that states diagnostic assessment to examplify the ongoing process of adaptation and assessment to identifty supports that works for the student. " title="DBI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558" y="465138"/>
            <a:ext cx="33051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51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04235AC-3BBD-4EA5-AC7B-597792A6CBD9}" type="slidenum">
              <a:rPr lang="en-US" smtClean="0">
                <a:solidFill>
                  <a:srgbClr val="FFFFFF">
                    <a:lumMod val="75000"/>
                  </a:srgbClr>
                </a:solidFill>
              </a:rPr>
              <a:pPr>
                <a:defRPr/>
              </a:pPr>
              <a:t>6</a:t>
            </a:fld>
            <a:endParaRPr lang="en-US" dirty="0">
              <a:solidFill>
                <a:srgbClr val="FFFFFF">
                  <a:lumMod val="75000"/>
                </a:srgbClr>
              </a:solidFill>
            </a:endParaRPr>
          </a:p>
        </p:txBody>
      </p:sp>
      <p:sp>
        <p:nvSpPr>
          <p:cNvPr id="9218" name="Title 6"/>
          <p:cNvSpPr>
            <a:spLocks noGrp="1"/>
          </p:cNvSpPr>
          <p:nvPr>
            <p:ph type="title"/>
          </p:nvPr>
        </p:nvSpPr>
        <p:spPr>
          <a:xfrm>
            <a:off x="698274" y="894996"/>
            <a:ext cx="8224837" cy="792290"/>
          </a:xfrm>
        </p:spPr>
        <p:txBody>
          <a:bodyPr>
            <a:normAutofit fontScale="90000"/>
          </a:bodyPr>
          <a:lstStyle/>
          <a:p>
            <a:r>
              <a:rPr lang="en-US" altLang="en-US" dirty="0" smtClean="0"/>
              <a:t>DBI In Action: Reviewing Progress Monitoring Data</a:t>
            </a:r>
          </a:p>
        </p:txBody>
      </p:sp>
      <p:sp>
        <p:nvSpPr>
          <p:cNvPr id="9219" name="Content Placeholder 8"/>
          <p:cNvSpPr>
            <a:spLocks noGrp="1"/>
          </p:cNvSpPr>
          <p:nvPr>
            <p:ph idx="1"/>
          </p:nvPr>
        </p:nvSpPr>
        <p:spPr>
          <a:xfrm>
            <a:off x="3490694" y="1883230"/>
            <a:ext cx="5432417" cy="3995057"/>
          </a:xfrm>
          <a:noFill/>
        </p:spPr>
        <p:txBody>
          <a:bodyPr/>
          <a:lstStyle/>
          <a:p>
            <a:r>
              <a:rPr lang="en-US" altLang="en-US" sz="1700" dirty="0" smtClean="0"/>
              <a:t>The team representing special education teacher, special education director, math interventionist, PD Coordinator, &amp; NCII Coaches met to discuss progress</a:t>
            </a:r>
          </a:p>
          <a:p>
            <a:r>
              <a:rPr lang="en-US" altLang="en-US" sz="1700" dirty="0" smtClean="0"/>
              <a:t>The team used note-taking template (e.g., </a:t>
            </a:r>
            <a:r>
              <a:rPr lang="en-US" altLang="en-US" sz="1700" dirty="0" smtClean="0">
                <a:hlinkClick r:id="rId3" tooltip="Note-taking templates"/>
              </a:rPr>
              <a:t>http://www.intensiveintervention.org/tools-support-intensive-intervention-data-meetings</a:t>
            </a:r>
            <a:r>
              <a:rPr lang="en-US" altLang="en-US" sz="1700" dirty="0" smtClean="0"/>
              <a:t>) to facilitate conversation, review data, and make individual student plan</a:t>
            </a:r>
          </a:p>
          <a:p>
            <a:r>
              <a:rPr lang="en-US" altLang="en-US" sz="1700" dirty="0" smtClean="0"/>
              <a:t>The analysis suggests:</a:t>
            </a:r>
          </a:p>
          <a:p>
            <a:pPr lvl="1"/>
            <a:r>
              <a:rPr lang="en-US" altLang="en-US" sz="1700" dirty="0"/>
              <a:t>Student seemed to be plateauing.</a:t>
            </a:r>
          </a:p>
          <a:p>
            <a:pPr lvl="1"/>
            <a:r>
              <a:rPr lang="en-US" altLang="en-US" sz="1700" dirty="0"/>
              <a:t>“Gets” academic content but struggles with fluency.</a:t>
            </a:r>
          </a:p>
          <a:p>
            <a:pPr lvl="1"/>
            <a:r>
              <a:rPr lang="en-US" altLang="en-US" sz="1700" dirty="0"/>
              <a:t>Identified potential self-regulation challenges and triggers based on conflict with teacher in previous period.</a:t>
            </a:r>
          </a:p>
        </p:txBody>
      </p:sp>
      <p:pic>
        <p:nvPicPr>
          <p:cNvPr id="1026" name="Picture 2" descr="This example student progress monitoring graph shows data for a student within a math intervention using STAR. While the student is above the original goal line that was set, the data points over the past couple of weeks indicate that the student is plateauing and no longer making progress." title="Student Progress Monitoring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00" y="2011873"/>
            <a:ext cx="3364714" cy="323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7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fld id="{F3477EC8-074D-41C4-94AE-E9EA7CEEA348}" type="slidenum">
              <a:rPr lang="en-US" smtClean="0"/>
              <a:pPr algn="r"/>
              <a:t>7</a:t>
            </a:fld>
            <a:endParaRPr lang="en-US" dirty="0"/>
          </a:p>
        </p:txBody>
      </p:sp>
      <p:sp>
        <p:nvSpPr>
          <p:cNvPr id="6" name="Title 5"/>
          <p:cNvSpPr>
            <a:spLocks noGrp="1"/>
          </p:cNvSpPr>
          <p:nvPr>
            <p:ph type="title"/>
          </p:nvPr>
        </p:nvSpPr>
        <p:spPr/>
        <p:txBody>
          <a:bodyPr/>
          <a:lstStyle/>
          <a:p>
            <a:r>
              <a:rPr lang="en-US" altLang="en-US" dirty="0"/>
              <a:t>DBI In Action: </a:t>
            </a:r>
            <a:r>
              <a:rPr lang="en-US" altLang="en-US" dirty="0" smtClean="0"/>
              <a:t>Developing an Individualized Plan</a:t>
            </a:r>
            <a:endParaRPr lang="en-US" dirty="0"/>
          </a:p>
        </p:txBody>
      </p:sp>
      <p:sp>
        <p:nvSpPr>
          <p:cNvPr id="7" name="Content Placeholder 6"/>
          <p:cNvSpPr>
            <a:spLocks noGrp="1"/>
          </p:cNvSpPr>
          <p:nvPr>
            <p:ph idx="1"/>
          </p:nvPr>
        </p:nvSpPr>
        <p:spPr>
          <a:xfrm>
            <a:off x="687526" y="1957841"/>
            <a:ext cx="3972629" cy="3852006"/>
          </a:xfrm>
        </p:spPr>
        <p:txBody>
          <a:bodyPr/>
          <a:lstStyle/>
          <a:p>
            <a:r>
              <a:rPr lang="en-US" altLang="en-US" sz="1800" dirty="0"/>
              <a:t>Team brainstormed potential intensification strategies.   </a:t>
            </a:r>
          </a:p>
          <a:p>
            <a:r>
              <a:rPr lang="en-US" altLang="en-US" sz="1800" dirty="0"/>
              <a:t>Plan: </a:t>
            </a:r>
          </a:p>
          <a:p>
            <a:pPr lvl="1"/>
            <a:r>
              <a:rPr lang="en-US" altLang="en-US" dirty="0"/>
              <a:t>Modify antecedents (change homeroom or move fluency work to later in period) to prevent “triggering” student.</a:t>
            </a:r>
          </a:p>
          <a:p>
            <a:pPr lvl="1"/>
            <a:r>
              <a:rPr lang="en-US" altLang="en-US" dirty="0"/>
              <a:t>Teach emotional awareness and self-regulation explicitly using the Incredible Five-Point Scale.</a:t>
            </a:r>
          </a:p>
          <a:p>
            <a:r>
              <a:rPr lang="en-US" altLang="en-US" sz="1800" dirty="0"/>
              <a:t>Team identified a date for next meeting and continue to monitor progress.</a:t>
            </a:r>
            <a:endParaRPr lang="en-US" sz="1800" dirty="0"/>
          </a:p>
        </p:txBody>
      </p:sp>
      <p:sp>
        <p:nvSpPr>
          <p:cNvPr id="8" name="Content Placeholder 7"/>
          <p:cNvSpPr>
            <a:spLocks noGrp="1"/>
          </p:cNvSpPr>
          <p:nvPr>
            <p:ph idx="10"/>
          </p:nvPr>
        </p:nvSpPr>
        <p:spPr>
          <a:xfrm>
            <a:off x="4939596" y="1957842"/>
            <a:ext cx="3972629" cy="447901"/>
          </a:xfrm>
        </p:spPr>
        <p:txBody>
          <a:bodyPr/>
          <a:lstStyle/>
          <a:p>
            <a:pPr marL="0" indent="0">
              <a:buNone/>
            </a:pPr>
            <a:r>
              <a:rPr lang="en-US" dirty="0" smtClean="0"/>
              <a:t>Incredible Five Point Scale</a:t>
            </a:r>
            <a:endParaRPr lang="en-US" dirty="0"/>
          </a:p>
        </p:txBody>
      </p:sp>
      <p:pic>
        <p:nvPicPr>
          <p:cNvPr id="2" name="Picture 1" descr="Example of a handout for the Incredible 5 point scale which is a table that has rows across the top for rating, how I feel, and what I need. The rating column is populated by descriptions of 5, 4, 3, 2, 1. Students are promoted to respond in the blank spaces for how I feel and what I need based on the rating leve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285" y="2402837"/>
            <a:ext cx="2974602" cy="3492719"/>
          </a:xfrm>
          <a:prstGeom prst="rect">
            <a:avLst/>
          </a:prstGeom>
        </p:spPr>
      </p:pic>
    </p:spTree>
    <p:extLst>
      <p:ext uri="{BB962C8B-B14F-4D97-AF65-F5344CB8AC3E}">
        <p14:creationId xmlns:p14="http://schemas.microsoft.com/office/powerpoint/2010/main" val="204231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eaLnBrk="1" hangingPunct="1"/>
            <a:r>
              <a:rPr lang="en-US" altLang="en-US" sz="2000" i="1" dirty="0"/>
              <a:t>Staff must be committed, </a:t>
            </a:r>
            <a:r>
              <a:rPr lang="en-US" altLang="en-US" sz="2000" dirty="0"/>
              <a:t>including administrators, special educators, and interventionists.</a:t>
            </a:r>
          </a:p>
          <a:p>
            <a:pPr eaLnBrk="1" hangingPunct="1"/>
            <a:r>
              <a:rPr lang="en-US" altLang="en-US" sz="2000" i="1" dirty="0"/>
              <a:t>Student Information Planning Meetings </a:t>
            </a:r>
            <a:r>
              <a:rPr lang="en-US" altLang="en-US" sz="2000" dirty="0"/>
              <a:t>are data driven, there is a designated time to meet, and meetings are structured to facilitate discussion and decision making.</a:t>
            </a:r>
          </a:p>
          <a:p>
            <a:pPr eaLnBrk="1" hangingPunct="1"/>
            <a:r>
              <a:rPr lang="en-US" altLang="en-US" sz="2000" dirty="0"/>
              <a:t>A </a:t>
            </a:r>
            <a:r>
              <a:rPr lang="en-US" altLang="en-US" sz="2000" i="1" dirty="0"/>
              <a:t>valid, reliable progress monitoring tool </a:t>
            </a:r>
            <a:r>
              <a:rPr lang="en-US" altLang="en-US" sz="2000" dirty="0"/>
              <a:t>is used that allows data to be graphed and collected on regular and frequent intervals. </a:t>
            </a:r>
          </a:p>
          <a:p>
            <a:pPr eaLnBrk="1" hangingPunct="1"/>
            <a:r>
              <a:rPr lang="en-US" altLang="en-US" sz="2000" i="1" dirty="0"/>
              <a:t>Student plans </a:t>
            </a:r>
            <a:r>
              <a:rPr lang="en-US" altLang="en-US" sz="2000" dirty="0"/>
              <a:t>include accurate student data, measurable goals for the intervention, and a timeline for executing and revisiting the intervention plan.</a:t>
            </a:r>
          </a:p>
          <a:p>
            <a:pPr eaLnBrk="1" hangingPunct="1"/>
            <a:r>
              <a:rPr lang="en-US" altLang="en-US" sz="2000" i="1" dirty="0"/>
              <a:t>Students with disabilities </a:t>
            </a:r>
            <a:r>
              <a:rPr lang="en-US" altLang="en-US" sz="2000" dirty="0"/>
              <a:t>have access to intensive intervention</a:t>
            </a:r>
            <a:r>
              <a:rPr lang="en-US" altLang="en-US" sz="2000" dirty="0" smtClean="0"/>
              <a:t>.</a:t>
            </a:r>
            <a:endParaRPr lang="en-US" altLang="en-US" sz="2000" dirty="0"/>
          </a:p>
        </p:txBody>
      </p:sp>
      <p:sp>
        <p:nvSpPr>
          <p:cNvPr id="10242" name="Title 1"/>
          <p:cNvSpPr>
            <a:spLocks noGrp="1"/>
          </p:cNvSpPr>
          <p:nvPr>
            <p:ph type="title"/>
          </p:nvPr>
        </p:nvSpPr>
        <p:spPr/>
        <p:txBody>
          <a:bodyPr/>
          <a:lstStyle/>
          <a:p>
            <a:r>
              <a:rPr lang="en-US" altLang="en-US" dirty="0" smtClean="0"/>
              <a:t>What is Needed to Implement DBI? Key Lessons from our TA Work</a:t>
            </a:r>
          </a:p>
        </p:txBody>
      </p:sp>
    </p:spTree>
    <p:extLst>
      <p:ext uri="{BB962C8B-B14F-4D97-AF65-F5344CB8AC3E}">
        <p14:creationId xmlns:p14="http://schemas.microsoft.com/office/powerpoint/2010/main" val="3868836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t>Conclusion </a:t>
            </a:r>
          </a:p>
        </p:txBody>
      </p:sp>
      <p:sp>
        <p:nvSpPr>
          <p:cNvPr id="3" name="Content Placeholder 2"/>
          <p:cNvSpPr>
            <a:spLocks noGrp="1"/>
          </p:cNvSpPr>
          <p:nvPr>
            <p:ph idx="1"/>
          </p:nvPr>
        </p:nvSpPr>
        <p:spPr>
          <a:xfrm>
            <a:off x="684379" y="1870450"/>
            <a:ext cx="8588419" cy="870858"/>
          </a:xfrm>
        </p:spPr>
        <p:txBody>
          <a:bodyPr rtlCol="0">
            <a:noAutofit/>
          </a:bodyPr>
          <a:lstStyle/>
          <a:p>
            <a:pPr marL="0" indent="0" eaLnBrk="1" fontAlgn="auto" hangingPunct="1">
              <a:buNone/>
              <a:defRPr/>
            </a:pPr>
            <a:r>
              <a:rPr lang="en-US" sz="1800" dirty="0"/>
              <a:t>Results-driven accountability brings a new focus to improving outcomes for students with disabilities. DBI provides a vehicle for states to address their state-identified measurable results (</a:t>
            </a:r>
            <a:r>
              <a:rPr lang="en-US" sz="1800" dirty="0" err="1"/>
              <a:t>SiMRs</a:t>
            </a:r>
            <a:r>
              <a:rPr lang="en-US" sz="1800" dirty="0"/>
              <a:t>) when standard approaches do not work.</a:t>
            </a:r>
            <a:endParaRPr lang="en-US" sz="1800" b="1" dirty="0">
              <a:solidFill>
                <a:srgbClr val="FF0000"/>
              </a:solidFill>
            </a:endParaRPr>
          </a:p>
        </p:txBody>
      </p:sp>
      <p:pic>
        <p:nvPicPr>
          <p:cNvPr id="1026" name="Picture 2" descr="A video addressing the question why is intensive intervention important. Click the link to access the recording. http://www.intensiveintervention.org/video-resource/why-intensive-intervention-important" title="Long Story Short Why is Intensive intervention Critical for Students with Disabilit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257" y="2806171"/>
            <a:ext cx="3748768" cy="283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43270" y="5645427"/>
            <a:ext cx="6930887" cy="276999"/>
          </a:xfrm>
          <a:prstGeom prst="rect">
            <a:avLst/>
          </a:prstGeom>
          <a:noFill/>
        </p:spPr>
        <p:txBody>
          <a:bodyPr wrap="square" rtlCol="0">
            <a:spAutoFit/>
          </a:bodyPr>
          <a:lstStyle/>
          <a:p>
            <a:r>
              <a:rPr lang="en-US" sz="1200" dirty="0">
                <a:hlinkClick r:id="rId3" tooltip="Link to access the video addressing why intensive intervention is important. "/>
              </a:rPr>
              <a:t>http://</a:t>
            </a:r>
            <a:r>
              <a:rPr lang="en-US" sz="1200" dirty="0" smtClean="0">
                <a:hlinkClick r:id="rId3" tooltip="Link to access the video addressing why intensive intervention is important. "/>
              </a:rPr>
              <a:t>www.intensiveintervention.org/video-resource/why-intensive-intervention-important</a:t>
            </a:r>
            <a:r>
              <a:rPr lang="en-US" sz="1200" dirty="0" smtClean="0"/>
              <a:t> </a:t>
            </a:r>
            <a:endParaRPr lang="en-US" sz="1200" dirty="0"/>
          </a:p>
        </p:txBody>
      </p:sp>
    </p:spTree>
    <p:extLst>
      <p:ext uri="{BB962C8B-B14F-4D97-AF65-F5344CB8AC3E}">
        <p14:creationId xmlns:p14="http://schemas.microsoft.com/office/powerpoint/2010/main" val="3346542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evels_x0020_of_x0020_Editing xmlns="14d4bb86-ec47-4627-a320-4b47e1cc18b4">
      <Value>NCII (National Center on Intensive Intervention)</Value>
      <Value>Template</Value>
      <Value>Microsoft PowerPoint</Value>
      <Value>Presentation</Value>
      <Value>EDU (Education)</Value>
    </Levels_x0020_of_x0020_Editing>
    <_dlc_DocId xmlns="1709d302-aa1c-49f7-a43d-f13e34b813dc">MA5PA5REYDV2-446-168</_dlc_DocId>
    <_dlc_DocIdUrl xmlns="1709d302-aa1c-49f7-a43d-f13e34b813dc">
      <Url>http://airportal.air.org/Programs/Education/_layouts/DocIdRedir.aspx?ID=MA5PA5REYDV2-446-168</Url>
      <Description>MA5PA5REYDV2-446-168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94BC2338ED5094EB1BE965D1865C76E" ma:contentTypeVersion="4" ma:contentTypeDescription="Create a new document." ma:contentTypeScope="" ma:versionID="17f6c684121bba9d15db0f73bd27a185">
  <xsd:schema xmlns:xsd="http://www.w3.org/2001/XMLSchema" xmlns:xs="http://www.w3.org/2001/XMLSchema" xmlns:p="http://schemas.microsoft.com/office/2006/metadata/properties" xmlns:ns2="14d4bb86-ec47-4627-a320-4b47e1cc18b4" xmlns:ns3="1709d302-aa1c-49f7-a43d-f13e34b813dc" targetNamespace="http://schemas.microsoft.com/office/2006/metadata/properties" ma:root="true" ma:fieldsID="09217e8320408434f970adad44724885" ns2:_="" ns3:_="">
    <xsd:import namespace="14d4bb86-ec47-4627-a320-4b47e1cc18b4"/>
    <xsd:import namespace="1709d302-aa1c-49f7-a43d-f13e34b813dc"/>
    <xsd:element name="properties">
      <xsd:complexType>
        <xsd:sequence>
          <xsd:element name="documentManagement">
            <xsd:complexType>
              <xsd:all>
                <xsd:element ref="ns2:Levels_x0020_of_x0020_Editing"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4bb86-ec47-4627-a320-4b47e1cc18b4" elementFormDefault="qualified">
    <xsd:import namespace="http://schemas.microsoft.com/office/2006/documentManagement/types"/>
    <xsd:import namespace="http://schemas.microsoft.com/office/infopath/2007/PartnerControls"/>
    <xsd:element name="Levels_x0020_of_x0020_Editing" ma:index="8" nillable="true" ma:displayName="Categories" ma:internalName="Levels_x0020_of_x0020_Editing">
      <xsd:complexType>
        <xsd:complexContent>
          <xsd:extension base="dms:MultiChoice">
            <xsd:sequence>
              <xsd:element name="Value" maxOccurs="unbounded" minOccurs="0" nillable="true">
                <xsd:simpleType>
                  <xsd:restriction base="dms:Choice">
                    <xsd:enumeration value="___________"/>
                    <xsd:enumeration value="CENTER / CONTRACT / SERVICE LINE / Area of Expertise"/>
                    <xsd:enumeration value="CCR (College &amp; Career Readiness)"/>
                    <xsd:enumeration value="CCRS (College &amp; Career Readiness and Success)"/>
                    <xsd:enumeration value="California Collaborative on District Reform"/>
                    <xsd:enumeration value="DSI (District and School Improvement)"/>
                    <xsd:enumeration value="ELL (English Language Learners)"/>
                    <xsd:enumeration value="ETM (Educator Talent Management)"/>
                    <xsd:enumeration value="GBG (Good Behavior Game)"/>
                    <xsd:enumeration value="GLCC (Great Lakes Comprehensive Center)"/>
                    <xsd:enumeration value="GTL (Great Teachers and Leaders)"/>
                    <xsd:enumeration value="ISS (Invest for Student Success)"/>
                    <xsd:enumeration value="MPDS (Math Professional Development Study)"/>
                    <xsd:enumeration value="MWCC (Midwest Comprehensive Center)"/>
                    <xsd:enumeration value="NCII (National Center on Intensive Intervention)"/>
                    <xsd:enumeration value="NCRTI (National Center on Response to Intervention)"/>
                    <xsd:enumeration value="NCSRC (National Charter School Resource Center)"/>
                    <xsd:enumeration value="PMA (Performance Management Advantage)"/>
                    <xsd:enumeration value="REL (Regional Education Laboratories)"/>
                    <xsd:enumeration value="QSL-ID (Quality School Leadership)"/>
                    <xsd:enumeration value="School Turnaround and Transformation"/>
                    <xsd:enumeration value="SLEC (State and Local Evaluation Center)"/>
                    <xsd:enumeration value="TLES (Teacher and Leader Evaluation Systems)"/>
                    <xsd:enumeration value="VAMS (Value-Added Measurement Services)"/>
                    <xsd:enumeration value="___________"/>
                    <xsd:enumeration value="BRANDING TOOLS"/>
                    <xsd:enumeration value="Education Program Branding Guidelines"/>
                    <xsd:enumeration value="___________"/>
                    <xsd:enumeration value="CATEGORY"/>
                    <xsd:enumeration value="Area of Expertise"/>
                    <xsd:enumeration value="Center"/>
                    <xsd:enumeration value="Contract"/>
                    <xsd:enumeration value="Service Line"/>
                    <xsd:enumeration value="___________"/>
                    <xsd:enumeration value="DOCUMENT NEED"/>
                    <xsd:enumeration value="Reference"/>
                    <xsd:enumeration value="Sample"/>
                    <xsd:enumeration value="Template"/>
                    <xsd:enumeration value="___________"/>
                    <xsd:enumeration value="DOCUMENT TYPE"/>
                    <xsd:enumeration value="Adobe Illustrator"/>
                    <xsd:enumeration value="Adobe InDesign"/>
                    <xsd:enumeration value="Adobe Photoshop"/>
                    <xsd:enumeration value="Microsoft Excel"/>
                    <xsd:enumeration value="Microsoft Outlook"/>
                    <xsd:enumeration value="Microsoft PowerPoint"/>
                    <xsd:enumeration value="Microsoft Word"/>
                    <xsd:enumeration value="PDF"/>
                    <xsd:enumeration value="___________"/>
                    <xsd:enumeration value="DOCUMENT USE"/>
                    <xsd:enumeration value="About AIR"/>
                    <xsd:enumeration value="Agenda"/>
                    <xsd:enumeration value="Agenda, Preliminary"/>
                    <xsd:enumeration value="Bios"/>
                    <xsd:enumeration value="Brochure"/>
                    <xsd:enumeration value="Business Cards"/>
                    <xsd:enumeration value="Case Study"/>
                    <xsd:enumeration value="E-mail Signature"/>
                    <xsd:enumeration value="E-mail Template"/>
                    <xsd:enumeration value="Fact Sheet"/>
                    <xsd:enumeration value="Focus On"/>
                    <xsd:enumeration value="Handout, Landscape"/>
                    <xsd:enumeration value="Handout, Portrait"/>
                    <xsd:enumeration value="Letterhead"/>
                    <xsd:enumeration value="Misc."/>
                    <xsd:enumeration value="Newsletter"/>
                    <xsd:enumeration value="Note Cards and Envelopes"/>
                    <xsd:enumeration value="Note Pad"/>
                    <xsd:enumeration value="One-Pager"/>
                    <xsd:enumeration value="Overview"/>
                    <xsd:enumeration value="Participant List"/>
                    <xsd:enumeration value="Pocket Folder"/>
                    <xsd:enumeration value="Pocket Guide"/>
                    <xsd:enumeration value="Presentation"/>
                    <xsd:enumeration value="Report"/>
                    <xsd:enumeration value="Résumés"/>
                    <xsd:enumeration value="Taglines"/>
                    <xsd:enumeration value="___________"/>
                    <xsd:enumeration value="HANDY DOCUMENTS"/>
                    <xsd:enumeration value="AIR Education Program Branding Guidelines"/>
                    <xsd:enumeration value="AIR Education Program Marketing Collateral"/>
                    <xsd:enumeration value="Capabilities Statement"/>
                    <xsd:enumeration value="Capacity Statements"/>
                    <xsd:enumeration value="Editing Levels"/>
                    <xsd:enumeration value="Estimation"/>
                    <xsd:enumeration value="Online Tools Expanded Description"/>
                    <xsd:enumeration value="Org Chart"/>
                    <xsd:enumeration value="Photo Contact Sheets"/>
                    <xsd:enumeration value="___________"/>
                    <xsd:enumeration value="MISCELLANEOUS"/>
                    <xsd:enumeration value="Branding / Marketing Services"/>
                    <xsd:enumeration value="Education Publication Services"/>
                    <xsd:enumeration value="Overview"/>
                    <xsd:enumeration value="Timetable"/>
                    <xsd:enumeration value="Workflow"/>
                    <xsd:enumeration value="___________"/>
                    <xsd:enumeration value="ONLINE TOOLS"/>
                    <xsd:enumeration value="Estimation Tools"/>
                    <xsd:enumeration value="Expanded Descriptions"/>
                    <xsd:enumeration value="Portfolio Toolbox"/>
                    <xsd:enumeration value="Photo Contact Lists"/>
                    <xsd:enumeration value="___________"/>
                    <xsd:enumeration value="PORTFOLIO"/>
                    <xsd:enumeration value="Director's Portfolio"/>
                    <xsd:enumeration value="EPRTA"/>
                    <xsd:enumeration value="Learning Supports"/>
                    <xsd:enumeration value="Research and Statistics"/>
                    <xsd:enumeration value="System Supports"/>
                    <xsd:enumeration value="___________"/>
                    <xsd:enumeration value="PROGRAM"/>
                    <xsd:enumeration value="AIR Corporate"/>
                    <xsd:enumeration value="ALD (Alder)"/>
                    <xsd:enumeration value="AST (Assessment)"/>
                    <xsd:enumeration value="EDU (Education)"/>
                    <xsd:enumeration value="HTH (Health)"/>
                    <xsd:enumeration value="HSD (Human And Social Development)"/>
                    <xsd:enumeration value="IDER (International)"/>
                    <xsd:enumeration value="WFO (Workfor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51A4FB-D3AB-4BF5-8E94-023DEE72588D}">
  <ds:schemaRefs>
    <ds:schemaRef ds:uri="http://schemas.microsoft.com/sharepoint/event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schemas.microsoft.com/office/infopath/2007/PartnerControls"/>
    <ds:schemaRef ds:uri="http://purl.org/dc/terms/"/>
    <ds:schemaRef ds:uri="1709d302-aa1c-49f7-a43d-f13e34b813dc"/>
    <ds:schemaRef ds:uri="14d4bb86-ec47-4627-a320-4b47e1cc18b4"/>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s>
</ds:datastoreItem>
</file>

<file path=customXml/itemProps4.xml><?xml version="1.0" encoding="utf-8"?>
<ds:datastoreItem xmlns:ds="http://schemas.openxmlformats.org/officeDocument/2006/customXml" ds:itemID="{C18CD28F-A220-4C62-836C-4981258BD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4bb86-ec47-4627-a320-4b47e1cc18b4"/>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NCII_PowerPoint_Template_02-20-13</Template>
  <TotalTime>538</TotalTime>
  <Words>2249</Words>
  <Application>Microsoft Office PowerPoint</Application>
  <PresentationFormat>On-screen Show (4:3)</PresentationFormat>
  <Paragraphs>107</Paragraphs>
  <Slides>10</Slides>
  <Notes>10</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NCII_PowerPoint_Template_02-20-13</vt:lpstr>
      <vt:lpstr>Divider Master</vt:lpstr>
      <vt:lpstr>Basic</vt:lpstr>
      <vt:lpstr>Contact</vt:lpstr>
      <vt:lpstr>Org Chart</vt:lpstr>
      <vt:lpstr>Implementing Intensive Intervention to Support Struggling Students</vt:lpstr>
      <vt:lpstr>Abstract</vt:lpstr>
      <vt:lpstr>The Challenge</vt:lpstr>
      <vt:lpstr>NCII’s Approach to Intensive Intervention</vt:lpstr>
      <vt:lpstr>The DBI Process: Key Components </vt:lpstr>
      <vt:lpstr>DBI In Action: Reviewing Progress Monitoring Data</vt:lpstr>
      <vt:lpstr>DBI In Action: Developing an Individualized Plan</vt:lpstr>
      <vt:lpstr>What is Needed to Implement DBI? Key Lessons from our TA Work</vt:lpstr>
      <vt:lpstr>Conclusion </vt:lpstr>
      <vt:lpstr>References &amp; Related Citations</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Peterson, Amy</dc:creator>
  <cp:lastModifiedBy>Seflek, Beyza</cp:lastModifiedBy>
  <cp:revision>35</cp:revision>
  <cp:lastPrinted>2013-01-03T18:38:02Z</cp:lastPrinted>
  <dcterms:created xsi:type="dcterms:W3CDTF">2014-09-08T13:35:24Z</dcterms:created>
  <dcterms:modified xsi:type="dcterms:W3CDTF">2015-04-13T17:49:45Z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0x010100C94BC2338ED5094EB1BE965D1865C76E</vt:lpwstr>
  </property>
  <property fmtid="{D5CDD505-2E9C-101B-9397-08002B2CF9AE}" pid="3" name="_dlc_DocIdItemGuid">
    <vt:lpwstr>649899ab-306f-4256-90dc-8d858a8ef326</vt:lpwstr>
  </property>
  <property fmtid="{D5CDD505-2E9C-101B-9397-08002B2CF9AE}" pid="4" name="Order">
    <vt:r8>16800</vt:r8>
  </property>
</Properties>
</file>