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256" r:id="rId2"/>
    <p:sldId id="30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4" r:id="rId12"/>
    <p:sldId id="266" r:id="rId13"/>
    <p:sldId id="267" r:id="rId14"/>
    <p:sldId id="268" r:id="rId15"/>
    <p:sldId id="269" r:id="rId16"/>
    <p:sldId id="271" r:id="rId17"/>
    <p:sldId id="270" r:id="rId18"/>
    <p:sldId id="272" r:id="rId19"/>
    <p:sldId id="274" r:id="rId20"/>
    <p:sldId id="275" r:id="rId21"/>
    <p:sldId id="273" r:id="rId22"/>
    <p:sldId id="277" r:id="rId23"/>
    <p:sldId id="276" r:id="rId24"/>
    <p:sldId id="279" r:id="rId25"/>
    <p:sldId id="278" r:id="rId26"/>
    <p:sldId id="280" r:id="rId27"/>
    <p:sldId id="282" r:id="rId28"/>
    <p:sldId id="283" r:id="rId29"/>
    <p:sldId id="281" r:id="rId30"/>
    <p:sldId id="300" r:id="rId31"/>
    <p:sldId id="285" r:id="rId32"/>
    <p:sldId id="284" r:id="rId33"/>
    <p:sldId id="287" r:id="rId34"/>
    <p:sldId id="288" r:id="rId35"/>
    <p:sldId id="289" r:id="rId36"/>
    <p:sldId id="290" r:id="rId37"/>
    <p:sldId id="291" r:id="rId38"/>
    <p:sldId id="292" r:id="rId39"/>
    <p:sldId id="286" r:id="rId40"/>
    <p:sldId id="294" r:id="rId41"/>
    <p:sldId id="295" r:id="rId42"/>
    <p:sldId id="296" r:id="rId43"/>
    <p:sldId id="297" r:id="rId44"/>
    <p:sldId id="298" r:id="rId45"/>
    <p:sldId id="299" r:id="rId4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64" autoAdjust="0"/>
    <p:restoredTop sz="94591"/>
  </p:normalViewPr>
  <p:slideViewPr>
    <p:cSldViewPr snapToGrid="0">
      <p:cViewPr varScale="1">
        <p:scale>
          <a:sx n="149" d="100"/>
          <a:sy n="149" d="100"/>
        </p:scale>
        <p:origin x="360" y="176"/>
      </p:cViewPr>
      <p:guideLst/>
    </p:cSldViewPr>
  </p:slideViewPr>
  <p:outlineViewPr>
    <p:cViewPr>
      <p:scale>
        <a:sx n="33" d="100"/>
        <a:sy n="33" d="100"/>
      </p:scale>
      <p:origin x="0" y="-29576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0" d="100"/>
          <a:sy n="90" d="100"/>
        </p:scale>
        <p:origin x="3840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slide" Target="slides/slide45.xml"/><Relationship Id="rId47" Type="http://schemas.openxmlformats.org/officeDocument/2006/relationships/notesMaster" Target="notesMasters/notesMaster1.xml"/><Relationship Id="rId48" Type="http://schemas.openxmlformats.org/officeDocument/2006/relationships/presProps" Target="presProps.xml"/><Relationship Id="rId49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heme" Target="theme/theme1.xml"/><Relationship Id="rId5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8495FF-FEB1-7E4F-A095-0EC7EB3E86F5}" type="datetimeFigureOut">
              <a:rPr lang="en-US" smtClean="0"/>
              <a:t>11/3/15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2887F3-23B5-BB45-98E4-57822AC34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023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887F3-23B5-BB45-98E4-57822AC34D3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9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B70BD-6A3D-4A1D-B561-3C49C5413261}" type="datetimeFigureOut">
              <a:rPr lang="en-US" smtClean="0"/>
              <a:t>11/3/15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80F8-B766-45E9-8377-27A3CEFC18D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50" y="4421932"/>
            <a:ext cx="1079500" cy="34533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B70BD-6A3D-4A1D-B561-3C49C5413261}" type="datetimeFigureOut">
              <a:rPr lang="en-US" smtClean="0"/>
              <a:t>11/3/15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80F8-B766-45E9-8377-27A3CEFC18D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50" y="4421932"/>
            <a:ext cx="1079500" cy="34533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B70BD-6A3D-4A1D-B561-3C49C5413261}" type="datetimeFigureOut">
              <a:rPr lang="en-US" smtClean="0"/>
              <a:t>11/3/15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80F8-B766-45E9-8377-27A3CEFC18D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50" y="4421932"/>
            <a:ext cx="1079500" cy="34533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B70BD-6A3D-4A1D-B561-3C49C5413261}" type="datetimeFigureOut">
              <a:rPr lang="en-US" smtClean="0"/>
              <a:t>11/3/15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80F8-B766-45E9-8377-27A3CEFC18D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50" y="4421932"/>
            <a:ext cx="1079500" cy="34533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B70BD-6A3D-4A1D-B561-3C49C5413261}" type="datetimeFigureOut">
              <a:rPr lang="en-US" smtClean="0"/>
              <a:t>11/3/15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80F8-B766-45E9-8377-27A3CEFC18D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50" y="4421932"/>
            <a:ext cx="1079500" cy="34533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B70BD-6A3D-4A1D-B561-3C49C5413261}" type="datetimeFigureOut">
              <a:rPr lang="en-US" smtClean="0"/>
              <a:t>11/3/15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80F8-B766-45E9-8377-27A3CEFC18D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50" y="4421932"/>
            <a:ext cx="1079500" cy="34533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B70BD-6A3D-4A1D-B561-3C49C5413261}" type="datetimeFigureOut">
              <a:rPr lang="en-US" smtClean="0"/>
              <a:t>11/3/15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80F8-B766-45E9-8377-27A3CEFC18D8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50" y="4421932"/>
            <a:ext cx="1079500" cy="34533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B70BD-6A3D-4A1D-B561-3C49C5413261}" type="datetimeFigureOut">
              <a:rPr lang="en-US" smtClean="0"/>
              <a:t>11/3/15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80F8-B766-45E9-8377-27A3CEFC18D8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50" y="4421932"/>
            <a:ext cx="1079500" cy="34533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B70BD-6A3D-4A1D-B561-3C49C5413261}" type="datetimeFigureOut">
              <a:rPr lang="en-US" smtClean="0"/>
              <a:t>11/3/15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80F8-B766-45E9-8377-27A3CEFC18D8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50" y="4421932"/>
            <a:ext cx="1079500" cy="34533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B70BD-6A3D-4A1D-B561-3C49C5413261}" type="datetimeFigureOut">
              <a:rPr lang="en-US" smtClean="0"/>
              <a:t>11/3/15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80F8-B766-45E9-8377-27A3CEFC18D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50" y="4421932"/>
            <a:ext cx="1079500" cy="34533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B70BD-6A3D-4A1D-B561-3C49C5413261}" type="datetimeFigureOut">
              <a:rPr lang="en-US" smtClean="0"/>
              <a:t>11/3/15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80F8-B766-45E9-8377-27A3CEFC18D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50" y="4421932"/>
            <a:ext cx="1079500" cy="345331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B70BD-6A3D-4A1D-B561-3C49C5413261}" type="datetimeFigureOut">
              <a:rPr lang="en-US" smtClean="0"/>
              <a:t>11/3/15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B80F8-B766-45E9-8377-27A3CEFC18D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g"/><Relationship Id="rId5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MySQL Architecture Options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Which architecture is right for you?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0923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STORAGE ENGINES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MySQL methods and formats of storage</a:t>
            </a:r>
          </a:p>
          <a:p>
            <a:pPr lvl="1"/>
            <a:r>
              <a:rPr lang="en-US" dirty="0" smtClean="0"/>
              <a:t>Transactional</a:t>
            </a:r>
          </a:p>
          <a:p>
            <a:pPr lvl="2"/>
            <a:r>
              <a:rPr lang="en-US" dirty="0" smtClean="0"/>
              <a:t>Can be rolled back on failure of the larger group transaction</a:t>
            </a:r>
          </a:p>
          <a:p>
            <a:pPr lvl="1"/>
            <a:r>
              <a:rPr lang="en-US" dirty="0" smtClean="0"/>
              <a:t>Non-transactional</a:t>
            </a:r>
          </a:p>
          <a:p>
            <a:pPr lvl="2"/>
            <a:r>
              <a:rPr lang="en-US" dirty="0" smtClean="0"/>
              <a:t>Data is altered as the statements roll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714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DATA’S BEEN STORED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Lists/Linked Lists</a:t>
            </a:r>
          </a:p>
          <a:p>
            <a:r>
              <a:rPr lang="en-US" dirty="0"/>
              <a:t>Flat files</a:t>
            </a:r>
          </a:p>
          <a:p>
            <a:r>
              <a:rPr lang="en-US" dirty="0"/>
              <a:t>Spreadsheets</a:t>
            </a:r>
          </a:p>
          <a:p>
            <a:r>
              <a:rPr lang="en-US" dirty="0"/>
              <a:t>Hierarchical databases</a:t>
            </a:r>
          </a:p>
          <a:p>
            <a:r>
              <a:rPr lang="en-US" dirty="0"/>
              <a:t>Relational databases</a:t>
            </a:r>
          </a:p>
        </p:txBody>
      </p:sp>
    </p:spTree>
    <p:extLst>
      <p:ext uri="{BB962C8B-B14F-4D97-AF65-F5344CB8AC3E}">
        <p14:creationId xmlns:p14="http://schemas.microsoft.com/office/powerpoint/2010/main" val="11479402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MODERN DATA STORAGE CONCERNS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Storage Size</a:t>
            </a:r>
          </a:p>
          <a:p>
            <a:r>
              <a:rPr lang="en-US" dirty="0"/>
              <a:t>Memory</a:t>
            </a:r>
          </a:p>
          <a:p>
            <a:r>
              <a:rPr lang="en-US" dirty="0"/>
              <a:t>Indexes</a:t>
            </a:r>
          </a:p>
          <a:p>
            <a:r>
              <a:rPr lang="en-US" dirty="0"/>
              <a:t>Redundancy</a:t>
            </a:r>
          </a:p>
        </p:txBody>
      </p:sp>
    </p:spTree>
    <p:extLst>
      <p:ext uri="{BB962C8B-B14F-4D97-AF65-F5344CB8AC3E}">
        <p14:creationId xmlns:p14="http://schemas.microsoft.com/office/powerpoint/2010/main" val="5159752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STORAGE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MyISAM</a:t>
            </a:r>
            <a:endParaRPr lang="en-US" dirty="0" smtClean="0"/>
          </a:p>
          <a:p>
            <a:r>
              <a:rPr lang="en-US" dirty="0" err="1" smtClean="0"/>
              <a:t>InnoDB</a:t>
            </a:r>
            <a:endParaRPr lang="en-US" dirty="0" smtClean="0"/>
          </a:p>
          <a:p>
            <a:r>
              <a:rPr lang="en-US" dirty="0" err="1" smtClean="0"/>
              <a:t>XtraDB</a:t>
            </a:r>
            <a:endParaRPr lang="en-US" dirty="0" smtClean="0"/>
          </a:p>
          <a:p>
            <a:r>
              <a:rPr lang="en-US" dirty="0" smtClean="0"/>
              <a:t>Memory</a:t>
            </a:r>
          </a:p>
          <a:p>
            <a:r>
              <a:rPr lang="en-US" dirty="0" smtClean="0"/>
              <a:t>NDB</a:t>
            </a:r>
          </a:p>
          <a:p>
            <a:r>
              <a:rPr lang="en-US" dirty="0" smtClean="0"/>
              <a:t>CSV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9248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MYISAM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Non-transactional</a:t>
            </a:r>
          </a:p>
          <a:p>
            <a:r>
              <a:rPr lang="en-US" dirty="0" smtClean="0"/>
              <a:t>Atomic</a:t>
            </a:r>
          </a:p>
          <a:p>
            <a:r>
              <a:rPr lang="en-US" dirty="0" smtClean="0"/>
              <a:t>Fast retrieval</a:t>
            </a:r>
            <a:endParaRPr lang="en-US" dirty="0"/>
          </a:p>
          <a:p>
            <a:r>
              <a:rPr lang="en-US" dirty="0" smtClean="0"/>
              <a:t>Caveats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7671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INNODB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Transactional</a:t>
            </a:r>
          </a:p>
          <a:p>
            <a:r>
              <a:rPr lang="en-US" dirty="0" smtClean="0"/>
              <a:t>ACID compliant</a:t>
            </a:r>
          </a:p>
          <a:p>
            <a:r>
              <a:rPr lang="en-US" dirty="0" smtClean="0"/>
              <a:t>Row-level locking</a:t>
            </a:r>
          </a:p>
          <a:p>
            <a:r>
              <a:rPr lang="en-US" dirty="0" smtClean="0"/>
              <a:t>Multi-version </a:t>
            </a:r>
            <a:r>
              <a:rPr lang="en-US" dirty="0"/>
              <a:t>concurrency control</a:t>
            </a:r>
            <a:endParaRPr lang="en-US" dirty="0" smtClean="0"/>
          </a:p>
          <a:p>
            <a:r>
              <a:rPr lang="en-US" dirty="0" smtClean="0"/>
              <a:t>Caveats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7693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 file</a:t>
            </a:r>
          </a:p>
          <a:p>
            <a:r>
              <a:rPr lang="en-US" dirty="0" smtClean="0"/>
              <a:t>Comma Separated Values</a:t>
            </a:r>
          </a:p>
          <a:p>
            <a:r>
              <a:rPr lang="en-US" dirty="0" smtClean="0"/>
              <a:t>Always available</a:t>
            </a:r>
          </a:p>
          <a:p>
            <a:r>
              <a:rPr lang="en-US" dirty="0" smtClean="0"/>
              <a:t>Easily used by software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8849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is stored in memory</a:t>
            </a:r>
          </a:p>
          <a:p>
            <a:r>
              <a:rPr lang="en-US" dirty="0" smtClean="0"/>
              <a:t>Very fast</a:t>
            </a:r>
          </a:p>
          <a:p>
            <a:r>
              <a:rPr lang="en-US" dirty="0" smtClean="0"/>
              <a:t>Data not retained on restart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651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NDB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Exclusively used with MySQL Cluster</a:t>
            </a:r>
          </a:p>
          <a:p>
            <a:r>
              <a:rPr lang="en-US" dirty="0" smtClean="0"/>
              <a:t>Stored in data nodes</a:t>
            </a:r>
          </a:p>
          <a:p>
            <a:r>
              <a:rPr lang="en-US" dirty="0" smtClean="0"/>
              <a:t>Data nodes managed by NDB Administrative node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6679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STORAGE ENGINE COMPARISONS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7091754"/>
              </p:ext>
            </p:extLst>
          </p:nvPr>
        </p:nvGraphicFramePr>
        <p:xfrm>
          <a:off x="946483" y="994612"/>
          <a:ext cx="7186864" cy="3352802"/>
        </p:xfrm>
        <a:graphic>
          <a:graphicData uri="http://schemas.openxmlformats.org/drawingml/2006/table">
            <a:tbl>
              <a:tblPr firstRow="1" firstCol="1" bandRow="1">
                <a:tableStyleId>{D113A9D2-9D6B-4929-AA2D-F23B5EE8CBE7}</a:tableStyleId>
              </a:tblPr>
              <a:tblGrid>
                <a:gridCol w="1796332"/>
                <a:gridCol w="1796332"/>
                <a:gridCol w="1797100"/>
                <a:gridCol w="1797100"/>
              </a:tblGrid>
              <a:tr h="304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Storage Engine</a:t>
                      </a:r>
                      <a:endParaRPr lang="en-US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Innodb</a:t>
                      </a:r>
                      <a:endParaRPr lang="en-US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NDB</a:t>
                      </a:r>
                      <a:endParaRPr lang="en-US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MyISAM</a:t>
                      </a:r>
                      <a:endParaRPr lang="en-US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60960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Max Storage Limit</a:t>
                      </a:r>
                      <a:endParaRPr lang="en-US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48TB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3TB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Disk and filesize limited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Transaction Types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All</a:t>
                      </a:r>
                      <a:endParaRPr lang="en-US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READ_COMMITTED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Atomic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Foreign Keys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Yes</a:t>
                      </a:r>
                      <a:endParaRPr lang="en-US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7.3+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Ignored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MVCC</a:t>
                      </a:r>
                      <a:endParaRPr lang="en-US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Yes</a:t>
                      </a:r>
                      <a:endParaRPr lang="en-US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No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No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Data compression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Yes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No</a:t>
                      </a:r>
                      <a:endParaRPr lang="en-US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No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60960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Scalability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Application-level sharding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Yes</a:t>
                      </a:r>
                      <a:endParaRPr lang="en-US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Application-level </a:t>
                      </a:r>
                      <a:r>
                        <a:rPr lang="en-US" sz="1200" dirty="0" err="1">
                          <a:effectLst/>
                        </a:rPr>
                        <a:t>sharding</a:t>
                      </a:r>
                      <a:endParaRPr lang="en-US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ACID Compliant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Yes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Yes</a:t>
                      </a:r>
                      <a:endParaRPr lang="en-US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No</a:t>
                      </a:r>
                      <a:endParaRPr lang="en-US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Parallel Writes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No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Yes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No</a:t>
                      </a:r>
                      <a:endParaRPr lang="en-US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171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am 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1110" y="1200151"/>
            <a:ext cx="7895690" cy="339447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Charleste King </a:t>
            </a:r>
          </a:p>
          <a:p>
            <a:r>
              <a:rPr lang="en-US" dirty="0" smtClean="0"/>
              <a:t>Lead MySQL DBA </a:t>
            </a:r>
            <a:r>
              <a:rPr lang="en-US" dirty="0"/>
              <a:t>at </a:t>
            </a:r>
            <a:r>
              <a:rPr lang="en-US" dirty="0" smtClean="0"/>
              <a:t>Datavail</a:t>
            </a:r>
          </a:p>
          <a:p>
            <a:r>
              <a:rPr lang="en-US" dirty="0" smtClean="0"/>
              <a:t>Over 15 years experience </a:t>
            </a:r>
            <a:endParaRPr lang="en-US" dirty="0"/>
          </a:p>
          <a:p>
            <a:r>
              <a:rPr lang="en-US" dirty="0"/>
              <a:t>Datavail Corporation is a database services company that provides database expertise within a flexible delivery model. We specialize in Oracle, Oracle E-Business, SQL Server, </a:t>
            </a:r>
            <a:r>
              <a:rPr lang="en-US" dirty="0" smtClean="0"/>
              <a:t>MySQL, </a:t>
            </a:r>
            <a:r>
              <a:rPr lang="en-US" dirty="0" err="1" smtClean="0"/>
              <a:t>MongoDB</a:t>
            </a:r>
            <a:r>
              <a:rPr lang="en-US" dirty="0" smtClean="0"/>
              <a:t> </a:t>
            </a:r>
            <a:r>
              <a:rPr lang="en-US" dirty="0"/>
              <a:t>and DB2. Our flexible onsite/offsite, onshore/offshore service delivery options ensure that you receive our remote DBA expertise in a way that suits your business needs.</a:t>
            </a:r>
          </a:p>
        </p:txBody>
      </p:sp>
    </p:spTree>
    <p:extLst>
      <p:ext uri="{BB962C8B-B14F-4D97-AF65-F5344CB8AC3E}">
        <p14:creationId xmlns:p14="http://schemas.microsoft.com/office/powerpoint/2010/main" val="12143477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CLUSTER 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MySQL Cluster</a:t>
            </a:r>
          </a:p>
          <a:p>
            <a:r>
              <a:rPr lang="en-US" dirty="0" err="1" smtClean="0"/>
              <a:t>Galera</a:t>
            </a:r>
            <a:r>
              <a:rPr lang="en-US" dirty="0" smtClean="0"/>
              <a:t> Cluster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6161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MYSQL CLUSTER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6152147" cy="3394472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Synchronous replication</a:t>
            </a:r>
          </a:p>
          <a:p>
            <a:r>
              <a:rPr lang="en-US" dirty="0" smtClean="0"/>
              <a:t>highly </a:t>
            </a:r>
            <a:r>
              <a:rPr lang="en-US" dirty="0"/>
              <a:t>scalable</a:t>
            </a:r>
          </a:p>
          <a:p>
            <a:r>
              <a:rPr lang="en-US" dirty="0"/>
              <a:t>real-time</a:t>
            </a:r>
          </a:p>
          <a:p>
            <a:r>
              <a:rPr lang="en-US" dirty="0"/>
              <a:t>ACID-compliant transactional database</a:t>
            </a:r>
          </a:p>
          <a:p>
            <a:r>
              <a:rPr lang="en-US" dirty="0"/>
              <a:t>99.999% availability </a:t>
            </a:r>
          </a:p>
          <a:p>
            <a:r>
              <a:rPr lang="en-US" dirty="0"/>
              <a:t>distributed, multi-master architecture with no single point of failure</a:t>
            </a:r>
          </a:p>
          <a:p>
            <a:r>
              <a:rPr lang="en-US" dirty="0"/>
              <a:t>scales horizontally</a:t>
            </a:r>
          </a:p>
          <a:p>
            <a:r>
              <a:rPr lang="en-US" dirty="0"/>
              <a:t>SQL and NoSQL </a:t>
            </a:r>
            <a:r>
              <a:rPr lang="en-US" dirty="0" smtClean="0"/>
              <a:t>interfaces</a:t>
            </a:r>
          </a:p>
          <a:p>
            <a:r>
              <a:rPr lang="en-US" dirty="0" smtClean="0"/>
              <a:t>NDB Storage Engine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0405" y="1505762"/>
            <a:ext cx="2604837" cy="278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4642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GALERA CLUSTER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6617368" cy="3394472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Synchronous replication</a:t>
            </a:r>
          </a:p>
          <a:p>
            <a:r>
              <a:rPr lang="en-US" dirty="0"/>
              <a:t>Active-active multi-master topology</a:t>
            </a:r>
          </a:p>
          <a:p>
            <a:r>
              <a:rPr lang="en-US" dirty="0"/>
              <a:t>Read and write to any cluster node</a:t>
            </a:r>
          </a:p>
          <a:p>
            <a:r>
              <a:rPr lang="en-US" dirty="0"/>
              <a:t>Automatic membership control, failed nodes drop from the cluster</a:t>
            </a:r>
          </a:p>
          <a:p>
            <a:r>
              <a:rPr lang="en-US" dirty="0"/>
              <a:t>Automatic node joining</a:t>
            </a:r>
          </a:p>
          <a:p>
            <a:r>
              <a:rPr lang="en-US" dirty="0"/>
              <a:t>True parallel replication, on row level</a:t>
            </a:r>
          </a:p>
          <a:p>
            <a:r>
              <a:rPr lang="en-US" dirty="0"/>
              <a:t>Direct client connections, native MySQL look &amp; </a:t>
            </a:r>
            <a:r>
              <a:rPr lang="en-US" dirty="0" smtClean="0"/>
              <a:t>feel</a:t>
            </a:r>
          </a:p>
          <a:p>
            <a:r>
              <a:rPr lang="en-US" dirty="0" err="1" smtClean="0"/>
              <a:t>InnoDB</a:t>
            </a:r>
            <a:r>
              <a:rPr lang="en-US" dirty="0" smtClean="0"/>
              <a:t> or </a:t>
            </a:r>
            <a:r>
              <a:rPr lang="en-US" dirty="0" err="1" smtClean="0"/>
              <a:t>XtraDB</a:t>
            </a:r>
            <a:r>
              <a:rPr lang="en-US" dirty="0" smtClean="0"/>
              <a:t> Storage Engines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9732" y="745958"/>
            <a:ext cx="1821447" cy="3594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9522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REPLICATION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Master/Slave</a:t>
            </a:r>
          </a:p>
          <a:p>
            <a:r>
              <a:rPr lang="en-US" dirty="0" smtClean="0"/>
              <a:t>Master/Master</a:t>
            </a:r>
          </a:p>
          <a:p>
            <a:r>
              <a:rPr lang="en-US" dirty="0" smtClean="0"/>
              <a:t>Master/Multi-Slave</a:t>
            </a:r>
          </a:p>
          <a:p>
            <a:r>
              <a:rPr lang="en-US" dirty="0" smtClean="0"/>
              <a:t>Ring Replication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4723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MASTER/SLAVE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6063916" cy="3394472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Readability of the slave without impacting the master</a:t>
            </a:r>
          </a:p>
          <a:p>
            <a:r>
              <a:rPr lang="en-US" dirty="0"/>
              <a:t>Backups can be taken without impacting master</a:t>
            </a:r>
          </a:p>
          <a:p>
            <a:r>
              <a:rPr lang="en-US" dirty="0"/>
              <a:t>Downtime can be averted when the slave is taken offline for maintenance, and easily </a:t>
            </a:r>
            <a:r>
              <a:rPr lang="en-US" dirty="0" err="1"/>
              <a:t>resynched</a:t>
            </a:r>
            <a:endParaRPr lang="en-US" dirty="0"/>
          </a:p>
          <a:p>
            <a:r>
              <a:rPr lang="en-US" dirty="0"/>
              <a:t>Asynchronous</a:t>
            </a:r>
          </a:p>
          <a:p>
            <a:r>
              <a:rPr lang="en-US" dirty="0"/>
              <a:t>No automatic failover on Master failure</a:t>
            </a:r>
          </a:p>
          <a:p>
            <a:r>
              <a:rPr lang="en-US" dirty="0"/>
              <a:t>Downtime and possible data loss if Master fails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2827" y="409073"/>
            <a:ext cx="1706479" cy="3513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43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MASTER/MASTER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6472989" cy="339447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Writes are distributed</a:t>
            </a:r>
          </a:p>
          <a:p>
            <a:r>
              <a:rPr lang="en-US" dirty="0"/>
              <a:t>Both servers ready for failover – automatic on the MySQL side</a:t>
            </a:r>
          </a:p>
          <a:p>
            <a:r>
              <a:rPr lang="en-US" dirty="0"/>
              <a:t>Reads can be distributed</a:t>
            </a:r>
          </a:p>
          <a:p>
            <a:r>
              <a:rPr lang="en-US" dirty="0"/>
              <a:t>Asynchronous</a:t>
            </a:r>
          </a:p>
          <a:p>
            <a:r>
              <a:rPr lang="en-US" dirty="0"/>
              <a:t>Alternating auto increments</a:t>
            </a:r>
          </a:p>
          <a:p>
            <a:r>
              <a:rPr lang="en-US" dirty="0"/>
              <a:t>More complex than Master/Slave to deploy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1869" y="1573067"/>
            <a:ext cx="1752066" cy="2301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9624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ENHANCEMENTS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READ/WRITE SPLITS</a:t>
            </a:r>
          </a:p>
          <a:p>
            <a:r>
              <a:rPr lang="en-US" dirty="0"/>
              <a:t>REPORTING/BACKUP SPLITS</a:t>
            </a:r>
          </a:p>
          <a:p>
            <a:r>
              <a:rPr lang="en-US" dirty="0"/>
              <a:t>IOPS</a:t>
            </a:r>
          </a:p>
          <a:p>
            <a:r>
              <a:rPr lang="en-US" dirty="0"/>
              <a:t>MEMORY</a:t>
            </a:r>
          </a:p>
        </p:txBody>
      </p:sp>
    </p:spTree>
    <p:extLst>
      <p:ext uri="{BB962C8B-B14F-4D97-AF65-F5344CB8AC3E}">
        <p14:creationId xmlns:p14="http://schemas.microsoft.com/office/powerpoint/2010/main" val="8315468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READ/WRITE SPLITS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Even with a cluster, you can stand up a read-only slave to split load of reads and writes. This works particularly well with a Master/Slave or Master/Master architecture.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483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REPORTING/BACKUP SPLITS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recommended to move reporting and backups off of the primary instance of MySQL.  Reports and backups can tie up resources for a long time. And with </a:t>
            </a:r>
            <a:r>
              <a:rPr lang="en-US" dirty="0" err="1"/>
              <a:t>MyISAM</a:t>
            </a:r>
            <a:r>
              <a:rPr lang="en-US" dirty="0"/>
              <a:t> and backups, the tables are fully locked. To keep your data free, it’s best to use a slave.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2205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 kind of disk you’re writing to is very important.  Even in cloud services, there are marked differences with the use of non-provisioned IOPS vs the standard implementation.  The faster your seek/write time to disk, the better performance you will have. SSD is the current best technology for speed.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887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DATABASE?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database is a collection of information that is organized </a:t>
            </a:r>
            <a:r>
              <a:rPr lang="en-US" dirty="0" smtClean="0"/>
              <a:t>in such a way that it can be easily accessed</a:t>
            </a:r>
            <a:r>
              <a:rPr lang="en-US" dirty="0"/>
              <a:t>, managed, and updated.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3062" y="3525473"/>
            <a:ext cx="1743182" cy="14526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278893"/>
            <a:ext cx="1122024" cy="115756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5555" y="3782964"/>
            <a:ext cx="1829371" cy="130698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5282" y="3008941"/>
            <a:ext cx="1129586" cy="1697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3320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MySQL </a:t>
            </a:r>
            <a:r>
              <a:rPr lang="en-US" sz="2400" dirty="0" smtClean="0"/>
              <a:t>Cluster 7.4: </a:t>
            </a:r>
            <a:r>
              <a:rPr lang="en-US" sz="2400" dirty="0"/>
              <a:t>200M QPS (NoSQL) and 2.5M QPS (SQL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MySQL 5.6: 250k average for </a:t>
            </a:r>
            <a:r>
              <a:rPr lang="en-US" sz="2400" dirty="0" err="1" smtClean="0"/>
              <a:t>InnoDB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Galera</a:t>
            </a:r>
            <a:r>
              <a:rPr lang="en-US" sz="2400" dirty="0" smtClean="0"/>
              <a:t>: ~80k transactions per second</a:t>
            </a:r>
          </a:p>
        </p:txBody>
      </p:sp>
    </p:spTree>
    <p:extLst>
      <p:ext uri="{BB962C8B-B14F-4D97-AF65-F5344CB8AC3E}">
        <p14:creationId xmlns:p14="http://schemas.microsoft.com/office/powerpoint/2010/main" val="14889391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Having enough RAM is of utmost importance with any database. Storage of keys, indexes, and even data can greatly improve performance.  If you’re using </a:t>
            </a:r>
            <a:r>
              <a:rPr lang="en-US" dirty="0" err="1"/>
              <a:t>InnoDB</a:t>
            </a:r>
            <a:r>
              <a:rPr lang="en-US" dirty="0"/>
              <a:t>, throw any access memory after tuning to the buffer pool.  For </a:t>
            </a:r>
            <a:r>
              <a:rPr lang="en-US" dirty="0" err="1"/>
              <a:t>MyISAM</a:t>
            </a:r>
            <a:r>
              <a:rPr lang="en-US" dirty="0"/>
              <a:t>, make sure your key buffer is sufficient for your indexes and keys.  Always ensure you do not vastly over allocate memory to avoid swap.  This can be very problematic with </a:t>
            </a:r>
            <a:r>
              <a:rPr lang="en-US" dirty="0" err="1"/>
              <a:t>hyperthreading</a:t>
            </a:r>
            <a:r>
              <a:rPr lang="en-US" dirty="0"/>
              <a:t> as well.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1395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AVAILABILITY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FAILOVER</a:t>
            </a:r>
          </a:p>
          <a:p>
            <a:r>
              <a:rPr lang="en-US" dirty="0" smtClean="0"/>
              <a:t>DATA REDUNDANCY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5322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FAILOVER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Stand Alone</a:t>
            </a:r>
          </a:p>
          <a:p>
            <a:r>
              <a:rPr lang="en-US" dirty="0"/>
              <a:t>Master/Slave</a:t>
            </a:r>
          </a:p>
          <a:p>
            <a:r>
              <a:rPr lang="en-US" dirty="0"/>
              <a:t>Master/Master</a:t>
            </a:r>
          </a:p>
          <a:p>
            <a:r>
              <a:rPr lang="en-US" dirty="0"/>
              <a:t>MySQL Cluster</a:t>
            </a:r>
          </a:p>
          <a:p>
            <a:r>
              <a:rPr lang="en-US" dirty="0" err="1"/>
              <a:t>Galera</a:t>
            </a:r>
            <a:r>
              <a:rPr lang="en-US" dirty="0"/>
              <a:t> Cluster</a:t>
            </a:r>
          </a:p>
        </p:txBody>
      </p:sp>
    </p:spTree>
    <p:extLst>
      <p:ext uri="{BB962C8B-B14F-4D97-AF65-F5344CB8AC3E}">
        <p14:creationId xmlns:p14="http://schemas.microsoft.com/office/powerpoint/2010/main" val="195599325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 Alone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6376737" cy="339447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Full consistent backup required</a:t>
            </a:r>
          </a:p>
          <a:p>
            <a:r>
              <a:rPr lang="en-US" dirty="0" smtClean="0"/>
              <a:t>Binary logs for point-in-time recovery</a:t>
            </a:r>
          </a:p>
          <a:p>
            <a:r>
              <a:rPr lang="en-US" dirty="0" smtClean="0"/>
              <a:t>Restoration takes time</a:t>
            </a:r>
          </a:p>
          <a:p>
            <a:r>
              <a:rPr lang="en-US" dirty="0" smtClean="0"/>
              <a:t>Hardware availability required</a:t>
            </a:r>
          </a:p>
          <a:p>
            <a:r>
              <a:rPr lang="en-US" dirty="0" smtClean="0"/>
              <a:t>High probability of data loss if no binary log 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0431" y="962526"/>
            <a:ext cx="1257300" cy="331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115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Master/Slave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6328611" cy="339447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Hot standby</a:t>
            </a:r>
          </a:p>
          <a:p>
            <a:r>
              <a:rPr lang="en-US" dirty="0" smtClean="0"/>
              <a:t>No immediate restore required</a:t>
            </a:r>
          </a:p>
          <a:p>
            <a:r>
              <a:rPr lang="en-US" dirty="0" smtClean="0"/>
              <a:t>Possible data loss if slave not in sync with master</a:t>
            </a:r>
          </a:p>
          <a:p>
            <a:r>
              <a:rPr lang="en-US" dirty="0" smtClean="0"/>
              <a:t>Slave needs to be promoted</a:t>
            </a:r>
          </a:p>
          <a:p>
            <a:r>
              <a:rPr lang="en-US" dirty="0"/>
              <a:t>IP change, application connection change, or load balancer needed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3248" y="1063229"/>
            <a:ext cx="1546058" cy="3183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0288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Master/Master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6079958" cy="3394472"/>
          </a:xfrm>
        </p:spPr>
        <p:txBody>
          <a:bodyPr>
            <a:normAutofit/>
          </a:bodyPr>
          <a:lstStyle/>
          <a:p>
            <a:r>
              <a:rPr lang="en-US" dirty="0" smtClean="0"/>
              <a:t>Hot standby</a:t>
            </a:r>
          </a:p>
          <a:p>
            <a:r>
              <a:rPr lang="en-US" dirty="0" smtClean="0"/>
              <a:t>No immediate restore required</a:t>
            </a:r>
          </a:p>
          <a:p>
            <a:r>
              <a:rPr lang="en-US" dirty="0" smtClean="0"/>
              <a:t>No promotion needed</a:t>
            </a:r>
          </a:p>
          <a:p>
            <a:r>
              <a:rPr lang="en-US" dirty="0" smtClean="0"/>
              <a:t>IP change, application connection change, or load balancer needed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8837" y="1355558"/>
            <a:ext cx="2241363" cy="2943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10372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MySQL Cluster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5582653" cy="339447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Automatic internally</a:t>
            </a:r>
          </a:p>
          <a:p>
            <a:r>
              <a:rPr lang="en-US" dirty="0" err="1" smtClean="0"/>
              <a:t>Replicants</a:t>
            </a:r>
            <a:r>
              <a:rPr lang="en-US" dirty="0" smtClean="0"/>
              <a:t>: manual failover</a:t>
            </a:r>
          </a:p>
          <a:p>
            <a:r>
              <a:rPr lang="en-US" dirty="0"/>
              <a:t>The nature of MySQL Cluster means that with a management node, multiple data nodes, and multiple API nodes, there is still a single point of failure.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7079" y="1717174"/>
            <a:ext cx="2388268" cy="2551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0219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Galera</a:t>
            </a:r>
            <a:r>
              <a:rPr lang="en-US" dirty="0"/>
              <a:t> Cluster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6665495" cy="3394472"/>
          </a:xfrm>
        </p:spPr>
        <p:txBody>
          <a:bodyPr/>
          <a:lstStyle/>
          <a:p>
            <a:r>
              <a:rPr lang="en-US" dirty="0"/>
              <a:t>Automatic internally</a:t>
            </a:r>
          </a:p>
          <a:p>
            <a:r>
              <a:rPr lang="en-US" dirty="0" err="1"/>
              <a:t>Replicants</a:t>
            </a:r>
            <a:r>
              <a:rPr lang="en-US" dirty="0"/>
              <a:t>: manual </a:t>
            </a:r>
            <a:r>
              <a:rPr lang="en-US" dirty="0" smtClean="0"/>
              <a:t>failover</a:t>
            </a:r>
          </a:p>
          <a:p>
            <a:r>
              <a:rPr lang="en-US" dirty="0" smtClean="0"/>
              <a:t>If the application is going to a particular IP in lieu of a pool, then floating IP or manual failover required.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2695" y="970548"/>
            <a:ext cx="1709153" cy="337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15275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REDUNDANCY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Stand Alone</a:t>
            </a:r>
          </a:p>
          <a:p>
            <a:r>
              <a:rPr lang="en-US" dirty="0"/>
              <a:t>Master/Slave</a:t>
            </a:r>
          </a:p>
          <a:p>
            <a:r>
              <a:rPr lang="en-US" dirty="0"/>
              <a:t>Master/Master</a:t>
            </a:r>
          </a:p>
          <a:p>
            <a:r>
              <a:rPr lang="en-US" dirty="0"/>
              <a:t>MySQL Cluster</a:t>
            </a:r>
          </a:p>
          <a:p>
            <a:r>
              <a:rPr lang="en-US" dirty="0" err="1"/>
              <a:t>Galera</a:t>
            </a:r>
            <a:r>
              <a:rPr lang="en-US" dirty="0"/>
              <a:t> Cluster</a:t>
            </a:r>
          </a:p>
        </p:txBody>
      </p:sp>
    </p:spTree>
    <p:extLst>
      <p:ext uri="{BB962C8B-B14F-4D97-AF65-F5344CB8AC3E}">
        <p14:creationId xmlns:p14="http://schemas.microsoft.com/office/powerpoint/2010/main" val="2063107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OF A DATABASE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is safely stored</a:t>
            </a:r>
          </a:p>
          <a:p>
            <a:r>
              <a:rPr lang="en-US" dirty="0"/>
              <a:t>We can retrieve our data</a:t>
            </a:r>
          </a:p>
          <a:p>
            <a:r>
              <a:rPr lang="en-US" dirty="0"/>
              <a:t>Systematic/repeatable functionality</a:t>
            </a:r>
          </a:p>
          <a:p>
            <a:r>
              <a:rPr lang="en-US" dirty="0"/>
              <a:t>It’s as fast as possible</a:t>
            </a:r>
          </a:p>
        </p:txBody>
      </p:sp>
    </p:spTree>
    <p:extLst>
      <p:ext uri="{BB962C8B-B14F-4D97-AF65-F5344CB8AC3E}">
        <p14:creationId xmlns:p14="http://schemas.microsoft.com/office/powerpoint/2010/main" val="115028092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 Alone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data redundancy</a:t>
            </a:r>
          </a:p>
          <a:p>
            <a:r>
              <a:rPr lang="en-US" dirty="0" smtClean="0"/>
              <a:t>Dependence on backups and binary logs</a:t>
            </a:r>
          </a:p>
          <a:p>
            <a:r>
              <a:rPr lang="en-US" dirty="0" smtClean="0"/>
              <a:t>High probability of data loss in a failure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0141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Master/Slave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Slave is a hot replica of the master</a:t>
            </a:r>
          </a:p>
          <a:p>
            <a:r>
              <a:rPr lang="en-US" dirty="0" smtClean="0"/>
              <a:t>Possibility of data loss with slave lag</a:t>
            </a:r>
          </a:p>
          <a:p>
            <a:r>
              <a:rPr lang="en-US" dirty="0" smtClean="0"/>
              <a:t>Binary log corruption can cause data drift</a:t>
            </a:r>
          </a:p>
          <a:p>
            <a:r>
              <a:rPr lang="en-US" dirty="0" smtClean="0"/>
              <a:t>Improper binary logging and the use of triggers can cause data drift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46187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Master/Master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Slave is a hot replica of the master</a:t>
            </a:r>
          </a:p>
          <a:p>
            <a:r>
              <a:rPr lang="en-US" dirty="0"/>
              <a:t>Possibility of data loss with slave lag</a:t>
            </a:r>
          </a:p>
          <a:p>
            <a:r>
              <a:rPr lang="en-US" dirty="0"/>
              <a:t>Binary log corruption can cause data drift</a:t>
            </a:r>
          </a:p>
          <a:p>
            <a:r>
              <a:rPr lang="en-US" dirty="0"/>
              <a:t>Improper binary logging and the use of triggers can cause data drift</a:t>
            </a:r>
          </a:p>
        </p:txBody>
      </p:sp>
    </p:spTree>
    <p:extLst>
      <p:ext uri="{BB962C8B-B14F-4D97-AF65-F5344CB8AC3E}">
        <p14:creationId xmlns:p14="http://schemas.microsoft.com/office/powerpoint/2010/main" val="10269832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MySQL Cluster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Mirrored data</a:t>
            </a:r>
          </a:p>
          <a:p>
            <a:r>
              <a:rPr lang="en-US" dirty="0" smtClean="0"/>
              <a:t>individual </a:t>
            </a:r>
            <a:r>
              <a:rPr lang="en-US" dirty="0"/>
              <a:t>data </a:t>
            </a:r>
            <a:r>
              <a:rPr lang="en-US" dirty="0" smtClean="0"/>
              <a:t>nodes can fail with aborted transactions</a:t>
            </a:r>
          </a:p>
          <a:p>
            <a:r>
              <a:rPr lang="en-US" dirty="0" smtClean="0"/>
              <a:t>Transactional </a:t>
            </a:r>
            <a:r>
              <a:rPr lang="en-US" dirty="0"/>
              <a:t>applications are expected to handle transaction </a:t>
            </a:r>
            <a:r>
              <a:rPr lang="en-US" dirty="0" smtClean="0"/>
              <a:t>failure</a:t>
            </a:r>
          </a:p>
          <a:p>
            <a:r>
              <a:rPr lang="en-US" dirty="0" smtClean="0"/>
              <a:t>Data loss has occurred while adding nodes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44696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Galera</a:t>
            </a:r>
            <a:r>
              <a:rPr lang="en-US" dirty="0"/>
              <a:t> Cluster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</a:t>
            </a:r>
            <a:r>
              <a:rPr lang="en-US" dirty="0"/>
              <a:t>general, </a:t>
            </a:r>
            <a:r>
              <a:rPr lang="en-US" dirty="0" err="1"/>
              <a:t>Galera</a:t>
            </a:r>
            <a:r>
              <a:rPr lang="en-US" dirty="0"/>
              <a:t> cluster works by not considering a transaction complete until it’s members agree. </a:t>
            </a:r>
            <a:endParaRPr lang="en-US" dirty="0" smtClean="0"/>
          </a:p>
          <a:p>
            <a:r>
              <a:rPr lang="en-US" dirty="0" smtClean="0"/>
              <a:t>Large </a:t>
            </a:r>
            <a:r>
              <a:rPr lang="en-US" dirty="0"/>
              <a:t>transactions are not advised.  </a:t>
            </a:r>
            <a:endParaRPr lang="en-US" dirty="0" smtClean="0"/>
          </a:p>
          <a:p>
            <a:r>
              <a:rPr lang="en-US" dirty="0" smtClean="0"/>
              <a:t>Problems can </a:t>
            </a:r>
            <a:r>
              <a:rPr lang="en-US" dirty="0"/>
              <a:t>occur with SST mode.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0990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SO, WHAT’S BEST?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What are your business requirements?</a:t>
            </a:r>
          </a:p>
          <a:p>
            <a:r>
              <a:rPr lang="en-US" dirty="0" smtClean="0"/>
              <a:t>Easiest</a:t>
            </a:r>
          </a:p>
          <a:p>
            <a:pPr lvl="1"/>
            <a:r>
              <a:rPr lang="en-US" dirty="0" smtClean="0"/>
              <a:t>Master/Slave and variations</a:t>
            </a:r>
          </a:p>
          <a:p>
            <a:r>
              <a:rPr lang="en-US" dirty="0" smtClean="0"/>
              <a:t>Safest</a:t>
            </a:r>
          </a:p>
          <a:p>
            <a:pPr lvl="1"/>
            <a:r>
              <a:rPr lang="en-US" dirty="0" err="1" smtClean="0"/>
              <a:t>Galera</a:t>
            </a:r>
            <a:r>
              <a:rPr lang="en-US" dirty="0" smtClean="0"/>
              <a:t> Cluster</a:t>
            </a:r>
          </a:p>
          <a:p>
            <a:r>
              <a:rPr lang="en-US" dirty="0" smtClean="0"/>
              <a:t>Fastest Performance</a:t>
            </a:r>
          </a:p>
          <a:p>
            <a:pPr lvl="1"/>
            <a:r>
              <a:rPr lang="en-US" dirty="0" smtClean="0"/>
              <a:t>Depends</a:t>
            </a:r>
          </a:p>
          <a:p>
            <a:r>
              <a:rPr lang="en-US" dirty="0" smtClean="0"/>
              <a:t>Don’t. Just, Don’t</a:t>
            </a:r>
          </a:p>
          <a:p>
            <a:pPr lvl="1"/>
            <a:r>
              <a:rPr lang="en-US" dirty="0" smtClean="0"/>
              <a:t>Stand Alone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84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is safely stored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is protected </a:t>
            </a:r>
          </a:p>
          <a:p>
            <a:r>
              <a:rPr lang="en-US" dirty="0" smtClean="0"/>
              <a:t>Data does not become corrupt</a:t>
            </a:r>
          </a:p>
          <a:p>
            <a:r>
              <a:rPr lang="en-US" dirty="0" smtClean="0"/>
              <a:t>Data is not changed without instruction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88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can retrieve our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find our data</a:t>
            </a:r>
          </a:p>
          <a:p>
            <a:r>
              <a:rPr lang="en-US" dirty="0" smtClean="0"/>
              <a:t>We can cross reference our data</a:t>
            </a:r>
          </a:p>
          <a:p>
            <a:r>
              <a:rPr lang="en-US" dirty="0" smtClean="0"/>
              <a:t>Data will retain </a:t>
            </a:r>
            <a:r>
              <a:rPr lang="en-US" dirty="0" smtClean="0"/>
              <a:t>its </a:t>
            </a:r>
            <a:r>
              <a:rPr lang="en-US" dirty="0" smtClean="0"/>
              <a:t>integrity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498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Systematic/repeatable functionality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a way to systematically store and find our data</a:t>
            </a:r>
          </a:p>
          <a:p>
            <a:r>
              <a:rPr lang="en-US" dirty="0" smtClean="0"/>
              <a:t>Instructions to alter our data are done in a repeatable, structured way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99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It’s as fast as possible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Long term storage (safe archival)</a:t>
            </a:r>
          </a:p>
          <a:p>
            <a:r>
              <a:rPr lang="en-US" dirty="0" smtClean="0"/>
              <a:t>Short term storage (fast retrieval)</a:t>
            </a:r>
          </a:p>
          <a:p>
            <a:r>
              <a:rPr lang="en-US" dirty="0" smtClean="0"/>
              <a:t>Standard term storage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02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is the data kept?</a:t>
            </a:r>
          </a:p>
          <a:p>
            <a:pPr lvl="1"/>
            <a:r>
              <a:rPr lang="en-US" dirty="0" smtClean="0"/>
              <a:t>Methods</a:t>
            </a:r>
          </a:p>
          <a:p>
            <a:pPr lvl="1"/>
            <a:r>
              <a:rPr lang="en-US" dirty="0" smtClean="0"/>
              <a:t>Formats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026010"/>
      </p:ext>
    </p:extLst>
  </p:cSld>
  <p:clrMapOvr>
    <a:masterClrMapping/>
  </p:clrMapOvr>
</p:sld>
</file>

<file path=ppt/theme/theme1.xml><?xml version="1.0" encoding="utf-8"?>
<a:theme xmlns:a="http://schemas.openxmlformats.org/drawingml/2006/main" name="SSWUG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1085</TotalTime>
  <Words>1183</Words>
  <Application>Microsoft Macintosh PowerPoint</Application>
  <PresentationFormat>On-screen Show (16:9)</PresentationFormat>
  <Paragraphs>250</Paragraphs>
  <Slides>45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9" baseType="lpstr">
      <vt:lpstr>Calibri</vt:lpstr>
      <vt:lpstr>Times New Roman</vt:lpstr>
      <vt:lpstr>Arial</vt:lpstr>
      <vt:lpstr>SSWUGTheme1</vt:lpstr>
      <vt:lpstr>MySQL Architecture Options</vt:lpstr>
      <vt:lpstr>Who am I?</vt:lpstr>
      <vt:lpstr>WHAT IS A DATABASE?</vt:lpstr>
      <vt:lpstr>GOALS OF A DATABASE </vt:lpstr>
      <vt:lpstr>Data is safely stored</vt:lpstr>
      <vt:lpstr>We can retrieve our data</vt:lpstr>
      <vt:lpstr>Systematic/repeatable functionality</vt:lpstr>
      <vt:lpstr>It’s as fast as possible</vt:lpstr>
      <vt:lpstr>STORAGE</vt:lpstr>
      <vt:lpstr>STORAGE ENGINES</vt:lpstr>
      <vt:lpstr>HOW DATA’S BEEN STORED</vt:lpstr>
      <vt:lpstr>MODERN DATA STORAGE CONCERNS</vt:lpstr>
      <vt:lpstr>STORAGE TYPES</vt:lpstr>
      <vt:lpstr>MYISAM</vt:lpstr>
      <vt:lpstr>INNODB</vt:lpstr>
      <vt:lpstr>CSV</vt:lpstr>
      <vt:lpstr>MEMORY</vt:lpstr>
      <vt:lpstr>NDB</vt:lpstr>
      <vt:lpstr>STORAGE ENGINE COMPARISONS</vt:lpstr>
      <vt:lpstr>CLUSTER SOLUTIONS</vt:lpstr>
      <vt:lpstr>MYSQL CLUSTER</vt:lpstr>
      <vt:lpstr>GALERA CLUSTER</vt:lpstr>
      <vt:lpstr>REPLICATION SOLUTIONS</vt:lpstr>
      <vt:lpstr>MASTER/SLAVE</vt:lpstr>
      <vt:lpstr>MASTER/MASTER</vt:lpstr>
      <vt:lpstr>PERFORMANCE ENHANCEMENTS</vt:lpstr>
      <vt:lpstr>READ/WRITE SPLITS</vt:lpstr>
      <vt:lpstr>REPORTING/BACKUP SPLITS</vt:lpstr>
      <vt:lpstr>IOPS</vt:lpstr>
      <vt:lpstr>Speed</vt:lpstr>
      <vt:lpstr>MEMORY</vt:lpstr>
      <vt:lpstr>HIGH AVAILABILITY</vt:lpstr>
      <vt:lpstr>FAILOVER</vt:lpstr>
      <vt:lpstr>Stand Alone</vt:lpstr>
      <vt:lpstr>Master/Slave</vt:lpstr>
      <vt:lpstr>Master/Master</vt:lpstr>
      <vt:lpstr>MySQL Cluster</vt:lpstr>
      <vt:lpstr>Galera Cluster</vt:lpstr>
      <vt:lpstr>DATA REDUNDANCY</vt:lpstr>
      <vt:lpstr>Stand Alone</vt:lpstr>
      <vt:lpstr>Master/Slave</vt:lpstr>
      <vt:lpstr>Master/Master</vt:lpstr>
      <vt:lpstr>MySQL Cluster</vt:lpstr>
      <vt:lpstr>Galera Cluster</vt:lpstr>
      <vt:lpstr>SO, WHAT’S BEST?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Kelley Bjella</dc:creator>
  <cp:lastModifiedBy>Charleste King</cp:lastModifiedBy>
  <cp:revision>35</cp:revision>
  <cp:lastPrinted>2015-11-03T17:48:55Z</cp:lastPrinted>
  <dcterms:created xsi:type="dcterms:W3CDTF">2015-09-29T21:22:11Z</dcterms:created>
  <dcterms:modified xsi:type="dcterms:W3CDTF">2015-11-03T18:18:38Z</dcterms:modified>
</cp:coreProperties>
</file>