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16256000"/>
  <p:notesSz cx="9144000" cy="6858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0806"/>
    <a:srgbClr val="002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89"/>
  </p:normalViewPr>
  <p:slideViewPr>
    <p:cSldViewPr snapToGrid="0" snapToObjects="1">
      <p:cViewPr>
        <p:scale>
          <a:sx n="43" d="100"/>
          <a:sy n="43" d="100"/>
        </p:scale>
        <p:origin x="3008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A408-0D6F-3D42-843A-B70240E2FB08}" type="datetimeFigureOut">
              <a:rPr lang="nb-NO" smtClean="0"/>
              <a:t>29.04.2020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48AB-54AC-8A4A-B690-7BDCF362CD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503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A408-0D6F-3D42-843A-B70240E2FB08}" type="datetimeFigureOut">
              <a:rPr lang="nb-NO" smtClean="0"/>
              <a:t>29.04.2020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48AB-54AC-8A4A-B690-7BDCF362CD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876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A408-0D6F-3D42-843A-B70240E2FB08}" type="datetimeFigureOut">
              <a:rPr lang="nb-NO" smtClean="0"/>
              <a:t>29.04.2020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48AB-54AC-8A4A-B690-7BDCF362CD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528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A408-0D6F-3D42-843A-B70240E2FB08}" type="datetimeFigureOut">
              <a:rPr lang="nb-NO" smtClean="0"/>
              <a:t>29.04.2020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48AB-54AC-8A4A-B690-7BDCF362CD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198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A408-0D6F-3D42-843A-B70240E2FB08}" type="datetimeFigureOut">
              <a:rPr lang="nb-NO" smtClean="0"/>
              <a:t>29.04.2020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48AB-54AC-8A4A-B690-7BDCF362CD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455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A408-0D6F-3D42-843A-B70240E2FB08}" type="datetimeFigureOut">
              <a:rPr lang="nb-NO" smtClean="0"/>
              <a:t>29.04.2020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48AB-54AC-8A4A-B690-7BDCF362CD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513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A408-0D6F-3D42-843A-B70240E2FB08}" type="datetimeFigureOut">
              <a:rPr lang="nb-NO" smtClean="0"/>
              <a:t>29.04.2020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48AB-54AC-8A4A-B690-7BDCF362CD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31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A408-0D6F-3D42-843A-B70240E2FB08}" type="datetimeFigureOut">
              <a:rPr lang="nb-NO" smtClean="0"/>
              <a:t>29.04.2020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48AB-54AC-8A4A-B690-7BDCF362CD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007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A408-0D6F-3D42-843A-B70240E2FB08}" type="datetimeFigureOut">
              <a:rPr lang="nb-NO" smtClean="0"/>
              <a:t>29.04.2020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48AB-54AC-8A4A-B690-7BDCF362CD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70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A408-0D6F-3D42-843A-B70240E2FB08}" type="datetimeFigureOut">
              <a:rPr lang="nb-NO" smtClean="0"/>
              <a:t>29.04.2020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48AB-54AC-8A4A-B690-7BDCF362CD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04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A408-0D6F-3D42-843A-B70240E2FB08}" type="datetimeFigureOut">
              <a:rPr lang="nb-NO" smtClean="0"/>
              <a:t>29.04.2020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48AB-54AC-8A4A-B690-7BDCF362CD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547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0A408-0D6F-3D42-843A-B70240E2FB08}" type="datetimeFigureOut">
              <a:rPr lang="nb-NO" smtClean="0"/>
              <a:t>29.04.2020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248AB-54AC-8A4A-B690-7BDCF362CD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131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08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6F99B50F-FF7B-DC4E-80E4-C03F7CC24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7739360" y="10549844"/>
            <a:ext cx="9144000" cy="3924769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A1546D20-6313-484C-9CCB-CF61EBD89BC6}"/>
              </a:ext>
            </a:extLst>
          </p:cNvPr>
          <p:cNvSpPr/>
          <p:nvPr/>
        </p:nvSpPr>
        <p:spPr>
          <a:xfrm>
            <a:off x="274320" y="1680956"/>
            <a:ext cx="5852160" cy="5192701"/>
          </a:xfrm>
          <a:prstGeom prst="rect">
            <a:avLst/>
          </a:prstGeom>
          <a:solidFill>
            <a:schemeClr val="bg1"/>
          </a:solidFill>
          <a:ln>
            <a:solidFill>
              <a:srgbClr val="790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B20DA61E-7446-504B-AC63-C7016BC01C26}"/>
              </a:ext>
            </a:extLst>
          </p:cNvPr>
          <p:cNvSpPr/>
          <p:nvPr/>
        </p:nvSpPr>
        <p:spPr>
          <a:xfrm>
            <a:off x="274320" y="7065101"/>
            <a:ext cx="5852160" cy="2993578"/>
          </a:xfrm>
          <a:prstGeom prst="rect">
            <a:avLst/>
          </a:prstGeom>
          <a:solidFill>
            <a:schemeClr val="bg1"/>
          </a:solidFill>
          <a:ln>
            <a:solidFill>
              <a:srgbClr val="790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45B24DA1-BC92-5A46-8CCC-CC84C48E8F58}"/>
              </a:ext>
            </a:extLst>
          </p:cNvPr>
          <p:cNvSpPr/>
          <p:nvPr/>
        </p:nvSpPr>
        <p:spPr>
          <a:xfrm>
            <a:off x="243840" y="10237082"/>
            <a:ext cx="5882640" cy="5731204"/>
          </a:xfrm>
          <a:prstGeom prst="rect">
            <a:avLst/>
          </a:prstGeom>
          <a:solidFill>
            <a:schemeClr val="bg1"/>
          </a:solidFill>
          <a:ln>
            <a:solidFill>
              <a:srgbClr val="790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xmlns="" id="{76453513-1AAC-FA41-95BA-5D7621CDF38A}"/>
              </a:ext>
            </a:extLst>
          </p:cNvPr>
          <p:cNvSpPr/>
          <p:nvPr/>
        </p:nvSpPr>
        <p:spPr>
          <a:xfrm>
            <a:off x="242189" y="256944"/>
            <a:ext cx="11675492" cy="1199606"/>
          </a:xfrm>
          <a:prstGeom prst="rect">
            <a:avLst/>
          </a:prstGeom>
          <a:solidFill>
            <a:schemeClr val="bg1"/>
          </a:solidFill>
          <a:ln>
            <a:solidFill>
              <a:srgbClr val="790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xmlns="" id="{A501CF3C-506D-C84E-A2CD-E72A0FC308C1}"/>
              </a:ext>
            </a:extLst>
          </p:cNvPr>
          <p:cNvSpPr/>
          <p:nvPr/>
        </p:nvSpPr>
        <p:spPr>
          <a:xfrm>
            <a:off x="6339838" y="1680955"/>
            <a:ext cx="5577842" cy="5187105"/>
          </a:xfrm>
          <a:prstGeom prst="rect">
            <a:avLst/>
          </a:prstGeom>
          <a:solidFill>
            <a:schemeClr val="bg1"/>
          </a:solidFill>
          <a:ln>
            <a:solidFill>
              <a:srgbClr val="790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46C81587-4AE7-EA41-83CD-54E5B1DE026E}"/>
              </a:ext>
            </a:extLst>
          </p:cNvPr>
          <p:cNvSpPr/>
          <p:nvPr/>
        </p:nvSpPr>
        <p:spPr>
          <a:xfrm>
            <a:off x="6339838" y="7082393"/>
            <a:ext cx="5577842" cy="7622324"/>
          </a:xfrm>
          <a:prstGeom prst="rect">
            <a:avLst/>
          </a:prstGeom>
          <a:solidFill>
            <a:schemeClr val="bg1"/>
          </a:solidFill>
          <a:ln>
            <a:solidFill>
              <a:srgbClr val="790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xmlns="" id="{F0E595B1-795B-4E43-B41B-D119C051807A}"/>
              </a:ext>
            </a:extLst>
          </p:cNvPr>
          <p:cNvSpPr/>
          <p:nvPr/>
        </p:nvSpPr>
        <p:spPr>
          <a:xfrm>
            <a:off x="6370320" y="14859035"/>
            <a:ext cx="5547360" cy="1109251"/>
          </a:xfrm>
          <a:prstGeom prst="rect">
            <a:avLst/>
          </a:prstGeom>
          <a:solidFill>
            <a:schemeClr val="bg1"/>
          </a:solidFill>
          <a:ln>
            <a:solidFill>
              <a:srgbClr val="790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xmlns="" id="{2DB800D7-92CE-5F49-A840-6F33ADE91D0E}"/>
              </a:ext>
            </a:extLst>
          </p:cNvPr>
          <p:cNvSpPr txBox="1"/>
          <p:nvPr/>
        </p:nvSpPr>
        <p:spPr>
          <a:xfrm>
            <a:off x="457198" y="2450773"/>
            <a:ext cx="5608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Social influence affects everyday life decisions, it is important to understand how and why that is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Previous neuroimaging studies have found that the posterior medial frontal cortex (</a:t>
            </a:r>
            <a:r>
              <a:rPr lang="en-GB" dirty="0" err="1"/>
              <a:t>pMFC</a:t>
            </a:r>
            <a:r>
              <a:rPr lang="en-GB" dirty="0"/>
              <a:t>), anterior insula and ventral striatum are involved in </a:t>
            </a:r>
            <a:r>
              <a:rPr lang="en-GB" dirty="0" smtClean="0"/>
              <a:t>both </a:t>
            </a:r>
            <a:r>
              <a:rPr lang="en-GB" dirty="0"/>
              <a:t>social conformity and reinforcement learning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/>
              <a:t>Klucharev</a:t>
            </a:r>
            <a:r>
              <a:rPr lang="en-GB" dirty="0"/>
              <a:t> et al., (2009) suggest a common neural mechanism for social conformity and reinforcement learning signalled by a reward prediction error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two processes have never been directly compared; no </a:t>
            </a:r>
            <a:r>
              <a:rPr lang="en-GB" dirty="0"/>
              <a:t>previous study has examined these two processes within the same participants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Activation overlaps based on </a:t>
            </a:r>
            <a:r>
              <a:rPr lang="en-GB" dirty="0" err="1"/>
              <a:t>univariate</a:t>
            </a:r>
            <a:r>
              <a:rPr lang="en-GB" dirty="0"/>
              <a:t> fMRI analysis cannot be considered strong evidence of a common neural mechanism (Woo et al., 2014)</a:t>
            </a:r>
          </a:p>
          <a:p>
            <a:endParaRPr lang="en-GB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xmlns="" id="{97C599E7-FB56-1644-8A63-6D2397328ED0}"/>
              </a:ext>
            </a:extLst>
          </p:cNvPr>
          <p:cNvSpPr txBox="1"/>
          <p:nvPr/>
        </p:nvSpPr>
        <p:spPr>
          <a:xfrm>
            <a:off x="1082037" y="1881436"/>
            <a:ext cx="423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Introduction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xmlns="" id="{14FE0C19-7F6A-A043-950F-E58EC11BAE46}"/>
              </a:ext>
            </a:extLst>
          </p:cNvPr>
          <p:cNvSpPr txBox="1"/>
          <p:nvPr/>
        </p:nvSpPr>
        <p:spPr>
          <a:xfrm>
            <a:off x="1759525" y="7202608"/>
            <a:ext cx="2881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Aim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xmlns="" id="{DD18D700-BB24-154B-9909-777E0903005D}"/>
              </a:ext>
            </a:extLst>
          </p:cNvPr>
          <p:cNvSpPr txBox="1"/>
          <p:nvPr/>
        </p:nvSpPr>
        <p:spPr>
          <a:xfrm>
            <a:off x="396240" y="7836862"/>
            <a:ext cx="5608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/>
              <a:t>To test the reinforcement learning hypothesis of social conformity by having the same sample of participants perform both a social conformity task and reinforcement learning tasks whilst in an fMRI scanner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/>
              <a:t>Use multi-voxel pattern analysis (MVPA) to more directly test this hypothesis</a:t>
            </a:r>
          </a:p>
          <a:p>
            <a:r>
              <a:rPr lang="en-GB"/>
              <a:t> </a:t>
            </a:r>
          </a:p>
          <a:p>
            <a:endParaRPr lang="en-GB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xmlns="" id="{CF097CE5-88C1-4842-BED5-C49290D69DE4}"/>
              </a:ext>
            </a:extLst>
          </p:cNvPr>
          <p:cNvSpPr txBox="1"/>
          <p:nvPr/>
        </p:nvSpPr>
        <p:spPr>
          <a:xfrm>
            <a:off x="1759525" y="10343979"/>
            <a:ext cx="2881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Method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xmlns="" id="{E9DC7616-5039-AA41-BB18-D363B0D816EA}"/>
              </a:ext>
            </a:extLst>
          </p:cNvPr>
          <p:cNvSpPr txBox="1"/>
          <p:nvPr/>
        </p:nvSpPr>
        <p:spPr>
          <a:xfrm>
            <a:off x="457198" y="11058642"/>
            <a:ext cx="5486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Participants</a:t>
            </a:r>
            <a:r>
              <a:rPr lang="en-GB" dirty="0"/>
              <a:t>: Twenty-five neurological healthy, British females (mean age = 22.1 years)</a:t>
            </a:r>
            <a:endParaRPr lang="nb-NO" dirty="0"/>
          </a:p>
          <a:p>
            <a:r>
              <a:rPr lang="en-GB" dirty="0"/>
              <a:t> </a:t>
            </a:r>
            <a:endParaRPr lang="nb-NO" dirty="0"/>
          </a:p>
          <a:p>
            <a:r>
              <a:rPr lang="en-GB" b="1" dirty="0"/>
              <a:t>Stimuli:</a:t>
            </a:r>
            <a:r>
              <a:rPr lang="en-GB" dirty="0"/>
              <a:t> 100 digital colour photographs of Caucasian females (the images were taken from the set used in the study by </a:t>
            </a:r>
            <a:r>
              <a:rPr lang="en-GB" dirty="0" err="1"/>
              <a:t>Klucharev</a:t>
            </a:r>
            <a:r>
              <a:rPr lang="en-GB" dirty="0"/>
              <a:t> et al., 2009). </a:t>
            </a:r>
            <a:endParaRPr lang="nb-NO" dirty="0"/>
          </a:p>
          <a:p>
            <a:r>
              <a:rPr lang="en-GB" dirty="0"/>
              <a:t> </a:t>
            </a:r>
            <a:endParaRPr lang="nb-NO" dirty="0"/>
          </a:p>
          <a:p>
            <a:r>
              <a:rPr lang="en-GB" b="1" dirty="0"/>
              <a:t>Procedure:</a:t>
            </a:r>
            <a:endParaRPr lang="nb-NO" dirty="0"/>
          </a:p>
          <a:p>
            <a:pPr lvl="0"/>
            <a:r>
              <a:rPr lang="en-GB" dirty="0"/>
              <a:t>fMRI scan session: reinforcement learning task and social conformity task</a:t>
            </a:r>
            <a:endParaRPr lang="nb-NO" dirty="0"/>
          </a:p>
          <a:p>
            <a:pPr lvl="0"/>
            <a:r>
              <a:rPr lang="en-GB" dirty="0"/>
              <a:t>Behavioural testing session: unexpected second social conformity task, without group rating (the difference between the ratings in the first and second conformity task was used to measure the behavioural conformity effect)</a:t>
            </a:r>
            <a:endParaRPr lang="nb-NO" dirty="0"/>
          </a:p>
          <a:p>
            <a:r>
              <a:rPr lang="en-GB" dirty="0"/>
              <a:t> </a:t>
            </a:r>
            <a:endParaRPr lang="nb-NO" dirty="0"/>
          </a:p>
          <a:p>
            <a:endParaRPr lang="nb-NO" dirty="0"/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xmlns="" id="{B4FFDD5A-7174-514C-99F4-6770AC258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299" y="1767085"/>
            <a:ext cx="2993966" cy="2967234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xmlns="" id="{31E5A15D-68B3-CB41-9F0D-9C1637C025E4}"/>
              </a:ext>
            </a:extLst>
          </p:cNvPr>
          <p:cNvSpPr txBox="1"/>
          <p:nvPr/>
        </p:nvSpPr>
        <p:spPr>
          <a:xfrm>
            <a:off x="6537960" y="1846941"/>
            <a:ext cx="160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Task: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xmlns="" id="{0A859BDD-6398-C04C-9549-456AF5C4D923}"/>
              </a:ext>
            </a:extLst>
          </p:cNvPr>
          <p:cNvSpPr txBox="1"/>
          <p:nvPr/>
        </p:nvSpPr>
        <p:spPr>
          <a:xfrm>
            <a:off x="8244256" y="7207980"/>
            <a:ext cx="171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Results</a:t>
            </a:r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xmlns="" id="{D0AAB5A9-7D51-1D49-99DD-147A7EA69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610" y="8101993"/>
            <a:ext cx="2782780" cy="2960485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xmlns="" id="{AB74673C-1763-C34F-A90E-FCCA9CBBAF3D}"/>
              </a:ext>
            </a:extLst>
          </p:cNvPr>
          <p:cNvSpPr/>
          <p:nvPr/>
        </p:nvSpPr>
        <p:spPr>
          <a:xfrm>
            <a:off x="9564487" y="8217180"/>
            <a:ext cx="322808" cy="25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xmlns="" id="{97F77552-AC1F-9E4C-B163-A5ECAB914DCB}"/>
              </a:ext>
            </a:extLst>
          </p:cNvPr>
          <p:cNvSpPr/>
          <p:nvPr/>
        </p:nvSpPr>
        <p:spPr>
          <a:xfrm>
            <a:off x="9531926" y="8807708"/>
            <a:ext cx="193965" cy="180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xmlns="" id="{BC17F810-59B7-EB47-9FFA-F7503B5A2289}"/>
              </a:ext>
            </a:extLst>
          </p:cNvPr>
          <p:cNvSpPr/>
          <p:nvPr/>
        </p:nvSpPr>
        <p:spPr>
          <a:xfrm flipH="1" flipV="1">
            <a:off x="9837881" y="10524715"/>
            <a:ext cx="248676" cy="161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xmlns="" id="{711803FE-8BD0-9249-BBCC-13E8E59A632B}"/>
              </a:ext>
            </a:extLst>
          </p:cNvPr>
          <p:cNvSpPr/>
          <p:nvPr/>
        </p:nvSpPr>
        <p:spPr>
          <a:xfrm flipV="1">
            <a:off x="9531926" y="9435365"/>
            <a:ext cx="239209" cy="210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xmlns="" id="{86556B2B-8619-094C-B825-A1C7C7F3D6A0}"/>
              </a:ext>
            </a:extLst>
          </p:cNvPr>
          <p:cNvSpPr txBox="1"/>
          <p:nvPr/>
        </p:nvSpPr>
        <p:spPr>
          <a:xfrm>
            <a:off x="6420728" y="7661793"/>
            <a:ext cx="3013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Univariate</a:t>
            </a:r>
            <a:r>
              <a:rPr lang="en-GB" b="1" dirty="0"/>
              <a:t> results: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xmlns="" id="{92176890-78A4-D343-B7DE-62AB1A9ADE51}"/>
              </a:ext>
            </a:extLst>
          </p:cNvPr>
          <p:cNvSpPr txBox="1"/>
          <p:nvPr/>
        </p:nvSpPr>
        <p:spPr>
          <a:xfrm>
            <a:off x="6354995" y="11133346"/>
            <a:ext cx="3778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Correlation-based </a:t>
            </a:r>
            <a:r>
              <a:rPr lang="en-GB" b="1" dirty="0" smtClean="0"/>
              <a:t>MVPA</a:t>
            </a:r>
            <a:r>
              <a:rPr lang="en-GB" b="1" dirty="0"/>
              <a:t>: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xmlns="" id="{D7435FA3-533E-3C42-AB91-EB0E9589D5D9}"/>
              </a:ext>
            </a:extLst>
          </p:cNvPr>
          <p:cNvSpPr/>
          <p:nvPr/>
        </p:nvSpPr>
        <p:spPr>
          <a:xfrm>
            <a:off x="6650876" y="4519382"/>
            <a:ext cx="322808" cy="25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xmlns="" id="{28045BAF-2BFB-DB4E-82B9-37FE57833296}"/>
              </a:ext>
            </a:extLst>
          </p:cNvPr>
          <p:cNvSpPr txBox="1"/>
          <p:nvPr/>
        </p:nvSpPr>
        <p:spPr>
          <a:xfrm>
            <a:off x="7482839" y="14890440"/>
            <a:ext cx="329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Conclusion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xmlns="" id="{D01CCBFB-2BFA-8D4E-B3DA-BB6DB320A61E}"/>
              </a:ext>
            </a:extLst>
          </p:cNvPr>
          <p:cNvSpPr txBox="1"/>
          <p:nvPr/>
        </p:nvSpPr>
        <p:spPr>
          <a:xfrm>
            <a:off x="6420728" y="15339252"/>
            <a:ext cx="541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No </a:t>
            </a:r>
            <a:r>
              <a:rPr lang="nb-NO" dirty="0" err="1"/>
              <a:t>clear</a:t>
            </a:r>
            <a:r>
              <a:rPr lang="nb-NO" dirty="0"/>
              <a:t> </a:t>
            </a:r>
            <a:r>
              <a:rPr lang="nb-NO" dirty="0" err="1"/>
              <a:t>evidence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 </a:t>
            </a:r>
            <a:r>
              <a:rPr lang="nb-NO" dirty="0" err="1"/>
              <a:t>common</a:t>
            </a:r>
            <a:r>
              <a:rPr lang="nb-NO" dirty="0"/>
              <a:t> neural </a:t>
            </a:r>
            <a:r>
              <a:rPr lang="nb-NO" dirty="0" err="1"/>
              <a:t>mechanism</a:t>
            </a:r>
            <a:r>
              <a:rPr lang="nb-NO" dirty="0"/>
              <a:t> for </a:t>
            </a:r>
            <a:r>
              <a:rPr lang="nb-NO" dirty="0" err="1"/>
              <a:t>social</a:t>
            </a:r>
            <a:r>
              <a:rPr lang="nb-NO" dirty="0"/>
              <a:t> </a:t>
            </a:r>
            <a:r>
              <a:rPr lang="nb-NO" dirty="0" err="1"/>
              <a:t>conformity</a:t>
            </a:r>
            <a:r>
              <a:rPr lang="nb-NO" dirty="0"/>
              <a:t> and </a:t>
            </a:r>
            <a:r>
              <a:rPr lang="nb-NO" dirty="0" err="1"/>
              <a:t>reinforcment</a:t>
            </a:r>
            <a:r>
              <a:rPr lang="nb-NO" dirty="0"/>
              <a:t> </a:t>
            </a:r>
            <a:r>
              <a:rPr lang="nb-NO" dirty="0" err="1"/>
              <a:t>learning</a:t>
            </a:r>
            <a:endParaRPr lang="nb-NO" dirty="0"/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xmlns="" id="{EF37C142-3543-0A4B-AA48-7A04DB632583}"/>
              </a:ext>
            </a:extLst>
          </p:cNvPr>
          <p:cNvSpPr txBox="1"/>
          <p:nvPr/>
        </p:nvSpPr>
        <p:spPr>
          <a:xfrm>
            <a:off x="484377" y="603927"/>
            <a:ext cx="11352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Testing the </a:t>
            </a:r>
            <a:r>
              <a:rPr lang="en-GB" sz="3200" dirty="0" smtClean="0"/>
              <a:t>reinforcement </a:t>
            </a:r>
            <a:r>
              <a:rPr lang="en-GB" sz="3200" dirty="0"/>
              <a:t>learning hypothesis of social conformity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xmlns="" id="{E83955D3-5C89-8145-A2D2-59CCF30BE6BA}"/>
              </a:ext>
            </a:extLst>
          </p:cNvPr>
          <p:cNvSpPr txBox="1"/>
          <p:nvPr/>
        </p:nvSpPr>
        <p:spPr>
          <a:xfrm>
            <a:off x="3012572" y="1049799"/>
            <a:ext cx="6296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Marie </a:t>
            </a:r>
            <a:r>
              <a:rPr lang="nb-NO" dirty="0" err="1"/>
              <a:t>Levorsen</a:t>
            </a:r>
            <a:r>
              <a:rPr lang="nb-NO" dirty="0"/>
              <a:t>, </a:t>
            </a:r>
            <a:r>
              <a:rPr lang="nb-NO" dirty="0" err="1"/>
              <a:t>Ayahito</a:t>
            </a:r>
            <a:r>
              <a:rPr lang="nb-NO" dirty="0"/>
              <a:t> Ito, </a:t>
            </a:r>
            <a:r>
              <a:rPr lang="nb-NO" dirty="0" err="1"/>
              <a:t>Shinsuke</a:t>
            </a:r>
            <a:r>
              <a:rPr lang="nb-NO" dirty="0"/>
              <a:t> Suzuki &amp; </a:t>
            </a:r>
            <a:r>
              <a:rPr lang="nb-NO" dirty="0" err="1"/>
              <a:t>Keise</a:t>
            </a:r>
            <a:r>
              <a:rPr lang="nb-NO" dirty="0"/>
              <a:t> </a:t>
            </a:r>
            <a:r>
              <a:rPr lang="nb-NO" dirty="0" err="1"/>
              <a:t>Izuma</a:t>
            </a:r>
            <a:r>
              <a:rPr lang="nb-NO" dirty="0"/>
              <a:t> </a:t>
            </a:r>
          </a:p>
        </p:txBody>
      </p:sp>
      <p:pic>
        <p:nvPicPr>
          <p:cNvPr id="41" name="Bilde 40">
            <a:extLst>
              <a:ext uri="{FF2B5EF4-FFF2-40B4-BE49-F238E27FC236}">
                <a16:creationId xmlns:a16="http://schemas.microsoft.com/office/drawing/2014/main" xmlns="" id="{36C72B8F-3BBE-D346-BB38-2E52CD830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5028" y="365907"/>
            <a:ext cx="1346200" cy="30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561" y="4881060"/>
            <a:ext cx="1827442" cy="1815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90" y="11464332"/>
            <a:ext cx="2860019" cy="31405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9840" y="4667491"/>
            <a:ext cx="280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Correlation-based MVPA: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686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1103</TotalTime>
  <Words>222</Words>
  <Application>Microsoft Macintosh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Office-tema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Office-bruker</dc:creator>
  <cp:lastModifiedBy>Levorsen M.</cp:lastModifiedBy>
  <cp:revision>19</cp:revision>
  <dcterms:created xsi:type="dcterms:W3CDTF">2020-04-29T16:09:27Z</dcterms:created>
  <dcterms:modified xsi:type="dcterms:W3CDTF">2020-04-30T10:39:34Z</dcterms:modified>
</cp:coreProperties>
</file>