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Ex2.xml" ContentType="application/vnd.ms-office.chartex+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Ex3.xml" ContentType="application/vnd.ms-office.chartex+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79"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nsing, Ashley N" initials="MAN" lastIdx="1" clrIdx="0">
    <p:extLst>
      <p:ext uri="{19B8F6BF-5375-455C-9EA6-DF929625EA0E}">
        <p15:presenceInfo xmlns:p15="http://schemas.microsoft.com/office/powerpoint/2012/main" userId="S-1-5-21-1181503474-2084067273-1905203885-22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8" d="100"/>
          <a:sy n="28" d="100"/>
        </p:scale>
        <p:origin x="1032"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NULL" TargetMode="External"/><Relationship Id="rId4" Type="http://schemas.openxmlformats.org/officeDocument/2006/relationships/themeOverride" Target="../theme/themeOverride1.xm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NULL" TargetMode="External"/><Relationship Id="rId4" Type="http://schemas.openxmlformats.org/officeDocument/2006/relationships/themeOverride" Target="../theme/themeOverride2.xml"/></Relationships>
</file>

<file path=ppt/charts/_rels/chartEx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NULL"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lvl ptCount="405">
          <cx:pt idx="0">1</cx:pt>
          <cx:pt idx="1">1</cx:pt>
          <cx:pt idx="2">1</cx:pt>
          <cx:pt idx="3">1</cx:pt>
          <cx:pt idx="4">1</cx:pt>
          <cx:pt idx="5">1</cx:pt>
          <cx:pt idx="6">1</cx:pt>
          <cx:pt idx="7">1</cx:pt>
          <cx:pt idx="8">1</cx:pt>
          <cx:pt idx="9">1</cx:pt>
          <cx:pt idx="10">1</cx:pt>
          <cx:pt idx="11">1</cx:pt>
          <cx:pt idx="12">1</cx:pt>
          <cx:pt idx="13">1</cx:pt>
          <cx:pt idx="14">1</cx:pt>
          <cx:pt idx="15">1</cx:pt>
          <cx:pt idx="16">1</cx:pt>
          <cx:pt idx="17">1</cx:pt>
          <cx:pt idx="18">1</cx:pt>
          <cx:pt idx="19">1</cx:pt>
          <cx:pt idx="20">1</cx:pt>
          <cx:pt idx="21">1</cx:pt>
          <cx:pt idx="22">1</cx:pt>
          <cx:pt idx="23">1</cx:pt>
          <cx:pt idx="24">1</cx:pt>
          <cx:pt idx="25">1</cx:pt>
          <cx:pt idx="26">1</cx:pt>
          <cx:pt idx="27">1</cx:pt>
          <cx:pt idx="28">1</cx:pt>
          <cx:pt idx="29">1</cx:pt>
          <cx:pt idx="30">1</cx:pt>
          <cx:pt idx="31">1</cx:pt>
          <cx:pt idx="32">1</cx:pt>
          <cx:pt idx="33">1</cx:pt>
          <cx:pt idx="34">1</cx:pt>
          <cx:pt idx="35">1</cx:pt>
          <cx:pt idx="36">1</cx:pt>
          <cx:pt idx="37">1</cx:pt>
          <cx:pt idx="38">1</cx:pt>
          <cx:pt idx="39">1</cx:pt>
          <cx:pt idx="40">1</cx:pt>
          <cx:pt idx="41">1</cx:pt>
          <cx:pt idx="42">1</cx:pt>
          <cx:pt idx="43">1</cx:pt>
          <cx:pt idx="44">1</cx:pt>
          <cx:pt idx="45">1</cx:pt>
          <cx:pt idx="46">1</cx:pt>
          <cx:pt idx="47">2</cx:pt>
          <cx:pt idx="48">2</cx:pt>
          <cx:pt idx="49">2</cx:pt>
          <cx:pt idx="50">2</cx:pt>
          <cx:pt idx="51">2</cx:pt>
          <cx:pt idx="52">2</cx:pt>
          <cx:pt idx="53">2</cx:pt>
          <cx:pt idx="54">2</cx:pt>
          <cx:pt idx="55">2</cx:pt>
          <cx:pt idx="56">2</cx:pt>
          <cx:pt idx="57">2</cx:pt>
          <cx:pt idx="58">2</cx:pt>
          <cx:pt idx="59">2</cx:pt>
          <cx:pt idx="60">2</cx:pt>
          <cx:pt idx="61">2</cx:pt>
          <cx:pt idx="62">2</cx:pt>
          <cx:pt idx="63">2</cx:pt>
          <cx:pt idx="64">2</cx:pt>
          <cx:pt idx="65">2</cx:pt>
          <cx:pt idx="66">2</cx:pt>
          <cx:pt idx="67">2</cx:pt>
          <cx:pt idx="68">2</cx:pt>
          <cx:pt idx="69">2</cx:pt>
          <cx:pt idx="70">2</cx:pt>
          <cx:pt idx="71">2</cx:pt>
          <cx:pt idx="72">2</cx:pt>
          <cx:pt idx="73">2</cx:pt>
          <cx:pt idx="74">2</cx:pt>
          <cx:pt idx="75">2</cx:pt>
          <cx:pt idx="76">2</cx:pt>
          <cx:pt idx="77">2</cx:pt>
          <cx:pt idx="78">2</cx:pt>
          <cx:pt idx="79">2</cx:pt>
          <cx:pt idx="80">2</cx:pt>
          <cx:pt idx="81">2</cx:pt>
          <cx:pt idx="82">2</cx:pt>
          <cx:pt idx="83">2</cx:pt>
          <cx:pt idx="84">2</cx:pt>
          <cx:pt idx="85">2</cx:pt>
          <cx:pt idx="86">2</cx:pt>
          <cx:pt idx="87">2</cx:pt>
          <cx:pt idx="88">2</cx:pt>
          <cx:pt idx="89">2</cx:pt>
          <cx:pt idx="90">2</cx:pt>
          <cx:pt idx="91">3</cx:pt>
          <cx:pt idx="92">3</cx:pt>
          <cx:pt idx="93">3</cx:pt>
          <cx:pt idx="94">3</cx:pt>
          <cx:pt idx="95">3</cx:pt>
          <cx:pt idx="96">3</cx:pt>
          <cx:pt idx="97">3</cx:pt>
          <cx:pt idx="98">3</cx:pt>
          <cx:pt idx="99">3</cx:pt>
          <cx:pt idx="100">3</cx:pt>
          <cx:pt idx="101">3</cx:pt>
          <cx:pt idx="102">3</cx:pt>
          <cx:pt idx="103">3</cx:pt>
          <cx:pt idx="104">3</cx:pt>
          <cx:pt idx="105">3</cx:pt>
          <cx:pt idx="106">3</cx:pt>
          <cx:pt idx="107">3</cx:pt>
          <cx:pt idx="108">3</cx:pt>
          <cx:pt idx="109">3</cx:pt>
          <cx:pt idx="110">3</cx:pt>
          <cx:pt idx="111">3</cx:pt>
          <cx:pt idx="112">3</cx:pt>
          <cx:pt idx="113">3</cx:pt>
          <cx:pt idx="114">3</cx:pt>
          <cx:pt idx="115">3</cx:pt>
          <cx:pt idx="116">3</cx:pt>
          <cx:pt idx="117">3</cx:pt>
          <cx:pt idx="118">3</cx:pt>
          <cx:pt idx="119">3</cx:pt>
          <cx:pt idx="120">4</cx:pt>
          <cx:pt idx="121">4</cx:pt>
          <cx:pt idx="122">4</cx:pt>
          <cx:pt idx="123">4</cx:pt>
          <cx:pt idx="124">4</cx:pt>
          <cx:pt idx="125">4</cx:pt>
          <cx:pt idx="126">4</cx:pt>
          <cx:pt idx="127">4</cx:pt>
          <cx:pt idx="128">4</cx:pt>
          <cx:pt idx="129">4</cx:pt>
          <cx:pt idx="130">4</cx:pt>
          <cx:pt idx="131">4</cx:pt>
          <cx:pt idx="132">4</cx:pt>
          <cx:pt idx="133">4</cx:pt>
          <cx:pt idx="134">4</cx:pt>
          <cx:pt idx="135">4</cx:pt>
          <cx:pt idx="136">4</cx:pt>
          <cx:pt idx="137">4</cx:pt>
          <cx:pt idx="138">4</cx:pt>
          <cx:pt idx="139">4</cx:pt>
          <cx:pt idx="140">4</cx:pt>
          <cx:pt idx="141">4</cx:pt>
          <cx:pt idx="142">4</cx:pt>
          <cx:pt idx="143">4</cx:pt>
          <cx:pt idx="144">4</cx:pt>
          <cx:pt idx="145">4</cx:pt>
          <cx:pt idx="146">4</cx:pt>
          <cx:pt idx="147">4</cx:pt>
          <cx:pt idx="148">4</cx:pt>
          <cx:pt idx="149">4</cx:pt>
          <cx:pt idx="150">4</cx:pt>
          <cx:pt idx="151">4</cx:pt>
          <cx:pt idx="152">4</cx:pt>
          <cx:pt idx="153">4</cx:pt>
          <cx:pt idx="154">4</cx:pt>
          <cx:pt idx="155">4</cx:pt>
          <cx:pt idx="156">4</cx:pt>
          <cx:pt idx="157">4</cx:pt>
          <cx:pt idx="158">4</cx:pt>
          <cx:pt idx="159">4</cx:pt>
          <cx:pt idx="160">4</cx:pt>
          <cx:pt idx="161">4</cx:pt>
          <cx:pt idx="162">4</cx:pt>
          <cx:pt idx="163">4</cx:pt>
          <cx:pt idx="164">4</cx:pt>
          <cx:pt idx="165">4</cx:pt>
          <cx:pt idx="166">4</cx:pt>
          <cx:pt idx="167">4</cx:pt>
          <cx:pt idx="168">4</cx:pt>
          <cx:pt idx="169">4</cx:pt>
          <cx:pt idx="170">4</cx:pt>
          <cx:pt idx="171">4</cx:pt>
          <cx:pt idx="172">4</cx:pt>
          <cx:pt idx="173">4</cx:pt>
          <cx:pt idx="174">4</cx:pt>
          <cx:pt idx="175">4</cx:pt>
          <cx:pt idx="176">4</cx:pt>
          <cx:pt idx="177">4</cx:pt>
          <cx:pt idx="178">4</cx:pt>
          <cx:pt idx="179">4</cx:pt>
          <cx:pt idx="180">4</cx:pt>
          <cx:pt idx="181">4</cx:pt>
          <cx:pt idx="182">4</cx:pt>
          <cx:pt idx="183">4</cx:pt>
          <cx:pt idx="184">4</cx:pt>
          <cx:pt idx="185">4</cx:pt>
          <cx:pt idx="186">4</cx:pt>
          <cx:pt idx="187">4</cx:pt>
          <cx:pt idx="188">4</cx:pt>
          <cx:pt idx="189">4</cx:pt>
          <cx:pt idx="190">4</cx:pt>
          <cx:pt idx="191">4</cx:pt>
          <cx:pt idx="192">4</cx:pt>
          <cx:pt idx="193">4</cx:pt>
          <cx:pt idx="194">4</cx:pt>
          <cx:pt idx="195">4</cx:pt>
          <cx:pt idx="196">4</cx:pt>
          <cx:pt idx="197">4</cx:pt>
          <cx:pt idx="198">4</cx:pt>
          <cx:pt idx="199">4</cx:pt>
          <cx:pt idx="200">4</cx:pt>
          <cx:pt idx="201">4</cx:pt>
          <cx:pt idx="202">4</cx:pt>
          <cx:pt idx="203">4</cx:pt>
          <cx:pt idx="204">4</cx:pt>
          <cx:pt idx="205">4</cx:pt>
          <cx:pt idx="206">4</cx:pt>
          <cx:pt idx="207">4</cx:pt>
          <cx:pt idx="208">4</cx:pt>
          <cx:pt idx="209">4</cx:pt>
          <cx:pt idx="210">4</cx:pt>
          <cx:pt idx="211">4</cx:pt>
          <cx:pt idx="212">4</cx:pt>
          <cx:pt idx="213">4</cx:pt>
          <cx:pt idx="214">4</cx:pt>
          <cx:pt idx="215">4</cx:pt>
          <cx:pt idx="216">4</cx:pt>
          <cx:pt idx="217">4</cx:pt>
          <cx:pt idx="218">4</cx:pt>
          <cx:pt idx="219">4</cx:pt>
          <cx:pt idx="220">4</cx:pt>
          <cx:pt idx="221">4</cx:pt>
          <cx:pt idx="222">4</cx:pt>
          <cx:pt idx="223">4</cx:pt>
          <cx:pt idx="224">4</cx:pt>
          <cx:pt idx="225">4</cx:pt>
          <cx:pt idx="226">4</cx:pt>
          <cx:pt idx="227">4</cx:pt>
          <cx:pt idx="228">4</cx:pt>
          <cx:pt idx="229">4</cx:pt>
          <cx:pt idx="230">4</cx:pt>
          <cx:pt idx="231">4</cx:pt>
          <cx:pt idx="232">4</cx:pt>
          <cx:pt idx="233">4</cx:pt>
          <cx:pt idx="234">4</cx:pt>
          <cx:pt idx="235">4</cx:pt>
          <cx:pt idx="236">4</cx:pt>
          <cx:pt idx="237">4</cx:pt>
          <cx:pt idx="238">4</cx:pt>
          <cx:pt idx="239">4</cx:pt>
          <cx:pt idx="240">4</cx:pt>
          <cx:pt idx="241">4</cx:pt>
          <cx:pt idx="242">4</cx:pt>
          <cx:pt idx="243">4</cx:pt>
          <cx:pt idx="244">4</cx:pt>
          <cx:pt idx="245">4</cx:pt>
          <cx:pt idx="246">4</cx:pt>
          <cx:pt idx="247">4</cx:pt>
          <cx:pt idx="248">4</cx:pt>
          <cx:pt idx="249">4</cx:pt>
          <cx:pt idx="250">4</cx:pt>
          <cx:pt idx="251">4</cx:pt>
          <cx:pt idx="252">4</cx:pt>
          <cx:pt idx="253">4</cx:pt>
          <cx:pt idx="254">4</cx:pt>
          <cx:pt idx="255">4</cx:pt>
          <cx:pt idx="256">4</cx:pt>
          <cx:pt idx="257">4</cx:pt>
          <cx:pt idx="258">4</cx:pt>
          <cx:pt idx="259">4</cx:pt>
          <cx:pt idx="260">4</cx:pt>
          <cx:pt idx="261">4</cx:pt>
          <cx:pt idx="262">4</cx:pt>
          <cx:pt idx="263">4</cx:pt>
          <cx:pt idx="264">4</cx:pt>
          <cx:pt idx="265">4</cx:pt>
          <cx:pt idx="266">4</cx:pt>
          <cx:pt idx="267">4</cx:pt>
          <cx:pt idx="268">4</cx:pt>
          <cx:pt idx="269">4</cx:pt>
          <cx:pt idx="270">4</cx:pt>
          <cx:pt idx="271">4</cx:pt>
          <cx:pt idx="272">4</cx:pt>
          <cx:pt idx="273">4</cx:pt>
          <cx:pt idx="274">4</cx:pt>
          <cx:pt idx="275">4</cx:pt>
          <cx:pt idx="276">4</cx:pt>
          <cx:pt idx="277">4</cx:pt>
          <cx:pt idx="278">4</cx:pt>
          <cx:pt idx="279">5</cx:pt>
          <cx:pt idx="280">5</cx:pt>
          <cx:pt idx="281">5</cx:pt>
          <cx:pt idx="282">5</cx:pt>
          <cx:pt idx="283">5</cx:pt>
          <cx:pt idx="284">5</cx:pt>
          <cx:pt idx="285">5</cx:pt>
          <cx:pt idx="286">5</cx:pt>
          <cx:pt idx="287">5</cx:pt>
          <cx:pt idx="288">5</cx:pt>
          <cx:pt idx="289">5</cx:pt>
          <cx:pt idx="290">5</cx:pt>
          <cx:pt idx="291">5</cx:pt>
          <cx:pt idx="292">5</cx:pt>
          <cx:pt idx="293">5</cx:pt>
          <cx:pt idx="294">5</cx:pt>
          <cx:pt idx="295">5</cx:pt>
          <cx:pt idx="296">5</cx:pt>
          <cx:pt idx="297">5</cx:pt>
          <cx:pt idx="298">5</cx:pt>
          <cx:pt idx="299">5</cx:pt>
          <cx:pt idx="300">5</cx:pt>
          <cx:pt idx="301">5</cx:pt>
          <cx:pt idx="302">5</cx:pt>
          <cx:pt idx="303">5</cx:pt>
          <cx:pt idx="304">5</cx:pt>
          <cx:pt idx="305">5</cx:pt>
          <cx:pt idx="306">5</cx:pt>
          <cx:pt idx="307">5</cx:pt>
          <cx:pt idx="308">5</cx:pt>
          <cx:pt idx="309">5</cx:pt>
          <cx:pt idx="310">5</cx:pt>
          <cx:pt idx="311">5</cx:pt>
          <cx:pt idx="312">5</cx:pt>
          <cx:pt idx="313">5</cx:pt>
          <cx:pt idx="314">5</cx:pt>
          <cx:pt idx="315">5</cx:pt>
          <cx:pt idx="316">5</cx:pt>
          <cx:pt idx="317">5</cx:pt>
          <cx:pt idx="318">5</cx:pt>
          <cx:pt idx="319">5</cx:pt>
          <cx:pt idx="320">5</cx:pt>
          <cx:pt idx="321">5</cx:pt>
          <cx:pt idx="322">5</cx:pt>
          <cx:pt idx="323">5</cx:pt>
          <cx:pt idx="324">5</cx:pt>
          <cx:pt idx="325">5</cx:pt>
          <cx:pt idx="326">5</cx:pt>
          <cx:pt idx="327">5</cx:pt>
          <cx:pt idx="328">5</cx:pt>
          <cx:pt idx="329">5</cx:pt>
          <cx:pt idx="330">5</cx:pt>
          <cx:pt idx="331">5</cx:pt>
          <cx:pt idx="332">5</cx:pt>
          <cx:pt idx="333">5</cx:pt>
          <cx:pt idx="334">5</cx:pt>
          <cx:pt idx="335">5</cx:pt>
          <cx:pt idx="336">5</cx:pt>
          <cx:pt idx="337">5</cx:pt>
          <cx:pt idx="338">5</cx:pt>
          <cx:pt idx="339">5</cx:pt>
          <cx:pt idx="340">5</cx:pt>
          <cx:pt idx="341">5</cx:pt>
          <cx:pt idx="342">5</cx:pt>
          <cx:pt idx="343">5</cx:pt>
          <cx:pt idx="344">5</cx:pt>
          <cx:pt idx="345">5</cx:pt>
          <cx:pt idx="346">5</cx:pt>
          <cx:pt idx="347">5</cx:pt>
          <cx:pt idx="348">5</cx:pt>
          <cx:pt idx="349">5</cx:pt>
          <cx:pt idx="350">5</cx:pt>
          <cx:pt idx="351">5</cx:pt>
          <cx:pt idx="352">5</cx:pt>
          <cx:pt idx="353">5</cx:pt>
          <cx:pt idx="354">5</cx:pt>
          <cx:pt idx="355">5</cx:pt>
          <cx:pt idx="356">5</cx:pt>
          <cx:pt idx="357">5</cx:pt>
          <cx:pt idx="358">5</cx:pt>
          <cx:pt idx="359">5</cx:pt>
          <cx:pt idx="360">5</cx:pt>
          <cx:pt idx="361">5</cx:pt>
          <cx:pt idx="362">5</cx:pt>
          <cx:pt idx="363">5</cx:pt>
          <cx:pt idx="364">5</cx:pt>
          <cx:pt idx="365">5</cx:pt>
          <cx:pt idx="366">5</cx:pt>
          <cx:pt idx="367">5</cx:pt>
          <cx:pt idx="368">5</cx:pt>
          <cx:pt idx="369">5</cx:pt>
          <cx:pt idx="370">5</cx:pt>
          <cx:pt idx="371">5</cx:pt>
          <cx:pt idx="372">5</cx:pt>
          <cx:pt idx="373">5</cx:pt>
          <cx:pt idx="374">5</cx:pt>
          <cx:pt idx="375">5</cx:pt>
          <cx:pt idx="376">5</cx:pt>
          <cx:pt idx="377">5</cx:pt>
          <cx:pt idx="378">5</cx:pt>
          <cx:pt idx="379">5</cx:pt>
          <cx:pt idx="380">5</cx:pt>
          <cx:pt idx="381">5</cx:pt>
          <cx:pt idx="382">5</cx:pt>
          <cx:pt idx="383">5</cx:pt>
          <cx:pt idx="384">5</cx:pt>
          <cx:pt idx="385">5</cx:pt>
          <cx:pt idx="386">5</cx:pt>
          <cx:pt idx="387">5</cx:pt>
          <cx:pt idx="388">5</cx:pt>
          <cx:pt idx="389">5</cx:pt>
          <cx:pt idx="390">5</cx:pt>
          <cx:pt idx="391">5</cx:pt>
          <cx:pt idx="392">5</cx:pt>
          <cx:pt idx="393">5</cx:pt>
          <cx:pt idx="394">5</cx:pt>
          <cx:pt idx="395">5</cx:pt>
          <cx:pt idx="396">5</cx:pt>
          <cx:pt idx="397">5</cx:pt>
          <cx:pt idx="398">5</cx:pt>
          <cx:pt idx="399">5</cx:pt>
          <cx:pt idx="400">5</cx:pt>
          <cx:pt idx="401">5</cx:pt>
          <cx:pt idx="402">5</cx:pt>
          <cx:pt idx="403">5</cx:pt>
          <cx:pt idx="404">5</cx:pt>
        </cx:lvl>
      </cx:strDim>
      <cx:numDim type="val">
        <cx:lvl ptCount="405" formatCode="General">
          <cx:pt idx="0">3959</cx:pt>
          <cx:pt idx="1">3039</cx:pt>
          <cx:pt idx="2">3240</cx:pt>
          <cx:pt idx="3">2847</cx:pt>
          <cx:pt idx="4">3075</cx:pt>
          <cx:pt idx="5">2954</cx:pt>
          <cx:pt idx="6">2514</cx:pt>
          <cx:pt idx="7">3335</cx:pt>
          <cx:pt idx="8">2734</cx:pt>
          <cx:pt idx="9">3239</cx:pt>
          <cx:pt idx="10">3707</cx:pt>
          <cx:pt idx="11">2905</cx:pt>
          <cx:pt idx="12">3789</cx:pt>
          <cx:pt idx="13">3023</cx:pt>
          <cx:pt idx="14">3230</cx:pt>
          <cx:pt idx="15">3573</cx:pt>
          <cx:pt idx="16">2594</cx:pt>
          <cx:pt idx="17">3330</cx:pt>
          <cx:pt idx="18">3341</cx:pt>
          <cx:pt idx="19">3017</cx:pt>
          <cx:pt idx="20">3209</cx:pt>
          <cx:pt idx="21">3025</cx:pt>
          <cx:pt idx="22">2974</cx:pt>
          <cx:pt idx="23">3693</cx:pt>
          <cx:pt idx="24">2597</cx:pt>
          <cx:pt idx="25">3377</cx:pt>
          <cx:pt idx="26">2851</cx:pt>
          <cx:pt idx="27">3200</cx:pt>
          <cx:pt idx="28">2479</cx:pt>
          <cx:pt idx="29">3437</cx:pt>
          <cx:pt idx="30">2783</cx:pt>
          <cx:pt idx="31">3308</cx:pt>
          <cx:pt idx="32">2943</cx:pt>
          <cx:pt idx="33">2989</cx:pt>
          <cx:pt idx="34">3000</cx:pt>
          <cx:pt idx="35">2684</cx:pt>
          <cx:pt idx="36">2944</cx:pt>
          <cx:pt idx="37">3162</cx:pt>
          <cx:pt idx="38">2798</cx:pt>
          <cx:pt idx="39">2908</cx:pt>
          <cx:pt idx="40">2998</cx:pt>
          <cx:pt idx="41">4172</cx:pt>
          <cx:pt idx="42">3395</cx:pt>
          <cx:pt idx="43">3247</cx:pt>
          <cx:pt idx="44">2623</cx:pt>
          <cx:pt idx="45">3440</cx:pt>
          <cx:pt idx="46">2483</cx:pt>
          <cx:pt idx="47">3334</cx:pt>
          <cx:pt idx="48">3219</cx:pt>
          <cx:pt idx="49">3439</cx:pt>
          <cx:pt idx="50">3752</cx:pt>
          <cx:pt idx="51">2804</cx:pt>
          <cx:pt idx="52">2477</cx:pt>
          <cx:pt idx="53">3223</cx:pt>
          <cx:pt idx="54">2809</cx:pt>
          <cx:pt idx="55">3627</cx:pt>
          <cx:pt idx="56">3345</cx:pt>
          <cx:pt idx="57">3176</cx:pt>
          <cx:pt idx="58">2883</cx:pt>
          <cx:pt idx="59">3856</cx:pt>
          <cx:pt idx="60">3912</cx:pt>
          <cx:pt idx="61">3626</cx:pt>
          <cx:pt idx="62">3706</cx:pt>
          <cx:pt idx="63">2803</cx:pt>
          <cx:pt idx="64">2841</cx:pt>
          <cx:pt idx="65">3526</cx:pt>
          <cx:pt idx="66">3129</cx:pt>
          <cx:pt idx="67">3365</cx:pt>
          <cx:pt idx="68">4222</cx:pt>
          <cx:pt idx="69">3120</cx:pt>
          <cx:pt idx="70">3419</cx:pt>
          <cx:pt idx="71">3581</cx:pt>
          <cx:pt idx="72">2762</cx:pt>
          <cx:pt idx="73">3097</cx:pt>
          <cx:pt idx="74">3411</cx:pt>
          <cx:pt idx="75">3229</cx:pt>
          <cx:pt idx="76">3172</cx:pt>
          <cx:pt idx="77">3384</cx:pt>
          <cx:pt idx="78">2906</cx:pt>
          <cx:pt idx="79">3409</cx:pt>
          <cx:pt idx="80">3873</cx:pt>
          <cx:pt idx="81">3405</cx:pt>
          <cx:pt idx="82">3344</cx:pt>
          <cx:pt idx="83">3458</cx:pt>
          <cx:pt idx="84">3485</cx:pt>
          <cx:pt idx="85">3165</cx:pt>
          <cx:pt idx="86">3556</cx:pt>
          <cx:pt idx="87">3748</cx:pt>
          <cx:pt idx="88">2655</cx:pt>
          <cx:pt idx="89">3546</cx:pt>
          <cx:pt idx="90">3139</cx:pt>
          <cx:pt idx="91">3132</cx:pt>
          <cx:pt idx="92">3031</cx:pt>
          <cx:pt idx="93">2570</cx:pt>
          <cx:pt idx="94">3341</cx:pt>
          <cx:pt idx="95">3073</cx:pt>
          <cx:pt idx="96">3999</cx:pt>
          <cx:pt idx="97">3227</cx:pt>
          <cx:pt idx="98">3616</cx:pt>
          <cx:pt idx="99">3668</cx:pt>
          <cx:pt idx="100">3159</cx:pt>
          <cx:pt idx="101">2996</cx:pt>
          <cx:pt idx="102">4312</cx:pt>
          <cx:pt idx="103">2999</cx:pt>
          <cx:pt idx="104">1905</cx:pt>
          <cx:pt idx="105">3728</cx:pt>
          <cx:pt idx="106">2481</cx:pt>
          <cx:pt idx="107">3410</cx:pt>
          <cx:pt idx="108">2708</cx:pt>
          <cx:pt idx="109">3142</cx:pt>
          <cx:pt idx="110">3114</cx:pt>
          <cx:pt idx="111">3142</cx:pt>
          <cx:pt idx="112">3376</cx:pt>
          <cx:pt idx="113">4037</cx:pt>
          <cx:pt idx="114">4386</cx:pt>
          <cx:pt idx="115">2700</cx:pt>
          <cx:pt idx="116">3175</cx:pt>
          <cx:pt idx="117">3755</cx:pt>
          <cx:pt idx="118">3089</cx:pt>
          <cx:pt idx="119">3161</cx:pt>
          <cx:pt idx="120">4406</cx:pt>
          <cx:pt idx="121">3492</cx:pt>
          <cx:pt idx="122">2977</cx:pt>
          <cx:pt idx="123">3227</cx:pt>
          <cx:pt idx="124">2637</cx:pt>
          <cx:pt idx="125">3972</cx:pt>
          <cx:pt idx="126">2956</cx:pt>
          <cx:pt idx="127">3022</cx:pt>
          <cx:pt idx="128">3886</cx:pt>
          <cx:pt idx="129">3477</cx:pt>
          <cx:pt idx="130">3987</cx:pt>
          <cx:pt idx="131">3407</cx:pt>
          <cx:pt idx="132">3663</cx:pt>
          <cx:pt idx="133">3225</cx:pt>
          <cx:pt idx="134">2994</cx:pt>
          <cx:pt idx="135">4077</cx:pt>
          <cx:pt idx="136">3359</cx:pt>
          <cx:pt idx="137">3765</cx:pt>
          <cx:pt idx="138">3034</cx:pt>
          <cx:pt idx="139">3912</cx:pt>
          <cx:pt idx="140">3168</cx:pt>
          <cx:pt idx="141">3537</cx:pt>
          <cx:pt idx="142">3039</cx:pt>
          <cx:pt idx="143">2836</cx:pt>
          <cx:pt idx="144">3647</cx:pt>
          <cx:pt idx="145">3405</cx:pt>
          <cx:pt idx="146">3408</cx:pt>
          <cx:pt idx="147">3017</cx:pt>
          <cx:pt idx="148">2918</cx:pt>
          <cx:pt idx="149">3340</cx:pt>
          <cx:pt idx="150">3605</cx:pt>
          <cx:pt idx="151">3270</cx:pt>
          <cx:pt idx="152">2929</cx:pt>
          <cx:pt idx="153">3183</cx:pt>
          <cx:pt idx="154">3248</cx:pt>
          <cx:pt idx="155">2685</cx:pt>
          <cx:pt idx="156">3110</cx:pt>
          <cx:pt idx="157">3590</cx:pt>
          <cx:pt idx="158">2963</cx:pt>
          <cx:pt idx="159">3473</cx:pt>
          <cx:pt idx="160">3094</cx:pt>
          <cx:pt idx="161">2427</cx:pt>
          <cx:pt idx="162">3083</cx:pt>
          <cx:pt idx="163">2260</cx:pt>
          <cx:pt idx="164">2607</cx:pt>
          <cx:pt idx="165">3071</cx:pt>
          <cx:pt idx="166">3341</cx:pt>
          <cx:pt idx="167">4503</cx:pt>
          <cx:pt idx="168">3420</cx:pt>
          <cx:pt idx="169">4211</cx:pt>
          <cx:pt idx="170">3000</cx:pt>
          <cx:pt idx="171">2462</cx:pt>
          <cx:pt idx="172">2493</cx:pt>
          <cx:pt idx="173">2977</cx:pt>
          <cx:pt idx="174">3294</cx:pt>
          <cx:pt idx="175">3905</cx:pt>
          <cx:pt idx="176">4023</cx:pt>
          <cx:pt idx="177">2680</cx:pt>
          <cx:pt idx="178">3520</cx:pt>
          <cx:pt idx="179">3455</cx:pt>
          <cx:pt idx="180">2860</cx:pt>
          <cx:pt idx="181">2618</cx:pt>
          <cx:pt idx="182">3012</cx:pt>
          <cx:pt idx="183">3682</cx:pt>
          <cx:pt idx="184">3133</cx:pt>
          <cx:pt idx="185">3485</cx:pt>
          <cx:pt idx="186">3845</cx:pt>
          <cx:pt idx="187">3573</cx:pt>
          <cx:pt idx="188">2962</cx:pt>
          <cx:pt idx="189">2934</cx:pt>
          <cx:pt idx="190">3430</cx:pt>
          <cx:pt idx="191">2869</cx:pt>
          <cx:pt idx="192">3509</cx:pt>
          <cx:pt idx="193">2908</cx:pt>
          <cx:pt idx="194">3070</cx:pt>
          <cx:pt idx="195">3462</cx:pt>
          <cx:pt idx="196">3850</cx:pt>
          <cx:pt idx="197">3034</cx:pt>
          <cx:pt idx="198">2210</cx:pt>
          <cx:pt idx="199">2551</cx:pt>
          <cx:pt idx="200">3228</cx:pt>
          <cx:pt idx="201">3128</cx:pt>
          <cx:pt idx="202">3229</cx:pt>
          <cx:pt idx="203">3150</cx:pt>
          <cx:pt idx="204">3094</cx:pt>
          <cx:pt idx="205">3378</cx:pt>
          <cx:pt idx="206">3636</cx:pt>
          <cx:pt idx="207">2575</cx:pt>
          <cx:pt idx="208">2767</cx:pt>
          <cx:pt idx="209">3087</cx:pt>
          <cx:pt idx="210">3074</cx:pt>
          <cx:pt idx="211">3140</cx:pt>
          <cx:pt idx="212">3466</cx:pt>
          <cx:pt idx="213">3683</cx:pt>
          <cx:pt idx="214">3651</cx:pt>
          <cx:pt idx="215">2973</cx:pt>
          <cx:pt idx="216">3519</cx:pt>
          <cx:pt idx="217">3044</cx:pt>
          <cx:pt idx="218">3250</cx:pt>
          <cx:pt idx="219">4042</cx:pt>
          <cx:pt idx="220">3217</cx:pt>
          <cx:pt idx="221">2672</cx:pt>
          <cx:pt idx="222">2830</cx:pt>
          <cx:pt idx="223">2815</cx:pt>
          <cx:pt idx="224">3988</cx:pt>
          <cx:pt idx="225">3080</cx:pt>
          <cx:pt idx="226">2692</cx:pt>
          <cx:pt idx="227">3493</cx:pt>
          <cx:pt idx="228">2948</cx:pt>
          <cx:pt idx="229">3892</cx:pt>
          <cx:pt idx="230">3232</cx:pt>
          <cx:pt idx="231">3670</cx:pt>
          <cx:pt idx="232">3422</cx:pt>
          <cx:pt idx="233">3669</cx:pt>
          <cx:pt idx="234">3664</cx:pt>
          <cx:pt idx="235">3344</cx:pt>
          <cx:pt idx="236">3478</cx:pt>
          <cx:pt idx="237">3672</cx:pt>
          <cx:pt idx="238">2766</cx:pt>
          <cx:pt idx="239">3120</cx:pt>
          <cx:pt idx="240">3293</cx:pt>
          <cx:pt idx="241">3041</cx:pt>
          <cx:pt idx="242">2764</cx:pt>
          <cx:pt idx="243">3089</cx:pt>
          <cx:pt idx="244">4426</cx:pt>
          <cx:pt idx="245">3740</cx:pt>
          <cx:pt idx="246">3060</cx:pt>
          <cx:pt idx="247">2960</cx:pt>
          <cx:pt idx="248">2886</cx:pt>
          <cx:pt idx="249">3270</cx:pt>
          <cx:pt idx="250">3518</cx:pt>
          <cx:pt idx="251">2879</cx:pt>
          <cx:pt idx="252">3486</cx:pt>
          <cx:pt idx="253">3423</cx:pt>
          <cx:pt idx="254">3817</cx:pt>
          <cx:pt idx="255">3538</cx:pt>
          <cx:pt idx="256">2828</cx:pt>
          <cx:pt idx="257">2890</cx:pt>
          <cx:pt idx="258">3550</cx:pt>
          <cx:pt idx="259">2491</cx:pt>
          <cx:pt idx="260">2924</cx:pt>
          <cx:pt idx="261">2708</cx:pt>
          <cx:pt idx="262">3291</cx:pt>
          <cx:pt idx="263">3594</cx:pt>
          <cx:pt idx="264">3563</cx:pt>
          <cx:pt idx="265">2604</cx:pt>
          <cx:pt idx="266">3471</cx:pt>
          <cx:pt idx="267">2734</cx:pt>
          <cx:pt idx="268">3762</cx:pt>
          <cx:pt idx="269">3526</cx:pt>
          <cx:pt idx="270">3838</cx:pt>
          <cx:pt idx="271">3511</cx:pt>
          <cx:pt idx="272">2852</cx:pt>
          <cx:pt idx="273">3499</cx:pt>
          <cx:pt idx="274">2214</cx:pt>
          <cx:pt idx="275">3306</cx:pt>
          <cx:pt idx="276">2742</cx:pt>
          <cx:pt idx="277">2926</cx:pt>
          <cx:pt idx="278">3679</cx:pt>
          <cx:pt idx="279">3067</cx:pt>
          <cx:pt idx="280">2931</cx:pt>
          <cx:pt idx="281">3221</cx:pt>
          <cx:pt idx="282">2128</cx:pt>
          <cx:pt idx="283">3175</cx:pt>
          <cx:pt idx="284">3466</cx:pt>
          <cx:pt idx="285">2390</cx:pt>
          <cx:pt idx="286">3331</cx:pt>
          <cx:pt idx="287">3869</cx:pt>
          <cx:pt idx="288">2596</cx:pt>
          <cx:pt idx="289">2857</cx:pt>
          <cx:pt idx="290">2561</cx:pt>
          <cx:pt idx="291">2699</cx:pt>
          <cx:pt idx="292">3462</cx:pt>
          <cx:pt idx="293">3469</cx:pt>
          <cx:pt idx="294">2365</cx:pt>
          <cx:pt idx="295">2990</cx:pt>
          <cx:pt idx="296">3192</cx:pt>
          <cx:pt idx="297">2747</cx:pt>
          <cx:pt idx="298">2883</cx:pt>
          <cx:pt idx="299">3481</cx:pt>
          <cx:pt idx="300">2765</cx:pt>
          <cx:pt idx="301">3347</cx:pt>
          <cx:pt idx="302">3197</cx:pt>
          <cx:pt idx="303">2711</cx:pt>
          <cx:pt idx="304">3035</cx:pt>
          <cx:pt idx="305">3034</cx:pt>
          <cx:pt idx="306">4009</cx:pt>
          <cx:pt idx="307">3450</cx:pt>
          <cx:pt idx="308">2766</cx:pt>
          <cx:pt idx="309">2525</cx:pt>
          <cx:pt idx="310">2958</cx:pt>
          <cx:pt idx="311">2664</cx:pt>
          <cx:pt idx="312">3855</cx:pt>
          <cx:pt idx="313">2653</cx:pt>
          <cx:pt idx="314">3605</cx:pt>
          <cx:pt idx="315">3584</cx:pt>
          <cx:pt idx="316">3165</cx:pt>
          <cx:pt idx="317">2898</cx:pt>
          <cx:pt idx="318">2103</cx:pt>
          <cx:pt idx="319">2486</cx:pt>
          <cx:pt idx="320">2649</cx:pt>
          <cx:pt idx="321">2419</cx:pt>
          <cx:pt idx="322">3451</cx:pt>
          <cx:pt idx="323">3213</cx:pt>
          <cx:pt idx="324">3179</cx:pt>
          <cx:pt idx="325">3474</cx:pt>
          <cx:pt idx="326">3290</cx:pt>
          <cx:pt idx="327">3373</cx:pt>
          <cx:pt idx="328">2855</cx:pt>
          <cx:pt idx="329">2715</cx:pt>
          <cx:pt idx="330">3316</cx:pt>
          <cx:pt idx="331">3511</cx:pt>
          <cx:pt idx="332">2131</cx:pt>
          <cx:pt idx="333">2874</cx:pt>
          <cx:pt idx="334">2985</cx:pt>
          <cx:pt idx="335">2350</cx:pt>
          <cx:pt idx="336">3260</cx:pt>
          <cx:pt idx="337">3155</cx:pt>
          <cx:pt idx="338">3237</cx:pt>
          <cx:pt idx="339">3714</cx:pt>
          <cx:pt idx="340">3113</cx:pt>
          <cx:pt idx="341">3321</cx:pt>
          <cx:pt idx="342">3577</cx:pt>
          <cx:pt idx="343">3138</cx:pt>
          <cx:pt idx="344">4186</cx:pt>
          <cx:pt idx="345">3339</cx:pt>
          <cx:pt idx="346">3094</cx:pt>
          <cx:pt idx="347">3078</cx:pt>
          <cx:pt idx="348">3324</cx:pt>
          <cx:pt idx="349">2611</cx:pt>
          <cx:pt idx="350">2047</cx:pt>
          <cx:pt idx="351">2441</cx:pt>
          <cx:pt idx="352">2954</cx:pt>
          <cx:pt idx="353">4034</cx:pt>
          <cx:pt idx="354">3207</cx:pt>
          <cx:pt idx="355">3613</cx:pt>
          <cx:pt idx="356">3018</cx:pt>
          <cx:pt idx="357">3050</cx:pt>
          <cx:pt idx="358">3155</cx:pt>
          <cx:pt idx="359">2733</cx:pt>
          <cx:pt idx="360">2162</cx:pt>
          <cx:pt idx="361">3308</cx:pt>
          <cx:pt idx="362">2468</cx:pt>
          <cx:pt idx="363">2620</cx:pt>
          <cx:pt idx="364">3070</cx:pt>
          <cx:pt idx="365">3367</cx:pt>
          <cx:pt idx="366">4219</cx:pt>
          <cx:pt idx="367">2918</cx:pt>
          <cx:pt idx="368">3382</cx:pt>
          <cx:pt idx="369">2857</cx:pt>
          <cx:pt idx="370">1859</cx:pt>
          <cx:pt idx="371">2269</cx:pt>
          <cx:pt idx="372">3452</cx:pt>
          <cx:pt idx="373">3739</cx:pt>
          <cx:pt idx="374">3862</cx:pt>
          <cx:pt idx="375">3393</cx:pt>
          <cx:pt idx="376">4098</cx:pt>
          <cx:pt idx="377">3583</cx:pt>
          <cx:pt idx="378">3699</cx:pt>
          <cx:pt idx="379">3501</cx:pt>
          <cx:pt idx="380">3463</cx:pt>
          <cx:pt idx="381">3503</cx:pt>
          <cx:pt idx="382">3963</cx:pt>
          <cx:pt idx="383">2571</cx:pt>
          <cx:pt idx="384">3775</cx:pt>
          <cx:pt idx="385">3125</cx:pt>
          <cx:pt idx="386">3475</cx:pt>
          <cx:pt idx="387">3135</cx:pt>
          <cx:pt idx="388">2927</cx:pt>
          <cx:pt idx="389">2992</cx:pt>
          <cx:pt idx="390">3458</cx:pt>
          <cx:pt idx="391">3644</cx:pt>
          <cx:pt idx="392">4046</cx:pt>
          <cx:pt idx="393">3287</cx:pt>
          <cx:pt idx="394">3006</cx:pt>
          <cx:pt idx="395">3520</cx:pt>
          <cx:pt idx="396">3561</cx:pt>
          <cx:pt idx="397">3993</cx:pt>
          <cx:pt idx="398">3212</cx:pt>
          <cx:pt idx="399">3768</cx:pt>
          <cx:pt idx="400">4453</cx:pt>
          <cx:pt idx="401">2496</cx:pt>
          <cx:pt idx="402">3029</cx:pt>
          <cx:pt idx="403">3171</cx:pt>
          <cx:pt idx="404">2485</cx:pt>
        </cx:lvl>
      </cx:numDim>
    </cx:data>
  </cx:chartData>
  <cx:chart>
    <cx:plotArea>
      <cx:plotAreaRegion>
        <cx:plotSurface>
          <cx:spPr>
            <a:solidFill>
              <a:schemeClr val="bg1"/>
            </a:solidFill>
            <a:ln>
              <a:solidFill>
                <a:srgbClr val="000000"/>
              </a:solidFill>
            </a:ln>
          </cx:spPr>
        </cx:plotSurface>
        <cx:series layoutId="boxWhisker" uniqueId="{4182C088-BBF1-40C3-8A6B-46B290DE937D}">
          <cx:spPr>
            <a:solidFill>
              <a:srgbClr val="00B050"/>
            </a:solidFill>
            <a:ln>
              <a:solidFill>
                <a:srgbClr val="000000"/>
              </a:solidFill>
            </a:ln>
            <a:effectLst>
              <a:innerShdw blurRad="114300">
                <a:prstClr val="black"/>
              </a:innerShdw>
            </a:effectLst>
          </cx:spPr>
          <cx:dataId val="0"/>
          <cx:layoutPr>
            <cx:visibility meanLine="0" meanMarker="1" nonoutliers="1" outliers="1"/>
            <cx:statistics quartileMethod="exclusive"/>
          </cx:layoutPr>
        </cx:series>
      </cx:plotAreaRegion>
      <cx:axis id="0">
        <cx:catScaling gapWidth="2.01999998"/>
        <cx:title>
          <cx:tx>
            <cx:rich>
              <a:bodyPr spcFirstLastPara="1" vertOverflow="ellipsis" wrap="square" lIns="0" tIns="0" rIns="0" bIns="0" anchor="ctr" anchorCtr="1"/>
              <a:lstStyle/>
              <a:p>
                <a:pPr algn="ctr">
                  <a:defRPr sz="1000"/>
                </a:pPr>
                <a:r>
                  <a:rPr lang="en-US" sz="1000" baseline="0"/>
                  <a:t>Socioeconomic Status</a:t>
                </a:r>
              </a:p>
            </cx:rich>
          </cx:tx>
        </cx:title>
        <cx:tickLabels/>
      </cx:axis>
      <cx:axis id="1">
        <cx:valScaling min="1500"/>
        <cx:title>
          <cx:tx>
            <cx:rich>
              <a:bodyPr spcFirstLastPara="1" vertOverflow="ellipsis" wrap="square" lIns="0" tIns="0" rIns="0" bIns="0" anchor="ctr" anchorCtr="1"/>
              <a:lstStyle/>
              <a:p>
                <a:pPr algn="ctr">
                  <a:defRPr/>
                </a:pPr>
                <a:r>
                  <a:rPr lang="en-US" baseline="0"/>
                  <a:t>Amygdala Volume (mm</a:t>
                </a:r>
                <a:r>
                  <a:rPr lang="en-US" baseline="30000"/>
                  <a:t>3</a:t>
                </a:r>
                <a:r>
                  <a:rPr lang="en-US" baseline="0"/>
                  <a:t>)</a:t>
                </a:r>
              </a:p>
            </cx:rich>
          </cx:tx>
        </cx:title>
        <cx:majorGridlines/>
        <cx:tickLabels/>
      </cx:axis>
    </cx:plotArea>
  </cx:chart>
  <cx:spPr>
    <a:solidFill>
      <a:schemeClr val="bg1"/>
    </a:solidFill>
    <a:ln>
      <a:solidFill>
        <a:srgbClr val="000000"/>
      </a:solidFill>
    </a:ln>
  </cx:spPr>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lvl ptCount="405">
          <cx:pt idx="0">1</cx:pt>
          <cx:pt idx="1">1</cx:pt>
          <cx:pt idx="2">1</cx:pt>
          <cx:pt idx="3">1</cx:pt>
          <cx:pt idx="4">1</cx:pt>
          <cx:pt idx="5">1</cx:pt>
          <cx:pt idx="6">1</cx:pt>
          <cx:pt idx="7">1</cx:pt>
          <cx:pt idx="8">1</cx:pt>
          <cx:pt idx="9">1</cx:pt>
          <cx:pt idx="10">1</cx:pt>
          <cx:pt idx="11">1</cx:pt>
          <cx:pt idx="12">1</cx:pt>
          <cx:pt idx="13">1</cx:pt>
          <cx:pt idx="14">1</cx:pt>
          <cx:pt idx="15">1</cx:pt>
          <cx:pt idx="16">1</cx:pt>
          <cx:pt idx="17">1</cx:pt>
          <cx:pt idx="18">1</cx:pt>
          <cx:pt idx="19">1</cx:pt>
          <cx:pt idx="20">1</cx:pt>
          <cx:pt idx="21">1</cx:pt>
          <cx:pt idx="22">1</cx:pt>
          <cx:pt idx="23">1</cx:pt>
          <cx:pt idx="24">1</cx:pt>
          <cx:pt idx="25">1</cx:pt>
          <cx:pt idx="26">1</cx:pt>
          <cx:pt idx="27">1</cx:pt>
          <cx:pt idx="28">1</cx:pt>
          <cx:pt idx="29">1</cx:pt>
          <cx:pt idx="30">1</cx:pt>
          <cx:pt idx="31">1</cx:pt>
          <cx:pt idx="32">1</cx:pt>
          <cx:pt idx="33">1</cx:pt>
          <cx:pt idx="34">1</cx:pt>
          <cx:pt idx="35">1</cx:pt>
          <cx:pt idx="36">1</cx:pt>
          <cx:pt idx="37">1</cx:pt>
          <cx:pt idx="38">1</cx:pt>
          <cx:pt idx="39">1</cx:pt>
          <cx:pt idx="40">1</cx:pt>
          <cx:pt idx="41">1</cx:pt>
          <cx:pt idx="42">1</cx:pt>
          <cx:pt idx="43">1</cx:pt>
          <cx:pt idx="44">1</cx:pt>
          <cx:pt idx="45">1</cx:pt>
          <cx:pt idx="46">1</cx:pt>
          <cx:pt idx="47">2</cx:pt>
          <cx:pt idx="48">2</cx:pt>
          <cx:pt idx="49">2</cx:pt>
          <cx:pt idx="50">2</cx:pt>
          <cx:pt idx="51">2</cx:pt>
          <cx:pt idx="52">2</cx:pt>
          <cx:pt idx="53">2</cx:pt>
          <cx:pt idx="54">2</cx:pt>
          <cx:pt idx="55">2</cx:pt>
          <cx:pt idx="56">2</cx:pt>
          <cx:pt idx="57">2</cx:pt>
          <cx:pt idx="58">2</cx:pt>
          <cx:pt idx="59">2</cx:pt>
          <cx:pt idx="60">2</cx:pt>
          <cx:pt idx="61">2</cx:pt>
          <cx:pt idx="62">2</cx:pt>
          <cx:pt idx="63">2</cx:pt>
          <cx:pt idx="64">2</cx:pt>
          <cx:pt idx="65">2</cx:pt>
          <cx:pt idx="66">2</cx:pt>
          <cx:pt idx="67">2</cx:pt>
          <cx:pt idx="68">2</cx:pt>
          <cx:pt idx="69">2</cx:pt>
          <cx:pt idx="70">2</cx:pt>
          <cx:pt idx="71">2</cx:pt>
          <cx:pt idx="72">2</cx:pt>
          <cx:pt idx="73">2</cx:pt>
          <cx:pt idx="74">2</cx:pt>
          <cx:pt idx="75">2</cx:pt>
          <cx:pt idx="76">2</cx:pt>
          <cx:pt idx="77">2</cx:pt>
          <cx:pt idx="78">2</cx:pt>
          <cx:pt idx="79">2</cx:pt>
          <cx:pt idx="80">2</cx:pt>
          <cx:pt idx="81">2</cx:pt>
          <cx:pt idx="82">2</cx:pt>
          <cx:pt idx="83">2</cx:pt>
          <cx:pt idx="84">2</cx:pt>
          <cx:pt idx="85">2</cx:pt>
          <cx:pt idx="86">2</cx:pt>
          <cx:pt idx="87">2</cx:pt>
          <cx:pt idx="88">2</cx:pt>
          <cx:pt idx="89">2</cx:pt>
          <cx:pt idx="90">2</cx:pt>
          <cx:pt idx="91">3</cx:pt>
          <cx:pt idx="92">3</cx:pt>
          <cx:pt idx="93">3</cx:pt>
          <cx:pt idx="94">3</cx:pt>
          <cx:pt idx="95">3</cx:pt>
          <cx:pt idx="96">3</cx:pt>
          <cx:pt idx="97">3</cx:pt>
          <cx:pt idx="98">3</cx:pt>
          <cx:pt idx="99">3</cx:pt>
          <cx:pt idx="100">3</cx:pt>
          <cx:pt idx="101">3</cx:pt>
          <cx:pt idx="102">3</cx:pt>
          <cx:pt idx="103">3</cx:pt>
          <cx:pt idx="104">3</cx:pt>
          <cx:pt idx="105">3</cx:pt>
          <cx:pt idx="106">3</cx:pt>
          <cx:pt idx="107">3</cx:pt>
          <cx:pt idx="108">3</cx:pt>
          <cx:pt idx="109">3</cx:pt>
          <cx:pt idx="110">3</cx:pt>
          <cx:pt idx="111">3</cx:pt>
          <cx:pt idx="112">3</cx:pt>
          <cx:pt idx="113">3</cx:pt>
          <cx:pt idx="114">3</cx:pt>
          <cx:pt idx="115">3</cx:pt>
          <cx:pt idx="116">3</cx:pt>
          <cx:pt idx="117">3</cx:pt>
          <cx:pt idx="118">3</cx:pt>
          <cx:pt idx="119">3</cx:pt>
          <cx:pt idx="120">4</cx:pt>
          <cx:pt idx="121">4</cx:pt>
          <cx:pt idx="122">4</cx:pt>
          <cx:pt idx="123">4</cx:pt>
          <cx:pt idx="124">4</cx:pt>
          <cx:pt idx="125">4</cx:pt>
          <cx:pt idx="126">4</cx:pt>
          <cx:pt idx="127">4</cx:pt>
          <cx:pt idx="128">4</cx:pt>
          <cx:pt idx="129">4</cx:pt>
          <cx:pt idx="130">4</cx:pt>
          <cx:pt idx="131">4</cx:pt>
          <cx:pt idx="132">4</cx:pt>
          <cx:pt idx="133">4</cx:pt>
          <cx:pt idx="134">4</cx:pt>
          <cx:pt idx="135">4</cx:pt>
          <cx:pt idx="136">4</cx:pt>
          <cx:pt idx="137">4</cx:pt>
          <cx:pt idx="138">4</cx:pt>
          <cx:pt idx="139">4</cx:pt>
          <cx:pt idx="140">4</cx:pt>
          <cx:pt idx="141">4</cx:pt>
          <cx:pt idx="142">4</cx:pt>
          <cx:pt idx="143">4</cx:pt>
          <cx:pt idx="144">4</cx:pt>
          <cx:pt idx="145">4</cx:pt>
          <cx:pt idx="146">4</cx:pt>
          <cx:pt idx="147">4</cx:pt>
          <cx:pt idx="148">4</cx:pt>
          <cx:pt idx="149">4</cx:pt>
          <cx:pt idx="150">4</cx:pt>
          <cx:pt idx="151">4</cx:pt>
          <cx:pt idx="152">4</cx:pt>
          <cx:pt idx="153">4</cx:pt>
          <cx:pt idx="154">4</cx:pt>
          <cx:pt idx="155">4</cx:pt>
          <cx:pt idx="156">4</cx:pt>
          <cx:pt idx="157">4</cx:pt>
          <cx:pt idx="158">4</cx:pt>
          <cx:pt idx="159">4</cx:pt>
          <cx:pt idx="160">4</cx:pt>
          <cx:pt idx="161">4</cx:pt>
          <cx:pt idx="162">4</cx:pt>
          <cx:pt idx="163">4</cx:pt>
          <cx:pt idx="164">4</cx:pt>
          <cx:pt idx="165">4</cx:pt>
          <cx:pt idx="166">4</cx:pt>
          <cx:pt idx="167">4</cx:pt>
          <cx:pt idx="168">4</cx:pt>
          <cx:pt idx="169">4</cx:pt>
          <cx:pt idx="170">4</cx:pt>
          <cx:pt idx="171">4</cx:pt>
          <cx:pt idx="172">4</cx:pt>
          <cx:pt idx="173">4</cx:pt>
          <cx:pt idx="174">4</cx:pt>
          <cx:pt idx="175">4</cx:pt>
          <cx:pt idx="176">4</cx:pt>
          <cx:pt idx="177">4</cx:pt>
          <cx:pt idx="178">4</cx:pt>
          <cx:pt idx="179">4</cx:pt>
          <cx:pt idx="180">4</cx:pt>
          <cx:pt idx="181">4</cx:pt>
          <cx:pt idx="182">4</cx:pt>
          <cx:pt idx="183">4</cx:pt>
          <cx:pt idx="184">4</cx:pt>
          <cx:pt idx="185">4</cx:pt>
          <cx:pt idx="186">4</cx:pt>
          <cx:pt idx="187">4</cx:pt>
          <cx:pt idx="188">4</cx:pt>
          <cx:pt idx="189">4</cx:pt>
          <cx:pt idx="190">4</cx:pt>
          <cx:pt idx="191">4</cx:pt>
          <cx:pt idx="192">4</cx:pt>
          <cx:pt idx="193">4</cx:pt>
          <cx:pt idx="194">4</cx:pt>
          <cx:pt idx="195">4</cx:pt>
          <cx:pt idx="196">4</cx:pt>
          <cx:pt idx="197">4</cx:pt>
          <cx:pt idx="198">4</cx:pt>
          <cx:pt idx="199">4</cx:pt>
          <cx:pt idx="200">4</cx:pt>
          <cx:pt idx="201">4</cx:pt>
          <cx:pt idx="202">4</cx:pt>
          <cx:pt idx="203">4</cx:pt>
          <cx:pt idx="204">4</cx:pt>
          <cx:pt idx="205">4</cx:pt>
          <cx:pt idx="206">4</cx:pt>
          <cx:pt idx="207">4</cx:pt>
          <cx:pt idx="208">4</cx:pt>
          <cx:pt idx="209">4</cx:pt>
          <cx:pt idx="210">4</cx:pt>
          <cx:pt idx="211">4</cx:pt>
          <cx:pt idx="212">4</cx:pt>
          <cx:pt idx="213">4</cx:pt>
          <cx:pt idx="214">4</cx:pt>
          <cx:pt idx="215">4</cx:pt>
          <cx:pt idx="216">4</cx:pt>
          <cx:pt idx="217">4</cx:pt>
          <cx:pt idx="218">4</cx:pt>
          <cx:pt idx="219">4</cx:pt>
          <cx:pt idx="220">4</cx:pt>
          <cx:pt idx="221">4</cx:pt>
          <cx:pt idx="222">4</cx:pt>
          <cx:pt idx="223">4</cx:pt>
          <cx:pt idx="224">4</cx:pt>
          <cx:pt idx="225">4</cx:pt>
          <cx:pt idx="226">4</cx:pt>
          <cx:pt idx="227">4</cx:pt>
          <cx:pt idx="228">4</cx:pt>
          <cx:pt idx="229">4</cx:pt>
          <cx:pt idx="230">4</cx:pt>
          <cx:pt idx="231">4</cx:pt>
          <cx:pt idx="232">4</cx:pt>
          <cx:pt idx="233">4</cx:pt>
          <cx:pt idx="234">4</cx:pt>
          <cx:pt idx="235">4</cx:pt>
          <cx:pt idx="236">4</cx:pt>
          <cx:pt idx="237">4</cx:pt>
          <cx:pt idx="238">4</cx:pt>
          <cx:pt idx="239">4</cx:pt>
          <cx:pt idx="240">4</cx:pt>
          <cx:pt idx="241">4</cx:pt>
          <cx:pt idx="242">4</cx:pt>
          <cx:pt idx="243">4</cx:pt>
          <cx:pt idx="244">4</cx:pt>
          <cx:pt idx="245">4</cx:pt>
          <cx:pt idx="246">4</cx:pt>
          <cx:pt idx="247">4</cx:pt>
          <cx:pt idx="248">4</cx:pt>
          <cx:pt idx="249">4</cx:pt>
          <cx:pt idx="250">4</cx:pt>
          <cx:pt idx="251">4</cx:pt>
          <cx:pt idx="252">4</cx:pt>
          <cx:pt idx="253">4</cx:pt>
          <cx:pt idx="254">4</cx:pt>
          <cx:pt idx="255">4</cx:pt>
          <cx:pt idx="256">4</cx:pt>
          <cx:pt idx="257">4</cx:pt>
          <cx:pt idx="258">4</cx:pt>
          <cx:pt idx="259">4</cx:pt>
          <cx:pt idx="260">4</cx:pt>
          <cx:pt idx="261">4</cx:pt>
          <cx:pt idx="262">4</cx:pt>
          <cx:pt idx="263">4</cx:pt>
          <cx:pt idx="264">4</cx:pt>
          <cx:pt idx="265">4</cx:pt>
          <cx:pt idx="266">4</cx:pt>
          <cx:pt idx="267">4</cx:pt>
          <cx:pt idx="268">4</cx:pt>
          <cx:pt idx="269">4</cx:pt>
          <cx:pt idx="270">4</cx:pt>
          <cx:pt idx="271">4</cx:pt>
          <cx:pt idx="272">4</cx:pt>
          <cx:pt idx="273">4</cx:pt>
          <cx:pt idx="274">4</cx:pt>
          <cx:pt idx="275">4</cx:pt>
          <cx:pt idx="276">4</cx:pt>
          <cx:pt idx="277">4</cx:pt>
          <cx:pt idx="278">4</cx:pt>
          <cx:pt idx="279">5</cx:pt>
          <cx:pt idx="280">5</cx:pt>
          <cx:pt idx="281">5</cx:pt>
          <cx:pt idx="282">5</cx:pt>
          <cx:pt idx="283">5</cx:pt>
          <cx:pt idx="284">5</cx:pt>
          <cx:pt idx="285">5</cx:pt>
          <cx:pt idx="286">5</cx:pt>
          <cx:pt idx="287">5</cx:pt>
          <cx:pt idx="288">5</cx:pt>
          <cx:pt idx="289">5</cx:pt>
          <cx:pt idx="290">5</cx:pt>
          <cx:pt idx="291">5</cx:pt>
          <cx:pt idx="292">5</cx:pt>
          <cx:pt idx="293">5</cx:pt>
          <cx:pt idx="294">5</cx:pt>
          <cx:pt idx="295">5</cx:pt>
          <cx:pt idx="296">5</cx:pt>
          <cx:pt idx="297">5</cx:pt>
          <cx:pt idx="298">5</cx:pt>
          <cx:pt idx="299">5</cx:pt>
          <cx:pt idx="300">5</cx:pt>
          <cx:pt idx="301">5</cx:pt>
          <cx:pt idx="302">5</cx:pt>
          <cx:pt idx="303">5</cx:pt>
          <cx:pt idx="304">5</cx:pt>
          <cx:pt idx="305">5</cx:pt>
          <cx:pt idx="306">5</cx:pt>
          <cx:pt idx="307">5</cx:pt>
          <cx:pt idx="308">5</cx:pt>
          <cx:pt idx="309">5</cx:pt>
          <cx:pt idx="310">5</cx:pt>
          <cx:pt idx="311">5</cx:pt>
          <cx:pt idx="312">5</cx:pt>
          <cx:pt idx="313">5</cx:pt>
          <cx:pt idx="314">5</cx:pt>
          <cx:pt idx="315">5</cx:pt>
          <cx:pt idx="316">5</cx:pt>
          <cx:pt idx="317">5</cx:pt>
          <cx:pt idx="318">5</cx:pt>
          <cx:pt idx="319">5</cx:pt>
          <cx:pt idx="320">5</cx:pt>
          <cx:pt idx="321">5</cx:pt>
          <cx:pt idx="322">5</cx:pt>
          <cx:pt idx="323">5</cx:pt>
          <cx:pt idx="324">5</cx:pt>
          <cx:pt idx="325">5</cx:pt>
          <cx:pt idx="326">5</cx:pt>
          <cx:pt idx="327">5</cx:pt>
          <cx:pt idx="328">5</cx:pt>
          <cx:pt idx="329">5</cx:pt>
          <cx:pt idx="330">5</cx:pt>
          <cx:pt idx="331">5</cx:pt>
          <cx:pt idx="332">5</cx:pt>
          <cx:pt idx="333">5</cx:pt>
          <cx:pt idx="334">5</cx:pt>
          <cx:pt idx="335">5</cx:pt>
          <cx:pt idx="336">5</cx:pt>
          <cx:pt idx="337">5</cx:pt>
          <cx:pt idx="338">5</cx:pt>
          <cx:pt idx="339">5</cx:pt>
          <cx:pt idx="340">5</cx:pt>
          <cx:pt idx="341">5</cx:pt>
          <cx:pt idx="342">5</cx:pt>
          <cx:pt idx="343">5</cx:pt>
          <cx:pt idx="344">5</cx:pt>
          <cx:pt idx="345">5</cx:pt>
          <cx:pt idx="346">5</cx:pt>
          <cx:pt idx="347">5</cx:pt>
          <cx:pt idx="348">5</cx:pt>
          <cx:pt idx="349">5</cx:pt>
          <cx:pt idx="350">5</cx:pt>
          <cx:pt idx="351">5</cx:pt>
          <cx:pt idx="352">5</cx:pt>
          <cx:pt idx="353">5</cx:pt>
          <cx:pt idx="354">5</cx:pt>
          <cx:pt idx="355">5</cx:pt>
          <cx:pt idx="356">5</cx:pt>
          <cx:pt idx="357">5</cx:pt>
          <cx:pt idx="358">5</cx:pt>
          <cx:pt idx="359">5</cx:pt>
          <cx:pt idx="360">5</cx:pt>
          <cx:pt idx="361">5</cx:pt>
          <cx:pt idx="362">5</cx:pt>
          <cx:pt idx="363">5</cx:pt>
          <cx:pt idx="364">5</cx:pt>
          <cx:pt idx="365">5</cx:pt>
          <cx:pt idx="366">5</cx:pt>
          <cx:pt idx="367">5</cx:pt>
          <cx:pt idx="368">5</cx:pt>
          <cx:pt idx="369">5</cx:pt>
          <cx:pt idx="370">5</cx:pt>
          <cx:pt idx="371">5</cx:pt>
          <cx:pt idx="372">5</cx:pt>
          <cx:pt idx="373">5</cx:pt>
          <cx:pt idx="374">5</cx:pt>
          <cx:pt idx="375">5</cx:pt>
          <cx:pt idx="376">5</cx:pt>
          <cx:pt idx="377">5</cx:pt>
          <cx:pt idx="378">5</cx:pt>
          <cx:pt idx="379">5</cx:pt>
          <cx:pt idx="380">5</cx:pt>
          <cx:pt idx="381">5</cx:pt>
          <cx:pt idx="382">5</cx:pt>
          <cx:pt idx="383">5</cx:pt>
          <cx:pt idx="384">5</cx:pt>
          <cx:pt idx="385">5</cx:pt>
          <cx:pt idx="386">5</cx:pt>
          <cx:pt idx="387">5</cx:pt>
          <cx:pt idx="388">5</cx:pt>
          <cx:pt idx="389">5</cx:pt>
          <cx:pt idx="390">5</cx:pt>
          <cx:pt idx="391">5</cx:pt>
          <cx:pt idx="392">5</cx:pt>
          <cx:pt idx="393">5</cx:pt>
          <cx:pt idx="394">5</cx:pt>
          <cx:pt idx="395">5</cx:pt>
          <cx:pt idx="396">5</cx:pt>
          <cx:pt idx="397">5</cx:pt>
          <cx:pt idx="398">5</cx:pt>
          <cx:pt idx="399">5</cx:pt>
          <cx:pt idx="400">5</cx:pt>
          <cx:pt idx="401">5</cx:pt>
          <cx:pt idx="402">5</cx:pt>
          <cx:pt idx="403">5</cx:pt>
          <cx:pt idx="404">5</cx:pt>
        </cx:lvl>
      </cx:strDim>
      <cx:numDim type="val">
        <cx:lvl ptCount="405" formatCode="General">
          <cx:pt idx="0">7883</cx:pt>
          <cx:pt idx="1">7617</cx:pt>
          <cx:pt idx="2">7982</cx:pt>
          <cx:pt idx="3">7183</cx:pt>
          <cx:pt idx="4">7289</cx:pt>
          <cx:pt idx="5">7466</cx:pt>
          <cx:pt idx="6">6114</cx:pt>
          <cx:pt idx="7">8324</cx:pt>
          <cx:pt idx="8">7151</cx:pt>
          <cx:pt idx="9">7982</cx:pt>
          <cx:pt idx="10">8541</cx:pt>
          <cx:pt idx="11">7376</cx:pt>
          <cx:pt idx="12">8131</cx:pt>
          <cx:pt idx="13">8332</cx:pt>
          <cx:pt idx="14">9407</cx:pt>
          <cx:pt idx="15">8194</cx:pt>
          <cx:pt idx="16">6741</cx:pt>
          <cx:pt idx="17">7846</cx:pt>
          <cx:pt idx="18">9390</cx:pt>
          <cx:pt idx="19">7935</cx:pt>
          <cx:pt idx="20">7275</cx:pt>
          <cx:pt idx="21">8090</cx:pt>
          <cx:pt idx="22">8129</cx:pt>
          <cx:pt idx="23">7015</cx:pt>
          <cx:pt idx="24">6489</cx:pt>
          <cx:pt idx="25">8857</cx:pt>
          <cx:pt idx="26">5672</cx:pt>
          <cx:pt idx="27">7880</cx:pt>
          <cx:pt idx="28">7242</cx:pt>
          <cx:pt idx="29">8035</cx:pt>
          <cx:pt idx="30">6550</cx:pt>
          <cx:pt idx="31">7224</cx:pt>
          <cx:pt idx="32">7647</cx:pt>
          <cx:pt idx="33">7809</cx:pt>
          <cx:pt idx="34">7126</cx:pt>
          <cx:pt idx="35">7717</cx:pt>
          <cx:pt idx="36">6645</cx:pt>
          <cx:pt idx="37">7086</cx:pt>
          <cx:pt idx="38">7414</cx:pt>
          <cx:pt idx="39">8681</cx:pt>
          <cx:pt idx="40">7942</cx:pt>
          <cx:pt idx="41">8329</cx:pt>
          <cx:pt idx="42">7903</cx:pt>
          <cx:pt idx="43">7703</cx:pt>
          <cx:pt idx="44">7460</cx:pt>
          <cx:pt idx="45">8648</cx:pt>
          <cx:pt idx="46">7095</cx:pt>
          <cx:pt idx="47">7878</cx:pt>
          <cx:pt idx="48">7171</cx:pt>
          <cx:pt idx="49">9279</cx:pt>
          <cx:pt idx="50">6990</cx:pt>
          <cx:pt idx="51">6957</cx:pt>
          <cx:pt idx="52">6460</cx:pt>
          <cx:pt idx="53">8218</cx:pt>
          <cx:pt idx="54">8190</cx:pt>
          <cx:pt idx="55">8095</cx:pt>
          <cx:pt idx="56">8726</cx:pt>
          <cx:pt idx="57">8609</cx:pt>
          <cx:pt idx="58">8126</cx:pt>
          <cx:pt idx="59">8237</cx:pt>
          <cx:pt idx="60">8722</cx:pt>
          <cx:pt idx="61">7760</cx:pt>
          <cx:pt idx="62">10029</cx:pt>
          <cx:pt idx="63">8160</cx:pt>
          <cx:pt idx="64">5901</cx:pt>
          <cx:pt idx="65">9427</cx:pt>
          <cx:pt idx="66">8730</cx:pt>
          <cx:pt idx="67">7898</cx:pt>
          <cx:pt idx="68">9305</cx:pt>
          <cx:pt idx="69">8337</cx:pt>
          <cx:pt idx="70">8055</cx:pt>
          <cx:pt idx="71">8234</cx:pt>
          <cx:pt idx="72">7023</cx:pt>
          <cx:pt idx="73">8881</cx:pt>
          <cx:pt idx="74">7282</cx:pt>
          <cx:pt idx="75">8575</cx:pt>
          <cx:pt idx="76">8688</cx:pt>
          <cx:pt idx="77">8615</cx:pt>
          <cx:pt idx="78">9012</cx:pt>
          <cx:pt idx="79">8888</cx:pt>
          <cx:pt idx="80">8676</cx:pt>
          <cx:pt idx="81">7812</cx:pt>
          <cx:pt idx="82">7764</cx:pt>
          <cx:pt idx="83">9394</cx:pt>
          <cx:pt idx="84">7882</cx:pt>
          <cx:pt idx="85">6740</cx:pt>
          <cx:pt idx="86">9259</cx:pt>
          <cx:pt idx="87">8629</cx:pt>
          <cx:pt idx="88">7202</cx:pt>
          <cx:pt idx="89">8363</cx:pt>
          <cx:pt idx="90">6927</cx:pt>
          <cx:pt idx="91">7559</cx:pt>
          <cx:pt idx="92">8787</cx:pt>
          <cx:pt idx="93">7614</cx:pt>
          <cx:pt idx="94">8221</cx:pt>
          <cx:pt idx="95">6899</cx:pt>
          <cx:pt idx="96">7534</cx:pt>
          <cx:pt idx="97">8954</cx:pt>
          <cx:pt idx="98">6520</cx:pt>
          <cx:pt idx="99">8640</cx:pt>
          <cx:pt idx="100">6493</cx:pt>
          <cx:pt idx="101">8155</cx:pt>
          <cx:pt idx="102">8860</cx:pt>
          <cx:pt idx="103">7990</cx:pt>
          <cx:pt idx="104">5837</cx:pt>
          <cx:pt idx="105">9270</cx:pt>
          <cx:pt idx="106">7991</cx:pt>
          <cx:pt idx="107">8592</cx:pt>
          <cx:pt idx="108">7070</cx:pt>
          <cx:pt idx="109">7202</cx:pt>
          <cx:pt idx="110">8208</cx:pt>
          <cx:pt idx="111">8008</cx:pt>
          <cx:pt idx="112">8873</cx:pt>
          <cx:pt idx="113">10155</cx:pt>
          <cx:pt idx="114">9726</cx:pt>
          <cx:pt idx="115">6911</cx:pt>
          <cx:pt idx="116">8271</cx:pt>
          <cx:pt idx="117">10178</cx:pt>
          <cx:pt idx="118">7370</cx:pt>
          <cx:pt idx="119">5818</cx:pt>
          <cx:pt idx="120">9575</cx:pt>
          <cx:pt idx="121">9033</cx:pt>
          <cx:pt idx="122">8321</cx:pt>
          <cx:pt idx="123">8302</cx:pt>
          <cx:pt idx="124">7458</cx:pt>
          <cx:pt idx="125">10173</cx:pt>
          <cx:pt idx="126">7825</cx:pt>
          <cx:pt idx="127">7606</cx:pt>
          <cx:pt idx="128">7741</cx:pt>
          <cx:pt idx="129">9207</cx:pt>
          <cx:pt idx="130">7955</cx:pt>
          <cx:pt idx="131">8822</cx:pt>
          <cx:pt idx="132">7898</cx:pt>
          <cx:pt idx="133">7738</cx:pt>
          <cx:pt idx="134">6648</cx:pt>
          <cx:pt idx="135">10963</cx:pt>
          <cx:pt idx="136">7269</cx:pt>
          <cx:pt idx="137">8383</cx:pt>
          <cx:pt idx="138">7692</cx:pt>
          <cx:pt idx="139">9495</cx:pt>
          <cx:pt idx="140">7855</cx:pt>
          <cx:pt idx="141">8741</cx:pt>
          <cx:pt idx="142">6558</cx:pt>
          <cx:pt idx="143">6348</cx:pt>
          <cx:pt idx="144">8189</cx:pt>
          <cx:pt idx="145">7576</cx:pt>
          <cx:pt idx="146">7718</cx:pt>
          <cx:pt idx="147">7857</cx:pt>
          <cx:pt idx="148">7472</cx:pt>
          <cx:pt idx="149">8195</cx:pt>
          <cx:pt idx="150">8056</cx:pt>
          <cx:pt idx="151">8462</cx:pt>
          <cx:pt idx="152">7525</cx:pt>
          <cx:pt idx="153">8037</cx:pt>
          <cx:pt idx="154">7990</cx:pt>
          <cx:pt idx="155">6274</cx:pt>
          <cx:pt idx="156">8276</cx:pt>
          <cx:pt idx="157">8811</cx:pt>
          <cx:pt idx="158">7364</cx:pt>
          <cx:pt idx="159">8873</cx:pt>
          <cx:pt idx="160">7472</cx:pt>
          <cx:pt idx="161">6980</cx:pt>
          <cx:pt idx="162">7005</cx:pt>
          <cx:pt idx="163">7201</cx:pt>
          <cx:pt idx="164">7771</cx:pt>
          <cx:pt idx="165">8412</cx:pt>
          <cx:pt idx="166">7895</cx:pt>
          <cx:pt idx="167">9958</cx:pt>
          <cx:pt idx="168">7676</cx:pt>
          <cx:pt idx="169">9794</cx:pt>
          <cx:pt idx="170">7471</cx:pt>
          <cx:pt idx="171">6670</cx:pt>
          <cx:pt idx="172">7625</cx:pt>
          <cx:pt idx="173">8386</cx:pt>
          <cx:pt idx="174">8212</cx:pt>
          <cx:pt idx="175">8701</cx:pt>
          <cx:pt idx="176">9044</cx:pt>
          <cx:pt idx="177">7147</cx:pt>
          <cx:pt idx="178">8966</cx:pt>
          <cx:pt idx="179">8276</cx:pt>
          <cx:pt idx="180">5773</cx:pt>
          <cx:pt idx="181">6185</cx:pt>
          <cx:pt idx="182">7216</cx:pt>
          <cx:pt idx="183">9514</cx:pt>
          <cx:pt idx="184">7944</cx:pt>
          <cx:pt idx="185">10060</cx:pt>
          <cx:pt idx="186">8965</cx:pt>
          <cx:pt idx="187">8468</cx:pt>
          <cx:pt idx="188">7587</cx:pt>
          <cx:pt idx="189">7743</cx:pt>
          <cx:pt idx="190">9349</cx:pt>
          <cx:pt idx="191">8647</cx:pt>
          <cx:pt idx="192">9756</cx:pt>
          <cx:pt idx="193">7528</cx:pt>
          <cx:pt idx="194">8160</cx:pt>
          <cx:pt idx="195">9527</cx:pt>
          <cx:pt idx="196">10107</cx:pt>
          <cx:pt idx="197">8340</cx:pt>
          <cx:pt idx="198">6567</cx:pt>
          <cx:pt idx="199">7710</cx:pt>
          <cx:pt idx="200">7914</cx:pt>
          <cx:pt idx="201">8083</cx:pt>
          <cx:pt idx="202">9627</cx:pt>
          <cx:pt idx="203">8198</cx:pt>
          <cx:pt idx="204">7794</cx:pt>
          <cx:pt idx="205">8755</cx:pt>
          <cx:pt idx="206">9550</cx:pt>
          <cx:pt idx="207">7051</cx:pt>
          <cx:pt idx="208">6873</cx:pt>
          <cx:pt idx="209">7197</cx:pt>
          <cx:pt idx="210">7351</cx:pt>
          <cx:pt idx="211">8291</cx:pt>
          <cx:pt idx="212">8749</cx:pt>
          <cx:pt idx="213">9012</cx:pt>
          <cx:pt idx="214">8074</cx:pt>
          <cx:pt idx="215">7710</cx:pt>
          <cx:pt idx="216">9181</cx:pt>
          <cx:pt idx="217">7430</cx:pt>
          <cx:pt idx="218">7792</cx:pt>
          <cx:pt idx="219">9455</cx:pt>
          <cx:pt idx="220">9034</cx:pt>
          <cx:pt idx="221">7177</cx:pt>
          <cx:pt idx="222">8211</cx:pt>
          <cx:pt idx="223">7628</cx:pt>
          <cx:pt idx="224">9010</cx:pt>
          <cx:pt idx="225">7627</cx:pt>
          <cx:pt idx="226">7485</cx:pt>
          <cx:pt idx="227">8454</cx:pt>
          <cx:pt idx="228">7747</cx:pt>
          <cx:pt idx="229">9285</cx:pt>
          <cx:pt idx="230">7484</cx:pt>
          <cx:pt idx="231">10061</cx:pt>
          <cx:pt idx="232">9738</cx:pt>
          <cx:pt idx="233">8453</cx:pt>
          <cx:pt idx="234">8732</cx:pt>
          <cx:pt idx="235">8884</cx:pt>
          <cx:pt idx="236">7399</cx:pt>
          <cx:pt idx="237">8776</cx:pt>
          <cx:pt idx="238">7519</cx:pt>
          <cx:pt idx="239">7313</cx:pt>
          <cx:pt idx="240">8686</cx:pt>
          <cx:pt idx="241">8159</cx:pt>
          <cx:pt idx="242">6921</cx:pt>
          <cx:pt idx="243">6923</cx:pt>
          <cx:pt idx="244">8416</cx:pt>
          <cx:pt idx="245">8695</cx:pt>
          <cx:pt idx="246">8275</cx:pt>
          <cx:pt idx="247">5612</cx:pt>
          <cx:pt idx="248">7668</cx:pt>
          <cx:pt idx="249">6682</cx:pt>
          <cx:pt idx="250">9249</cx:pt>
          <cx:pt idx="251">7907</cx:pt>
          <cx:pt idx="252">8172</cx:pt>
          <cx:pt idx="253">8862</cx:pt>
          <cx:pt idx="254">9461</cx:pt>
          <cx:pt idx="255">9122</cx:pt>
          <cx:pt idx="256">8097</cx:pt>
          <cx:pt idx="257">7508</cx:pt>
          <cx:pt idx="258">9256</cx:pt>
          <cx:pt idx="259">6993</cx:pt>
          <cx:pt idx="260">8592</cx:pt>
          <cx:pt idx="261">7533</cx:pt>
          <cx:pt idx="262">8366</cx:pt>
          <cx:pt idx="263">8689</cx:pt>
          <cx:pt idx="264">5784</cx:pt>
          <cx:pt idx="265">5798</cx:pt>
          <cx:pt idx="266">9007</cx:pt>
          <cx:pt idx="267">8119</cx:pt>
          <cx:pt idx="268">7117</cx:pt>
          <cx:pt idx="269">7297</cx:pt>
          <cx:pt idx="270">9160</cx:pt>
          <cx:pt idx="271">8225</cx:pt>
          <cx:pt idx="272">8758</cx:pt>
          <cx:pt idx="273">8305</cx:pt>
          <cx:pt idx="274">6124</cx:pt>
          <cx:pt idx="275">8622</cx:pt>
          <cx:pt idx="276">7868</cx:pt>
          <cx:pt idx="277">6312</cx:pt>
          <cx:pt idx="278">7592</cx:pt>
          <cx:pt idx="279">9421</cx:pt>
          <cx:pt idx="280">7735</cx:pt>
          <cx:pt idx="281">6257</cx:pt>
          <cx:pt idx="282">7089</cx:pt>
          <cx:pt idx="283">8016</cx:pt>
          <cx:pt idx="284">8525</cx:pt>
          <cx:pt idx="285">7436</cx:pt>
          <cx:pt idx="286">8334</cx:pt>
          <cx:pt idx="287">9896</cx:pt>
          <cx:pt idx="288">6271</cx:pt>
          <cx:pt idx="289">7635</cx:pt>
          <cx:pt idx="290">7719</cx:pt>
          <cx:pt idx="291">6948</cx:pt>
          <cx:pt idx="292">8080</cx:pt>
          <cx:pt idx="293">9408</cx:pt>
          <cx:pt idx="294">6851</cx:pt>
          <cx:pt idx="295">7035</cx:pt>
          <cx:pt idx="296">7506</cx:pt>
          <cx:pt idx="297">5545</cx:pt>
          <cx:pt idx="298">7357</cx:pt>
          <cx:pt idx="299">8926</cx:pt>
          <cx:pt idx="300">7241</cx:pt>
          <cx:pt idx="301">8982</cx:pt>
          <cx:pt idx="302">7743</cx:pt>
          <cx:pt idx="303">9008</cx:pt>
          <cx:pt idx="304">7844</cx:pt>
          <cx:pt idx="305">8453</cx:pt>
          <cx:pt idx="306">9066</cx:pt>
          <cx:pt idx="307">8205</cx:pt>
          <cx:pt idx="308">8085</cx:pt>
          <cx:pt idx="309">8496</cx:pt>
          <cx:pt idx="310">7573</cx:pt>
          <cx:pt idx="311">8349</cx:pt>
          <cx:pt idx="312">8550</cx:pt>
          <cx:pt idx="313">6645</cx:pt>
          <cx:pt idx="314">9151</cx:pt>
          <cx:pt idx="315">7535</cx:pt>
          <cx:pt idx="316">7973</cx:pt>
          <cx:pt idx="317">8718</cx:pt>
          <cx:pt idx="318">6474</cx:pt>
          <cx:pt idx="319">7844</cx:pt>
          <cx:pt idx="320">7818</cx:pt>
          <cx:pt idx="321">5921</cx:pt>
          <cx:pt idx="322">8569</cx:pt>
          <cx:pt idx="323">8400</cx:pt>
          <cx:pt idx="324">8268</cx:pt>
          <cx:pt idx="325">7260</cx:pt>
          <cx:pt idx="326">7908</cx:pt>
          <cx:pt idx="327">7496</cx:pt>
          <cx:pt idx="328">8123</cx:pt>
          <cx:pt idx="329">7418</cx:pt>
          <cx:pt idx="330">8322</cx:pt>
          <cx:pt idx="331">7775</cx:pt>
          <cx:pt idx="332">5292</cx:pt>
          <cx:pt idx="333">7274</cx:pt>
          <cx:pt idx="334">8097</cx:pt>
          <cx:pt idx="335">5807</cx:pt>
          <cx:pt idx="336">8164</cx:pt>
          <cx:pt idx="337">8631</cx:pt>
          <cx:pt idx="338">7612</cx:pt>
          <cx:pt idx="339">8384</cx:pt>
          <cx:pt idx="340">9063</cx:pt>
          <cx:pt idx="341">8303</cx:pt>
          <cx:pt idx="342">8982</cx:pt>
          <cx:pt idx="343">8215</cx:pt>
          <cx:pt idx="344">10751</cx:pt>
          <cx:pt idx="345">8276</cx:pt>
          <cx:pt idx="346">7377</cx:pt>
          <cx:pt idx="347">8430</cx:pt>
          <cx:pt idx="348">8867</cx:pt>
          <cx:pt idx="349">5519</cx:pt>
          <cx:pt idx="350">6598</cx:pt>
          <cx:pt idx="351">7450</cx:pt>
          <cx:pt idx="352">8597</cx:pt>
          <cx:pt idx="353">9247</cx:pt>
          <cx:pt idx="354">7791</cx:pt>
          <cx:pt idx="355">9128</cx:pt>
          <cx:pt idx="356">8109</cx:pt>
          <cx:pt idx="357">7851</cx:pt>
          <cx:pt idx="358">8172</cx:pt>
          <cx:pt idx="359">7372</cx:pt>
          <cx:pt idx="360">7376</cx:pt>
          <cx:pt idx="361">8254</cx:pt>
          <cx:pt idx="362">6788</cx:pt>
          <cx:pt idx="363">7322</cx:pt>
          <cx:pt idx="364">9226</cx:pt>
          <cx:pt idx="365">8570</cx:pt>
          <cx:pt idx="366">8672</cx:pt>
          <cx:pt idx="367">5477</cx:pt>
          <cx:pt idx="368">8057</cx:pt>
          <cx:pt idx="369">7425</cx:pt>
          <cx:pt idx="370">6031</cx:pt>
          <cx:pt idx="371">5945</cx:pt>
          <cx:pt idx="372">8356</cx:pt>
          <cx:pt idx="373">6849</cx:pt>
          <cx:pt idx="374">8934</cx:pt>
          <cx:pt idx="375">8512</cx:pt>
          <cx:pt idx="376">9790</cx:pt>
          <cx:pt idx="377">7703</cx:pt>
          <cx:pt idx="378">8914</cx:pt>
          <cx:pt idx="379">8906</cx:pt>
          <cx:pt idx="380">8023</cx:pt>
          <cx:pt idx="381">9337</cx:pt>
          <cx:pt idx="382">9465</cx:pt>
          <cx:pt idx="383">6468</cx:pt>
          <cx:pt idx="384">8837</cx:pt>
          <cx:pt idx="385">7183</cx:pt>
          <cx:pt idx="386">7374</cx:pt>
          <cx:pt idx="387">8151</cx:pt>
          <cx:pt idx="388">7409</cx:pt>
          <cx:pt idx="389">8164</cx:pt>
          <cx:pt idx="390">7687</cx:pt>
          <cx:pt idx="391">9118</cx:pt>
          <cx:pt idx="392">8996</cx:pt>
          <cx:pt idx="393">7262</cx:pt>
          <cx:pt idx="394">7278</cx:pt>
          <cx:pt idx="395">9150</cx:pt>
          <cx:pt idx="396">8438</cx:pt>
          <cx:pt idx="397">8280</cx:pt>
          <cx:pt idx="398">9075</cx:pt>
          <cx:pt idx="399">10134</cx:pt>
          <cx:pt idx="400">8765</cx:pt>
          <cx:pt idx="401">6743</cx:pt>
          <cx:pt idx="402">6771</cx:pt>
          <cx:pt idx="403">6964</cx:pt>
          <cx:pt idx="404">7391</cx:pt>
        </cx:lvl>
      </cx:numDim>
    </cx:data>
  </cx:chartData>
  <cx:chart>
    <cx:title pos="t" align="ctr" overlay="0">
      <cx:tx>
        <cx:rich>
          <a:bodyPr spcFirstLastPara="1" vertOverflow="ellipsis" wrap="square" lIns="0" tIns="0" rIns="0" bIns="0" anchor="ctr" anchorCtr="1"/>
          <a:lstStyle/>
          <a:p>
            <a:pPr algn="ctr">
              <a:defRPr/>
            </a:pPr>
            <a:endParaRPr lang="en-US" sz="800" baseline="0"/>
          </a:p>
        </cx:rich>
      </cx:tx>
    </cx:title>
    <cx:plotArea>
      <cx:plotAreaRegion>
        <cx:plotSurface>
          <cx:spPr>
            <a:solidFill>
              <a:schemeClr val="bg1"/>
            </a:solidFill>
            <a:ln>
              <a:solidFill>
                <a:srgbClr val="000000"/>
              </a:solidFill>
            </a:ln>
          </cx:spPr>
        </cx:plotSurface>
        <cx:series layoutId="boxWhisker" uniqueId="{4182C088-BBF1-40C3-8A6B-46B290DE937D}">
          <cx:spPr>
            <a:solidFill>
              <a:srgbClr val="00B050"/>
            </a:solidFill>
            <a:ln>
              <a:solidFill>
                <a:srgbClr val="000000"/>
              </a:solidFill>
            </a:ln>
            <a:effectLst>
              <a:innerShdw blurRad="114300">
                <a:prstClr val="black"/>
              </a:innerShdw>
            </a:effectLst>
          </cx:spPr>
          <cx:dataId val="0"/>
          <cx:layoutPr>
            <cx:visibility meanLine="0" meanMarker="1" nonoutliers="1" outliers="1"/>
            <cx:statistics quartileMethod="exclusive"/>
          </cx:layoutPr>
        </cx:series>
      </cx:plotAreaRegion>
      <cx:axis id="0">
        <cx:catScaling gapWidth="2.01999998"/>
        <cx:title>
          <cx:tx>
            <cx:rich>
              <a:bodyPr spcFirstLastPara="1" vertOverflow="ellipsis" wrap="square" lIns="0" tIns="0" rIns="0" bIns="0" anchor="ctr" anchorCtr="1"/>
              <a:lstStyle/>
              <a:p>
                <a:pPr algn="ctr">
                  <a:defRPr sz="1000"/>
                </a:pPr>
                <a:r>
                  <a:rPr lang="en-US" sz="1000" baseline="0"/>
                  <a:t>Socioeconomic Status </a:t>
                </a:r>
                <a:endParaRPr lang="en-US" baseline="0"/>
              </a:p>
            </cx:rich>
          </cx:tx>
        </cx:title>
        <cx:tickLabels/>
      </cx:axis>
      <cx:axis id="1">
        <cx:valScaling min="4500"/>
        <cx:title>
          <cx:tx>
            <cx:rich>
              <a:bodyPr spcFirstLastPara="1" vertOverflow="ellipsis" wrap="square" lIns="0" tIns="0" rIns="0" bIns="0" anchor="ctr" anchorCtr="1"/>
              <a:lstStyle/>
              <a:p>
                <a:pPr algn="ctr">
                  <a:defRPr/>
                </a:pPr>
                <a:r>
                  <a:rPr lang="en-US" baseline="0"/>
                  <a:t>Hippocampal Volume (mm</a:t>
                </a:r>
                <a:r>
                  <a:rPr lang="en-US" baseline="30000"/>
                  <a:t>3</a:t>
                </a:r>
                <a:r>
                  <a:rPr lang="en-US" baseline="0"/>
                  <a:t>)</a:t>
                </a:r>
              </a:p>
            </cx:rich>
          </cx:tx>
        </cx:title>
        <cx:majorGridlines>
          <cx:spPr>
            <a:solidFill>
              <a:schemeClr val="tx1"/>
            </a:solidFill>
          </cx:spPr>
        </cx:majorGridlines>
        <cx:tickLabels/>
      </cx:axis>
    </cx:plotArea>
  </cx:chart>
  <cx:spPr>
    <a:solidFill>
      <a:schemeClr val="bg1"/>
    </a:solidFill>
    <a:ln>
      <a:solidFill>
        <a:srgbClr val="000000"/>
      </a:solidFill>
    </a:ln>
  </cx:spPr>
  <cx:clrMapOvr bg1="lt1" tx1="dk1" bg2="lt2" tx2="dk2" accent1="accent1" accent2="accent2" accent3="accent3" accent4="accent4" accent5="accent5" accent6="accent6" hlink="hlink" folHlink="folHlink"/>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lvl ptCount="405">
          <cx:pt idx="0">1</cx:pt>
          <cx:pt idx="1">1</cx:pt>
          <cx:pt idx="2">1</cx:pt>
          <cx:pt idx="3">1</cx:pt>
          <cx:pt idx="4">1</cx:pt>
          <cx:pt idx="5">1</cx:pt>
          <cx:pt idx="6">1</cx:pt>
          <cx:pt idx="7">1</cx:pt>
          <cx:pt idx="8">1</cx:pt>
          <cx:pt idx="9">1</cx:pt>
          <cx:pt idx="10">1</cx:pt>
          <cx:pt idx="11">1</cx:pt>
          <cx:pt idx="12">1</cx:pt>
          <cx:pt idx="13">1</cx:pt>
          <cx:pt idx="14">1</cx:pt>
          <cx:pt idx="15">1</cx:pt>
          <cx:pt idx="16">1</cx:pt>
          <cx:pt idx="17">1</cx:pt>
          <cx:pt idx="18">1</cx:pt>
          <cx:pt idx="19">1</cx:pt>
          <cx:pt idx="20">1</cx:pt>
          <cx:pt idx="21">1</cx:pt>
          <cx:pt idx="22">1</cx:pt>
          <cx:pt idx="23">1</cx:pt>
          <cx:pt idx="24">1</cx:pt>
          <cx:pt idx="25">1</cx:pt>
          <cx:pt idx="26">1</cx:pt>
          <cx:pt idx="27">1</cx:pt>
          <cx:pt idx="28">1</cx:pt>
          <cx:pt idx="29">1</cx:pt>
          <cx:pt idx="30">1</cx:pt>
          <cx:pt idx="31">1</cx:pt>
          <cx:pt idx="32">1</cx:pt>
          <cx:pt idx="33">1</cx:pt>
          <cx:pt idx="34">1</cx:pt>
          <cx:pt idx="35">1</cx:pt>
          <cx:pt idx="36">1</cx:pt>
          <cx:pt idx="37">1</cx:pt>
          <cx:pt idx="38">1</cx:pt>
          <cx:pt idx="39">1</cx:pt>
          <cx:pt idx="40">1</cx:pt>
          <cx:pt idx="41">1</cx:pt>
          <cx:pt idx="42">1</cx:pt>
          <cx:pt idx="43">1</cx:pt>
          <cx:pt idx="44">1</cx:pt>
          <cx:pt idx="45">1</cx:pt>
          <cx:pt idx="46">1</cx:pt>
          <cx:pt idx="47">2</cx:pt>
          <cx:pt idx="48">2</cx:pt>
          <cx:pt idx="49">2</cx:pt>
          <cx:pt idx="50">2</cx:pt>
          <cx:pt idx="51">2</cx:pt>
          <cx:pt idx="52">2</cx:pt>
          <cx:pt idx="53">2</cx:pt>
          <cx:pt idx="54">2</cx:pt>
          <cx:pt idx="55">2</cx:pt>
          <cx:pt idx="56">2</cx:pt>
          <cx:pt idx="57">2</cx:pt>
          <cx:pt idx="58">2</cx:pt>
          <cx:pt idx="59">2</cx:pt>
          <cx:pt idx="60">2</cx:pt>
          <cx:pt idx="61">2</cx:pt>
          <cx:pt idx="62">2</cx:pt>
          <cx:pt idx="63">2</cx:pt>
          <cx:pt idx="64">2</cx:pt>
          <cx:pt idx="65">2</cx:pt>
          <cx:pt idx="66">2</cx:pt>
          <cx:pt idx="67">2</cx:pt>
          <cx:pt idx="68">2</cx:pt>
          <cx:pt idx="69">2</cx:pt>
          <cx:pt idx="70">2</cx:pt>
          <cx:pt idx="71">2</cx:pt>
          <cx:pt idx="72">2</cx:pt>
          <cx:pt idx="73">2</cx:pt>
          <cx:pt idx="74">2</cx:pt>
          <cx:pt idx="75">2</cx:pt>
          <cx:pt idx="76">2</cx:pt>
          <cx:pt idx="77">2</cx:pt>
          <cx:pt idx="78">2</cx:pt>
          <cx:pt idx="79">2</cx:pt>
          <cx:pt idx="80">2</cx:pt>
          <cx:pt idx="81">2</cx:pt>
          <cx:pt idx="82">2</cx:pt>
          <cx:pt idx="83">2</cx:pt>
          <cx:pt idx="84">2</cx:pt>
          <cx:pt idx="85">2</cx:pt>
          <cx:pt idx="86">2</cx:pt>
          <cx:pt idx="87">2</cx:pt>
          <cx:pt idx="88">2</cx:pt>
          <cx:pt idx="89">2</cx:pt>
          <cx:pt idx="90">2</cx:pt>
          <cx:pt idx="91">3</cx:pt>
          <cx:pt idx="92">3</cx:pt>
          <cx:pt idx="93">3</cx:pt>
          <cx:pt idx="94">3</cx:pt>
          <cx:pt idx="95">3</cx:pt>
          <cx:pt idx="96">3</cx:pt>
          <cx:pt idx="97">3</cx:pt>
          <cx:pt idx="98">3</cx:pt>
          <cx:pt idx="99">3</cx:pt>
          <cx:pt idx="100">3</cx:pt>
          <cx:pt idx="101">3</cx:pt>
          <cx:pt idx="102">3</cx:pt>
          <cx:pt idx="103">3</cx:pt>
          <cx:pt idx="104">3</cx:pt>
          <cx:pt idx="105">3</cx:pt>
          <cx:pt idx="106">3</cx:pt>
          <cx:pt idx="107">3</cx:pt>
          <cx:pt idx="108">3</cx:pt>
          <cx:pt idx="109">3</cx:pt>
          <cx:pt idx="110">3</cx:pt>
          <cx:pt idx="111">3</cx:pt>
          <cx:pt idx="112">3</cx:pt>
          <cx:pt idx="113">3</cx:pt>
          <cx:pt idx="114">3</cx:pt>
          <cx:pt idx="115">3</cx:pt>
          <cx:pt idx="116">3</cx:pt>
          <cx:pt idx="117">3</cx:pt>
          <cx:pt idx="118">3</cx:pt>
          <cx:pt idx="119">3</cx:pt>
          <cx:pt idx="120">4</cx:pt>
          <cx:pt idx="121">4</cx:pt>
          <cx:pt idx="122">4</cx:pt>
          <cx:pt idx="123">4</cx:pt>
          <cx:pt idx="124">4</cx:pt>
          <cx:pt idx="125">4</cx:pt>
          <cx:pt idx="126">4</cx:pt>
          <cx:pt idx="127">4</cx:pt>
          <cx:pt idx="128">4</cx:pt>
          <cx:pt idx="129">4</cx:pt>
          <cx:pt idx="130">4</cx:pt>
          <cx:pt idx="131">4</cx:pt>
          <cx:pt idx="132">4</cx:pt>
          <cx:pt idx="133">4</cx:pt>
          <cx:pt idx="134">4</cx:pt>
          <cx:pt idx="135">4</cx:pt>
          <cx:pt idx="136">4</cx:pt>
          <cx:pt idx="137">4</cx:pt>
          <cx:pt idx="138">4</cx:pt>
          <cx:pt idx="139">4</cx:pt>
          <cx:pt idx="140">4</cx:pt>
          <cx:pt idx="141">4</cx:pt>
          <cx:pt idx="142">4</cx:pt>
          <cx:pt idx="143">4</cx:pt>
          <cx:pt idx="144">4</cx:pt>
          <cx:pt idx="145">4</cx:pt>
          <cx:pt idx="146">4</cx:pt>
          <cx:pt idx="147">4</cx:pt>
          <cx:pt idx="148">4</cx:pt>
          <cx:pt idx="149">4</cx:pt>
          <cx:pt idx="150">4</cx:pt>
          <cx:pt idx="151">4</cx:pt>
          <cx:pt idx="152">4</cx:pt>
          <cx:pt idx="153">4</cx:pt>
          <cx:pt idx="154">4</cx:pt>
          <cx:pt idx="155">4</cx:pt>
          <cx:pt idx="156">4</cx:pt>
          <cx:pt idx="157">4</cx:pt>
          <cx:pt idx="158">4</cx:pt>
          <cx:pt idx="159">4</cx:pt>
          <cx:pt idx="160">4</cx:pt>
          <cx:pt idx="161">4</cx:pt>
          <cx:pt idx="162">4</cx:pt>
          <cx:pt idx="163">4</cx:pt>
          <cx:pt idx="164">4</cx:pt>
          <cx:pt idx="165">4</cx:pt>
          <cx:pt idx="166">4</cx:pt>
          <cx:pt idx="167">4</cx:pt>
          <cx:pt idx="168">4</cx:pt>
          <cx:pt idx="169">4</cx:pt>
          <cx:pt idx="170">4</cx:pt>
          <cx:pt idx="171">4</cx:pt>
          <cx:pt idx="172">4</cx:pt>
          <cx:pt idx="173">4</cx:pt>
          <cx:pt idx="174">4</cx:pt>
          <cx:pt idx="175">4</cx:pt>
          <cx:pt idx="176">4</cx:pt>
          <cx:pt idx="177">4</cx:pt>
          <cx:pt idx="178">4</cx:pt>
          <cx:pt idx="179">4</cx:pt>
          <cx:pt idx="180">4</cx:pt>
          <cx:pt idx="181">4</cx:pt>
          <cx:pt idx="182">4</cx:pt>
          <cx:pt idx="183">4</cx:pt>
          <cx:pt idx="184">4</cx:pt>
          <cx:pt idx="185">4</cx:pt>
          <cx:pt idx="186">4</cx:pt>
          <cx:pt idx="187">4</cx:pt>
          <cx:pt idx="188">4</cx:pt>
          <cx:pt idx="189">4</cx:pt>
          <cx:pt idx="190">4</cx:pt>
          <cx:pt idx="191">4</cx:pt>
          <cx:pt idx="192">4</cx:pt>
          <cx:pt idx="193">4</cx:pt>
          <cx:pt idx="194">4</cx:pt>
          <cx:pt idx="195">4</cx:pt>
          <cx:pt idx="196">4</cx:pt>
          <cx:pt idx="197">4</cx:pt>
          <cx:pt idx="198">4</cx:pt>
          <cx:pt idx="199">4</cx:pt>
          <cx:pt idx="200">4</cx:pt>
          <cx:pt idx="201">4</cx:pt>
          <cx:pt idx="202">4</cx:pt>
          <cx:pt idx="203">4</cx:pt>
          <cx:pt idx="204">4</cx:pt>
          <cx:pt idx="205">4</cx:pt>
          <cx:pt idx="206">4</cx:pt>
          <cx:pt idx="207">4</cx:pt>
          <cx:pt idx="208">4</cx:pt>
          <cx:pt idx="209">4</cx:pt>
          <cx:pt idx="210">4</cx:pt>
          <cx:pt idx="211">4</cx:pt>
          <cx:pt idx="212">4</cx:pt>
          <cx:pt idx="213">4</cx:pt>
          <cx:pt idx="214">4</cx:pt>
          <cx:pt idx="215">4</cx:pt>
          <cx:pt idx="216">4</cx:pt>
          <cx:pt idx="217">4</cx:pt>
          <cx:pt idx="218">4</cx:pt>
          <cx:pt idx="219">4</cx:pt>
          <cx:pt idx="220">4</cx:pt>
          <cx:pt idx="221">4</cx:pt>
          <cx:pt idx="222">4</cx:pt>
          <cx:pt idx="223">4</cx:pt>
          <cx:pt idx="224">4</cx:pt>
          <cx:pt idx="225">4</cx:pt>
          <cx:pt idx="226">4</cx:pt>
          <cx:pt idx="227">4</cx:pt>
          <cx:pt idx="228">4</cx:pt>
          <cx:pt idx="229">4</cx:pt>
          <cx:pt idx="230">4</cx:pt>
          <cx:pt idx="231">4</cx:pt>
          <cx:pt idx="232">4</cx:pt>
          <cx:pt idx="233">4</cx:pt>
          <cx:pt idx="234">4</cx:pt>
          <cx:pt idx="235">4</cx:pt>
          <cx:pt idx="236">4</cx:pt>
          <cx:pt idx="237">4</cx:pt>
          <cx:pt idx="238">4</cx:pt>
          <cx:pt idx="239">4</cx:pt>
          <cx:pt idx="240">4</cx:pt>
          <cx:pt idx="241">4</cx:pt>
          <cx:pt idx="242">4</cx:pt>
          <cx:pt idx="243">4</cx:pt>
          <cx:pt idx="244">4</cx:pt>
          <cx:pt idx="245">4</cx:pt>
          <cx:pt idx="246">4</cx:pt>
          <cx:pt idx="247">4</cx:pt>
          <cx:pt idx="248">4</cx:pt>
          <cx:pt idx="249">4</cx:pt>
          <cx:pt idx="250">4</cx:pt>
          <cx:pt idx="251">4</cx:pt>
          <cx:pt idx="252">4</cx:pt>
          <cx:pt idx="253">4</cx:pt>
          <cx:pt idx="254">4</cx:pt>
          <cx:pt idx="255">4</cx:pt>
          <cx:pt idx="256">4</cx:pt>
          <cx:pt idx="257">4</cx:pt>
          <cx:pt idx="258">4</cx:pt>
          <cx:pt idx="259">4</cx:pt>
          <cx:pt idx="260">4</cx:pt>
          <cx:pt idx="261">4</cx:pt>
          <cx:pt idx="262">4</cx:pt>
          <cx:pt idx="263">4</cx:pt>
          <cx:pt idx="264">4</cx:pt>
          <cx:pt idx="265">4</cx:pt>
          <cx:pt idx="266">4</cx:pt>
          <cx:pt idx="267">4</cx:pt>
          <cx:pt idx="268">4</cx:pt>
          <cx:pt idx="269">4</cx:pt>
          <cx:pt idx="270">4</cx:pt>
          <cx:pt idx="271">4</cx:pt>
          <cx:pt idx="272">4</cx:pt>
          <cx:pt idx="273">4</cx:pt>
          <cx:pt idx="274">4</cx:pt>
          <cx:pt idx="275">4</cx:pt>
          <cx:pt idx="276">4</cx:pt>
          <cx:pt idx="277">4</cx:pt>
          <cx:pt idx="278">4</cx:pt>
          <cx:pt idx="279">5</cx:pt>
          <cx:pt idx="280">5</cx:pt>
          <cx:pt idx="281">5</cx:pt>
          <cx:pt idx="282">5</cx:pt>
          <cx:pt idx="283">5</cx:pt>
          <cx:pt idx="284">5</cx:pt>
          <cx:pt idx="285">5</cx:pt>
          <cx:pt idx="286">5</cx:pt>
          <cx:pt idx="287">5</cx:pt>
          <cx:pt idx="288">5</cx:pt>
          <cx:pt idx="289">5</cx:pt>
          <cx:pt idx="290">5</cx:pt>
          <cx:pt idx="291">5</cx:pt>
          <cx:pt idx="292">5</cx:pt>
          <cx:pt idx="293">5</cx:pt>
          <cx:pt idx="294">5</cx:pt>
          <cx:pt idx="295">5</cx:pt>
          <cx:pt idx="296">5</cx:pt>
          <cx:pt idx="297">5</cx:pt>
          <cx:pt idx="298">5</cx:pt>
          <cx:pt idx="299">5</cx:pt>
          <cx:pt idx="300">5</cx:pt>
          <cx:pt idx="301">5</cx:pt>
          <cx:pt idx="302">5</cx:pt>
          <cx:pt idx="303">5</cx:pt>
          <cx:pt idx="304">5</cx:pt>
          <cx:pt idx="305">5</cx:pt>
          <cx:pt idx="306">5</cx:pt>
          <cx:pt idx="307">5</cx:pt>
          <cx:pt idx="308">5</cx:pt>
          <cx:pt idx="309">5</cx:pt>
          <cx:pt idx="310">5</cx:pt>
          <cx:pt idx="311">5</cx:pt>
          <cx:pt idx="312">5</cx:pt>
          <cx:pt idx="313">5</cx:pt>
          <cx:pt idx="314">5</cx:pt>
          <cx:pt idx="315">5</cx:pt>
          <cx:pt idx="316">5</cx:pt>
          <cx:pt idx="317">5</cx:pt>
          <cx:pt idx="318">5</cx:pt>
          <cx:pt idx="319">5</cx:pt>
          <cx:pt idx="320">5</cx:pt>
          <cx:pt idx="321">5</cx:pt>
          <cx:pt idx="322">5</cx:pt>
          <cx:pt idx="323">5</cx:pt>
          <cx:pt idx="324">5</cx:pt>
          <cx:pt idx="325">5</cx:pt>
          <cx:pt idx="326">5</cx:pt>
          <cx:pt idx="327">5</cx:pt>
          <cx:pt idx="328">5</cx:pt>
          <cx:pt idx="329">5</cx:pt>
          <cx:pt idx="330">5</cx:pt>
          <cx:pt idx="331">5</cx:pt>
          <cx:pt idx="332">5</cx:pt>
          <cx:pt idx="333">5</cx:pt>
          <cx:pt idx="334">5</cx:pt>
          <cx:pt idx="335">5</cx:pt>
          <cx:pt idx="336">5</cx:pt>
          <cx:pt idx="337">5</cx:pt>
          <cx:pt idx="338">5</cx:pt>
          <cx:pt idx="339">5</cx:pt>
          <cx:pt idx="340">5</cx:pt>
          <cx:pt idx="341">5</cx:pt>
          <cx:pt idx="342">5</cx:pt>
          <cx:pt idx="343">5</cx:pt>
          <cx:pt idx="344">5</cx:pt>
          <cx:pt idx="345">5</cx:pt>
          <cx:pt idx="346">5</cx:pt>
          <cx:pt idx="347">5</cx:pt>
          <cx:pt idx="348">5</cx:pt>
          <cx:pt idx="349">5</cx:pt>
          <cx:pt idx="350">5</cx:pt>
          <cx:pt idx="351">5</cx:pt>
          <cx:pt idx="352">5</cx:pt>
          <cx:pt idx="353">5</cx:pt>
          <cx:pt idx="354">5</cx:pt>
          <cx:pt idx="355">5</cx:pt>
          <cx:pt idx="356">5</cx:pt>
          <cx:pt idx="357">5</cx:pt>
          <cx:pt idx="358">5</cx:pt>
          <cx:pt idx="359">5</cx:pt>
          <cx:pt idx="360">5</cx:pt>
          <cx:pt idx="361">5</cx:pt>
          <cx:pt idx="362">5</cx:pt>
          <cx:pt idx="363">5</cx:pt>
          <cx:pt idx="364">5</cx:pt>
          <cx:pt idx="365">5</cx:pt>
          <cx:pt idx="366">5</cx:pt>
          <cx:pt idx="367">5</cx:pt>
          <cx:pt idx="368">5</cx:pt>
          <cx:pt idx="369">5</cx:pt>
          <cx:pt idx="370">5</cx:pt>
          <cx:pt idx="371">5</cx:pt>
          <cx:pt idx="372">5</cx:pt>
          <cx:pt idx="373">5</cx:pt>
          <cx:pt idx="374">5</cx:pt>
          <cx:pt idx="375">5</cx:pt>
          <cx:pt idx="376">5</cx:pt>
          <cx:pt idx="377">5</cx:pt>
          <cx:pt idx="378">5</cx:pt>
          <cx:pt idx="379">5</cx:pt>
          <cx:pt idx="380">5</cx:pt>
          <cx:pt idx="381">5</cx:pt>
          <cx:pt idx="382">5</cx:pt>
          <cx:pt idx="383">5</cx:pt>
          <cx:pt idx="384">5</cx:pt>
          <cx:pt idx="385">5</cx:pt>
          <cx:pt idx="386">5</cx:pt>
          <cx:pt idx="387">5</cx:pt>
          <cx:pt idx="388">5</cx:pt>
          <cx:pt idx="389">5</cx:pt>
          <cx:pt idx="390">5</cx:pt>
          <cx:pt idx="391">5</cx:pt>
          <cx:pt idx="392">5</cx:pt>
          <cx:pt idx="393">5</cx:pt>
          <cx:pt idx="394">5</cx:pt>
          <cx:pt idx="395">5</cx:pt>
          <cx:pt idx="396">5</cx:pt>
          <cx:pt idx="397">5</cx:pt>
          <cx:pt idx="398">5</cx:pt>
          <cx:pt idx="399">5</cx:pt>
          <cx:pt idx="400">5</cx:pt>
          <cx:pt idx="401">5</cx:pt>
          <cx:pt idx="402">5</cx:pt>
          <cx:pt idx="403">5</cx:pt>
          <cx:pt idx="404">5</cx:pt>
        </cx:lvl>
      </cx:strDim>
      <cx:numDim type="val">
        <cx:lvl ptCount="405" formatCode="General">
          <cx:pt idx="0">53.169000000000011</cx:pt>
          <cx:pt idx="1">61.989999999999995</cx:pt>
          <cx:pt idx="2">58.434000000000005</cx:pt>
          <cx:pt idx="3">52.540999999999997</cx:pt>
          <cx:pt idx="4">60.158000000000001</cx:pt>
          <cx:pt idx="5">64.737000000000009</cx:pt>
          <cx:pt idx="6">58.140000000000001</cx:pt>
          <cx:pt idx="7">64.304000000000002</cx:pt>
          <cx:pt idx="8">60.680999999999997</cx:pt>
          <cx:pt idx="9">66.400000000000006</cx:pt>
          <cx:pt idx="10">61.174999999999997</cx:pt>
          <cx:pt idx="11">57.602000000000004</cx:pt>
          <cx:pt idx="12">56.008000000000003</cx:pt>
          <cx:pt idx="13">57.878000000000007</cx:pt>
          <cx:pt idx="14">58.449000000000012</cx:pt>
          <cx:pt idx="15">57.780000000000001</cx:pt>
          <cx:pt idx="16">55.352000000000004</cx:pt>
          <cx:pt idx="17">56.884</cx:pt>
          <cx:pt idx="18">54.322000000000003</cx:pt>
          <cx:pt idx="19">60.807999999999993</cx:pt>
          <cx:pt idx="20">55.18</cx:pt>
          <cx:pt idx="21">57.176999999999992</cx:pt>
          <cx:pt idx="22">62.748000000000005</cx:pt>
          <cx:pt idx="23">59.912000000000006</cx:pt>
          <cx:pt idx="24">54.329999999999998</cx:pt>
          <cx:pt idx="25">63.292000000000002</cx:pt>
          <cx:pt idx="26">53.75200000000001</cx:pt>
          <cx:pt idx="27">63.509</cx:pt>
          <cx:pt idx="28">56.477999999999994</cx:pt>
          <cx:pt idx="29">60.810999999999993</cx:pt>
          <cx:pt idx="30">58.775999999999996</cx:pt>
          <cx:pt idx="31">57.819999999999993</cx:pt>
          <cx:pt idx="32">60.744</cx:pt>
          <cx:pt idx="33">59.923999999999992</cx:pt>
          <cx:pt idx="34">62.758000000000003</cx:pt>
          <cx:pt idx="35">58.271999999999991</cx:pt>
          <cx:pt idx="36">59.518999999999991</cx:pt>
          <cx:pt idx="37">60.870000000000005</cx:pt>
          <cx:pt idx="38">57.655999999999992</cx:pt>
          <cx:pt idx="39">64.140000000000001</cx:pt>
          <cx:pt idx="40">59.414999999999999</cx:pt>
          <cx:pt idx="41">65.768999999999991</cx:pt>
          <cx:pt idx="42">62.387</cx:pt>
          <cx:pt idx="43">57.637</cx:pt>
          <cx:pt idx="44">59.773000000000003</cx:pt>
          <cx:pt idx="45">57.433999999999997</cx:pt>
          <cx:pt idx="46">57.479000000000006</cx:pt>
          <cx:pt idx="47">54.849999999999994</cx:pt>
          <cx:pt idx="48">52.694999999999993</cx:pt>
          <cx:pt idx="49">60.106000000000009</cx:pt>
          <cx:pt idx="50">60.156000000000006</cx:pt>
          <cx:pt idx="51">56.355999999999995</cx:pt>
          <cx:pt idx="52">50.556999999999995</cx:pt>
          <cx:pt idx="53">61.895000000000003</cx:pt>
          <cx:pt idx="54">59.686</cx:pt>
          <cx:pt idx="55">56.569000000000003</cx:pt>
          <cx:pt idx="56">56.317</cx:pt>
          <cx:pt idx="57">60.698000000000008</cx:pt>
          <cx:pt idx="58">62.802</cx:pt>
          <cx:pt idx="59">58.390999999999991</cx:pt>
          <cx:pt idx="60">65.292000000000002</cx:pt>
          <cx:pt idx="61">60.192999999999998</cx:pt>
          <cx:pt idx="62">62.246999999999993</cx:pt>
          <cx:pt idx="63">61.875999999999991</cx:pt>
          <cx:pt idx="64">51.820999999999998</cx:pt>
          <cx:pt idx="65">60.079000000000001</cx:pt>
          <cx:pt idx="66">54.721999999999994</cx:pt>
          <cx:pt idx="67">58.335000000000008</cx:pt>
          <cx:pt idx="68">59.262</cx:pt>
          <cx:pt idx="69">56.488</cx:pt>
          <cx:pt idx="70">60.045000000000002</cx:pt>
          <cx:pt idx="71">59.832000000000001</cx:pt>
          <cx:pt idx="72">57.917000000000009</cx:pt>
          <cx:pt idx="73">59.193999999999996</cx:pt>
          <cx:pt idx="74">52.033999999999992</cx:pt>
          <cx:pt idx="75">56.284999999999997</cx:pt>
          <cx:pt idx="76">61.170999999999999</cx:pt>
          <cx:pt idx="77">59.989000000000004</cx:pt>
          <cx:pt idx="78">60.795999999999992</cx:pt>
          <cx:pt idx="79">55.474000000000004</cx:pt>
          <cx:pt idx="80">57.585999999999999</cx:pt>
          <cx:pt idx="81">55.765000000000001</cx:pt>
          <cx:pt idx="82">58.942999999999998</cx:pt>
          <cx:pt idx="83">62.689000000000007</cx:pt>
          <cx:pt idx="84">56.228999999999999</cx:pt>
          <cx:pt idx="85">57.839000000000013</cx:pt>
          <cx:pt idx="86">64.290999999999997</cx:pt>
          <cx:pt idx="87">62.153999999999996</cx:pt>
          <cx:pt idx="88">60.287999999999997</cx:pt>
          <cx:pt idx="89">63.031000000000006</cx:pt>
          <cx:pt idx="90">59.141999999999996</cx:pt>
          <cx:pt idx="91">54.56900000000001</cx:pt>
          <cx:pt idx="92">58.904000000000003</cx:pt>
          <cx:pt idx="93">54.657000000000004</cx:pt>
          <cx:pt idx="94">57.709000000000003</cx:pt>
          <cx:pt idx="95">60.778000000000006</cx:pt>
          <cx:pt idx="96">57.506999999999998</cx:pt>
          <cx:pt idx="97">60.932000000000002</cx:pt>
          <cx:pt idx="98">56.805</cx:pt>
          <cx:pt idx="99">59.93</cx:pt>
          <cx:pt idx="100">60.082999999999998</cx:pt>
          <cx:pt idx="101">54.808999999999997</cx:pt>
          <cx:pt idx="102">60.469999999999999</cx:pt>
          <cx:pt idx="103">58.140000000000001</cx:pt>
          <cx:pt idx="104">57.138999999999996</cx:pt>
          <cx:pt idx="105">60.758000000000003</cx:pt>
          <cx:pt idx="106">61.070999999999998</cx:pt>
          <cx:pt idx="107">60.889999999999993</cx:pt>
          <cx:pt idx="108">57.664000000000001</cx:pt>
          <cx:pt idx="109">56.584999999999994</cx:pt>
          <cx:pt idx="110">59.06900000000001</cx:pt>
          <cx:pt idx="111">60.326000000000008</cx:pt>
          <cx:pt idx="112">58.019000000000005</cx:pt>
          <cx:pt idx="113">55.920000000000002</cx:pt>
          <cx:pt idx="114">57.939999999999998</cx:pt>
          <cx:pt idx="115">53.156000000000006</cx:pt>
          <cx:pt idx="116">57.24499999999999</cx:pt>
          <cx:pt idx="117">58.928000000000004</cx:pt>
          <cx:pt idx="118">58.109999999999999</cx:pt>
          <cx:pt idx="119">55.63300000000001</cx:pt>
          <cx:pt idx="120">61.519999999999996</cx:pt>
          <cx:pt idx="121">53.953999999999994</cx:pt>
          <cx:pt idx="122">56.954999999999998</cx:pt>
          <cx:pt idx="123">61.501000000000005</cx:pt>
          <cx:pt idx="124">59.609999999999999</cx:pt>
          <cx:pt idx="125">63.00500000000001</cx:pt>
          <cx:pt idx="126">58.601999999999997</cx:pt>
          <cx:pt idx="127">61.588999999999999</cx:pt>
          <cx:pt idx="128">56.989000000000004</cx:pt>
          <cx:pt idx="129">61.558000000000007</cx:pt>
          <cx:pt idx="130">54.004000000000005</cx:pt>
          <cx:pt idx="131">54.896999999999991</cx:pt>
          <cx:pt idx="132">64.159999999999997</cx:pt>
          <cx:pt idx="133">61.713999999999999</cx:pt>
          <cx:pt idx="134">57.810999999999993</cx:pt>
          <cx:pt idx="135">60.594999999999999</cx:pt>
          <cx:pt idx="136">59.423999999999999</cx:pt>
          <cx:pt idx="137">61.135000000000005</cx:pt>
          <cx:pt idx="138">56.477999999999994</cx:pt>
          <cx:pt idx="139">64.396999999999991</cx:pt>
          <cx:pt idx="140">56.079999999999998</cx:pt>
          <cx:pt idx="141">60.144000000000005</cx:pt>
          <cx:pt idx="142">55.106000000000009</cx:pt>
          <cx:pt idx="143">56.113</cx:pt>
          <cx:pt idx="144">63.277000000000001</cx:pt>
          <cx:pt idx="145">51.959000000000003</cx:pt>
          <cx:pt idx="146">58.792000000000002</cx:pt>
          <cx:pt idx="147">55.277000000000001</cx:pt>
          <cx:pt idx="148">56.106000000000009</cx:pt>
          <cx:pt idx="149">58.703000000000003</cx:pt>
          <cx:pt idx="150">62.248999999999995</cx:pt>
          <cx:pt idx="151">58.588000000000008</cx:pt>
          <cx:pt idx="152">59.833999999999996</cx:pt>
          <cx:pt idx="153">55.536999999999992</cx:pt>
          <cx:pt idx="154">57.243000000000002</cx:pt>
          <cx:pt idx="155">55.223999999999997</cx:pt>
          <cx:pt idx="156">60.804000000000002</cx:pt>
          <cx:pt idx="157">60.367000000000004</cx:pt>
          <cx:pt idx="158">54.582999999999998</cx:pt>
          <cx:pt idx="159">59.560000000000002</cx:pt>
          <cx:pt idx="160">59.320999999999998</cx:pt>
          <cx:pt idx="161">52.497</cx:pt>
          <cx:pt idx="162">57.273000000000003</cx:pt>
          <cx:pt idx="163">61.309000000000012</cx:pt>
          <cx:pt idx="164">62.486000000000004</cx:pt>
          <cx:pt idx="165">59.979000000000006</cx:pt>
          <cx:pt idx="166">58.293999999999997</cx:pt>
          <cx:pt idx="167">58.126000000000005</cx:pt>
          <cx:pt idx="168">58.245000000000005</cx:pt>
          <cx:pt idx="169">60.392000000000003</cx:pt>
          <cx:pt idx="170">58.103999999999999</cx:pt>
          <cx:pt idx="171">59.290000000000006</cx:pt>
          <cx:pt idx="172">62.067999999999998</cx:pt>
          <cx:pt idx="173">55.603999999999999</cx:pt>
          <cx:pt idx="174">58.162000000000006</cx:pt>
          <cx:pt idx="175">57.480999999999995</cx:pt>
          <cx:pt idx="176">58.641999999999996</cx:pt>
          <cx:pt idx="177">55.170000000000002</cx:pt>
          <cx:pt idx="178">64.504000000000005</cx:pt>
          <cx:pt idx="179">60.751000000000005</cx:pt>
          <cx:pt idx="180">53.536000000000001</cx:pt>
          <cx:pt idx="181">55.980000000000004</cx:pt>
          <cx:pt idx="182">57.209000000000003</cx:pt>
          <cx:pt idx="183">61.436999999999998</cx:pt>
          <cx:pt idx="184">57.497</cx:pt>
          <cx:pt idx="185">55.679999999999993</cx:pt>
          <cx:pt idx="186">57.933999999999997</cx:pt>
          <cx:pt idx="187">60</cx:pt>
          <cx:pt idx="188">51.076000000000001</cx:pt>
          <cx:pt idx="189">58.991</cx:pt>
          <cx:pt idx="190">56.204000000000001</cx:pt>
          <cx:pt idx="191">57.148000000000003</cx:pt>
          <cx:pt idx="192">62.864999999999995</cx:pt>
          <cx:pt idx="193">59.475999999999999</cx:pt>
          <cx:pt idx="194">60.084000000000003</cx:pt>
          <cx:pt idx="195">59.012999999999998</cx:pt>
          <cx:pt idx="196">58.959000000000003</cx:pt>
          <cx:pt idx="197">53.394999999999996</cx:pt>
          <cx:pt idx="198">54.042999999999992</cx:pt>
          <cx:pt idx="199">54.524000000000001</cx:pt>
          <cx:pt idx="200">54.370000000000005</cx:pt>
          <cx:pt idx="201">55.751000000000005</cx:pt>
          <cx:pt idx="202">57.003999999999998</cx:pt>
          <cx:pt idx="203">55.996999999999993</cx:pt>
          <cx:pt idx="204">59.153000000000006</cx:pt>
          <cx:pt idx="205">58.396000000000001</cx:pt>
          <cx:pt idx="206">56.894000000000005</cx:pt>
          <cx:pt idx="207">54.570999999999998</cx:pt>
          <cx:pt idx="208">51.759</cx:pt>
          <cx:pt idx="209">56.248000000000005</cx:pt>
          <cx:pt idx="210">62.647000000000006</cx:pt>
          <cx:pt idx="211">61.785000000000004</cx:pt>
          <cx:pt idx="212">61.838999999999999</cx:pt>
          <cx:pt idx="213">59.688000000000002</cx:pt>
          <cx:pt idx="214">65.114000000000004</cx:pt>
          <cx:pt idx="215">61.109999999999999</cx:pt>
          <cx:pt idx="216">56.701000000000001</cx:pt>
          <cx:pt idx="217">61.989999999999995</cx:pt>
          <cx:pt idx="218">61.281000000000006</cx:pt>
          <cx:pt idx="219">60.964999999999996</cx:pt>
          <cx:pt idx="220">61.184999999999995</cx:pt>
          <cx:pt idx="221">59.869</cx:pt>
          <cx:pt idx="222">53.561999999999998</cx:pt>
          <cx:pt idx="223">58.615000000000002</cx:pt>
          <cx:pt idx="224">55.396999999999991</cx:pt>
          <cx:pt idx="225">54.291000000000004</cx:pt>
          <cx:pt idx="226">59.283000000000001</cx:pt>
          <cx:pt idx="227">61.143000000000001</cx:pt>
          <cx:pt idx="228">59.123000000000005</cx:pt>
          <cx:pt idx="229">61.634999999999998</cx:pt>
          <cx:pt idx="230">59.962999999999994</cx:pt>
          <cx:pt idx="231">58.616</cx:pt>
          <cx:pt idx="232">62.432000000000002</cx:pt>
          <cx:pt idx="233">62.144000000000005</cx:pt>
          <cx:pt idx="234">54.978999999999999</cx:pt>
          <cx:pt idx="235">61.005000000000003</cx:pt>
          <cx:pt idx="236">58.681000000000004</cx:pt>
          <cx:pt idx="237">62.459000000000003</cx:pt>
          <cx:pt idx="238">56.315000000000005</cx:pt>
          <cx:pt idx="239">57.244</cx:pt>
          <cx:pt idx="240">59.804999999999993</cx:pt>
          <cx:pt idx="241">55.671999999999997</cx:pt>
          <cx:pt idx="242">54.643000000000001</cx:pt>
          <cx:pt idx="243">58.225999999999999</cx:pt>
          <cx:pt idx="244">60.390000000000001</cx:pt>
          <cx:pt idx="245">59.716999999999999</cx:pt>
          <cx:pt idx="246">60.680999999999997</cx:pt>
          <cx:pt idx="247">54.865999999999993</cx:pt>
          <cx:pt idx="248">55.634</cx:pt>
          <cx:pt idx="249">60.926000000000002</cx:pt>
          <cx:pt idx="250">54.205999999999996</cx:pt>
          <cx:pt idx="251">56.385999999999996</cx:pt>
          <cx:pt idx="252">59.477999999999994</cx:pt>
          <cx:pt idx="253">56.884000000000007</cx:pt>
          <cx:pt idx="254">61.870999999999995</cx:pt>
          <cx:pt idx="255">62.919000000000004</cx:pt>
          <cx:pt idx="256">60.060000000000002</cx:pt>
          <cx:pt idx="257">62.593999999999994</cx:pt>
          <cx:pt idx="258">59.144000000000005</cx:pt>
          <cx:pt idx="259">54.378</cx:pt>
          <cx:pt idx="260">59.994</cx:pt>
          <cx:pt idx="261">55.023999999999994</cx:pt>
          <cx:pt idx="262">59.021999999999998</cx:pt>
          <cx:pt idx="263">56.178999999999995</cx:pt>
          <cx:pt idx="264">58.582999999999998</cx:pt>
          <cx:pt idx="265">58.034000000000006</cx:pt>
          <cx:pt idx="266">56.134</cx:pt>
          <cx:pt idx="267">53.116</cx:pt>
          <cx:pt idx="268">58.753999999999998</cx:pt>
          <cx:pt idx="269">57.362000000000009</cx:pt>
          <cx:pt idx="270">60.034000000000006</cx:pt>
          <cx:pt idx="271">58.938999999999993</cx:pt>
          <cx:pt idx="272">59.919000000000011</cx:pt>
          <cx:pt idx="273">63.155999999999999</cx:pt>
          <cx:pt idx="274">57.642000000000003</cx:pt>
          <cx:pt idx="275">59.538000000000011</cx:pt>
          <cx:pt idx="276">57.331000000000003</cx:pt>
          <cx:pt idx="277">59.165999999999997</cx:pt>
          <cx:pt idx="278">54.908000000000001</cx:pt>
          <cx:pt idx="279">59.019999999999996</cx:pt>
          <cx:pt idx="280">52.310000000000002</cx:pt>
          <cx:pt idx="281">56.305999999999997</cx:pt>
          <cx:pt idx="282">57.013999999999996</cx:pt>
          <cx:pt idx="283">55.998999999999995</cx:pt>
          <cx:pt idx="284">58.536000000000001</cx:pt>
          <cx:pt idx="285">56.343000000000004</cx:pt>
          <cx:pt idx="286">58.069999999999993</cx:pt>
          <cx:pt idx="287">58.137999999999998</cx:pt>
          <cx:pt idx="288">56.017000000000003</cx:pt>
          <cx:pt idx="289">55.988</cx:pt>
          <cx:pt idx="290">54.917000000000002</cx:pt>
          <cx:pt idx="291">53.129000000000005</cx:pt>
          <cx:pt idx="292">56.654000000000003</cx:pt>
          <cx:pt idx="293">57.462000000000003</cx:pt>
          <cx:pt idx="294">60.155000000000001</cx:pt>
          <cx:pt idx="295">62.018000000000001</cx:pt>
          <cx:pt idx="296">62.174999999999997</cx:pt>
          <cx:pt idx="297">55.421000000000006</cx:pt>
          <cx:pt idx="298">58.134999999999998</cx:pt>
          <cx:pt idx="299">58.126999999999995</cx:pt>
          <cx:pt idx="300">60.984999999999999</cx:pt>
          <cx:pt idx="301">57.780999999999999</cx:pt>
          <cx:pt idx="302">57.466999999999999</cx:pt>
          <cx:pt idx="303">58.741000000000007</cx:pt>
          <cx:pt idx="304">59.001999999999995</cx:pt>
          <cx:pt idx="305">58.306999999999995</cx:pt>
          <cx:pt idx="306">60.355000000000004</cx:pt>
          <cx:pt idx="307">59.552999999999997</cx:pt>
          <cx:pt idx="308">52.201999999999998</cx:pt>
          <cx:pt idx="309">60.270000000000003</cx:pt>
          <cx:pt idx="310">56.805</cx:pt>
          <cx:pt idx="311">54.798000000000002</cx:pt>
          <cx:pt idx="312">58.988999999999997</cx:pt>
          <cx:pt idx="313">56.241</cx:pt>
          <cx:pt idx="314">56.372</cx:pt>
          <cx:pt idx="315">58.594000000000001</cx:pt>
          <cx:pt idx="316">60.121000000000002</cx:pt>
          <cx:pt idx="317">56.442999999999998</cx:pt>
          <cx:pt idx="318">58.515999999999998</cx:pt>
          <cx:pt idx="319">54.759</cx:pt>
          <cx:pt idx="320">57.892000000000003</cx:pt>
          <cx:pt idx="321">57.196000000000005</cx:pt>
          <cx:pt idx="322">57.798000000000002</cx:pt>
          <cx:pt idx="323">58.928000000000004</cx:pt>
          <cx:pt idx="324">57.411999999999999</cx:pt>
          <cx:pt idx="325">56.257000000000005</cx:pt>
          <cx:pt idx="326">53.941000000000003</cx:pt>
          <cx:pt idx="327">56.896000000000001</cx:pt>
          <cx:pt idx="328">54.691000000000003</cx:pt>
          <cx:pt idx="329">58.715000000000003</cx:pt>
          <cx:pt idx="330">53.735999999999997</cx:pt>
          <cx:pt idx="331">53.488000000000014</cx:pt>
          <cx:pt idx="332">53.185999999999993</cx:pt>
          <cx:pt idx="333">55.935000000000002</cx:pt>
          <cx:pt idx="334">55.769999999999996</cx:pt>
          <cx:pt idx="335">56.174999999999997</cx:pt>
          <cx:pt idx="336">57.359000000000002</cx:pt>
          <cx:pt idx="337">60.460000000000001</cx:pt>
          <cx:pt idx="338">60.794000000000004</cx:pt>
          <cx:pt idx="339">60.695999999999998</cx:pt>
          <cx:pt idx="340">59.774999999999991</cx:pt>
          <cx:pt idx="341">56.526000000000003</cx:pt>
          <cx:pt idx="342">59.754000000000005</cx:pt>
          <cx:pt idx="343">58.962000000000003</cx:pt>
          <cx:pt idx="344">57.610000000000007</cx:pt>
          <cx:pt idx="345">57.078000000000003</cx:pt>
          <cx:pt idx="346">60.299999999999997</cx:pt>
          <cx:pt idx="347">60.816999999999993</cx:pt>
          <cx:pt idx="348">53.697000000000003</cx:pt>
          <cx:pt idx="349">54.408000000000001</cx:pt>
          <cx:pt idx="350">56.391999999999996</cx:pt>
          <cx:pt idx="351">57.463000000000001</cx:pt>
          <cx:pt idx="352">54.619</cx:pt>
          <cx:pt idx="353">60.564999999999998</cx:pt>
          <cx:pt idx="354">57.194000000000003</cx:pt>
          <cx:pt idx="355">59.116999999999997</cx:pt>
          <cx:pt idx="356">61.853000000000002</cx:pt>
          <cx:pt idx="357">56.603000000000009</cx:pt>
          <cx:pt idx="358">59.063999999999993</cx:pt>
          <cx:pt idx="359">58.664999999999999</cx:pt>
          <cx:pt idx="360">54.795999999999999</cx:pt>
          <cx:pt idx="361">62.980999999999995</cx:pt>
          <cx:pt idx="362">58.773000000000003</cx:pt>
          <cx:pt idx="363">58.777000000000001</cx:pt>
          <cx:pt idx="364">53.697000000000003</cx:pt>
          <cx:pt idx="365">57.224999999999994</cx:pt>
          <cx:pt idx="366">64.540000000000006</cx:pt>
          <cx:pt idx="367">55.046999999999997</cx:pt>
          <cx:pt idx="368">60.144999999999996</cx:pt>
          <cx:pt idx="369">56.873000000000005</cx:pt>
          <cx:pt idx="370">56.548000000000002</cx:pt>
          <cx:pt idx="371">55.972999999999999</cx:pt>
          <cx:pt idx="372">61.88900000000001</cx:pt>
          <cx:pt idx="373">56.859999999999999</cx:pt>
          <cx:pt idx="374">59.82</cx:pt>
          <cx:pt idx="375">57.991999999999997</cx:pt>
          <cx:pt idx="376">60.733000000000004</cx:pt>
          <cx:pt idx="377">60.277000000000001</cx:pt>
          <cx:pt idx="378">60.146999999999998</cx:pt>
          <cx:pt idx="379">54.188999999999993</cx:pt>
          <cx:pt idx="380">58.375</cx:pt>
          <cx:pt idx="381">61.558999999999997</cx:pt>
          <cx:pt idx="382">57.118000000000009</cx:pt>
          <cx:pt idx="383">49.656000000000006</cx:pt>
          <cx:pt idx="384">56.918000000000006</cx:pt>
          <cx:pt idx="385">57.998999999999995</cx:pt>
          <cx:pt idx="386">57.543999999999997</cx:pt>
          <cx:pt idx="387">60.700000000000003</cx:pt>
          <cx:pt idx="388">54.359000000000009</cx:pt>
          <cx:pt idx="389">61.260000000000005</cx:pt>
          <cx:pt idx="390">56.496000000000002</cx:pt>
          <cx:pt idx="391">60.442999999999998</cx:pt>
          <cx:pt idx="392">60.533999999999999</cx:pt>
          <cx:pt idx="393">59.666000000000004</cx:pt>
          <cx:pt idx="394">54.216999999999999</cx:pt>
          <cx:pt idx="395">62.055</cx:pt>
          <cx:pt idx="396">57.603999999999999</cx:pt>
          <cx:pt idx="397">54.673000000000002</cx:pt>
          <cx:pt idx="398">58.241999999999997</cx:pt>
          <cx:pt idx="399">63.111000000000004</cx:pt>
          <cx:pt idx="400">59.253</cx:pt>
          <cx:pt idx="401">63.322000000000003</cx:pt>
          <cx:pt idx="402">54.753</cx:pt>
          <cx:pt idx="403">55.945999999999998</cx:pt>
          <cx:pt idx="404">57.725000000000009</cx:pt>
        </cx:lvl>
      </cx:numDim>
    </cx:data>
  </cx:chartData>
  <cx:chart>
    <cx:plotArea>
      <cx:plotAreaRegion>
        <cx:plotSurface>
          <cx:spPr>
            <a:noFill/>
            <a:ln>
              <a:solidFill>
                <a:srgbClr val="000000"/>
              </a:solidFill>
            </a:ln>
          </cx:spPr>
        </cx:plotSurface>
        <cx:series layoutId="boxWhisker" uniqueId="{4182C088-BBF1-40C3-8A6B-46B290DE937D}">
          <cx:spPr>
            <a:solidFill>
              <a:srgbClr val="00B050"/>
            </a:solidFill>
            <a:ln>
              <a:solidFill>
                <a:srgbClr val="000000"/>
              </a:solidFill>
            </a:ln>
            <a:effectLst>
              <a:innerShdw blurRad="114300">
                <a:prstClr val="black"/>
              </a:innerShdw>
            </a:effectLst>
          </cx:spPr>
          <cx:dataId val="0"/>
          <cx:layoutPr>
            <cx:visibility meanLine="0" meanMarker="1" nonoutliers="1" outliers="1"/>
            <cx:statistics quartileMethod="exclusive"/>
          </cx:layoutPr>
        </cx:series>
      </cx:plotAreaRegion>
      <cx:axis id="0">
        <cx:catScaling gapWidth="2.01999998"/>
        <cx:title>
          <cx:tx>
            <cx:rich>
              <a:bodyPr spcFirstLastPara="1" vertOverflow="ellipsis" wrap="square" lIns="0" tIns="0" rIns="0" bIns="0" anchor="ctr" anchorCtr="1"/>
              <a:lstStyle/>
              <a:p>
                <a:pPr algn="ctr">
                  <a:defRPr sz="1000">
                    <a:latin typeface="Calibri" panose="020F0502020204030204" pitchFamily="34" charset="0"/>
                    <a:ea typeface="Calibri" panose="020F0502020204030204" pitchFamily="34" charset="0"/>
                    <a:cs typeface="Calibri" panose="020F0502020204030204" pitchFamily="34" charset="0"/>
                  </a:defRPr>
                </a:pPr>
                <a:r>
                  <a:rPr lang="en-US" sz="1000" dirty="0" smtClean="0">
                    <a:latin typeface="Calibri" panose="020F0502020204030204" pitchFamily="34" charset="0"/>
                    <a:cs typeface="Calibri" panose="020F0502020204030204" pitchFamily="34" charset="0"/>
                  </a:rPr>
                  <a:t>Socioeconomic Status</a:t>
                </a:r>
                <a:endParaRPr lang="en-US" sz="1000" dirty="0">
                  <a:latin typeface="Calibri" panose="020F0502020204030204" pitchFamily="34" charset="0"/>
                  <a:cs typeface="Calibri" panose="020F0502020204030204" pitchFamily="34" charset="0"/>
                </a:endParaRPr>
              </a:p>
            </cx:rich>
          </cx:tx>
        </cx:title>
        <cx:tickLabels/>
        <cx:spPr>
          <a:ln>
            <a:noFill/>
          </a:ln>
          <a:effectLst>
            <a:outerShdw blurRad="50800" dist="50800" dir="5400000" algn="ctr" rotWithShape="0">
              <a:schemeClr val="tx1"/>
            </a:outerShdw>
          </a:effectLst>
        </cx:spPr>
        <cx:txPr>
          <a:bodyPr spcFirstLastPara="1" vertOverflow="ellipsis" wrap="square" lIns="0" tIns="0" rIns="0" bIns="0" anchor="ctr" anchorCtr="1"/>
          <a:lstStyle/>
          <a:p>
            <a:pPr>
              <a:defRPr>
                <a:solidFill>
                  <a:schemeClr val="bg1"/>
                </a:solidFill>
              </a:defRPr>
            </a:pPr>
            <a:endParaRPr lang="en-US">
              <a:solidFill>
                <a:schemeClr val="bg1"/>
              </a:solidFill>
            </a:endParaRPr>
          </a:p>
        </cx:txPr>
      </cx:axis>
      <cx:axis id="1">
        <cx:valScaling min="45"/>
        <cx:title>
          <cx:tx>
            <cx:rich>
              <a:bodyPr spcFirstLastPara="1" vertOverflow="ellipsis" wrap="square" lIns="0" tIns="0" rIns="0" bIns="0" anchor="ctr" anchorCtr="1"/>
              <a:lstStyle/>
              <a:p>
                <a:pPr algn="ctr">
                  <a:defRPr sz="1050"/>
                </a:pPr>
                <a:r>
                  <a:rPr lang="en-US" sz="1050" dirty="0" smtClean="0"/>
                  <a:t>PFC Thickness (mm</a:t>
                </a:r>
                <a:r>
                  <a:rPr lang="en-US" sz="1050" baseline="30000" dirty="0" smtClean="0"/>
                  <a:t>3</a:t>
                </a:r>
                <a:r>
                  <a:rPr lang="en-US" sz="1050" dirty="0" smtClean="0">
                    <a:effectLst/>
                  </a:rPr>
                  <a:t>)</a:t>
                </a:r>
                <a:endParaRPr lang="en-US" baseline="30000" dirty="0"/>
              </a:p>
            </cx:rich>
          </cx:tx>
        </cx:title>
        <cx:majorGridlines/>
        <cx:tickLabels/>
        <cx:spPr>
          <a:ln>
            <a:solidFill>
              <a:srgbClr val="000000"/>
            </a:solidFill>
          </a:ln>
        </cx:spPr>
        <cx:txPr>
          <a:bodyPr spcFirstLastPara="1" vertOverflow="ellipsis" wrap="square" lIns="0" tIns="0" rIns="0" bIns="0" anchor="ctr" anchorCtr="1"/>
          <a:lstStyle/>
          <a:p>
            <a:pPr>
              <a:defRPr baseline="0">
                <a:solidFill>
                  <a:schemeClr val="bg1"/>
                </a:solidFill>
              </a:defRPr>
            </a:pPr>
            <a:endParaRPr lang="en-US" baseline="0">
              <a:solidFill>
                <a:schemeClr val="bg1"/>
              </a:solidFill>
            </a:endParaRPr>
          </a:p>
        </cx:txPr>
      </cx:axis>
    </cx:plotArea>
  </cx:chart>
  <cx:spPr>
    <a:solidFill>
      <a:schemeClr val="tx1"/>
    </a:solidFill>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408">
  <cs:axisTitle>
    <cs:lnRef idx="0"/>
    <cs:fillRef idx="0"/>
    <cs:effectRef idx="0"/>
    <cs:fontRef idx="minor">
      <a:schemeClr val="dk1">
        <a:lumMod val="75000"/>
        <a:lumOff val="25000"/>
      </a:schemeClr>
    </cs:fontRef>
    <cs:defRPr sz="1197"/>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baseline="0"/>
    <cs:bodyPr rot="-60000000" vert="horz"/>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cs:dataLabel>
  <cs:dataLabelCallout>
    <cs:lnRef idx="0"/>
    <cs:fillRef idx="0"/>
    <cs:effectRef idx="0"/>
    <cs:fontRef idx="minor">
      <a:schemeClr val="dk1">
        <a:lumMod val="75000"/>
        <a:lumOff val="25000"/>
      </a:schemeClr>
    </cs:fontRef>
    <cs:spPr>
      <a:solidFill>
        <a:schemeClr val="dk1">
          <a:lumMod val="65000"/>
          <a:lumOff val="35000"/>
          <a:alpha val="75000"/>
        </a:schemeClr>
      </a:solidFill>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lumMod val="60000"/>
          <a:alpha val="85000"/>
        </a:schemeClr>
      </a:solidFill>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1197"/>
  </cs:dataTable>
  <cs:downBar>
    <cs:lnRef idx="0"/>
    <cs:fillRef idx="0"/>
    <cs:effectRef idx="0"/>
    <cs:fontRef idx="minor">
      <a:schemeClr val="dk1"/>
    </cs:fontRef>
    <cs:spPr>
      <a:solidFill>
        <a:schemeClr val="dk1">
          <a:lumMod val="65000"/>
          <a:lumOff val="35000"/>
        </a:schemeClr>
      </a:solidFill>
      <a:ln w="9525" cap="flat" cmpd="sng" algn="ctr">
        <a:solidFill>
          <a:schemeClr val="dk1">
            <a:lumMod val="65000"/>
            <a:lumOff val="35000"/>
          </a:schemeClr>
        </a:solidFill>
        <a:round/>
      </a:ln>
    </cs:spPr>
  </cs:downBar>
  <cs:dropLine>
    <cs:lnRef idx="0"/>
    <cs:fillRef idx="0"/>
    <cs:effectRef idx="0"/>
    <cs:fontRef idx="minor">
      <a:schemeClr val="dk1"/>
    </cs:fontRef>
  </cs:dropLine>
  <cs:errorBar>
    <cs:lnRef idx="0"/>
    <cs:fillRef idx="0"/>
    <cs:effectRef idx="0"/>
    <cs:fontRef idx="minor">
      <a:schemeClr val="dk1"/>
    </cs:fontRef>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15875" cap="flat" cmpd="sng" algn="ctr">
        <a:solidFill>
          <a:schemeClr val="dk1">
            <a:lumMod val="65000"/>
            <a:lumOff val="35000"/>
          </a:schemeClr>
        </a:solidFill>
        <a:round/>
      </a:ln>
    </cs:spPr>
  </cs:hiLoLine>
  <cs:leaderLine>
    <cs:lnRef idx="0"/>
    <cs:fillRef idx="0"/>
    <cs:effectRef idx="0"/>
    <cs:fontRef idx="minor">
      <a:schemeClr val="dk1"/>
    </cs:fontRef>
  </cs:leaderLine>
  <cs:legend>
    <cs:lnRef idx="0"/>
    <cs:fillRef idx="0"/>
    <cs:effectRef idx="0"/>
    <cs:fontRef idx="minor">
      <a:schemeClr val="dk1">
        <a:lumMod val="75000"/>
        <a:lumOff val="25000"/>
      </a:schemeClr>
    </cs:fontRef>
    <cs:spPr>
      <a:solidFill>
        <a:schemeClr val="lt1">
          <a:lumMod val="95000"/>
          <a:alpha val="39000"/>
        </a:schemeClr>
      </a:solidFill>
    </cs:spPr>
    <cs:defRPr sz="1197"/>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bodyPr rot="-60000000" vert="horz"/>
  </cs:seriesAxis>
  <cs:seriesLine>
    <cs:lnRef idx="0"/>
    <cs:fillRef idx="0"/>
    <cs:effectRef idx="0"/>
    <cs:fontRef idx="minor">
      <a:schemeClr val="dk1"/>
    </cs:fontRef>
    <cs:spPr>
      <a:ln w="9525" cap="flat">
        <a:solidFill>
          <a:srgbClr val="D9D9D9"/>
        </a:solidFill>
        <a:round/>
      </a:ln>
    </cs:spPr>
  </cs:seriesLine>
  <cs:title>
    <cs:lnRef idx="0"/>
    <cs:fillRef idx="0"/>
    <cs:effectRef idx="0"/>
    <cs:fontRef idx="minor">
      <a:schemeClr val="dk1">
        <a:lumMod val="75000"/>
        <a:lumOff val="25000"/>
      </a:schemeClr>
    </cs:fontRef>
    <cs:defRPr sz="2200" b="1" kern="1200" baseline="0"/>
    <cs:bodyPr rot="0" vert="horz"/>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1197"/>
  </cs:trendlineLabel>
  <cs:upBar>
    <cs:lnRef idx="0"/>
    <cs:fillRef idx="0"/>
    <cs:effectRef idx="0"/>
    <cs:fontRef idx="minor">
      <a:schemeClr val="dk1"/>
    </cs:fontRef>
    <cs:spPr>
      <a:solidFill>
        <a:schemeClr val="lt1"/>
      </a:solidFill>
      <a:ln w="9525" cap="flat" cmpd="sng" algn="ctr">
        <a:solidFill>
          <a:schemeClr val="lt1">
            <a:lumMod val="85000"/>
          </a:schemeClr>
        </a:solidFill>
        <a:round/>
      </a:ln>
    </cs:spPr>
  </cs:upBar>
  <cs:valueAxis>
    <cs:lnRef idx="0"/>
    <cs:fillRef idx="0"/>
    <cs:effectRef idx="0"/>
    <cs:fontRef idx="minor">
      <a:schemeClr val="dk1">
        <a:lumMod val="75000"/>
        <a:lumOff val="25000"/>
      </a:schemeClr>
    </cs:fontRef>
    <cs:defRPr sz="1197" kern="1200"/>
    <cs:bodyPr rot="-60000000" vert="horz"/>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58922" y="6949447"/>
            <a:ext cx="31780646" cy="15981989"/>
          </a:xfrm>
        </p:spPr>
        <p:txBody>
          <a:bodyPr anchor="b"/>
          <a:lstStyle>
            <a:lvl1pPr>
              <a:defRPr sz="34560"/>
            </a:lvl1pPr>
          </a:lstStyle>
          <a:p>
            <a:r>
              <a:rPr lang="en-US" smtClean="0"/>
              <a:t>Click to edit Master title style</a:t>
            </a:r>
            <a:endParaRPr lang="en-US" dirty="0"/>
          </a:p>
        </p:txBody>
      </p:sp>
      <p:sp>
        <p:nvSpPr>
          <p:cNvPr id="3" name="Subtitle 2"/>
          <p:cNvSpPr>
            <a:spLocks noGrp="1"/>
          </p:cNvSpPr>
          <p:nvPr>
            <p:ph type="subTitle" idx="1"/>
          </p:nvPr>
        </p:nvSpPr>
        <p:spPr>
          <a:xfrm>
            <a:off x="4158922" y="22931424"/>
            <a:ext cx="31780646" cy="4134816"/>
          </a:xfrm>
        </p:spPr>
        <p:txBody>
          <a:bodyPr anchor="t"/>
          <a:lstStyle>
            <a:lvl1pPr marL="0" indent="0" algn="l">
              <a:buNone/>
              <a:defRPr cap="all">
                <a:solidFill>
                  <a:schemeClr val="bg2">
                    <a:lumMod val="40000"/>
                    <a:lumOff val="60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194456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58929" y="23042818"/>
            <a:ext cx="31780642" cy="2720342"/>
          </a:xfrm>
        </p:spPr>
        <p:txBody>
          <a:bodyPr anchor="b">
            <a:normAutofit/>
          </a:bodyPr>
          <a:lstStyle>
            <a:lvl1pPr algn="l">
              <a:defRPr sz="1152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58922" y="3291840"/>
            <a:ext cx="31780646" cy="1747519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smtClean="0"/>
              <a:t>Click icon to add picture</a:t>
            </a:r>
            <a:endParaRPr lang="en-US" dirty="0"/>
          </a:p>
        </p:txBody>
      </p:sp>
      <p:sp>
        <p:nvSpPr>
          <p:cNvPr id="4" name="Text Placeholder 3"/>
          <p:cNvSpPr>
            <a:spLocks noGrp="1"/>
          </p:cNvSpPr>
          <p:nvPr>
            <p:ph type="body" sz="half" idx="2"/>
          </p:nvPr>
        </p:nvSpPr>
        <p:spPr>
          <a:xfrm>
            <a:off x="4158926" y="25763160"/>
            <a:ext cx="31780637" cy="2369818"/>
          </a:xfrm>
        </p:spPr>
        <p:txBody>
          <a:bodyPr>
            <a:normAutofit/>
          </a:bodyPr>
          <a:lstStyle>
            <a:lvl1pPr marL="0" indent="0">
              <a:buNone/>
              <a:defRPr sz="576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sp>
        <p:nvSpPr>
          <p:cNvPr id="5" name="Date Placeholder 4"/>
          <p:cNvSpPr>
            <a:spLocks noGrp="1"/>
          </p:cNvSpPr>
          <p:nvPr>
            <p:ph type="dt" sz="half" idx="10"/>
          </p:nvPr>
        </p:nvSpPr>
        <p:spPr/>
        <p:txBody>
          <a:bodyPr/>
          <a:lstStyle/>
          <a:p>
            <a:fld id="{988B1FC9-98CC-4D49-85E5-EEF1AAEAC654}"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36116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158922" y="6949440"/>
            <a:ext cx="31780646" cy="9509760"/>
          </a:xfrm>
        </p:spPr>
        <p:txBody>
          <a:bodyPr/>
          <a:lstStyle>
            <a:lvl1pPr>
              <a:defRPr sz="23040"/>
            </a:lvl1pPr>
          </a:lstStyle>
          <a:p>
            <a:r>
              <a:rPr lang="en-US" smtClean="0"/>
              <a:t>Click to edit Master title style</a:t>
            </a:r>
            <a:endParaRPr lang="en-US" dirty="0"/>
          </a:p>
        </p:txBody>
      </p:sp>
      <p:sp>
        <p:nvSpPr>
          <p:cNvPr id="8" name="Text Placeholder 3"/>
          <p:cNvSpPr>
            <a:spLocks noGrp="1"/>
          </p:cNvSpPr>
          <p:nvPr>
            <p:ph type="body" sz="half" idx="2"/>
          </p:nvPr>
        </p:nvSpPr>
        <p:spPr>
          <a:xfrm>
            <a:off x="4158922" y="17556480"/>
            <a:ext cx="31780646" cy="11338560"/>
          </a:xfrm>
        </p:spPr>
        <p:txBody>
          <a:bodyPr anchor="ctr">
            <a:normAutofit/>
          </a:bodyPr>
          <a:lstStyle>
            <a:lvl1pPr marL="0" indent="0">
              <a:buNone/>
              <a:defRPr sz="864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sp>
        <p:nvSpPr>
          <p:cNvPr id="4"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872006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70766" y="6949440"/>
            <a:ext cx="28805035" cy="11152195"/>
          </a:xfrm>
        </p:spPr>
        <p:txBody>
          <a:bodyPr/>
          <a:lstStyle>
            <a:lvl1pPr>
              <a:defRPr sz="23040"/>
            </a:lvl1pPr>
          </a:lstStyle>
          <a:p>
            <a:r>
              <a:rPr lang="en-US" smtClean="0"/>
              <a:t>Click to edit Master title style</a:t>
            </a:r>
            <a:endParaRPr lang="en-US" dirty="0"/>
          </a:p>
        </p:txBody>
      </p:sp>
      <p:sp>
        <p:nvSpPr>
          <p:cNvPr id="11" name="Text Placeholder 3"/>
          <p:cNvSpPr>
            <a:spLocks noGrp="1"/>
          </p:cNvSpPr>
          <p:nvPr>
            <p:ph type="body" sz="half" idx="14"/>
          </p:nvPr>
        </p:nvSpPr>
        <p:spPr>
          <a:xfrm>
            <a:off x="6951252" y="18101635"/>
            <a:ext cx="26213563" cy="1642435"/>
          </a:xfrm>
        </p:spPr>
        <p:txBody>
          <a:bodyPr vert="horz" lIns="91440" tIns="45720" rIns="91440" bIns="45720" rtlCol="0" anchor="t">
            <a:normAutofit/>
          </a:bodyPr>
          <a:lstStyle>
            <a:lvl1pPr marL="0" indent="0">
              <a:buNone/>
              <a:defRPr lang="en-US" sz="6720" b="0" i="0" kern="1200" cap="small" dirty="0">
                <a:solidFill>
                  <a:schemeClr val="bg2">
                    <a:lumMod val="40000"/>
                    <a:lumOff val="60000"/>
                  </a:schemeClr>
                </a:solidFill>
                <a:latin typeface="+mj-lt"/>
                <a:ea typeface="+mj-ea"/>
                <a:cs typeface="+mj-cs"/>
              </a:defRPr>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marL="0" lvl="0" indent="0">
              <a:buNone/>
            </a:pPr>
            <a:r>
              <a:rPr lang="en-US" smtClean="0"/>
              <a:t>Edit Master text styles</a:t>
            </a:r>
          </a:p>
        </p:txBody>
      </p:sp>
      <p:sp>
        <p:nvSpPr>
          <p:cNvPr id="10" name="Text Placeholder 3"/>
          <p:cNvSpPr>
            <a:spLocks noGrp="1"/>
          </p:cNvSpPr>
          <p:nvPr>
            <p:ph type="body" sz="half" idx="2"/>
          </p:nvPr>
        </p:nvSpPr>
        <p:spPr>
          <a:xfrm>
            <a:off x="4158922" y="20883154"/>
            <a:ext cx="31780646" cy="8046720"/>
          </a:xfrm>
        </p:spPr>
        <p:txBody>
          <a:bodyPr anchor="ctr">
            <a:normAutofit/>
          </a:bodyPr>
          <a:lstStyle>
            <a:lvl1pPr marL="0" indent="0">
              <a:buNone/>
              <a:defRPr sz="864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sp>
        <p:nvSpPr>
          <p:cNvPr id="4"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
        <p:nvSpPr>
          <p:cNvPr id="12" name="TextBox 11"/>
          <p:cNvSpPr txBox="1"/>
          <p:nvPr/>
        </p:nvSpPr>
        <p:spPr>
          <a:xfrm>
            <a:off x="3234708" y="4662017"/>
            <a:ext cx="2887637" cy="910403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58560" dirty="0"/>
              <a:t>“</a:t>
            </a:r>
          </a:p>
        </p:txBody>
      </p:sp>
      <p:sp>
        <p:nvSpPr>
          <p:cNvPr id="15" name="TextBox 14"/>
          <p:cNvSpPr txBox="1"/>
          <p:nvPr/>
        </p:nvSpPr>
        <p:spPr>
          <a:xfrm>
            <a:off x="33598514" y="12546180"/>
            <a:ext cx="2887637" cy="910403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58560" dirty="0"/>
              <a:t>”</a:t>
            </a:r>
          </a:p>
        </p:txBody>
      </p:sp>
    </p:spTree>
    <p:extLst>
      <p:ext uri="{BB962C8B-B14F-4D97-AF65-F5344CB8AC3E}">
        <p14:creationId xmlns:p14="http://schemas.microsoft.com/office/powerpoint/2010/main" val="3292331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158919" y="14996165"/>
            <a:ext cx="31780651" cy="7935264"/>
          </a:xfrm>
        </p:spPr>
        <p:txBody>
          <a:bodyPr anchor="b"/>
          <a:lstStyle>
            <a:lvl1pPr algn="l">
              <a:defRPr sz="19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158922" y="22931429"/>
            <a:ext cx="31780646" cy="4129920"/>
          </a:xfrm>
        </p:spPr>
        <p:txBody>
          <a:bodyPr anchor="t"/>
          <a:lstStyle>
            <a:lvl1pPr marL="0" indent="0" algn="l">
              <a:buNone/>
              <a:defRPr sz="9600" cap="none">
                <a:solidFill>
                  <a:schemeClr val="bg2">
                    <a:lumMod val="40000"/>
                    <a:lumOff val="6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364427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160"/>
            </a:lvl1pPr>
          </a:lstStyle>
          <a:p>
            <a:r>
              <a:rPr lang="en-US" smtClean="0"/>
              <a:t>Click to edit Master title style</a:t>
            </a:r>
            <a:endParaRPr lang="en-US" dirty="0"/>
          </a:p>
        </p:txBody>
      </p:sp>
      <p:sp>
        <p:nvSpPr>
          <p:cNvPr id="3" name="Text Placeholder 2"/>
          <p:cNvSpPr>
            <a:spLocks noGrp="1"/>
          </p:cNvSpPr>
          <p:nvPr>
            <p:ph type="body" idx="1"/>
          </p:nvPr>
        </p:nvSpPr>
        <p:spPr>
          <a:xfrm>
            <a:off x="2279206" y="9509760"/>
            <a:ext cx="10611480" cy="2766058"/>
          </a:xfrm>
        </p:spPr>
        <p:txBody>
          <a:bodyPr anchor="b">
            <a:noAutofit/>
          </a:bodyPr>
          <a:lstStyle>
            <a:lvl1pPr marL="0" indent="0">
              <a:buNone/>
              <a:defRPr sz="11520" b="0">
                <a:solidFill>
                  <a:schemeClr val="bg2">
                    <a:lumMod val="40000"/>
                    <a:lumOff val="60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16" name="Text Placeholder 3"/>
          <p:cNvSpPr>
            <a:spLocks noGrp="1"/>
          </p:cNvSpPr>
          <p:nvPr>
            <p:ph type="body" sz="half" idx="15"/>
          </p:nvPr>
        </p:nvSpPr>
        <p:spPr>
          <a:xfrm>
            <a:off x="2349480" y="12801600"/>
            <a:ext cx="10541203" cy="17228822"/>
          </a:xfrm>
        </p:spPr>
        <p:txBody>
          <a:bodyPr anchor="t">
            <a:normAutofit/>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sp>
        <p:nvSpPr>
          <p:cNvPr id="5" name="Text Placeholder 4"/>
          <p:cNvSpPr>
            <a:spLocks noGrp="1"/>
          </p:cNvSpPr>
          <p:nvPr>
            <p:ph type="body" sz="quarter" idx="3"/>
          </p:nvPr>
        </p:nvSpPr>
        <p:spPr>
          <a:xfrm>
            <a:off x="13984819" y="9509760"/>
            <a:ext cx="10573219" cy="2766058"/>
          </a:xfrm>
        </p:spPr>
        <p:txBody>
          <a:bodyPr anchor="b">
            <a:noAutofit/>
          </a:bodyPr>
          <a:lstStyle>
            <a:lvl1pPr marL="0" indent="0">
              <a:buNone/>
              <a:defRPr sz="11520" b="0">
                <a:solidFill>
                  <a:schemeClr val="bg2">
                    <a:lumMod val="40000"/>
                    <a:lumOff val="60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19" name="Text Placeholder 3"/>
          <p:cNvSpPr>
            <a:spLocks noGrp="1"/>
          </p:cNvSpPr>
          <p:nvPr>
            <p:ph type="body" sz="half" idx="16"/>
          </p:nvPr>
        </p:nvSpPr>
        <p:spPr>
          <a:xfrm>
            <a:off x="13946815" y="12801600"/>
            <a:ext cx="10611221" cy="17228822"/>
          </a:xfrm>
        </p:spPr>
        <p:txBody>
          <a:bodyPr anchor="t">
            <a:normAutofit/>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sp>
        <p:nvSpPr>
          <p:cNvPr id="14" name="Text Placeholder 4"/>
          <p:cNvSpPr>
            <a:spLocks noGrp="1"/>
          </p:cNvSpPr>
          <p:nvPr>
            <p:ph type="body" sz="quarter" idx="13"/>
          </p:nvPr>
        </p:nvSpPr>
        <p:spPr>
          <a:xfrm>
            <a:off x="25655602" y="9509760"/>
            <a:ext cx="10558358" cy="2766058"/>
          </a:xfrm>
        </p:spPr>
        <p:txBody>
          <a:bodyPr anchor="b">
            <a:noAutofit/>
          </a:bodyPr>
          <a:lstStyle>
            <a:lvl1pPr marL="0" indent="0">
              <a:buNone/>
              <a:defRPr sz="11520" b="0">
                <a:solidFill>
                  <a:schemeClr val="bg2">
                    <a:lumMod val="40000"/>
                    <a:lumOff val="60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20" name="Text Placeholder 3"/>
          <p:cNvSpPr>
            <a:spLocks noGrp="1"/>
          </p:cNvSpPr>
          <p:nvPr>
            <p:ph type="body" sz="half" idx="17"/>
          </p:nvPr>
        </p:nvSpPr>
        <p:spPr>
          <a:xfrm>
            <a:off x="25655602" y="12801600"/>
            <a:ext cx="10558358" cy="17228822"/>
          </a:xfrm>
        </p:spPr>
        <p:txBody>
          <a:bodyPr anchor="t">
            <a:normAutofit/>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cxnSp>
        <p:nvCxnSpPr>
          <p:cNvPr id="17" name="Straight Connector 16"/>
          <p:cNvCxnSpPr/>
          <p:nvPr/>
        </p:nvCxnSpPr>
        <p:spPr>
          <a:xfrm>
            <a:off x="13417603" y="10241280"/>
            <a:ext cx="0" cy="1901952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5070544" y="10241280"/>
            <a:ext cx="0" cy="19041034"/>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2408970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160"/>
            </a:lvl1pPr>
          </a:lstStyle>
          <a:p>
            <a:r>
              <a:rPr lang="en-US" smtClean="0"/>
              <a:t>Click to edit Master title style</a:t>
            </a:r>
            <a:endParaRPr lang="en-US" dirty="0"/>
          </a:p>
        </p:txBody>
      </p:sp>
      <p:sp>
        <p:nvSpPr>
          <p:cNvPr id="3" name="Text Placeholder 2"/>
          <p:cNvSpPr>
            <a:spLocks noGrp="1"/>
          </p:cNvSpPr>
          <p:nvPr>
            <p:ph type="body" idx="1"/>
          </p:nvPr>
        </p:nvSpPr>
        <p:spPr>
          <a:xfrm>
            <a:off x="2349480" y="20404555"/>
            <a:ext cx="10586938" cy="2766058"/>
          </a:xfrm>
        </p:spPr>
        <p:txBody>
          <a:bodyPr anchor="b">
            <a:noAutofit/>
          </a:bodyPr>
          <a:lstStyle>
            <a:lvl1pPr marL="0" indent="0">
              <a:buNone/>
              <a:defRPr sz="11520" b="0">
                <a:solidFill>
                  <a:schemeClr val="bg2">
                    <a:lumMod val="40000"/>
                    <a:lumOff val="60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29" name="Picture Placeholder 2"/>
          <p:cNvSpPr>
            <a:spLocks noGrp="1" noChangeAspect="1"/>
          </p:cNvSpPr>
          <p:nvPr>
            <p:ph type="pic" idx="15"/>
          </p:nvPr>
        </p:nvSpPr>
        <p:spPr>
          <a:xfrm>
            <a:off x="2349480" y="10607040"/>
            <a:ext cx="10586938" cy="7315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smtClean="0"/>
              <a:t>Click icon to add picture</a:t>
            </a:r>
            <a:endParaRPr lang="en-US" dirty="0"/>
          </a:p>
        </p:txBody>
      </p:sp>
      <p:sp>
        <p:nvSpPr>
          <p:cNvPr id="22" name="Text Placeholder 3"/>
          <p:cNvSpPr>
            <a:spLocks noGrp="1"/>
          </p:cNvSpPr>
          <p:nvPr>
            <p:ph type="body" sz="half" idx="18"/>
          </p:nvPr>
        </p:nvSpPr>
        <p:spPr>
          <a:xfrm>
            <a:off x="2349480" y="23170620"/>
            <a:ext cx="10586938" cy="3164107"/>
          </a:xfrm>
        </p:spPr>
        <p:txBody>
          <a:bodyPr anchor="t">
            <a:normAutofit/>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sp>
        <p:nvSpPr>
          <p:cNvPr id="5" name="Text Placeholder 4"/>
          <p:cNvSpPr>
            <a:spLocks noGrp="1"/>
          </p:cNvSpPr>
          <p:nvPr>
            <p:ph type="body" sz="quarter" idx="3"/>
          </p:nvPr>
        </p:nvSpPr>
        <p:spPr>
          <a:xfrm>
            <a:off x="14005402" y="20404555"/>
            <a:ext cx="10552637" cy="2766058"/>
          </a:xfrm>
        </p:spPr>
        <p:txBody>
          <a:bodyPr anchor="b">
            <a:noAutofit/>
          </a:bodyPr>
          <a:lstStyle>
            <a:lvl1pPr marL="0" indent="0">
              <a:buNone/>
              <a:defRPr sz="11520" b="0">
                <a:solidFill>
                  <a:schemeClr val="bg2">
                    <a:lumMod val="40000"/>
                    <a:lumOff val="60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30" name="Picture Placeholder 2"/>
          <p:cNvSpPr>
            <a:spLocks noGrp="1" noChangeAspect="1"/>
          </p:cNvSpPr>
          <p:nvPr>
            <p:ph type="pic" idx="21"/>
          </p:nvPr>
        </p:nvSpPr>
        <p:spPr>
          <a:xfrm>
            <a:off x="14005397" y="10607040"/>
            <a:ext cx="10552637" cy="7315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smtClean="0"/>
              <a:t>Click icon to add picture</a:t>
            </a:r>
            <a:endParaRPr lang="en-US" dirty="0"/>
          </a:p>
        </p:txBody>
      </p:sp>
      <p:sp>
        <p:nvSpPr>
          <p:cNvPr id="23" name="Text Placeholder 3"/>
          <p:cNvSpPr>
            <a:spLocks noGrp="1"/>
          </p:cNvSpPr>
          <p:nvPr>
            <p:ph type="body" sz="half" idx="19"/>
          </p:nvPr>
        </p:nvSpPr>
        <p:spPr>
          <a:xfrm>
            <a:off x="14000525" y="23170615"/>
            <a:ext cx="10566614" cy="3164107"/>
          </a:xfrm>
        </p:spPr>
        <p:txBody>
          <a:bodyPr anchor="t">
            <a:normAutofit/>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sp>
        <p:nvSpPr>
          <p:cNvPr id="14" name="Text Placeholder 4"/>
          <p:cNvSpPr>
            <a:spLocks noGrp="1"/>
          </p:cNvSpPr>
          <p:nvPr>
            <p:ph type="body" sz="quarter" idx="13"/>
          </p:nvPr>
        </p:nvSpPr>
        <p:spPr>
          <a:xfrm>
            <a:off x="25655602" y="20404555"/>
            <a:ext cx="10558358" cy="2766058"/>
          </a:xfrm>
        </p:spPr>
        <p:txBody>
          <a:bodyPr anchor="b">
            <a:noAutofit/>
          </a:bodyPr>
          <a:lstStyle>
            <a:lvl1pPr marL="0" indent="0">
              <a:buNone/>
              <a:defRPr sz="11520" b="0">
                <a:solidFill>
                  <a:schemeClr val="bg2">
                    <a:lumMod val="40000"/>
                    <a:lumOff val="60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31" name="Picture Placeholder 2"/>
          <p:cNvSpPr>
            <a:spLocks noGrp="1" noChangeAspect="1"/>
          </p:cNvSpPr>
          <p:nvPr>
            <p:ph type="pic" idx="22"/>
          </p:nvPr>
        </p:nvSpPr>
        <p:spPr>
          <a:xfrm>
            <a:off x="25655597" y="10607040"/>
            <a:ext cx="10558358" cy="7315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smtClean="0"/>
              <a:t>Click icon to add picture</a:t>
            </a:r>
            <a:endParaRPr lang="en-US" dirty="0"/>
          </a:p>
        </p:txBody>
      </p:sp>
      <p:sp>
        <p:nvSpPr>
          <p:cNvPr id="24" name="Text Placeholder 3"/>
          <p:cNvSpPr>
            <a:spLocks noGrp="1"/>
          </p:cNvSpPr>
          <p:nvPr>
            <p:ph type="body" sz="half" idx="20"/>
          </p:nvPr>
        </p:nvSpPr>
        <p:spPr>
          <a:xfrm>
            <a:off x="25655158" y="23170606"/>
            <a:ext cx="10572341" cy="3164107"/>
          </a:xfrm>
        </p:spPr>
        <p:txBody>
          <a:bodyPr anchor="t">
            <a:normAutofit/>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cxnSp>
        <p:nvCxnSpPr>
          <p:cNvPr id="19" name="Straight Connector 18"/>
          <p:cNvCxnSpPr/>
          <p:nvPr/>
        </p:nvCxnSpPr>
        <p:spPr>
          <a:xfrm>
            <a:off x="13417603" y="10241280"/>
            <a:ext cx="0" cy="1901952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5070544" y="10241280"/>
            <a:ext cx="0" cy="19041034"/>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3207429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2676428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902956" y="2065030"/>
            <a:ext cx="6311006" cy="2796540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349480" y="3711384"/>
            <a:ext cx="26730298" cy="2631904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310684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4143187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158929" y="13736325"/>
            <a:ext cx="31780642" cy="9195106"/>
          </a:xfrm>
        </p:spPr>
        <p:txBody>
          <a:bodyPr anchor="b"/>
          <a:lstStyle>
            <a:lvl1pPr algn="l">
              <a:defRPr sz="19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158922" y="22931429"/>
            <a:ext cx="31780646" cy="4129920"/>
          </a:xfrm>
        </p:spPr>
        <p:txBody>
          <a:bodyPr anchor="t"/>
          <a:lstStyle>
            <a:lvl1pPr marL="0" indent="0" algn="l">
              <a:buNone/>
              <a:defRPr sz="9600" cap="all">
                <a:solidFill>
                  <a:schemeClr val="bg2">
                    <a:lumMod val="40000"/>
                    <a:lumOff val="6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254673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972963" y="9890767"/>
            <a:ext cx="15830942" cy="20139662"/>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0361482" y="9869249"/>
            <a:ext cx="15830952" cy="20161176"/>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8B1FC9-98CC-4D49-85E5-EEF1AAEAC654}"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234729660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972960" y="9144000"/>
            <a:ext cx="15830938" cy="2766058"/>
          </a:xfrm>
        </p:spPr>
        <p:txBody>
          <a:bodyPr anchor="b">
            <a:noAutofit/>
          </a:bodyPr>
          <a:lstStyle>
            <a:lvl1pPr marL="0" indent="0">
              <a:buNone/>
              <a:defRPr sz="11520" b="0">
                <a:solidFill>
                  <a:schemeClr val="bg2">
                    <a:lumMod val="40000"/>
                    <a:lumOff val="60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4" name="Content Placeholder 3"/>
          <p:cNvSpPr>
            <a:spLocks noGrp="1"/>
          </p:cNvSpPr>
          <p:nvPr>
            <p:ph sz="half" idx="2"/>
          </p:nvPr>
        </p:nvSpPr>
        <p:spPr>
          <a:xfrm>
            <a:off x="3972963" y="12070080"/>
            <a:ext cx="15830942" cy="17960342"/>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0361487" y="9144000"/>
            <a:ext cx="15830942" cy="2766058"/>
          </a:xfrm>
        </p:spPr>
        <p:txBody>
          <a:bodyPr anchor="b">
            <a:noAutofit/>
          </a:bodyPr>
          <a:lstStyle>
            <a:lvl1pPr marL="0" indent="0">
              <a:buNone/>
              <a:defRPr sz="11520" b="0">
                <a:solidFill>
                  <a:schemeClr val="bg2">
                    <a:lumMod val="40000"/>
                    <a:lumOff val="60000"/>
                  </a:schemeClr>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6" name="Content Placeholder 5"/>
          <p:cNvSpPr>
            <a:spLocks noGrp="1"/>
          </p:cNvSpPr>
          <p:nvPr>
            <p:ph sz="quarter" idx="4"/>
          </p:nvPr>
        </p:nvSpPr>
        <p:spPr>
          <a:xfrm>
            <a:off x="20361487" y="12070080"/>
            <a:ext cx="15830942" cy="17960342"/>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8B1FC9-98CC-4D49-85E5-EEF1AAEAC654}"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334774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2474486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106916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58917" y="6949440"/>
            <a:ext cx="12247018" cy="6949440"/>
          </a:xfrm>
        </p:spPr>
        <p:txBody>
          <a:bodyPr anchor="b"/>
          <a:lstStyle>
            <a:lvl1pPr algn="l">
              <a:defRPr sz="11520" b="0"/>
            </a:lvl1pPr>
          </a:lstStyle>
          <a:p>
            <a:r>
              <a:rPr lang="en-US" smtClean="0"/>
              <a:t>Click to edit Master title style</a:t>
            </a:r>
            <a:endParaRPr lang="en-US" dirty="0"/>
          </a:p>
        </p:txBody>
      </p:sp>
      <p:sp>
        <p:nvSpPr>
          <p:cNvPr id="3" name="Content Placeholder 2"/>
          <p:cNvSpPr>
            <a:spLocks noGrp="1"/>
          </p:cNvSpPr>
          <p:nvPr>
            <p:ph idx="1"/>
          </p:nvPr>
        </p:nvSpPr>
        <p:spPr>
          <a:xfrm>
            <a:off x="17229108" y="6949440"/>
            <a:ext cx="18710462" cy="21945600"/>
          </a:xfrm>
        </p:spPr>
        <p:txBody>
          <a:bodyPr anchor="ctr">
            <a:normAutofit/>
          </a:bodyPr>
          <a:lstStyle>
            <a:lvl1pPr>
              <a:defRPr sz="9600"/>
            </a:lvl1pPr>
            <a:lvl2pPr>
              <a:defRPr sz="8640"/>
            </a:lvl2pPr>
            <a:lvl3pPr>
              <a:defRPr sz="7680"/>
            </a:lvl3pPr>
            <a:lvl4pPr>
              <a:defRPr sz="6720"/>
            </a:lvl4pPr>
            <a:lvl5pPr>
              <a:defRPr sz="6720"/>
            </a:lvl5pPr>
            <a:lvl6pPr>
              <a:defRPr sz="6720"/>
            </a:lvl6pPr>
            <a:lvl7pPr>
              <a:defRPr sz="6720"/>
            </a:lvl7pPr>
            <a:lvl8pPr>
              <a:defRPr sz="6720"/>
            </a:lvl8pPr>
            <a:lvl9pPr>
              <a:defRPr sz="67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158917" y="15020551"/>
            <a:ext cx="12247018" cy="13898875"/>
          </a:xfrm>
        </p:spPr>
        <p:txBody>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sp>
        <p:nvSpPr>
          <p:cNvPr id="7" name="Date Placeholder 4"/>
          <p:cNvSpPr>
            <a:spLocks noGrp="1"/>
          </p:cNvSpPr>
          <p:nvPr>
            <p:ph type="dt" sz="half" idx="10"/>
          </p:nvPr>
        </p:nvSpPr>
        <p:spPr/>
        <p:txBody>
          <a:bodyPr/>
          <a:lstStyle/>
          <a:p>
            <a:fld id="{988B1FC9-98CC-4D49-85E5-EEF1AAEAC654}" type="datetimeFigureOut">
              <a:rPr lang="en-US" smtClean="0"/>
              <a:t>3/4/2020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51292354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55149" y="8900122"/>
            <a:ext cx="18339235" cy="7559078"/>
          </a:xfrm>
        </p:spPr>
        <p:txBody>
          <a:bodyPr anchor="b">
            <a:normAutofit/>
          </a:bodyPr>
          <a:lstStyle>
            <a:lvl1pPr algn="l">
              <a:defRPr sz="1728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024884" y="5486400"/>
            <a:ext cx="11524440" cy="21945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smtClean="0"/>
              <a:t>Click icon to add picture</a:t>
            </a:r>
            <a:endParaRPr lang="en-US" dirty="0"/>
          </a:p>
        </p:txBody>
      </p:sp>
      <p:sp>
        <p:nvSpPr>
          <p:cNvPr id="4" name="Text Placeholder 3"/>
          <p:cNvSpPr>
            <a:spLocks noGrp="1"/>
          </p:cNvSpPr>
          <p:nvPr>
            <p:ph type="body" sz="half" idx="2"/>
          </p:nvPr>
        </p:nvSpPr>
        <p:spPr>
          <a:xfrm>
            <a:off x="4158917" y="17556480"/>
            <a:ext cx="18310694" cy="6583680"/>
          </a:xfrm>
        </p:spPr>
        <p:txBody>
          <a:bodyPr>
            <a:normAutofit/>
          </a:bodyPr>
          <a:lstStyle>
            <a:lvl1pPr marL="0" indent="0">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Edit Master text styles</a:t>
            </a:r>
          </a:p>
        </p:txBody>
      </p:sp>
      <p:sp>
        <p:nvSpPr>
          <p:cNvPr id="5" name="Date Placeholder 4"/>
          <p:cNvSpPr>
            <a:spLocks noGrp="1"/>
          </p:cNvSpPr>
          <p:nvPr>
            <p:ph type="dt" sz="half" idx="10"/>
          </p:nvPr>
        </p:nvSpPr>
        <p:spPr/>
        <p:txBody>
          <a:bodyPr/>
          <a:lstStyle/>
          <a:p>
            <a:fld id="{988B1FC9-98CC-4D49-85E5-EEF1AAEAC654}"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1845F-587D-4CC0-90EB-949103FE8DF9}" type="slidenum">
              <a:rPr lang="en-US" smtClean="0"/>
              <a:t>‹#›</a:t>
            </a:fld>
            <a:endParaRPr lang="en-US"/>
          </a:p>
        </p:txBody>
      </p:sp>
    </p:spTree>
    <p:extLst>
      <p:ext uri="{BB962C8B-B14F-4D97-AF65-F5344CB8AC3E}">
        <p14:creationId xmlns:p14="http://schemas.microsoft.com/office/powerpoint/2010/main" val="388510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 name="Rectangle 18"/>
          <p:cNvSpPr/>
          <p:nvPr/>
        </p:nvSpPr>
        <p:spPr>
          <a:xfrm>
            <a:off x="37179091" y="0"/>
            <a:ext cx="3291840" cy="527739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326608" y="2173046"/>
            <a:ext cx="33865824" cy="6722544"/>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972960" y="9854042"/>
            <a:ext cx="32215939" cy="2013830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35975950" y="8778103"/>
            <a:ext cx="4754875" cy="1097563"/>
          </a:xfrm>
          <a:prstGeom prst="rect">
            <a:avLst/>
          </a:prstGeom>
        </p:spPr>
        <p:txBody>
          <a:bodyPr vert="horz" lIns="91440" tIns="45720" rIns="91440" bIns="45720" rtlCol="0" anchor="t"/>
          <a:lstStyle>
            <a:lvl1pPr algn="l">
              <a:defRPr sz="5280" b="0" i="0">
                <a:solidFill>
                  <a:schemeClr val="tx1">
                    <a:tint val="75000"/>
                    <a:alpha val="60000"/>
                  </a:schemeClr>
                </a:solidFill>
              </a:defRPr>
            </a:lvl1pPr>
          </a:lstStyle>
          <a:p>
            <a:fld id="{988B1FC9-98CC-4D49-85E5-EEF1AAEAC654}" type="datetimeFigureOut">
              <a:rPr lang="en-US" smtClean="0"/>
              <a:t>3/4/2020</a:t>
            </a:fld>
            <a:endParaRPr lang="en-US"/>
          </a:p>
        </p:txBody>
      </p:sp>
      <p:sp>
        <p:nvSpPr>
          <p:cNvPr id="5" name="Footer Placeholder 4"/>
          <p:cNvSpPr>
            <a:spLocks noGrp="1"/>
          </p:cNvSpPr>
          <p:nvPr>
            <p:ph type="ftr" sz="quarter" idx="3"/>
          </p:nvPr>
        </p:nvSpPr>
        <p:spPr>
          <a:xfrm rot="5400000">
            <a:off x="29920010" y="15664181"/>
            <a:ext cx="18527016" cy="1097568"/>
          </a:xfrm>
          <a:prstGeom prst="rect">
            <a:avLst/>
          </a:prstGeom>
        </p:spPr>
        <p:txBody>
          <a:bodyPr vert="horz" lIns="91440" tIns="45720" rIns="91440" bIns="45720" rtlCol="0" anchor="b"/>
          <a:lstStyle>
            <a:lvl1pPr algn="l">
              <a:defRPr sz="528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37278871" y="1419535"/>
            <a:ext cx="3018302" cy="3684898"/>
          </a:xfrm>
          <a:prstGeom prst="rect">
            <a:avLst/>
          </a:prstGeom>
        </p:spPr>
        <p:txBody>
          <a:bodyPr vert="horz" lIns="91440" tIns="45720" rIns="91440" bIns="45720" rtlCol="0" anchor="b"/>
          <a:lstStyle>
            <a:lvl1pPr algn="ctr">
              <a:defRPr sz="13445" b="0" i="0">
                <a:solidFill>
                  <a:schemeClr val="tx1">
                    <a:tint val="75000"/>
                  </a:schemeClr>
                </a:solidFill>
              </a:defRPr>
            </a:lvl1pPr>
          </a:lstStyle>
          <a:p>
            <a:fld id="{C751845F-587D-4CC0-90EB-949103FE8DF9}" type="slidenum">
              <a:rPr lang="en-US" smtClean="0"/>
              <a:t>‹#›</a:t>
            </a:fld>
            <a:endParaRPr lang="en-US"/>
          </a:p>
        </p:txBody>
      </p:sp>
    </p:spTree>
    <p:extLst>
      <p:ext uri="{BB962C8B-B14F-4D97-AF65-F5344CB8AC3E}">
        <p14:creationId xmlns:p14="http://schemas.microsoft.com/office/powerpoint/2010/main" val="863659627"/>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2194594" rtl="0" eaLnBrk="1" latinLnBrk="0" hangingPunct="1">
        <a:spcBef>
          <a:spcPct val="0"/>
        </a:spcBef>
        <a:buNone/>
        <a:defRPr sz="2016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49" indent="-1645949" algn="l" defTabSz="2194594" rtl="0" eaLnBrk="1" latinLnBrk="0" hangingPunct="1">
        <a:spcBef>
          <a:spcPts val="4800"/>
        </a:spcBef>
        <a:spcAft>
          <a:spcPts val="0"/>
        </a:spcAft>
        <a:buClr>
          <a:schemeClr val="bg2">
            <a:lumMod val="40000"/>
            <a:lumOff val="60000"/>
          </a:schemeClr>
        </a:buClr>
        <a:buSzPct val="80000"/>
        <a:buFont typeface="Wingdings 3" charset="2"/>
        <a:buChar char=""/>
        <a:defRPr sz="9600" b="0" i="0" kern="1200">
          <a:solidFill>
            <a:schemeClr val="tx1"/>
          </a:solidFill>
          <a:latin typeface="+mj-lt"/>
          <a:ea typeface="+mj-ea"/>
          <a:cs typeface="+mj-cs"/>
        </a:defRPr>
      </a:lvl1pPr>
      <a:lvl2pPr marL="3566218" indent="-1371624" algn="l" defTabSz="2194594" rtl="0" eaLnBrk="1" latinLnBrk="0" hangingPunct="1">
        <a:spcBef>
          <a:spcPts val="4800"/>
        </a:spcBef>
        <a:spcAft>
          <a:spcPts val="0"/>
        </a:spcAft>
        <a:buClr>
          <a:schemeClr val="bg2">
            <a:lumMod val="40000"/>
            <a:lumOff val="60000"/>
          </a:schemeClr>
        </a:buClr>
        <a:buSzPct val="80000"/>
        <a:buFont typeface="Wingdings 3" charset="2"/>
        <a:buChar char=""/>
        <a:defRPr sz="8640" b="0" i="0" kern="1200">
          <a:solidFill>
            <a:schemeClr val="tx1"/>
          </a:solidFill>
          <a:latin typeface="+mj-lt"/>
          <a:ea typeface="+mj-ea"/>
          <a:cs typeface="+mj-cs"/>
        </a:defRPr>
      </a:lvl2pPr>
      <a:lvl3pPr marL="5486496" indent="-1097299" algn="l" defTabSz="2194594" rtl="0" eaLnBrk="1" latinLnBrk="0" hangingPunct="1">
        <a:spcBef>
          <a:spcPts val="4800"/>
        </a:spcBef>
        <a:spcAft>
          <a:spcPts val="0"/>
        </a:spcAft>
        <a:buClr>
          <a:schemeClr val="bg2">
            <a:lumMod val="40000"/>
            <a:lumOff val="60000"/>
          </a:schemeClr>
        </a:buClr>
        <a:buSzPct val="80000"/>
        <a:buFont typeface="Wingdings 3" charset="2"/>
        <a:buChar char=""/>
        <a:defRPr sz="7680" b="0" i="0" kern="1200">
          <a:solidFill>
            <a:schemeClr val="tx1"/>
          </a:solidFill>
          <a:latin typeface="+mj-lt"/>
          <a:ea typeface="+mj-ea"/>
          <a:cs typeface="+mj-cs"/>
        </a:defRPr>
      </a:lvl3pPr>
      <a:lvl4pPr marL="7681090" indent="-1097299" algn="l" defTabSz="2194594" rtl="0" eaLnBrk="1" latinLnBrk="0" hangingPunct="1">
        <a:spcBef>
          <a:spcPts val="4800"/>
        </a:spcBef>
        <a:spcAft>
          <a:spcPts val="0"/>
        </a:spcAft>
        <a:buClr>
          <a:schemeClr val="bg2">
            <a:lumMod val="40000"/>
            <a:lumOff val="60000"/>
          </a:schemeClr>
        </a:buClr>
        <a:buSzPct val="80000"/>
        <a:buFont typeface="Wingdings 3" charset="2"/>
        <a:buChar char=""/>
        <a:defRPr sz="6720" b="0" i="0" kern="1200">
          <a:solidFill>
            <a:schemeClr val="tx1"/>
          </a:solidFill>
          <a:latin typeface="+mj-lt"/>
          <a:ea typeface="+mj-ea"/>
          <a:cs typeface="+mj-cs"/>
        </a:defRPr>
      </a:lvl4pPr>
      <a:lvl5pPr marL="9875683" indent="-1097299" algn="l" defTabSz="2194594" rtl="0" eaLnBrk="1" latinLnBrk="0" hangingPunct="1">
        <a:spcBef>
          <a:spcPts val="4800"/>
        </a:spcBef>
        <a:spcAft>
          <a:spcPts val="0"/>
        </a:spcAft>
        <a:buClr>
          <a:schemeClr val="bg2">
            <a:lumMod val="40000"/>
            <a:lumOff val="60000"/>
          </a:schemeClr>
        </a:buClr>
        <a:buSzPct val="80000"/>
        <a:buFont typeface="Wingdings 3" charset="2"/>
        <a:buChar char=""/>
        <a:defRPr sz="6720" b="0" i="0" kern="1200">
          <a:solidFill>
            <a:schemeClr val="tx1"/>
          </a:solidFill>
          <a:latin typeface="+mj-lt"/>
          <a:ea typeface="+mj-ea"/>
          <a:cs typeface="+mj-cs"/>
        </a:defRPr>
      </a:lvl5pPr>
      <a:lvl6pPr marL="12070282" indent="-1097299" algn="l" defTabSz="2194594" rtl="0" eaLnBrk="1" latinLnBrk="0" hangingPunct="1">
        <a:spcBef>
          <a:spcPts val="4800"/>
        </a:spcBef>
        <a:spcAft>
          <a:spcPts val="0"/>
        </a:spcAft>
        <a:buClr>
          <a:schemeClr val="bg2">
            <a:lumMod val="40000"/>
            <a:lumOff val="60000"/>
          </a:schemeClr>
        </a:buClr>
        <a:buSzPct val="80000"/>
        <a:buFont typeface="Wingdings 3" charset="2"/>
        <a:buChar char=""/>
        <a:defRPr sz="6720" b="0" i="0" kern="1200">
          <a:solidFill>
            <a:schemeClr val="tx1"/>
          </a:solidFill>
          <a:latin typeface="+mj-lt"/>
          <a:ea typeface="+mj-ea"/>
          <a:cs typeface="+mj-cs"/>
        </a:defRPr>
      </a:lvl6pPr>
      <a:lvl7pPr marL="14264875" indent="-1097299" algn="l" defTabSz="2194594" rtl="0" eaLnBrk="1" latinLnBrk="0" hangingPunct="1">
        <a:spcBef>
          <a:spcPts val="4800"/>
        </a:spcBef>
        <a:spcAft>
          <a:spcPts val="0"/>
        </a:spcAft>
        <a:buClr>
          <a:schemeClr val="bg2">
            <a:lumMod val="40000"/>
            <a:lumOff val="60000"/>
          </a:schemeClr>
        </a:buClr>
        <a:buSzPct val="80000"/>
        <a:buFont typeface="Wingdings 3" charset="2"/>
        <a:buChar char=""/>
        <a:defRPr sz="6720" b="0" i="0" kern="1200">
          <a:solidFill>
            <a:schemeClr val="tx1"/>
          </a:solidFill>
          <a:latin typeface="+mj-lt"/>
          <a:ea typeface="+mj-ea"/>
          <a:cs typeface="+mj-cs"/>
        </a:defRPr>
      </a:lvl7pPr>
      <a:lvl8pPr marL="16459474" indent="-1097299" algn="l" defTabSz="2194594" rtl="0" eaLnBrk="1" latinLnBrk="0" hangingPunct="1">
        <a:spcBef>
          <a:spcPts val="4800"/>
        </a:spcBef>
        <a:spcAft>
          <a:spcPts val="0"/>
        </a:spcAft>
        <a:buClr>
          <a:schemeClr val="bg2">
            <a:lumMod val="40000"/>
            <a:lumOff val="60000"/>
          </a:schemeClr>
        </a:buClr>
        <a:buSzPct val="80000"/>
        <a:buFont typeface="Wingdings 3" charset="2"/>
        <a:buChar char=""/>
        <a:defRPr sz="6720" b="0" i="0" kern="1200">
          <a:solidFill>
            <a:schemeClr val="tx1"/>
          </a:solidFill>
          <a:latin typeface="+mj-lt"/>
          <a:ea typeface="+mj-ea"/>
          <a:cs typeface="+mj-cs"/>
        </a:defRPr>
      </a:lvl8pPr>
      <a:lvl9pPr marL="18654067" indent="-1097299" algn="l" defTabSz="2194594" rtl="0" eaLnBrk="1" latinLnBrk="0" hangingPunct="1">
        <a:spcBef>
          <a:spcPts val="4800"/>
        </a:spcBef>
        <a:spcAft>
          <a:spcPts val="0"/>
        </a:spcAft>
        <a:buClr>
          <a:schemeClr val="bg2">
            <a:lumMod val="40000"/>
            <a:lumOff val="60000"/>
          </a:schemeClr>
        </a:buClr>
        <a:buSzPct val="80000"/>
        <a:buFont typeface="Wingdings 3" charset="2"/>
        <a:buChar char=""/>
        <a:defRPr sz="6720" b="0" i="0" kern="1200">
          <a:solidFill>
            <a:schemeClr val="tx1"/>
          </a:solidFill>
          <a:latin typeface="+mj-lt"/>
          <a:ea typeface="+mj-ea"/>
          <a:cs typeface="+mj-cs"/>
        </a:defRPr>
      </a:lvl9pPr>
    </p:bodyStyle>
    <p:otherStyle>
      <a:defPPr>
        <a:defRPr lang="en-US"/>
      </a:defPPr>
      <a:lvl1pPr marL="0" algn="l" defTabSz="2194594" rtl="0" eaLnBrk="1" latinLnBrk="0" hangingPunct="1">
        <a:defRPr sz="8640" kern="1200">
          <a:solidFill>
            <a:schemeClr val="tx1"/>
          </a:solidFill>
          <a:latin typeface="+mn-lt"/>
          <a:ea typeface="+mn-ea"/>
          <a:cs typeface="+mn-cs"/>
        </a:defRPr>
      </a:lvl1pPr>
      <a:lvl2pPr marL="2194594" algn="l" defTabSz="2194594" rtl="0" eaLnBrk="1" latinLnBrk="0" hangingPunct="1">
        <a:defRPr sz="8640" kern="1200">
          <a:solidFill>
            <a:schemeClr val="tx1"/>
          </a:solidFill>
          <a:latin typeface="+mn-lt"/>
          <a:ea typeface="+mn-ea"/>
          <a:cs typeface="+mn-cs"/>
        </a:defRPr>
      </a:lvl2pPr>
      <a:lvl3pPr marL="4389192" algn="l" defTabSz="2194594" rtl="0" eaLnBrk="1" latinLnBrk="0" hangingPunct="1">
        <a:defRPr sz="8640" kern="1200">
          <a:solidFill>
            <a:schemeClr val="tx1"/>
          </a:solidFill>
          <a:latin typeface="+mn-lt"/>
          <a:ea typeface="+mn-ea"/>
          <a:cs typeface="+mn-cs"/>
        </a:defRPr>
      </a:lvl3pPr>
      <a:lvl4pPr marL="6583786" algn="l" defTabSz="2194594" rtl="0" eaLnBrk="1" latinLnBrk="0" hangingPunct="1">
        <a:defRPr sz="8640" kern="1200">
          <a:solidFill>
            <a:schemeClr val="tx1"/>
          </a:solidFill>
          <a:latin typeface="+mn-lt"/>
          <a:ea typeface="+mn-ea"/>
          <a:cs typeface="+mn-cs"/>
        </a:defRPr>
      </a:lvl4pPr>
      <a:lvl5pPr marL="8778389" algn="l" defTabSz="2194594" rtl="0" eaLnBrk="1" latinLnBrk="0" hangingPunct="1">
        <a:defRPr sz="8640" kern="1200">
          <a:solidFill>
            <a:schemeClr val="tx1"/>
          </a:solidFill>
          <a:latin typeface="+mn-lt"/>
          <a:ea typeface="+mn-ea"/>
          <a:cs typeface="+mn-cs"/>
        </a:defRPr>
      </a:lvl5pPr>
      <a:lvl6pPr marL="10972982" algn="l" defTabSz="2194594" rtl="0" eaLnBrk="1" latinLnBrk="0" hangingPunct="1">
        <a:defRPr sz="8640" kern="1200">
          <a:solidFill>
            <a:schemeClr val="tx1"/>
          </a:solidFill>
          <a:latin typeface="+mn-lt"/>
          <a:ea typeface="+mn-ea"/>
          <a:cs typeface="+mn-cs"/>
        </a:defRPr>
      </a:lvl6pPr>
      <a:lvl7pPr marL="13167581" algn="l" defTabSz="2194594" rtl="0" eaLnBrk="1" latinLnBrk="0" hangingPunct="1">
        <a:defRPr sz="8640" kern="1200">
          <a:solidFill>
            <a:schemeClr val="tx1"/>
          </a:solidFill>
          <a:latin typeface="+mn-lt"/>
          <a:ea typeface="+mn-ea"/>
          <a:cs typeface="+mn-cs"/>
        </a:defRPr>
      </a:lvl7pPr>
      <a:lvl8pPr marL="15362174" algn="l" defTabSz="2194594" rtl="0" eaLnBrk="1" latinLnBrk="0" hangingPunct="1">
        <a:defRPr sz="8640" kern="1200">
          <a:solidFill>
            <a:schemeClr val="tx1"/>
          </a:solidFill>
          <a:latin typeface="+mn-lt"/>
          <a:ea typeface="+mn-ea"/>
          <a:cs typeface="+mn-cs"/>
        </a:defRPr>
      </a:lvl8pPr>
      <a:lvl9pPr marL="17556773" algn="l" defTabSz="2194594"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6.png"/><Relationship Id="rId3" Type="http://schemas.microsoft.com/office/2014/relationships/chartEx" Target="../charts/chartEx1.xml"/><Relationship Id="rId7" Type="http://schemas.microsoft.com/office/2014/relationships/chartEx" Target="../charts/chartEx3.xml"/><Relationship Id="rId12" Type="http://schemas.openxmlformats.org/officeDocument/2006/relationships/hyperlink" Target="https://doi.org/10.1016/j.bbr.2012.08.013"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dx.doi.org/10.1016/S0165-0173(97)00004-0" TargetMode="External"/><Relationship Id="rId5" Type="http://schemas.microsoft.com/office/2014/relationships/chartEx" Target="../charts/chartEx2.xml"/><Relationship Id="rId10" Type="http://schemas.openxmlformats.org/officeDocument/2006/relationships/hyperlink" Target="https://doi.org/10.1007/BF02345090" TargetMode="External"/><Relationship Id="rId4" Type="http://schemas.openxmlformats.org/officeDocument/2006/relationships/image" Target="../media/image3.png"/><Relationship Id="rId9" Type="http://schemas.openxmlformats.org/officeDocument/2006/relationships/hyperlink" Target="https://psycnet.apa.org/doi/10.1037/h00357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303" y="6727660"/>
            <a:ext cx="14206332" cy="10710624"/>
          </a:xfrm>
          <a:prstGeom prst="rect">
            <a:avLst/>
          </a:prstGeom>
          <a:solidFill>
            <a:schemeClr val="tx1"/>
          </a:solidFill>
          <a:effectLst>
            <a:softEdge rad="88900"/>
          </a:effectLst>
        </p:spPr>
        <p:txBody>
          <a:bodyPr wrap="square" rtlCol="0">
            <a:spAutoFit/>
          </a:bodyPr>
          <a:lstStyle/>
          <a:p>
            <a:r>
              <a:rPr lang="en-US" sz="4000" dirty="0" smtClean="0">
                <a:solidFill>
                  <a:schemeClr val="bg1"/>
                </a:solidFill>
                <a:latin typeface="Calibri" panose="020F0502020204030204" pitchFamily="34" charset="0"/>
                <a:cs typeface="Calibri" panose="020F0502020204030204" pitchFamily="34" charset="0"/>
              </a:rPr>
              <a:t>Introduction</a:t>
            </a:r>
            <a:endParaRPr lang="en-US" sz="3600" dirty="0">
              <a:solidFill>
                <a:schemeClr val="bg1"/>
              </a:solidFill>
              <a:latin typeface="Calibri" panose="020F0502020204030204" pitchFamily="34" charset="0"/>
              <a:cs typeface="Calibri" panose="020F0502020204030204" pitchFamily="34" charset="0"/>
            </a:endParaRPr>
          </a:p>
          <a:p>
            <a:endParaRPr lang="en-US" sz="2600" dirty="0">
              <a:solidFill>
                <a:schemeClr val="bg1"/>
              </a:solidFill>
            </a:endParaRPr>
          </a:p>
          <a:p>
            <a:pPr marL="457200" indent="-457200">
              <a:buFont typeface="Arial" panose="020B0604020202020204" pitchFamily="34" charset="0"/>
              <a:buChar char="•"/>
            </a:pPr>
            <a:r>
              <a:rPr lang="en-US" sz="2600" dirty="0" smtClean="0">
                <a:solidFill>
                  <a:schemeClr val="bg1"/>
                </a:solidFill>
              </a:rPr>
              <a:t>Low </a:t>
            </a:r>
            <a:r>
              <a:rPr lang="en-US" sz="2600" dirty="0">
                <a:solidFill>
                  <a:schemeClr val="bg1"/>
                </a:solidFill>
              </a:rPr>
              <a:t>SES </a:t>
            </a:r>
            <a:r>
              <a:rPr lang="en-US" sz="2600" dirty="0" smtClean="0">
                <a:solidFill>
                  <a:schemeClr val="bg1"/>
                </a:solidFill>
              </a:rPr>
              <a:t>is associated with higher </a:t>
            </a:r>
            <a:r>
              <a:rPr lang="en-US" sz="2600" dirty="0">
                <a:solidFill>
                  <a:schemeClr val="bg1"/>
                </a:solidFill>
              </a:rPr>
              <a:t>rates of instability </a:t>
            </a:r>
            <a:r>
              <a:rPr lang="en-US" sz="2600" dirty="0" smtClean="0">
                <a:solidFill>
                  <a:schemeClr val="bg1"/>
                </a:solidFill>
              </a:rPr>
              <a:t>greater </a:t>
            </a:r>
            <a:r>
              <a:rPr lang="en-US" sz="2600" dirty="0">
                <a:solidFill>
                  <a:schemeClr val="bg1"/>
                </a:solidFill>
              </a:rPr>
              <a:t>likelihood of exposure to social </a:t>
            </a:r>
            <a:r>
              <a:rPr lang="en-US" sz="2600" dirty="0" smtClean="0">
                <a:solidFill>
                  <a:schemeClr val="bg1"/>
                </a:solidFill>
              </a:rPr>
              <a:t>aggression (</a:t>
            </a:r>
            <a:r>
              <a:rPr lang="en-US" sz="2600" dirty="0" err="1" smtClean="0">
                <a:solidFill>
                  <a:schemeClr val="bg1"/>
                </a:solidFill>
              </a:rPr>
              <a:t>Dohrenwend</a:t>
            </a:r>
            <a:r>
              <a:rPr lang="en-US" sz="2600" dirty="0" smtClean="0">
                <a:solidFill>
                  <a:schemeClr val="bg1"/>
                </a:solidFill>
              </a:rPr>
              <a:t> &amp; </a:t>
            </a:r>
            <a:r>
              <a:rPr lang="en-US" sz="2600" dirty="0" err="1" smtClean="0">
                <a:solidFill>
                  <a:schemeClr val="bg1"/>
                </a:solidFill>
              </a:rPr>
              <a:t>Dohrenwend</a:t>
            </a:r>
            <a:r>
              <a:rPr lang="en-US" sz="2600" dirty="0" smtClean="0">
                <a:solidFill>
                  <a:schemeClr val="bg1"/>
                </a:solidFill>
              </a:rPr>
              <a:t> 1974), and increased likelihood of living in areas </a:t>
            </a:r>
            <a:r>
              <a:rPr lang="en-US" sz="2600" dirty="0">
                <a:solidFill>
                  <a:schemeClr val="bg1"/>
                </a:solidFill>
              </a:rPr>
              <a:t>characterized by higher rates of mortality and </a:t>
            </a:r>
            <a:r>
              <a:rPr lang="en-US" sz="2600" dirty="0" smtClean="0">
                <a:solidFill>
                  <a:schemeClr val="bg1"/>
                </a:solidFill>
              </a:rPr>
              <a:t>crime (</a:t>
            </a:r>
            <a:r>
              <a:rPr lang="en-US" sz="2600" dirty="0" err="1" smtClean="0">
                <a:solidFill>
                  <a:schemeClr val="bg1"/>
                </a:solidFill>
              </a:rPr>
              <a:t>Haan</a:t>
            </a:r>
            <a:r>
              <a:rPr lang="en-US" sz="2600" dirty="0" smtClean="0">
                <a:solidFill>
                  <a:schemeClr val="bg1"/>
                </a:solidFill>
              </a:rPr>
              <a:t>, Kaplan, &amp; </a:t>
            </a:r>
            <a:r>
              <a:rPr lang="en-US" sz="2600" dirty="0" err="1" smtClean="0">
                <a:solidFill>
                  <a:schemeClr val="bg1"/>
                </a:solidFill>
              </a:rPr>
              <a:t>Syme</a:t>
            </a:r>
            <a:r>
              <a:rPr lang="en-US" sz="2600" dirty="0" smtClean="0">
                <a:solidFill>
                  <a:schemeClr val="bg1"/>
                </a:solidFill>
              </a:rPr>
              <a:t> 1989). </a:t>
            </a:r>
          </a:p>
          <a:p>
            <a:pPr marL="457200" indent="-457200">
              <a:buFont typeface="Arial" panose="020B0604020202020204" pitchFamily="34" charset="0"/>
              <a:buChar char="•"/>
            </a:pPr>
            <a:endParaRPr lang="en-US" sz="2600" dirty="0">
              <a:solidFill>
                <a:schemeClr val="bg1"/>
              </a:solidFill>
            </a:endParaRPr>
          </a:p>
          <a:p>
            <a:pPr marL="457200" indent="-457200">
              <a:buFont typeface="Arial" panose="020B0604020202020204" pitchFamily="34" charset="0"/>
              <a:buChar char="•"/>
            </a:pPr>
            <a:r>
              <a:rPr lang="en-US" sz="2600" dirty="0" smtClean="0">
                <a:solidFill>
                  <a:schemeClr val="bg1"/>
                </a:solidFill>
              </a:rPr>
              <a:t>The </a:t>
            </a:r>
            <a:r>
              <a:rPr lang="en-US" sz="2600" dirty="0">
                <a:solidFill>
                  <a:schemeClr val="bg1"/>
                </a:solidFill>
              </a:rPr>
              <a:t>socioecological factors that characterize low SES backgrounds </a:t>
            </a:r>
            <a:r>
              <a:rPr lang="en-US" sz="2600" dirty="0" smtClean="0">
                <a:solidFill>
                  <a:schemeClr val="bg1"/>
                </a:solidFill>
              </a:rPr>
              <a:t>may </a:t>
            </a:r>
            <a:r>
              <a:rPr lang="en-US" sz="2600" dirty="0">
                <a:solidFill>
                  <a:schemeClr val="bg1"/>
                </a:solidFill>
              </a:rPr>
              <a:t>contribute to a higher level of “background stress” and </a:t>
            </a:r>
            <a:r>
              <a:rPr lang="en-US" sz="2600" dirty="0" smtClean="0">
                <a:solidFill>
                  <a:schemeClr val="bg1"/>
                </a:solidFill>
              </a:rPr>
              <a:t>consequently greater exposure to glucocorticoids</a:t>
            </a:r>
            <a:r>
              <a:rPr lang="en-US" sz="2600" dirty="0">
                <a:solidFill>
                  <a:schemeClr val="bg1"/>
                </a:solidFill>
              </a:rPr>
              <a:t>. </a:t>
            </a:r>
            <a:endParaRPr lang="en-US" sz="2600" dirty="0" smtClean="0">
              <a:solidFill>
                <a:schemeClr val="bg1"/>
              </a:solidFill>
            </a:endParaRPr>
          </a:p>
          <a:p>
            <a:pPr marL="457200" indent="-457200">
              <a:buFont typeface="Arial" panose="020B0604020202020204" pitchFamily="34" charset="0"/>
              <a:buChar char="•"/>
            </a:pPr>
            <a:endParaRPr lang="en-US" sz="2600" dirty="0">
              <a:solidFill>
                <a:schemeClr val="bg1"/>
              </a:solidFill>
            </a:endParaRPr>
          </a:p>
          <a:p>
            <a:pPr marL="457200" indent="-457200">
              <a:buFont typeface="Arial" panose="020B0604020202020204" pitchFamily="34" charset="0"/>
              <a:buChar char="•"/>
            </a:pPr>
            <a:r>
              <a:rPr lang="en-US" sz="2600" dirty="0" smtClean="0">
                <a:solidFill>
                  <a:schemeClr val="bg1"/>
                </a:solidFill>
              </a:rPr>
              <a:t>Increased </a:t>
            </a:r>
            <a:r>
              <a:rPr lang="en-US" sz="2600" dirty="0">
                <a:solidFill>
                  <a:schemeClr val="bg1"/>
                </a:solidFill>
              </a:rPr>
              <a:t>exposure to glucocorticoids </a:t>
            </a:r>
            <a:r>
              <a:rPr lang="en-US" sz="2600" dirty="0" smtClean="0">
                <a:solidFill>
                  <a:schemeClr val="bg1"/>
                </a:solidFill>
              </a:rPr>
              <a:t>has shown a negative effect on </a:t>
            </a:r>
            <a:r>
              <a:rPr lang="en-US" sz="2600" dirty="0">
                <a:solidFill>
                  <a:schemeClr val="bg1"/>
                </a:solidFill>
              </a:rPr>
              <a:t>hippocampal </a:t>
            </a:r>
            <a:r>
              <a:rPr lang="en-US" sz="2600" dirty="0" smtClean="0">
                <a:solidFill>
                  <a:schemeClr val="bg1"/>
                </a:solidFill>
              </a:rPr>
              <a:t>function, neuronal </a:t>
            </a:r>
            <a:r>
              <a:rPr lang="en-US" sz="2600" dirty="0">
                <a:solidFill>
                  <a:schemeClr val="bg1"/>
                </a:solidFill>
              </a:rPr>
              <a:t>damage and reduced </a:t>
            </a:r>
            <a:r>
              <a:rPr lang="en-US" sz="2600" dirty="0" smtClean="0">
                <a:solidFill>
                  <a:schemeClr val="bg1"/>
                </a:solidFill>
              </a:rPr>
              <a:t>neurogenesis (McLean 2012, </a:t>
            </a:r>
            <a:r>
              <a:rPr lang="en-US" sz="2600" dirty="0" err="1" smtClean="0">
                <a:solidFill>
                  <a:schemeClr val="bg1"/>
                </a:solidFill>
              </a:rPr>
              <a:t>Lupien</a:t>
            </a:r>
            <a:r>
              <a:rPr lang="en-US" sz="2600" dirty="0" smtClean="0">
                <a:solidFill>
                  <a:schemeClr val="bg1"/>
                </a:solidFill>
              </a:rPr>
              <a:t> &amp; McEwen 1997) </a:t>
            </a:r>
          </a:p>
          <a:p>
            <a:pPr marL="457200" indent="-457200">
              <a:buFont typeface="Arial" panose="020B0604020202020204" pitchFamily="34" charset="0"/>
              <a:buChar char="•"/>
            </a:pPr>
            <a:endParaRPr lang="en-US" sz="2600" dirty="0">
              <a:solidFill>
                <a:schemeClr val="bg1"/>
              </a:solidFill>
            </a:endParaRPr>
          </a:p>
          <a:p>
            <a:pPr marL="457200" indent="-457200">
              <a:buFont typeface="Arial" panose="020B0604020202020204" pitchFamily="34" charset="0"/>
              <a:buChar char="•"/>
            </a:pPr>
            <a:r>
              <a:rPr lang="en-US" sz="2600" dirty="0">
                <a:solidFill>
                  <a:schemeClr val="bg1"/>
                </a:solidFill>
              </a:rPr>
              <a:t>D</a:t>
            </a:r>
            <a:r>
              <a:rPr lang="en-US" sz="2600" dirty="0" smtClean="0">
                <a:solidFill>
                  <a:schemeClr val="bg1"/>
                </a:solidFill>
              </a:rPr>
              <a:t>ifferences </a:t>
            </a:r>
            <a:r>
              <a:rPr lang="en-US" sz="2600" dirty="0">
                <a:solidFill>
                  <a:schemeClr val="bg1"/>
                </a:solidFill>
              </a:rPr>
              <a:t>in cognitive functioning observed among classes may </a:t>
            </a:r>
            <a:r>
              <a:rPr lang="en-US" sz="2600" dirty="0" smtClean="0">
                <a:solidFill>
                  <a:schemeClr val="bg1"/>
                </a:solidFill>
              </a:rPr>
              <a:t>be </a:t>
            </a:r>
            <a:r>
              <a:rPr lang="en-US" sz="2600" dirty="0">
                <a:solidFill>
                  <a:schemeClr val="bg1"/>
                </a:solidFill>
              </a:rPr>
              <a:t>attributable to greater exposure to high levels of glucocorticoids throughout the life course and the resulting impact on brain structure. </a:t>
            </a:r>
            <a:endParaRPr lang="en-US" sz="2600" dirty="0" smtClean="0">
              <a:solidFill>
                <a:schemeClr val="bg1"/>
              </a:solidFill>
            </a:endParaRPr>
          </a:p>
          <a:p>
            <a:pPr marL="457200" indent="-457200">
              <a:buFont typeface="Arial" panose="020B0604020202020204" pitchFamily="34" charset="0"/>
              <a:buChar char="•"/>
            </a:pPr>
            <a:endParaRPr lang="en-US" sz="2600" dirty="0">
              <a:solidFill>
                <a:schemeClr val="bg1"/>
              </a:solidFill>
            </a:endParaRPr>
          </a:p>
          <a:p>
            <a:pPr marL="457200" indent="-457200">
              <a:buFont typeface="Arial" panose="020B0604020202020204" pitchFamily="34" charset="0"/>
              <a:buChar char="•"/>
            </a:pPr>
            <a:r>
              <a:rPr lang="en-US" sz="2600" dirty="0" smtClean="0">
                <a:solidFill>
                  <a:schemeClr val="bg1"/>
                </a:solidFill>
              </a:rPr>
              <a:t>If </a:t>
            </a:r>
            <a:r>
              <a:rPr lang="en-US" sz="2600" dirty="0">
                <a:solidFill>
                  <a:schemeClr val="bg1"/>
                </a:solidFill>
              </a:rPr>
              <a:t>true, we might expect to see differences among SES groups in regions of the brain known to be particularly vulnerable to stress. </a:t>
            </a:r>
          </a:p>
          <a:p>
            <a:endParaRPr lang="en-US" sz="2600" dirty="0">
              <a:solidFill>
                <a:schemeClr val="bg1"/>
              </a:solidFill>
            </a:endParaRPr>
          </a:p>
          <a:p>
            <a:pPr marL="457200" indent="-457200">
              <a:buFont typeface="Arial" panose="020B0604020202020204" pitchFamily="34" charset="0"/>
              <a:buChar char="•"/>
            </a:pPr>
            <a:r>
              <a:rPr lang="en-US" sz="2600" dirty="0">
                <a:solidFill>
                  <a:schemeClr val="bg1"/>
                </a:solidFill>
              </a:rPr>
              <a:t>In this study we evaluate three key </a:t>
            </a:r>
            <a:r>
              <a:rPr lang="en-US" sz="2600" dirty="0" smtClean="0">
                <a:solidFill>
                  <a:schemeClr val="bg1"/>
                </a:solidFill>
              </a:rPr>
              <a:t>regions associated with the stress pathway, </a:t>
            </a:r>
            <a:r>
              <a:rPr lang="en-US" sz="2600" dirty="0">
                <a:solidFill>
                  <a:schemeClr val="bg1"/>
                </a:solidFill>
              </a:rPr>
              <a:t>the hippocampus, amygdala, and prefrontal </a:t>
            </a:r>
            <a:r>
              <a:rPr lang="en-US" sz="2600" dirty="0" smtClean="0">
                <a:solidFill>
                  <a:schemeClr val="bg1"/>
                </a:solidFill>
              </a:rPr>
              <a:t>cortex and </a:t>
            </a:r>
            <a:r>
              <a:rPr lang="en-US" sz="2600" dirty="0">
                <a:solidFill>
                  <a:schemeClr val="bg1"/>
                </a:solidFill>
              </a:rPr>
              <a:t>their relationship to socioeconomic status</a:t>
            </a:r>
            <a:r>
              <a:rPr lang="en-US" sz="2600" dirty="0" smtClean="0">
                <a:solidFill>
                  <a:schemeClr val="bg1"/>
                </a:solidFill>
              </a:rPr>
              <a:t>.</a:t>
            </a:r>
            <a:endParaRPr lang="en-US" sz="2600" dirty="0">
              <a:solidFill>
                <a:schemeClr val="bg1"/>
              </a:solidFill>
            </a:endParaRPr>
          </a:p>
        </p:txBody>
      </p:sp>
      <p:sp>
        <p:nvSpPr>
          <p:cNvPr id="11" name="TextBox 10"/>
          <p:cNvSpPr txBox="1"/>
          <p:nvPr/>
        </p:nvSpPr>
        <p:spPr>
          <a:xfrm>
            <a:off x="1170851" y="22246724"/>
            <a:ext cx="14206332" cy="9017853"/>
          </a:xfrm>
          <a:prstGeom prst="rect">
            <a:avLst/>
          </a:prstGeom>
          <a:solidFill>
            <a:schemeClr val="tx1"/>
          </a:solidFill>
        </p:spPr>
        <p:txBody>
          <a:bodyPr wrap="square" rtlCol="0">
            <a:spAutoFit/>
          </a:bodyPr>
          <a:lstStyle/>
          <a:p>
            <a:r>
              <a:rPr lang="en-US" sz="4000" dirty="0">
                <a:solidFill>
                  <a:schemeClr val="bg1"/>
                </a:solidFill>
                <a:latin typeface="Calibri" panose="020F0502020204030204" pitchFamily="34" charset="0"/>
                <a:cs typeface="Calibri" panose="020F0502020204030204" pitchFamily="34" charset="0"/>
              </a:rPr>
              <a:t>Methods</a:t>
            </a:r>
          </a:p>
          <a:p>
            <a:endParaRPr lang="en-US" sz="2400" dirty="0" smtClean="0">
              <a:solidFill>
                <a:schemeClr val="bg1"/>
              </a:solidFill>
            </a:endParaRPr>
          </a:p>
          <a:p>
            <a:pPr marL="342900" indent="-342900">
              <a:buFont typeface="Arial" panose="020B0604020202020204" pitchFamily="34" charset="0"/>
              <a:buChar char="•"/>
            </a:pPr>
            <a:r>
              <a:rPr lang="en-US" sz="2400" dirty="0" smtClean="0">
                <a:solidFill>
                  <a:schemeClr val="bg1"/>
                </a:solidFill>
              </a:rPr>
              <a:t>422 </a:t>
            </a:r>
            <a:r>
              <a:rPr lang="en-US" sz="2400" dirty="0">
                <a:solidFill>
                  <a:schemeClr val="bg1"/>
                </a:solidFill>
              </a:rPr>
              <a:t>subjects were recruited from a larger study on aging and </a:t>
            </a:r>
            <a:r>
              <a:rPr lang="en-US" sz="2400" dirty="0" smtClean="0">
                <a:solidFill>
                  <a:schemeClr val="bg1"/>
                </a:solidFill>
              </a:rPr>
              <a:t>cognition</a:t>
            </a:r>
          </a:p>
          <a:p>
            <a:pPr marL="342900" indent="-342900">
              <a:buFont typeface="Arial" panose="020B0604020202020204" pitchFamily="34" charset="0"/>
              <a:buChar char="•"/>
            </a:pPr>
            <a:endParaRPr lang="en-US" sz="2400" dirty="0" smtClean="0">
              <a:solidFill>
                <a:schemeClr val="bg1"/>
              </a:solidFill>
            </a:endParaRPr>
          </a:p>
          <a:p>
            <a:pPr marL="342900" indent="-342900">
              <a:buFont typeface="Arial" panose="020B0604020202020204" pitchFamily="34" charset="0"/>
              <a:buChar char="•"/>
            </a:pPr>
            <a:r>
              <a:rPr lang="en-US" sz="2400" dirty="0" smtClean="0">
                <a:solidFill>
                  <a:schemeClr val="bg1"/>
                </a:solidFill>
              </a:rPr>
              <a:t>T1-weight MPRAGE	 scan was collected and reconstructed using </a:t>
            </a:r>
            <a:r>
              <a:rPr lang="en-US" sz="2400" dirty="0" err="1" smtClean="0">
                <a:solidFill>
                  <a:schemeClr val="bg1"/>
                </a:solidFill>
              </a:rPr>
              <a:t>FreeSurfer</a:t>
            </a:r>
            <a:r>
              <a:rPr lang="en-US" sz="2400" dirty="0" smtClean="0">
                <a:solidFill>
                  <a:schemeClr val="bg1"/>
                </a:solidFill>
              </a:rPr>
              <a:t> (v5.1.2). The following measures were used: </a:t>
            </a:r>
            <a:r>
              <a:rPr lang="en-US" sz="2400" dirty="0">
                <a:solidFill>
                  <a:schemeClr val="bg1"/>
                </a:solidFill>
              </a:rPr>
              <a:t>total cortical thickness in the prefrontal region as a sum of bilateral pars </a:t>
            </a:r>
            <a:r>
              <a:rPr lang="en-US" sz="2400" dirty="0" err="1">
                <a:solidFill>
                  <a:schemeClr val="bg1"/>
                </a:solidFill>
              </a:rPr>
              <a:t>opercularis</a:t>
            </a:r>
            <a:r>
              <a:rPr lang="en-US" sz="2400" dirty="0">
                <a:solidFill>
                  <a:schemeClr val="bg1"/>
                </a:solidFill>
              </a:rPr>
              <a:t>, pars orbitalis, pars </a:t>
            </a:r>
            <a:r>
              <a:rPr lang="en-US" sz="2400" dirty="0" err="1">
                <a:solidFill>
                  <a:schemeClr val="bg1"/>
                </a:solidFill>
              </a:rPr>
              <a:t>triangularis</a:t>
            </a:r>
            <a:r>
              <a:rPr lang="en-US" sz="2400" dirty="0">
                <a:solidFill>
                  <a:schemeClr val="bg1"/>
                </a:solidFill>
              </a:rPr>
              <a:t>, frontal pole, rostral and caudal middle frontal, superior frontal, lateral and medial orbitofrontal, and precentral gyri</a:t>
            </a:r>
            <a:r>
              <a:rPr lang="en-US" sz="2400" dirty="0" smtClean="0">
                <a:solidFill>
                  <a:schemeClr val="bg1"/>
                </a:solidFill>
              </a:rPr>
              <a:t>. Thickness was extracted using standard </a:t>
            </a:r>
            <a:r>
              <a:rPr lang="en-US" sz="2400" dirty="0" err="1" smtClean="0">
                <a:solidFill>
                  <a:schemeClr val="bg1"/>
                </a:solidFill>
              </a:rPr>
              <a:t>parcellation</a:t>
            </a:r>
            <a:r>
              <a:rPr lang="en-US" sz="2400" dirty="0" smtClean="0">
                <a:solidFill>
                  <a:schemeClr val="bg1"/>
                </a:solidFill>
              </a:rPr>
              <a:t>.</a:t>
            </a: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r>
              <a:rPr lang="en-US" sz="2400" dirty="0" smtClean="0">
                <a:solidFill>
                  <a:schemeClr val="bg1"/>
                </a:solidFill>
              </a:rPr>
              <a:t> </a:t>
            </a:r>
            <a:r>
              <a:rPr lang="en-US" sz="2400" dirty="0">
                <a:solidFill>
                  <a:schemeClr val="bg1"/>
                </a:solidFill>
              </a:rPr>
              <a:t>Total hippocampal volume (sum of left and right, </a:t>
            </a:r>
            <a:r>
              <a:rPr lang="en-US" sz="2400" dirty="0" smtClean="0">
                <a:solidFill>
                  <a:schemeClr val="bg1"/>
                </a:solidFill>
              </a:rPr>
              <a:t>mm</a:t>
            </a:r>
            <a:r>
              <a:rPr lang="en-US" sz="2400" baseline="30000" dirty="0" smtClean="0">
                <a:solidFill>
                  <a:schemeClr val="bg1"/>
                </a:solidFill>
              </a:rPr>
              <a:t>3</a:t>
            </a:r>
            <a:r>
              <a:rPr lang="en-US" sz="2400" dirty="0" smtClean="0">
                <a:solidFill>
                  <a:schemeClr val="bg1"/>
                </a:solidFill>
              </a:rPr>
              <a:t>), </a:t>
            </a:r>
            <a:r>
              <a:rPr lang="en-US" sz="2400" dirty="0">
                <a:solidFill>
                  <a:schemeClr val="bg1"/>
                </a:solidFill>
              </a:rPr>
              <a:t>and total amygdala volume (sum of left and right</a:t>
            </a:r>
            <a:r>
              <a:rPr lang="en-US" sz="2400">
                <a:solidFill>
                  <a:schemeClr val="bg1"/>
                </a:solidFill>
              </a:rPr>
              <a:t>, </a:t>
            </a:r>
            <a:r>
              <a:rPr lang="en-US" sz="2400" smtClean="0">
                <a:solidFill>
                  <a:schemeClr val="bg1"/>
                </a:solidFill>
              </a:rPr>
              <a:t>mm</a:t>
            </a:r>
            <a:r>
              <a:rPr lang="en-US" sz="2400" baseline="30000" smtClean="0">
                <a:solidFill>
                  <a:schemeClr val="bg1"/>
                </a:solidFill>
              </a:rPr>
              <a:t>3</a:t>
            </a:r>
            <a:r>
              <a:rPr lang="en-US" sz="2400" dirty="0">
                <a:solidFill>
                  <a:schemeClr val="bg1"/>
                </a:solidFill>
              </a:rPr>
              <a:t>) were extracted </a:t>
            </a:r>
            <a:r>
              <a:rPr lang="en-US" sz="2400" dirty="0" smtClean="0">
                <a:solidFill>
                  <a:schemeClr val="bg1"/>
                </a:solidFill>
              </a:rPr>
              <a:t>using standard segmentation.</a:t>
            </a: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r>
              <a:rPr lang="en-US" sz="2400" dirty="0" smtClean="0">
                <a:solidFill>
                  <a:schemeClr val="bg1"/>
                </a:solidFill>
              </a:rPr>
              <a:t>Subjects self-reported education </a:t>
            </a:r>
            <a:r>
              <a:rPr lang="en-US" sz="2400" dirty="0">
                <a:solidFill>
                  <a:schemeClr val="bg1"/>
                </a:solidFill>
              </a:rPr>
              <a:t>and </a:t>
            </a:r>
            <a:r>
              <a:rPr lang="en-US" sz="2400" dirty="0" smtClean="0">
                <a:solidFill>
                  <a:schemeClr val="bg1"/>
                </a:solidFill>
              </a:rPr>
              <a:t>occupation which was used to construct a Hollingshead </a:t>
            </a:r>
            <a:r>
              <a:rPr lang="en-US" sz="2400" dirty="0">
                <a:solidFill>
                  <a:schemeClr val="bg1"/>
                </a:solidFill>
              </a:rPr>
              <a:t>SES </a:t>
            </a:r>
            <a:r>
              <a:rPr lang="en-US" sz="2400" dirty="0" smtClean="0">
                <a:solidFill>
                  <a:schemeClr val="bg1"/>
                </a:solidFill>
              </a:rPr>
              <a:t>score. </a:t>
            </a:r>
            <a:endParaRPr lang="en-US" sz="2400" dirty="0">
              <a:solidFill>
                <a:schemeClr val="bg1"/>
              </a:solidFill>
            </a:endParaRPr>
          </a:p>
          <a:p>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M</a:t>
            </a:r>
            <a:r>
              <a:rPr lang="en-US" sz="2400" dirty="0" smtClean="0">
                <a:solidFill>
                  <a:schemeClr val="bg1"/>
                </a:solidFill>
              </a:rPr>
              <a:t>ultivariate </a:t>
            </a:r>
            <a:r>
              <a:rPr lang="en-US" sz="2400" dirty="0">
                <a:solidFill>
                  <a:schemeClr val="bg1"/>
                </a:solidFill>
              </a:rPr>
              <a:t>general linear model was constructed with Hollingshead SES score as the independent variable and age, sex, education, race, ethnicity, and </a:t>
            </a:r>
            <a:r>
              <a:rPr lang="en-US" sz="2400" dirty="0" err="1">
                <a:solidFill>
                  <a:schemeClr val="bg1"/>
                </a:solidFill>
              </a:rPr>
              <a:t>supratentorial</a:t>
            </a:r>
            <a:r>
              <a:rPr lang="en-US" sz="2400" dirty="0">
                <a:solidFill>
                  <a:schemeClr val="bg1"/>
                </a:solidFill>
              </a:rPr>
              <a:t> volume factored as covariates. Hippocampal volume, amygdala volume, and PFC thickness were all entered as dependent variables and tested simultaneously.  </a:t>
            </a:r>
            <a:endParaRPr lang="en-US" sz="2400" dirty="0" smtClean="0">
              <a:solidFill>
                <a:schemeClr val="bg1"/>
              </a:solidFill>
            </a:endParaRP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r>
              <a:rPr lang="en-US" sz="2400" dirty="0" smtClean="0">
                <a:solidFill>
                  <a:schemeClr val="bg1"/>
                </a:solidFill>
              </a:rPr>
              <a:t>Where </a:t>
            </a:r>
            <a:r>
              <a:rPr lang="en-US" sz="2400" dirty="0">
                <a:solidFill>
                  <a:schemeClr val="bg1"/>
                </a:solidFill>
              </a:rPr>
              <a:t>significant differences were detected, a one-way univariate ANOVA was performed and post-hoc testing using Tukey’s test was conducted. </a:t>
            </a:r>
            <a:r>
              <a:rPr lang="en-US" sz="3600" dirty="0">
                <a:solidFill>
                  <a:schemeClr val="bg1"/>
                </a:solidFill>
              </a:rPr>
              <a:t> </a:t>
            </a:r>
          </a:p>
        </p:txBody>
      </p:sp>
      <p:sp>
        <p:nvSpPr>
          <p:cNvPr id="17" name="TextBox 16"/>
          <p:cNvSpPr txBox="1"/>
          <p:nvPr/>
        </p:nvSpPr>
        <p:spPr>
          <a:xfrm>
            <a:off x="0" y="-77762"/>
            <a:ext cx="43891200" cy="6063198"/>
          </a:xfrm>
          <a:prstGeom prst="rect">
            <a:avLst/>
          </a:prstGeom>
          <a:solidFill>
            <a:schemeClr val="tx1"/>
          </a:solidFill>
        </p:spPr>
        <p:txBody>
          <a:bodyPr wrap="square" rtlCol="0">
            <a:spAutoFit/>
          </a:bodyPr>
          <a:lstStyle/>
          <a:p>
            <a:pPr algn="r"/>
            <a:endParaRPr lang="en-US" sz="6000" dirty="0" smtClean="0">
              <a:solidFill>
                <a:schemeClr val="bg1"/>
              </a:solidFill>
            </a:endParaRPr>
          </a:p>
          <a:p>
            <a:pPr algn="r"/>
            <a:endParaRPr lang="en-US" sz="6000" dirty="0">
              <a:solidFill>
                <a:schemeClr val="bg1"/>
              </a:solidFill>
            </a:endParaRPr>
          </a:p>
          <a:p>
            <a:pPr algn="r"/>
            <a:r>
              <a:rPr lang="en-US" sz="6000" dirty="0" smtClean="0">
                <a:solidFill>
                  <a:schemeClr val="bg1"/>
                </a:solidFill>
              </a:rPr>
              <a:t>		</a:t>
            </a:r>
            <a:r>
              <a:rPr lang="en-US" sz="8800" b="1" dirty="0" smtClean="0">
                <a:solidFill>
                  <a:schemeClr val="bg1"/>
                </a:solidFill>
                <a:latin typeface="Calibri" panose="020F0502020204030204" pitchFamily="34" charset="0"/>
                <a:cs typeface="Calibri" panose="020F0502020204030204" pitchFamily="34" charset="0"/>
              </a:rPr>
              <a:t>Low </a:t>
            </a:r>
            <a:r>
              <a:rPr lang="en-US" sz="8800" b="1" dirty="0">
                <a:solidFill>
                  <a:schemeClr val="bg1"/>
                </a:solidFill>
                <a:latin typeface="Calibri" panose="020F0502020204030204" pitchFamily="34" charset="0"/>
                <a:cs typeface="Calibri" panose="020F0502020204030204" pitchFamily="34" charset="0"/>
              </a:rPr>
              <a:t>Socioeconomic Status as a Proxy for Stress in the </a:t>
            </a:r>
            <a:r>
              <a:rPr lang="en-US" sz="8800" b="1" dirty="0" smtClean="0">
                <a:solidFill>
                  <a:schemeClr val="bg1"/>
                </a:solidFill>
                <a:latin typeface="Calibri" panose="020F0502020204030204" pitchFamily="34" charset="0"/>
                <a:cs typeface="Calibri" panose="020F0502020204030204" pitchFamily="34" charset="0"/>
              </a:rPr>
              <a:t>Brain 	</a:t>
            </a:r>
            <a:endParaRPr lang="en-US" sz="6000" b="1" dirty="0">
              <a:solidFill>
                <a:schemeClr val="bg1"/>
              </a:solidFill>
              <a:latin typeface="Calibri" panose="020F0502020204030204" pitchFamily="34" charset="0"/>
              <a:cs typeface="Calibri" panose="020F0502020204030204" pitchFamily="34" charset="0"/>
            </a:endParaRPr>
          </a:p>
          <a:p>
            <a:pPr algn="r"/>
            <a:r>
              <a:rPr lang="en-US" sz="6000" dirty="0" smtClean="0">
                <a:solidFill>
                  <a:schemeClr val="bg1"/>
                </a:solidFill>
              </a:rPr>
              <a:t>	</a:t>
            </a:r>
            <a:r>
              <a:rPr lang="en-US" sz="6000" dirty="0">
                <a:solidFill>
                  <a:schemeClr val="bg1"/>
                </a:solidFill>
              </a:rPr>
              <a:t> </a:t>
            </a:r>
            <a:r>
              <a:rPr lang="en-US" sz="6000" dirty="0" smtClean="0">
                <a:solidFill>
                  <a:schemeClr val="bg1"/>
                </a:solidFill>
              </a:rPr>
              <a:t>Ashley Mensing, Kristin Maurer, Nikita Das, </a:t>
            </a:r>
            <a:r>
              <a:rPr lang="en-US" sz="6000" dirty="0" err="1" smtClean="0">
                <a:solidFill>
                  <a:schemeClr val="bg1"/>
                </a:solidFill>
              </a:rPr>
              <a:t>Eleana</a:t>
            </a:r>
            <a:r>
              <a:rPr lang="en-US" sz="6000" dirty="0" smtClean="0">
                <a:solidFill>
                  <a:schemeClr val="bg1"/>
                </a:solidFill>
              </a:rPr>
              <a:t> </a:t>
            </a:r>
            <a:r>
              <a:rPr lang="en-US" sz="6000" dirty="0" err="1" smtClean="0">
                <a:solidFill>
                  <a:schemeClr val="bg1"/>
                </a:solidFill>
              </a:rPr>
              <a:t>Varangis</a:t>
            </a:r>
            <a:r>
              <a:rPr lang="en-US" sz="6000" dirty="0" smtClean="0">
                <a:solidFill>
                  <a:schemeClr val="bg1"/>
                </a:solidFill>
              </a:rPr>
              <a:t>, Yaakov Stern		</a:t>
            </a:r>
          </a:p>
          <a:p>
            <a:pPr algn="r"/>
            <a:endParaRPr lang="en-US" sz="6000" dirty="0" smtClean="0">
              <a:solidFill>
                <a:schemeClr val="bg1"/>
              </a:solidFill>
            </a:endParaRPr>
          </a:p>
          <a:p>
            <a:endParaRPr lang="en-US" sz="6000" dirty="0">
              <a:solidFill>
                <a:schemeClr val="bg1"/>
              </a:solidFill>
            </a:endParaRPr>
          </a:p>
        </p:txBody>
      </p:sp>
      <p:sp>
        <p:nvSpPr>
          <p:cNvPr id="21" name="Rectangle 20"/>
          <p:cNvSpPr/>
          <p:nvPr/>
        </p:nvSpPr>
        <p:spPr>
          <a:xfrm>
            <a:off x="29731345" y="6760606"/>
            <a:ext cx="13150484" cy="20313253"/>
          </a:xfrm>
          <a:prstGeom prst="rect">
            <a:avLst/>
          </a:prstGeom>
          <a:solidFill>
            <a:schemeClr val="tx1"/>
          </a:solidFill>
        </p:spPr>
        <p:txBody>
          <a:bodyPr wrap="square">
            <a:spAutoFit/>
          </a:bodyPr>
          <a:lstStyle/>
          <a:p>
            <a:r>
              <a:rPr lang="en-US" sz="4000" dirty="0" smtClean="0">
                <a:solidFill>
                  <a:schemeClr val="bg1"/>
                </a:solidFill>
                <a:latin typeface="Calibri" panose="020F0502020204030204" pitchFamily="34" charset="0"/>
                <a:cs typeface="Calibri" panose="020F0502020204030204" pitchFamily="34" charset="0"/>
              </a:rPr>
              <a:t>Results (cont.)</a:t>
            </a:r>
            <a:endParaRPr lang="en-US" sz="2600" dirty="0">
              <a:solidFill>
                <a:schemeClr val="bg1"/>
              </a:solidFill>
              <a:latin typeface="Calibri" panose="020F0502020204030204" pitchFamily="34" charset="0"/>
              <a:cs typeface="Calibri" panose="020F0502020204030204" pitchFamily="34" charset="0"/>
            </a:endParaRPr>
          </a:p>
          <a:p>
            <a:r>
              <a:rPr lang="en-US" sz="2400" dirty="0" smtClean="0">
                <a:solidFill>
                  <a:schemeClr val="bg1"/>
                </a:solidFill>
              </a:rPr>
              <a:t>In the multivariate general linear model, we detected a </a:t>
            </a:r>
            <a:r>
              <a:rPr lang="en-US" sz="2400" dirty="0">
                <a:solidFill>
                  <a:schemeClr val="bg1"/>
                </a:solidFill>
              </a:rPr>
              <a:t>significant group-level difference between SES and all BM used </a:t>
            </a:r>
            <a:r>
              <a:rPr lang="en-US" sz="2400" dirty="0" smtClean="0">
                <a:solidFill>
                  <a:schemeClr val="bg1"/>
                </a:solidFill>
              </a:rPr>
              <a:t>																	</a:t>
            </a:r>
          </a:p>
          <a:p>
            <a:pPr marL="2628900" lvl="5" indent="-342900">
              <a:buFont typeface="Arial" panose="020B0604020202020204" pitchFamily="34" charset="0"/>
              <a:buChar char="•"/>
            </a:pPr>
            <a:r>
              <a:rPr lang="en-US" sz="2400" dirty="0" smtClean="0">
                <a:solidFill>
                  <a:schemeClr val="bg1"/>
                </a:solidFill>
              </a:rPr>
              <a:t>Hippocampal </a:t>
            </a:r>
            <a:r>
              <a:rPr lang="en-US" sz="2400" dirty="0">
                <a:solidFill>
                  <a:schemeClr val="bg1"/>
                </a:solidFill>
              </a:rPr>
              <a:t>volume: F=4.036, p=.000, </a:t>
            </a:r>
            <a:endParaRPr lang="en-US" sz="2400" dirty="0" smtClean="0">
              <a:solidFill>
                <a:schemeClr val="bg1"/>
              </a:solidFill>
            </a:endParaRPr>
          </a:p>
          <a:p>
            <a:pPr marL="2628900" lvl="5" indent="-342900">
              <a:buFont typeface="Arial" panose="020B0604020202020204" pitchFamily="34" charset="0"/>
              <a:buChar char="•"/>
            </a:pPr>
            <a:r>
              <a:rPr lang="en-US" sz="2400" dirty="0" smtClean="0">
                <a:solidFill>
                  <a:schemeClr val="bg1"/>
                </a:solidFill>
              </a:rPr>
              <a:t>Amygdala </a:t>
            </a:r>
            <a:r>
              <a:rPr lang="en-US" sz="2400" dirty="0">
                <a:solidFill>
                  <a:schemeClr val="bg1"/>
                </a:solidFill>
              </a:rPr>
              <a:t>volume: F=3.814, p=.005, </a:t>
            </a:r>
          </a:p>
          <a:p>
            <a:pPr marL="2628900" lvl="5" indent="-342900">
              <a:buFont typeface="Arial" panose="020B0604020202020204" pitchFamily="34" charset="0"/>
              <a:buChar char="•"/>
            </a:pPr>
            <a:r>
              <a:rPr lang="en-US" sz="2400" dirty="0" smtClean="0">
                <a:solidFill>
                  <a:schemeClr val="bg1"/>
                </a:solidFill>
              </a:rPr>
              <a:t>PFC </a:t>
            </a:r>
            <a:r>
              <a:rPr lang="en-US" sz="2400" dirty="0">
                <a:solidFill>
                  <a:schemeClr val="bg1"/>
                </a:solidFill>
              </a:rPr>
              <a:t>thickness: F=4.035, p=.</a:t>
            </a:r>
            <a:r>
              <a:rPr lang="en-US" sz="2400" dirty="0" smtClean="0">
                <a:solidFill>
                  <a:schemeClr val="bg1"/>
                </a:solidFill>
              </a:rPr>
              <a:t>003. </a:t>
            </a:r>
          </a:p>
          <a:p>
            <a:pPr marL="1257300" lvl="2" indent="-342900">
              <a:buFont typeface="Arial" panose="020B0604020202020204" pitchFamily="34" charset="0"/>
              <a:buChar char="•"/>
            </a:pPr>
            <a:endParaRPr lang="en-US" sz="2400" dirty="0">
              <a:solidFill>
                <a:schemeClr val="bg1"/>
              </a:solidFill>
            </a:endParaRPr>
          </a:p>
          <a:p>
            <a:pPr lvl="2"/>
            <a:r>
              <a:rPr lang="en-US" sz="2400" dirty="0" smtClean="0">
                <a:solidFill>
                  <a:schemeClr val="bg1"/>
                </a:solidFill>
              </a:rPr>
              <a:t>Age </a:t>
            </a:r>
            <a:r>
              <a:rPr lang="en-US" sz="2400" dirty="0">
                <a:solidFill>
                  <a:schemeClr val="bg1"/>
                </a:solidFill>
              </a:rPr>
              <a:t>was a significant covariate within the model, </a:t>
            </a:r>
            <a:r>
              <a:rPr lang="en-US" sz="2400" dirty="0" smtClean="0">
                <a:solidFill>
                  <a:schemeClr val="bg1"/>
                </a:solidFill>
              </a:rPr>
              <a:t>associated </a:t>
            </a:r>
            <a:r>
              <a:rPr lang="en-US" sz="2400" dirty="0">
                <a:solidFill>
                  <a:schemeClr val="bg1"/>
                </a:solidFill>
              </a:rPr>
              <a:t>with all three brain </a:t>
            </a:r>
            <a:r>
              <a:rPr lang="en-US" sz="2400" dirty="0" smtClean="0">
                <a:solidFill>
                  <a:schemeClr val="bg1"/>
                </a:solidFill>
              </a:rPr>
              <a:t>measures</a:t>
            </a:r>
          </a:p>
          <a:p>
            <a:pPr lvl="2"/>
            <a:endParaRPr lang="en-US" sz="2400" dirty="0" smtClean="0">
              <a:solidFill>
                <a:schemeClr val="bg1"/>
              </a:solidFill>
            </a:endParaRPr>
          </a:p>
          <a:p>
            <a:pPr lvl="2"/>
            <a:r>
              <a:rPr lang="en-US" sz="2400" dirty="0" smtClean="0">
                <a:solidFill>
                  <a:schemeClr val="bg1"/>
                </a:solidFill>
              </a:rPr>
              <a:t>Gender </a:t>
            </a:r>
            <a:r>
              <a:rPr lang="en-US" sz="2400" dirty="0">
                <a:solidFill>
                  <a:schemeClr val="bg1"/>
                </a:solidFill>
              </a:rPr>
              <a:t>was significantly associated with hippocampal and amygdala volume but not with PFC thickness. </a:t>
            </a:r>
            <a:endParaRPr lang="en-US" sz="2400" dirty="0" smtClean="0">
              <a:solidFill>
                <a:schemeClr val="bg1"/>
              </a:solidFill>
            </a:endParaRPr>
          </a:p>
          <a:p>
            <a:pPr lvl="2"/>
            <a:endParaRPr lang="en-US" sz="2400" dirty="0" smtClean="0">
              <a:solidFill>
                <a:schemeClr val="bg1"/>
              </a:solidFill>
            </a:endParaRPr>
          </a:p>
          <a:p>
            <a:pPr lvl="2"/>
            <a:r>
              <a:rPr lang="en-US" sz="2400" dirty="0" smtClean="0">
                <a:solidFill>
                  <a:schemeClr val="bg1"/>
                </a:solidFill>
              </a:rPr>
              <a:t>Education showed a significant </a:t>
            </a:r>
            <a:r>
              <a:rPr lang="en-US" sz="2400" dirty="0">
                <a:solidFill>
                  <a:schemeClr val="bg1"/>
                </a:solidFill>
              </a:rPr>
              <a:t>relationship with amygdala volume (F=5.8, P=.02) and PFC thickness (F=5.8, p=.02) but not with hippocampal volume</a:t>
            </a:r>
            <a:r>
              <a:rPr lang="en-US" sz="2400" dirty="0" smtClean="0">
                <a:solidFill>
                  <a:schemeClr val="bg1"/>
                </a:solidFill>
              </a:rPr>
              <a:t>.</a:t>
            </a:r>
          </a:p>
          <a:p>
            <a:pPr marL="1257300" lvl="2" indent="-342900">
              <a:buFont typeface="Arial" panose="020B0604020202020204" pitchFamily="34" charset="0"/>
              <a:buChar char="•"/>
            </a:pPr>
            <a:endParaRPr lang="en-US" sz="2400" dirty="0">
              <a:solidFill>
                <a:schemeClr val="bg1"/>
              </a:solidFill>
            </a:endParaRPr>
          </a:p>
          <a:p>
            <a:r>
              <a:rPr lang="en-US" sz="2400" dirty="0" smtClean="0">
                <a:solidFill>
                  <a:schemeClr val="bg1"/>
                </a:solidFill>
              </a:rPr>
              <a:t>There was a significant </a:t>
            </a:r>
            <a:r>
              <a:rPr lang="en-US" sz="2400" dirty="0">
                <a:solidFill>
                  <a:schemeClr val="bg1"/>
                </a:solidFill>
              </a:rPr>
              <a:t>interaction effect between SES and age on amygdala volume (F=2.5, p=.04) and also between SES and gender on the same measure (F=2.9, p=.02). </a:t>
            </a:r>
            <a:endParaRPr lang="en-US" sz="2400" dirty="0" smtClean="0">
              <a:solidFill>
                <a:schemeClr val="bg1"/>
              </a:solidFill>
            </a:endParaRPr>
          </a:p>
          <a:p>
            <a:endParaRPr lang="en-US" sz="2400" dirty="0">
              <a:solidFill>
                <a:schemeClr val="bg1"/>
              </a:solidFill>
            </a:endParaRPr>
          </a:p>
          <a:p>
            <a:endParaRPr lang="en-US" sz="2400" dirty="0">
              <a:solidFill>
                <a:schemeClr val="bg1"/>
              </a:solidFill>
            </a:endParaRPr>
          </a:p>
          <a:p>
            <a:r>
              <a:rPr lang="en-US" sz="2400" dirty="0" smtClean="0">
                <a:solidFill>
                  <a:schemeClr val="bg1"/>
                </a:solidFill>
              </a:rPr>
              <a:t>Univariate </a:t>
            </a:r>
            <a:r>
              <a:rPr lang="en-US" sz="2400" dirty="0">
                <a:solidFill>
                  <a:schemeClr val="bg1"/>
                </a:solidFill>
              </a:rPr>
              <a:t>one-way ANOVA for SES and BM </a:t>
            </a:r>
            <a:r>
              <a:rPr lang="en-US" sz="2400" dirty="0" smtClean="0">
                <a:solidFill>
                  <a:schemeClr val="bg1"/>
                </a:solidFill>
              </a:rPr>
              <a:t>showed </a:t>
            </a:r>
            <a:r>
              <a:rPr lang="en-US" sz="2400" dirty="0" smtClean="0">
                <a:solidFill>
                  <a:schemeClr val="bg1"/>
                </a:solidFill>
              </a:rPr>
              <a:t> a </a:t>
            </a:r>
            <a:r>
              <a:rPr lang="en-US" sz="2400" dirty="0">
                <a:solidFill>
                  <a:schemeClr val="bg1"/>
                </a:solidFill>
              </a:rPr>
              <a:t>significant difference between group means for the lower SES group and the upper SES group </a:t>
            </a:r>
            <a:r>
              <a:rPr lang="en-US" sz="2400" dirty="0" smtClean="0">
                <a:solidFill>
                  <a:schemeClr val="bg1"/>
                </a:solidFill>
              </a:rPr>
              <a:t>(Figure 3) </a:t>
            </a:r>
            <a:r>
              <a:rPr lang="en-US" sz="2400" dirty="0">
                <a:solidFill>
                  <a:schemeClr val="bg1"/>
                </a:solidFill>
              </a:rPr>
              <a:t>for PFC </a:t>
            </a:r>
            <a:r>
              <a:rPr lang="en-US" sz="2400" dirty="0" smtClean="0">
                <a:solidFill>
                  <a:schemeClr val="bg1"/>
                </a:solidFill>
              </a:rPr>
              <a:t>thickness. Greater mean </a:t>
            </a:r>
            <a:r>
              <a:rPr lang="en-US" sz="2400" dirty="0" smtClean="0">
                <a:solidFill>
                  <a:schemeClr val="bg1"/>
                </a:solidFill>
              </a:rPr>
              <a:t>thickness was </a:t>
            </a:r>
            <a:r>
              <a:rPr lang="en-US" sz="2400" dirty="0" smtClean="0">
                <a:solidFill>
                  <a:schemeClr val="bg1"/>
                </a:solidFill>
              </a:rPr>
              <a:t>observed in the lower SES group. </a:t>
            </a:r>
          </a:p>
          <a:p>
            <a:endParaRPr lang="en-US" sz="2400" dirty="0">
              <a:solidFill>
                <a:schemeClr val="bg1"/>
              </a:solidFill>
            </a:endParaRPr>
          </a:p>
          <a:p>
            <a:r>
              <a:rPr lang="en-US" sz="2400" dirty="0" smtClean="0">
                <a:solidFill>
                  <a:schemeClr val="bg1"/>
                </a:solidFill>
              </a:rPr>
              <a:t>Group </a:t>
            </a:r>
            <a:r>
              <a:rPr lang="en-US" sz="2400" dirty="0">
                <a:solidFill>
                  <a:schemeClr val="bg1"/>
                </a:solidFill>
              </a:rPr>
              <a:t>differences for amygdala and hippocampal volume did not meet the significance threshold. </a:t>
            </a:r>
            <a:r>
              <a:rPr lang="en-US" sz="2400" dirty="0" smtClean="0">
                <a:solidFill>
                  <a:schemeClr val="bg1"/>
                </a:solidFill>
              </a:rPr>
              <a:t>Box plots showing the results of the ANOVAs are provided to the right.</a:t>
            </a:r>
            <a:endParaRPr lang="en-US" sz="2400" dirty="0">
              <a:solidFill>
                <a:schemeClr val="bg1"/>
              </a:solidFill>
            </a:endParaRPr>
          </a:p>
          <a:p>
            <a:endParaRPr lang="en-US" sz="2600" dirty="0" smtClean="0">
              <a:solidFill>
                <a:schemeClr val="bg1"/>
              </a:solidFill>
            </a:endParaRPr>
          </a:p>
          <a:p>
            <a:endParaRPr lang="en-US" sz="2600" dirty="0">
              <a:solidFill>
                <a:schemeClr val="bg1"/>
              </a:solidFill>
            </a:endParaRPr>
          </a:p>
          <a:p>
            <a:endParaRPr lang="en-US" sz="2600" dirty="0">
              <a:solidFill>
                <a:schemeClr val="bg1"/>
              </a:solidFill>
            </a:endParaRPr>
          </a:p>
          <a:p>
            <a:r>
              <a:rPr lang="en-US" sz="4000" dirty="0" smtClean="0">
                <a:solidFill>
                  <a:schemeClr val="bg1"/>
                </a:solidFill>
                <a:latin typeface="Calibri" panose="020F0502020204030204" pitchFamily="34" charset="0"/>
                <a:cs typeface="Calibri" panose="020F0502020204030204" pitchFamily="34" charset="0"/>
              </a:rPr>
              <a:t>Summary and Conclusion</a:t>
            </a:r>
            <a:endParaRPr lang="en-US" sz="2600" dirty="0" smtClean="0">
              <a:solidFill>
                <a:schemeClr val="bg1"/>
              </a:solidFill>
              <a:latin typeface="Calibri" panose="020F0502020204030204" pitchFamily="34" charset="0"/>
              <a:cs typeface="Calibri" panose="020F0502020204030204" pitchFamily="34" charset="0"/>
            </a:endParaRPr>
          </a:p>
          <a:p>
            <a:endParaRPr lang="en-US" sz="2600" dirty="0" smtClean="0">
              <a:solidFill>
                <a:schemeClr val="bg1"/>
              </a:solidFill>
            </a:endParaRPr>
          </a:p>
          <a:p>
            <a:pPr marL="457200" indent="-457200">
              <a:buFont typeface="Arial" panose="020B0604020202020204" pitchFamily="34" charset="0"/>
              <a:buChar char="•"/>
            </a:pPr>
            <a:r>
              <a:rPr lang="en-US" sz="2600" dirty="0" smtClean="0">
                <a:solidFill>
                  <a:schemeClr val="bg1"/>
                </a:solidFill>
              </a:rPr>
              <a:t>SES groups varied significantly in terms of race, ethnicity, and age</a:t>
            </a:r>
            <a:endParaRPr lang="en-US" sz="2600" dirty="0">
              <a:solidFill>
                <a:schemeClr val="bg1"/>
              </a:solidFill>
            </a:endParaRPr>
          </a:p>
          <a:p>
            <a:endParaRPr lang="en-US" sz="2400" dirty="0" smtClean="0">
              <a:solidFill>
                <a:schemeClr val="bg1"/>
              </a:solidFill>
            </a:endParaRPr>
          </a:p>
          <a:p>
            <a:pPr marL="342900" indent="-342900">
              <a:buFont typeface="Arial" panose="020B0604020202020204" pitchFamily="34" charset="0"/>
              <a:buChar char="•"/>
            </a:pPr>
            <a:r>
              <a:rPr lang="en-US" sz="2400" dirty="0" smtClean="0">
                <a:solidFill>
                  <a:schemeClr val="bg1"/>
                </a:solidFill>
              </a:rPr>
              <a:t>SES did not show a clear linear association with any of the three brain measures studied</a:t>
            </a:r>
          </a:p>
          <a:p>
            <a:endParaRPr lang="en-US" sz="2400" dirty="0" smtClean="0">
              <a:solidFill>
                <a:schemeClr val="bg1"/>
              </a:solidFill>
            </a:endParaRPr>
          </a:p>
          <a:p>
            <a:pPr marL="342900" indent="-342900">
              <a:buFont typeface="Arial" panose="020B0604020202020204" pitchFamily="34" charset="0"/>
              <a:buChar char="•"/>
            </a:pPr>
            <a:r>
              <a:rPr lang="en-US" sz="2400" dirty="0" smtClean="0">
                <a:solidFill>
                  <a:schemeClr val="bg1"/>
                </a:solidFill>
              </a:rPr>
              <a:t>Individuals in the lower-middle and upper-middle distribution of SES scores showed greater volume and thickness in key regions</a:t>
            </a:r>
          </a:p>
          <a:p>
            <a:endParaRPr lang="en-US" sz="2400" dirty="0" smtClean="0">
              <a:solidFill>
                <a:schemeClr val="bg1"/>
              </a:solidFill>
            </a:endParaRPr>
          </a:p>
          <a:p>
            <a:pPr marL="342900" indent="-342900">
              <a:buFont typeface="Arial" panose="020B0604020202020204" pitchFamily="34" charset="0"/>
              <a:buChar char="•"/>
            </a:pPr>
            <a:r>
              <a:rPr lang="en-US" sz="2400" dirty="0" smtClean="0">
                <a:solidFill>
                  <a:schemeClr val="bg1"/>
                </a:solidFill>
              </a:rPr>
              <a:t>Individuals from the lowest SES category exhibit greater PFC thickness than those from the highest SES category</a:t>
            </a:r>
          </a:p>
          <a:p>
            <a:endParaRPr lang="en-US" sz="2400" dirty="0">
              <a:solidFill>
                <a:schemeClr val="bg1"/>
              </a:solidFill>
            </a:endParaRPr>
          </a:p>
          <a:p>
            <a:r>
              <a:rPr lang="en-US" sz="2400" dirty="0" smtClean="0">
                <a:solidFill>
                  <a:schemeClr val="bg1"/>
                </a:solidFill>
              </a:rPr>
              <a:t>This study raises further questions about the experiences of those in the highest SES category. While not a direct refutation of the stress pathway as a means of explaining disparities in health and cognitive outcomes it suggests that the question as framed may be an oversimplification of complex social phenomena.</a:t>
            </a:r>
          </a:p>
          <a:p>
            <a:endParaRPr lang="en-US" sz="2400" dirty="0" smtClean="0">
              <a:solidFill>
                <a:schemeClr val="bg1"/>
              </a:solidFill>
            </a:endParaRPr>
          </a:p>
          <a:p>
            <a:r>
              <a:rPr lang="en-US" sz="2400" dirty="0" smtClean="0">
                <a:solidFill>
                  <a:schemeClr val="bg1"/>
                </a:solidFill>
              </a:rPr>
              <a:t>Future research may be better served by using direct measures of perceived stress as a mediator between SES and brain measures. </a:t>
            </a:r>
            <a:endParaRPr lang="en-US" sz="2600" dirty="0">
              <a:solidFill>
                <a:schemeClr val="bg1"/>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1559688951"/>
              </p:ext>
            </p:extLst>
          </p:nvPr>
        </p:nvGraphicFramePr>
        <p:xfrm>
          <a:off x="1260771" y="17670668"/>
          <a:ext cx="14206332" cy="4175196"/>
        </p:xfrm>
        <a:graphic>
          <a:graphicData uri="http://schemas.openxmlformats.org/drawingml/2006/table">
            <a:tbl>
              <a:tblPr firstRow="1" firstCol="1" bandRow="1">
                <a:tableStyleId>{793D81CF-94F2-401A-BA57-92F5A7B2D0C5}</a:tableStyleId>
              </a:tblPr>
              <a:tblGrid>
                <a:gridCol w="2778655">
                  <a:extLst>
                    <a:ext uri="{9D8B030D-6E8A-4147-A177-3AD203B41FA5}">
                      <a16:colId xmlns:a16="http://schemas.microsoft.com/office/drawing/2014/main" val="1378674544"/>
                    </a:ext>
                  </a:extLst>
                </a:gridCol>
                <a:gridCol w="1644206">
                  <a:extLst>
                    <a:ext uri="{9D8B030D-6E8A-4147-A177-3AD203B41FA5}">
                      <a16:colId xmlns:a16="http://schemas.microsoft.com/office/drawing/2014/main" val="2496400206"/>
                    </a:ext>
                  </a:extLst>
                </a:gridCol>
                <a:gridCol w="1928573">
                  <a:extLst>
                    <a:ext uri="{9D8B030D-6E8A-4147-A177-3AD203B41FA5}">
                      <a16:colId xmlns:a16="http://schemas.microsoft.com/office/drawing/2014/main" val="3067711851"/>
                    </a:ext>
                  </a:extLst>
                </a:gridCol>
                <a:gridCol w="1719836">
                  <a:extLst>
                    <a:ext uri="{9D8B030D-6E8A-4147-A177-3AD203B41FA5}">
                      <a16:colId xmlns:a16="http://schemas.microsoft.com/office/drawing/2014/main" val="2929674705"/>
                    </a:ext>
                  </a:extLst>
                </a:gridCol>
                <a:gridCol w="2026895">
                  <a:extLst>
                    <a:ext uri="{9D8B030D-6E8A-4147-A177-3AD203B41FA5}">
                      <a16:colId xmlns:a16="http://schemas.microsoft.com/office/drawing/2014/main" val="4034979287"/>
                    </a:ext>
                  </a:extLst>
                </a:gridCol>
                <a:gridCol w="2022350">
                  <a:extLst>
                    <a:ext uri="{9D8B030D-6E8A-4147-A177-3AD203B41FA5}">
                      <a16:colId xmlns:a16="http://schemas.microsoft.com/office/drawing/2014/main" val="737998805"/>
                    </a:ext>
                  </a:extLst>
                </a:gridCol>
                <a:gridCol w="2085817">
                  <a:extLst>
                    <a:ext uri="{9D8B030D-6E8A-4147-A177-3AD203B41FA5}">
                      <a16:colId xmlns:a16="http://schemas.microsoft.com/office/drawing/2014/main" val="1221716317"/>
                    </a:ext>
                  </a:extLst>
                </a:gridCol>
              </a:tblGrid>
              <a:tr h="538565">
                <a:tc gridSpan="7">
                  <a:txBody>
                    <a:bodyPr/>
                    <a:lstStyle/>
                    <a:p>
                      <a:pPr marL="0" marR="0" algn="l">
                        <a:lnSpc>
                          <a:spcPct val="107000"/>
                        </a:lnSpc>
                        <a:spcBef>
                          <a:spcPts val="0"/>
                        </a:spcBef>
                        <a:spcAft>
                          <a:spcPts val="800"/>
                        </a:spcAft>
                      </a:pPr>
                      <a:r>
                        <a:rPr lang="en-US" sz="3200" dirty="0">
                          <a:effectLst/>
                        </a:rPr>
                        <a:t>Table </a:t>
                      </a:r>
                      <a:r>
                        <a:rPr lang="en-US" sz="3200" dirty="0" smtClean="0">
                          <a:effectLst/>
                        </a:rPr>
                        <a:t>1:</a:t>
                      </a:r>
                      <a:r>
                        <a:rPr lang="en-US" sz="3200" baseline="0" dirty="0" smtClean="0">
                          <a:effectLst/>
                        </a:rPr>
                        <a:t> Subject Demographics</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8105909"/>
                  </a:ext>
                </a:extLst>
              </a:tr>
              <a:tr h="646359">
                <a:tc>
                  <a:txBody>
                    <a:bodyPr/>
                    <a:lstStyle/>
                    <a:p>
                      <a:pPr marL="0" marR="0" algn="l">
                        <a:lnSpc>
                          <a:spcPct val="107000"/>
                        </a:lnSpc>
                        <a:spcBef>
                          <a:spcPts val="0"/>
                        </a:spcBef>
                        <a:spcAft>
                          <a:spcPts val="800"/>
                        </a:spcAft>
                      </a:pPr>
                      <a:r>
                        <a:rPr lang="en-US" sz="2800">
                          <a:effectLst/>
                        </a:rPr>
                        <a:t>Socioeconomic Status</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Low</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Lower-Middle</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Middle</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Upper-Middle</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Upper</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Total</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7231676"/>
                  </a:ext>
                </a:extLst>
              </a:tr>
              <a:tr h="704997">
                <a:tc>
                  <a:txBody>
                    <a:bodyPr/>
                    <a:lstStyle/>
                    <a:p>
                      <a:pPr marL="0" marR="0" algn="l">
                        <a:lnSpc>
                          <a:spcPct val="107000"/>
                        </a:lnSpc>
                        <a:spcBef>
                          <a:spcPts val="0"/>
                        </a:spcBef>
                        <a:spcAft>
                          <a:spcPts val="800"/>
                        </a:spcAft>
                      </a:pPr>
                      <a:r>
                        <a:rPr lang="en-US" sz="2800">
                          <a:effectLst/>
                        </a:rPr>
                        <a:t>N(%)</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51 (12.1)</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48 (11.3)</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28 (6.9)</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164 (38.8)</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131 (31.0)</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422</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9833119"/>
                  </a:ext>
                </a:extLst>
              </a:tr>
              <a:tr h="646359">
                <a:tc>
                  <a:txBody>
                    <a:bodyPr/>
                    <a:lstStyle/>
                    <a:p>
                      <a:pPr marL="0" marR="0" algn="l">
                        <a:lnSpc>
                          <a:spcPct val="107000"/>
                        </a:lnSpc>
                        <a:spcBef>
                          <a:spcPts val="0"/>
                        </a:spcBef>
                        <a:spcAft>
                          <a:spcPts val="800"/>
                        </a:spcAft>
                      </a:pPr>
                      <a:r>
                        <a:rPr lang="en-US" sz="2800">
                          <a:effectLst/>
                        </a:rPr>
                        <a:t>Mean Age (SD)</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46.5 (18.6)</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47.6  (17.8)</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53.9 (15.8)</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53.0 (16.5)</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60.3 (12.8)</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54.5(16.8)1</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3390578"/>
                  </a:ext>
                </a:extLst>
              </a:tr>
              <a:tr h="552687">
                <a:tc>
                  <a:txBody>
                    <a:bodyPr/>
                    <a:lstStyle/>
                    <a:p>
                      <a:pPr marL="0" marR="0" algn="l">
                        <a:lnSpc>
                          <a:spcPct val="107000"/>
                        </a:lnSpc>
                        <a:spcBef>
                          <a:spcPts val="0"/>
                        </a:spcBef>
                        <a:spcAft>
                          <a:spcPts val="800"/>
                        </a:spcAft>
                      </a:pPr>
                      <a:r>
                        <a:rPr lang="en-US" sz="2800">
                          <a:effectLst/>
                        </a:rPr>
                        <a:t>% Female (SD)</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64.7</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37.5</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53.6</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54.9</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56.4</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54.5</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3828605"/>
                  </a:ext>
                </a:extLst>
              </a:tr>
              <a:tr h="552687">
                <a:tc>
                  <a:txBody>
                    <a:bodyPr/>
                    <a:lstStyle/>
                    <a:p>
                      <a:pPr marL="0" marR="0" algn="l">
                        <a:lnSpc>
                          <a:spcPct val="107000"/>
                        </a:lnSpc>
                        <a:spcBef>
                          <a:spcPts val="0"/>
                        </a:spcBef>
                        <a:spcAft>
                          <a:spcPts val="800"/>
                        </a:spcAft>
                      </a:pPr>
                      <a:r>
                        <a:rPr lang="en-US" sz="2800">
                          <a:effectLst/>
                        </a:rPr>
                        <a:t>%Hispanic (SD)</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19.6</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0</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dirty="0">
                          <a:effectLst/>
                        </a:rPr>
                        <a:t>26.6</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dirty="0">
                          <a:effectLst/>
                        </a:rPr>
                        <a:t>7.3</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a:effectLst/>
                        </a:rPr>
                        <a:t>7.6</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800"/>
                        </a:spcAft>
                      </a:pPr>
                      <a:r>
                        <a:rPr lang="en-US" sz="2800" dirty="0">
                          <a:effectLst/>
                        </a:rPr>
                        <a:t>9.32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1482375"/>
                  </a:ext>
                </a:extLst>
              </a:tr>
            </a:tbl>
          </a:graphicData>
        </a:graphic>
      </p:graphicFrame>
      <p:pic>
        <p:nvPicPr>
          <p:cNvPr id="23" name="Picture 22">
            <a:extLst>
              <a:ext uri="{FF2B5EF4-FFF2-40B4-BE49-F238E27FC236}">
                <a16:creationId xmlns:a16="http://schemas.microsoft.com/office/drawing/2014/main" id="{C1475869-049C-E541-B4C4-62581D221F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690" y="1399356"/>
            <a:ext cx="14634493" cy="2172628"/>
          </a:xfrm>
          <a:prstGeom prst="rect">
            <a:avLst/>
          </a:prstGeom>
        </p:spPr>
      </p:pic>
      <p:sp>
        <p:nvSpPr>
          <p:cNvPr id="2" name="TextBox 1"/>
          <p:cNvSpPr txBox="1"/>
          <p:nvPr/>
        </p:nvSpPr>
        <p:spPr>
          <a:xfrm>
            <a:off x="15805705" y="6727660"/>
            <a:ext cx="13553065" cy="20959584"/>
          </a:xfrm>
          <a:prstGeom prst="rect">
            <a:avLst/>
          </a:prstGeom>
          <a:solidFill>
            <a:schemeClr val="tx1"/>
          </a:solidFill>
        </p:spPr>
        <p:txBody>
          <a:bodyPr wrap="square" rtlCol="0">
            <a:spAutoFit/>
          </a:bodyPr>
          <a:lstStyle/>
          <a:p>
            <a:r>
              <a:rPr lang="en-US" sz="4000" dirty="0" smtClean="0">
                <a:solidFill>
                  <a:schemeClr val="bg1"/>
                </a:solidFill>
                <a:latin typeface="Calibri" panose="020F0502020204030204" pitchFamily="34" charset="0"/>
                <a:cs typeface="Calibri" panose="020F0502020204030204" pitchFamily="34" charset="0"/>
              </a:rPr>
              <a:t>Results</a:t>
            </a:r>
            <a:endParaRPr lang="en-US" sz="2800" dirty="0" smtClean="0">
              <a:solidFill>
                <a:schemeClr val="bg1"/>
              </a:solidFill>
              <a:latin typeface="Calibri" panose="020F0502020204030204" pitchFamily="34" charset="0"/>
              <a:cs typeface="Calibri" panose="020F0502020204030204" pitchFamily="34" charset="0"/>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smtClean="0">
              <a:solidFill>
                <a:schemeClr val="bg1"/>
              </a:solidFill>
            </a:endParaRPr>
          </a:p>
          <a:p>
            <a:endParaRPr lang="en-US" sz="2800" dirty="0">
              <a:solidFill>
                <a:schemeClr val="bg1"/>
              </a:solidFill>
            </a:endParaRPr>
          </a:p>
          <a:p>
            <a:endParaRPr lang="en-US" sz="2800" dirty="0">
              <a:solidFill>
                <a:schemeClr val="bg1"/>
              </a:solidFill>
            </a:endParaRPr>
          </a:p>
        </p:txBody>
      </p:sp>
      <mc:AlternateContent xmlns:mc="http://schemas.openxmlformats.org/markup-compatibility/2006" xmlns:cx1="http://schemas.microsoft.com/office/drawing/2015/9/8/chartex">
        <mc:Choice Requires="cx1">
          <p:graphicFrame>
            <p:nvGraphicFramePr>
              <p:cNvPr id="16" name="Chart 15"/>
              <p:cNvGraphicFramePr/>
              <p:nvPr>
                <p:extLst>
                  <p:ext uri="{D42A27DB-BD31-4B8C-83A1-F6EECF244321}">
                    <p14:modId xmlns:p14="http://schemas.microsoft.com/office/powerpoint/2010/main" val="903358445"/>
                  </p:ext>
                </p:extLst>
              </p:nvPr>
            </p:nvGraphicFramePr>
            <p:xfrm>
              <a:off x="16720105" y="8455156"/>
              <a:ext cx="6009265" cy="5053161"/>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6" name="Chart 15"/>
              <p:cNvPicPr>
                <a:picLocks noGrp="1" noRot="1" noChangeAspect="1" noMove="1" noResize="1" noEditPoints="1" noAdjustHandles="1" noChangeArrowheads="1" noChangeShapeType="1"/>
              </p:cNvPicPr>
              <p:nvPr/>
            </p:nvPicPr>
            <p:blipFill>
              <a:blip r:embed="rId4"/>
              <a:stretch>
                <a:fillRect/>
              </a:stretch>
            </p:blipFill>
            <p:spPr>
              <a:xfrm>
                <a:off x="16720105" y="8455156"/>
                <a:ext cx="6009265" cy="5053161"/>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25" name="Chart 24"/>
              <p:cNvGraphicFramePr/>
              <p:nvPr>
                <p:extLst>
                  <p:ext uri="{D42A27DB-BD31-4B8C-83A1-F6EECF244321}">
                    <p14:modId xmlns:p14="http://schemas.microsoft.com/office/powerpoint/2010/main" val="3568995738"/>
                  </p:ext>
                </p:extLst>
              </p:nvPr>
            </p:nvGraphicFramePr>
            <p:xfrm>
              <a:off x="16720104" y="13884774"/>
              <a:ext cx="6009265" cy="5107837"/>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25" name="Chart 24"/>
              <p:cNvPicPr>
                <a:picLocks noGrp="1" noRot="1" noChangeAspect="1" noMove="1" noResize="1" noEditPoints="1" noAdjustHandles="1" noChangeArrowheads="1" noChangeShapeType="1"/>
              </p:cNvPicPr>
              <p:nvPr/>
            </p:nvPicPr>
            <p:blipFill>
              <a:blip r:embed="rId6"/>
              <a:stretch>
                <a:fillRect/>
              </a:stretch>
            </p:blipFill>
            <p:spPr>
              <a:xfrm>
                <a:off x="16720104" y="13884774"/>
                <a:ext cx="6009265" cy="5107837"/>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29" name="Chart 28"/>
              <p:cNvGraphicFramePr/>
              <p:nvPr>
                <p:extLst>
                  <p:ext uri="{D42A27DB-BD31-4B8C-83A1-F6EECF244321}">
                    <p14:modId xmlns:p14="http://schemas.microsoft.com/office/powerpoint/2010/main" val="3226048277"/>
                  </p:ext>
                </p:extLst>
              </p:nvPr>
            </p:nvGraphicFramePr>
            <p:xfrm>
              <a:off x="16720104" y="19734835"/>
              <a:ext cx="6009265" cy="5290849"/>
            </p:xfrm>
            <a:graphic>
              <a:graphicData uri="http://schemas.microsoft.com/office/drawing/2014/chartex">
                <cx:chart xmlns:cx="http://schemas.microsoft.com/office/drawing/2014/chartex" xmlns:r="http://schemas.openxmlformats.org/officeDocument/2006/relationships" r:id="rId7"/>
              </a:graphicData>
            </a:graphic>
          </p:graphicFrame>
        </mc:Choice>
        <mc:Fallback xmlns="">
          <p:pic>
            <p:nvPicPr>
              <p:cNvPr id="29" name="Chart 28"/>
              <p:cNvPicPr>
                <a:picLocks noGrp="1" noRot="1" noChangeAspect="1" noMove="1" noResize="1" noEditPoints="1" noAdjustHandles="1" noChangeArrowheads="1" noChangeShapeType="1"/>
              </p:cNvPicPr>
              <p:nvPr/>
            </p:nvPicPr>
            <p:blipFill>
              <a:blip r:embed="rId8"/>
              <a:stretch>
                <a:fillRect/>
              </a:stretch>
            </p:blipFill>
            <p:spPr>
              <a:xfrm>
                <a:off x="16720104" y="19734835"/>
                <a:ext cx="6009265" cy="5290849"/>
              </a:xfrm>
              <a:prstGeom prst="rect">
                <a:avLst/>
              </a:prstGeom>
            </p:spPr>
          </p:pic>
        </mc:Fallback>
      </mc:AlternateContent>
      <p:sp>
        <p:nvSpPr>
          <p:cNvPr id="3" name="TextBox 2"/>
          <p:cNvSpPr txBox="1"/>
          <p:nvPr/>
        </p:nvSpPr>
        <p:spPr>
          <a:xfrm>
            <a:off x="15805705" y="27798902"/>
            <a:ext cx="13553065" cy="3477875"/>
          </a:xfrm>
          <a:prstGeom prst="rect">
            <a:avLst/>
          </a:prstGeom>
          <a:solidFill>
            <a:schemeClr val="tx1"/>
          </a:solidFill>
        </p:spPr>
        <p:txBody>
          <a:bodyPr wrap="square" rtlCol="0">
            <a:spAutoFit/>
          </a:bodyPr>
          <a:lstStyle/>
          <a:p>
            <a:r>
              <a:rPr lang="en-US" sz="4000" dirty="0" smtClean="0">
                <a:solidFill>
                  <a:schemeClr val="bg1"/>
                </a:solidFill>
                <a:latin typeface="Calibri" panose="020F0502020204030204" pitchFamily="34" charset="0"/>
                <a:cs typeface="Calibri" panose="020F0502020204030204" pitchFamily="34" charset="0"/>
              </a:rPr>
              <a:t>References</a:t>
            </a:r>
          </a:p>
          <a:p>
            <a:r>
              <a:rPr lang="en-US" dirty="0" err="1">
                <a:solidFill>
                  <a:schemeClr val="bg1"/>
                </a:solidFill>
              </a:rPr>
              <a:t>Dohrenwend</a:t>
            </a:r>
            <a:r>
              <a:rPr lang="en-US" dirty="0">
                <a:solidFill>
                  <a:schemeClr val="bg1"/>
                </a:solidFill>
              </a:rPr>
              <a:t>, B. S. (1973). Social status and stressful life events. </a:t>
            </a:r>
            <a:r>
              <a:rPr lang="en-US" i="1" dirty="0">
                <a:solidFill>
                  <a:schemeClr val="bg1"/>
                </a:solidFill>
              </a:rPr>
              <a:t>Journal of Personality and Social Psychology, 28</a:t>
            </a:r>
            <a:r>
              <a:rPr lang="en-US" dirty="0">
                <a:solidFill>
                  <a:schemeClr val="bg1"/>
                </a:solidFill>
              </a:rPr>
              <a:t>(2), 225–235. </a:t>
            </a:r>
            <a:r>
              <a:rPr lang="en-US" dirty="0">
                <a:hlinkClick r:id="rId9"/>
              </a:rPr>
              <a:t>https://doi.org/10.1037/h0035718</a:t>
            </a:r>
            <a:endParaRPr lang="en-US" dirty="0" smtClean="0">
              <a:solidFill>
                <a:schemeClr val="bg1"/>
              </a:solidFill>
            </a:endParaRPr>
          </a:p>
          <a:p>
            <a:r>
              <a:rPr lang="en-US" dirty="0" smtClean="0">
                <a:solidFill>
                  <a:schemeClr val="bg1"/>
                </a:solidFill>
              </a:rPr>
              <a:t>Kaplan </a:t>
            </a:r>
            <a:r>
              <a:rPr lang="en-US" dirty="0">
                <a:solidFill>
                  <a:schemeClr val="bg1"/>
                </a:solidFill>
              </a:rPr>
              <a:t>G. A. (1998). Socioeconomic considerations in the health of urban areas. </a:t>
            </a:r>
            <a:r>
              <a:rPr lang="en-US" i="1" dirty="0">
                <a:solidFill>
                  <a:schemeClr val="bg1"/>
                </a:solidFill>
              </a:rPr>
              <a:t>Journal of urban health : bulletin of the New York Academy of Medicine</a:t>
            </a:r>
            <a:r>
              <a:rPr lang="en-US" dirty="0">
                <a:solidFill>
                  <a:schemeClr val="bg1"/>
                </a:solidFill>
              </a:rPr>
              <a:t>, </a:t>
            </a:r>
            <a:r>
              <a:rPr lang="en-US" i="1" dirty="0">
                <a:solidFill>
                  <a:schemeClr val="bg1"/>
                </a:solidFill>
              </a:rPr>
              <a:t>75</a:t>
            </a:r>
            <a:r>
              <a:rPr lang="en-US" dirty="0">
                <a:solidFill>
                  <a:schemeClr val="bg1"/>
                </a:solidFill>
              </a:rPr>
              <a:t>(2), 228–235. </a:t>
            </a:r>
            <a:r>
              <a:rPr lang="en-US" dirty="0">
                <a:solidFill>
                  <a:schemeClr val="bg1"/>
                </a:solidFill>
                <a:hlinkClick r:id="rId10"/>
              </a:rPr>
              <a:t>https://</a:t>
            </a:r>
            <a:r>
              <a:rPr lang="en-US" dirty="0" smtClean="0">
                <a:solidFill>
                  <a:schemeClr val="bg1"/>
                </a:solidFill>
                <a:hlinkClick r:id="rId10"/>
              </a:rPr>
              <a:t>doi.org/10.1007/BF02345090</a:t>
            </a:r>
            <a:endParaRPr lang="en-US" dirty="0" smtClean="0">
              <a:solidFill>
                <a:schemeClr val="bg1"/>
              </a:solidFill>
            </a:endParaRPr>
          </a:p>
          <a:p>
            <a:r>
              <a:rPr lang="en-US" dirty="0" err="1" smtClean="0">
                <a:solidFill>
                  <a:schemeClr val="bg1"/>
                </a:solidFill>
              </a:rPr>
              <a:t>Lupien</a:t>
            </a:r>
            <a:r>
              <a:rPr lang="en-US" dirty="0">
                <a:solidFill>
                  <a:schemeClr val="bg1"/>
                </a:solidFill>
              </a:rPr>
              <a:t>, S. J., &amp; McEwen, B. S. (1997). The acute effects of corticosteroids on cognition: Integration of animal and human model studies. </a:t>
            </a:r>
            <a:r>
              <a:rPr lang="en-US" i="1" dirty="0">
                <a:solidFill>
                  <a:schemeClr val="bg1"/>
                </a:solidFill>
              </a:rPr>
              <a:t>Brain Research Reviews, 24</a:t>
            </a:r>
            <a:r>
              <a:rPr lang="en-US" dirty="0">
                <a:solidFill>
                  <a:schemeClr val="bg1"/>
                </a:solidFill>
              </a:rPr>
              <a:t>(1), 1-27.</a:t>
            </a:r>
          </a:p>
          <a:p>
            <a:r>
              <a:rPr lang="en-US" dirty="0">
                <a:solidFill>
                  <a:schemeClr val="bg1"/>
                </a:solidFill>
                <a:hlinkClick r:id="rId11"/>
              </a:rPr>
              <a:t>http://</a:t>
            </a:r>
            <a:r>
              <a:rPr lang="en-US" dirty="0" smtClean="0">
                <a:solidFill>
                  <a:schemeClr val="bg1"/>
                </a:solidFill>
                <a:hlinkClick r:id="rId11"/>
              </a:rPr>
              <a:t>dx.doi.org/10.1016/S0165-0173(97)00004-0</a:t>
            </a:r>
            <a:endParaRPr lang="en-US" dirty="0" smtClean="0">
              <a:solidFill>
                <a:schemeClr val="bg1"/>
              </a:solidFill>
            </a:endParaRPr>
          </a:p>
          <a:p>
            <a:r>
              <a:rPr lang="en-US" dirty="0" smtClean="0">
                <a:solidFill>
                  <a:schemeClr val="bg1"/>
                </a:solidFill>
              </a:rPr>
              <a:t>McLean</a:t>
            </a:r>
            <a:r>
              <a:rPr lang="en-US" dirty="0">
                <a:solidFill>
                  <a:schemeClr val="bg1"/>
                </a:solidFill>
              </a:rPr>
              <a:t>, </a:t>
            </a:r>
            <a:r>
              <a:rPr lang="en-US" dirty="0" smtClean="0">
                <a:solidFill>
                  <a:schemeClr val="bg1"/>
                </a:solidFill>
              </a:rPr>
              <a:t>J. et al. (2012). Early </a:t>
            </a:r>
            <a:r>
              <a:rPr lang="en-US" dirty="0">
                <a:solidFill>
                  <a:schemeClr val="bg1"/>
                </a:solidFill>
              </a:rPr>
              <a:t>life socioeconomic status, chronic physiological stress and hippocampal N-acetyl aspartate </a:t>
            </a:r>
            <a:r>
              <a:rPr lang="en-US" dirty="0" smtClean="0">
                <a:solidFill>
                  <a:schemeClr val="bg1"/>
                </a:solidFill>
              </a:rPr>
              <a:t>concentrations, </a:t>
            </a:r>
            <a:r>
              <a:rPr lang="en-US" i="1" dirty="0" err="1" smtClean="0">
                <a:solidFill>
                  <a:schemeClr val="bg1"/>
                </a:solidFill>
              </a:rPr>
              <a:t>Behavioural</a:t>
            </a:r>
            <a:r>
              <a:rPr lang="en-US" i="1" dirty="0" smtClean="0">
                <a:solidFill>
                  <a:schemeClr val="bg1"/>
                </a:solidFill>
              </a:rPr>
              <a:t> </a:t>
            </a:r>
            <a:r>
              <a:rPr lang="en-US" i="1" dirty="0">
                <a:solidFill>
                  <a:schemeClr val="bg1"/>
                </a:solidFill>
              </a:rPr>
              <a:t>Brain Research</a:t>
            </a:r>
            <a:r>
              <a:rPr lang="en-US" dirty="0" smtClean="0">
                <a:solidFill>
                  <a:schemeClr val="bg1"/>
                </a:solidFill>
              </a:rPr>
              <a:t>, 235(2), 225-230 </a:t>
            </a:r>
          </a:p>
          <a:p>
            <a:r>
              <a:rPr lang="en-US" dirty="0" smtClean="0">
                <a:solidFill>
                  <a:schemeClr val="bg1"/>
                </a:solidFill>
                <a:hlinkClick r:id="rId12"/>
              </a:rPr>
              <a:t>https</a:t>
            </a:r>
            <a:r>
              <a:rPr lang="en-US" dirty="0">
                <a:solidFill>
                  <a:schemeClr val="bg1"/>
                </a:solidFill>
                <a:hlinkClick r:id="rId12"/>
              </a:rPr>
              <a:t>://doi.org/10.1016/j.bbr.2012.08.013</a:t>
            </a:r>
            <a:r>
              <a:rPr lang="en-US" dirty="0" smtClean="0">
                <a:solidFill>
                  <a:schemeClr val="bg1"/>
                </a:solidFill>
              </a:rPr>
              <a:t>.</a:t>
            </a:r>
            <a:endParaRPr lang="en-US" dirty="0"/>
          </a:p>
        </p:txBody>
      </p:sp>
      <p:sp>
        <p:nvSpPr>
          <p:cNvPr id="4" name="TextBox 3"/>
          <p:cNvSpPr txBox="1"/>
          <p:nvPr/>
        </p:nvSpPr>
        <p:spPr>
          <a:xfrm>
            <a:off x="23293137" y="8455156"/>
            <a:ext cx="4812632" cy="19482256"/>
          </a:xfrm>
          <a:prstGeom prst="rect">
            <a:avLst/>
          </a:prstGeom>
          <a:noFill/>
        </p:spPr>
        <p:txBody>
          <a:bodyPr wrap="square" rtlCol="0">
            <a:spAutoFit/>
          </a:bodyPr>
          <a:lstStyle/>
          <a:p>
            <a:endParaRPr lang="en-US" dirty="0" smtClean="0">
              <a:solidFill>
                <a:schemeClr val="bg1"/>
              </a:solidFill>
              <a:latin typeface="Calibri" panose="020F0502020204030204" pitchFamily="34" charset="0"/>
              <a:cs typeface="Calibri" panose="020F0502020204030204" pitchFamily="34" charset="0"/>
            </a:endParaRPr>
          </a:p>
          <a:p>
            <a:r>
              <a:rPr lang="en-US" sz="2600" dirty="0" smtClean="0">
                <a:solidFill>
                  <a:schemeClr val="bg1"/>
                </a:solidFill>
                <a:latin typeface="Calibri" panose="020F0502020204030204" pitchFamily="34" charset="0"/>
                <a:cs typeface="Calibri" panose="020F0502020204030204" pitchFamily="34" charset="0"/>
              </a:rPr>
              <a:t>Figure 1. shows mean differences in amygdala volume by SES category. While the multivariate model controlling for age, gender, ethnicity, and race demonstrated significant group differences in amygdala volume, follow-up testing using a univariate one-way ANOVA failed to detect any significant mean differences among the groups. </a:t>
            </a:r>
          </a:p>
          <a:p>
            <a:endParaRPr lang="en-US" dirty="0">
              <a:solidFill>
                <a:schemeClr val="bg1"/>
              </a:solidFill>
              <a:latin typeface="Calibri" panose="020F0502020204030204" pitchFamily="34" charset="0"/>
              <a:cs typeface="Calibri" panose="020F0502020204030204" pitchFamily="34" charset="0"/>
            </a:endParaRPr>
          </a:p>
          <a:p>
            <a:endParaRPr lang="en-US" dirty="0" smtClean="0">
              <a:solidFill>
                <a:schemeClr val="bg1"/>
              </a:solidFill>
              <a:latin typeface="Calibri" panose="020F0502020204030204" pitchFamily="34" charset="0"/>
              <a:cs typeface="Calibri" panose="020F0502020204030204" pitchFamily="34" charset="0"/>
            </a:endParaRPr>
          </a:p>
          <a:p>
            <a:endParaRPr lang="en-US" dirty="0" smtClean="0">
              <a:solidFill>
                <a:schemeClr val="bg1"/>
              </a:solidFill>
              <a:latin typeface="Calibri" panose="020F0502020204030204" pitchFamily="34" charset="0"/>
              <a:cs typeface="Calibri" panose="020F0502020204030204" pitchFamily="34" charset="0"/>
            </a:endParaRPr>
          </a:p>
          <a:p>
            <a:endParaRPr lang="en-US" dirty="0">
              <a:solidFill>
                <a:schemeClr val="bg1"/>
              </a:solidFill>
              <a:latin typeface="Calibri" panose="020F0502020204030204" pitchFamily="34" charset="0"/>
              <a:cs typeface="Calibri" panose="020F0502020204030204" pitchFamily="34" charset="0"/>
            </a:endParaRPr>
          </a:p>
          <a:p>
            <a:endParaRPr lang="en-US" dirty="0" smtClean="0">
              <a:solidFill>
                <a:schemeClr val="bg1"/>
              </a:solidFill>
              <a:latin typeface="Calibri" panose="020F0502020204030204" pitchFamily="34" charset="0"/>
              <a:cs typeface="Calibri" panose="020F0502020204030204" pitchFamily="34" charset="0"/>
            </a:endParaRPr>
          </a:p>
          <a:p>
            <a:endParaRPr lang="en-US" dirty="0">
              <a:solidFill>
                <a:schemeClr val="bg1"/>
              </a:solidFill>
              <a:latin typeface="Calibri" panose="020F0502020204030204" pitchFamily="34" charset="0"/>
              <a:cs typeface="Calibri" panose="020F0502020204030204" pitchFamily="34" charset="0"/>
            </a:endParaRPr>
          </a:p>
          <a:p>
            <a:r>
              <a:rPr lang="en-US" sz="2600" dirty="0" smtClean="0">
                <a:solidFill>
                  <a:schemeClr val="bg1"/>
                </a:solidFill>
                <a:latin typeface="Calibri" panose="020F0502020204030204" pitchFamily="34" charset="0"/>
                <a:cs typeface="Calibri" panose="020F0502020204030204" pitchFamily="34" charset="0"/>
              </a:rPr>
              <a:t>Figure 2. demonstrates SES group means for hippocampal volume. As with the results displayed in Figure 1, the means represented here did not vary significantly in the one-way univariate ANOVA.</a:t>
            </a:r>
          </a:p>
          <a:p>
            <a:endParaRPr lang="en-US" dirty="0">
              <a:solidFill>
                <a:schemeClr val="bg1"/>
              </a:solidFill>
              <a:latin typeface="Calibri" panose="020F0502020204030204" pitchFamily="34" charset="0"/>
              <a:cs typeface="Calibri" panose="020F0502020204030204" pitchFamily="34" charset="0"/>
            </a:endParaRPr>
          </a:p>
          <a:p>
            <a:endParaRPr lang="en-US" dirty="0" smtClean="0">
              <a:solidFill>
                <a:schemeClr val="bg1"/>
              </a:solidFill>
              <a:latin typeface="Calibri" panose="020F0502020204030204" pitchFamily="34" charset="0"/>
              <a:cs typeface="Calibri" panose="020F0502020204030204" pitchFamily="34" charset="0"/>
            </a:endParaRPr>
          </a:p>
          <a:p>
            <a:endParaRPr lang="en-US" dirty="0">
              <a:solidFill>
                <a:schemeClr val="bg1"/>
              </a:solidFill>
              <a:latin typeface="Calibri" panose="020F0502020204030204" pitchFamily="34" charset="0"/>
              <a:cs typeface="Calibri" panose="020F0502020204030204" pitchFamily="34" charset="0"/>
            </a:endParaRPr>
          </a:p>
          <a:p>
            <a:endParaRPr lang="en-US" dirty="0" smtClean="0">
              <a:solidFill>
                <a:schemeClr val="bg1"/>
              </a:solidFill>
              <a:latin typeface="Calibri" panose="020F0502020204030204" pitchFamily="34" charset="0"/>
              <a:cs typeface="Calibri" panose="020F0502020204030204" pitchFamily="34" charset="0"/>
            </a:endParaRPr>
          </a:p>
          <a:p>
            <a:endParaRPr lang="en-US" dirty="0" smtClean="0">
              <a:solidFill>
                <a:schemeClr val="bg1"/>
              </a:solidFill>
              <a:latin typeface="Calibri" panose="020F0502020204030204" pitchFamily="34" charset="0"/>
              <a:cs typeface="Calibri" panose="020F0502020204030204" pitchFamily="34" charset="0"/>
            </a:endParaRPr>
          </a:p>
          <a:p>
            <a:endParaRPr lang="en-US" dirty="0">
              <a:solidFill>
                <a:schemeClr val="bg1"/>
              </a:solidFill>
              <a:latin typeface="Calibri" panose="020F0502020204030204" pitchFamily="34" charset="0"/>
              <a:cs typeface="Calibri" panose="020F0502020204030204" pitchFamily="34" charset="0"/>
            </a:endParaRPr>
          </a:p>
          <a:p>
            <a:endParaRPr lang="en-US" dirty="0">
              <a:solidFill>
                <a:schemeClr val="bg1"/>
              </a:solidFill>
              <a:latin typeface="Calibri" panose="020F0502020204030204" pitchFamily="34" charset="0"/>
              <a:cs typeface="Calibri" panose="020F0502020204030204" pitchFamily="34" charset="0"/>
            </a:endParaRPr>
          </a:p>
          <a:p>
            <a:endParaRPr lang="en-US" dirty="0" smtClean="0">
              <a:solidFill>
                <a:schemeClr val="bg1"/>
              </a:solidFill>
              <a:latin typeface="Calibri" panose="020F0502020204030204" pitchFamily="34" charset="0"/>
              <a:cs typeface="Calibri" panose="020F0502020204030204" pitchFamily="34" charset="0"/>
            </a:endParaRPr>
          </a:p>
          <a:p>
            <a:endParaRPr lang="en-US" dirty="0">
              <a:solidFill>
                <a:schemeClr val="bg1"/>
              </a:solidFill>
              <a:latin typeface="Calibri" panose="020F0502020204030204" pitchFamily="34" charset="0"/>
              <a:cs typeface="Calibri" panose="020F0502020204030204" pitchFamily="34" charset="0"/>
            </a:endParaRPr>
          </a:p>
          <a:p>
            <a:r>
              <a:rPr lang="en-US" sz="2800" dirty="0" smtClean="0">
                <a:solidFill>
                  <a:schemeClr val="bg1"/>
                </a:solidFill>
                <a:latin typeface="Calibri" panose="020F0502020204030204" pitchFamily="34" charset="0"/>
                <a:cs typeface="Calibri" panose="020F0502020204030204" pitchFamily="34" charset="0"/>
              </a:rPr>
              <a:t>Figure 3. shows the results of the follow-up univariate one-way ANOVA testing for PFC thickness by SES category. Unlike with amygdala and hippocampal volume, we were able to detect significant differences in the mean thickness between the lowest and highest SES groups. However, our findings run contrary to what was expected in that it appears that of the two the greatest PFC thickness belongs to the lowest SES group in direct contradiction to our hypothesis.</a:t>
            </a:r>
            <a:endParaRPr lang="en-US" sz="2800" dirty="0">
              <a:solidFill>
                <a:schemeClr val="bg1"/>
              </a:solidFill>
              <a:latin typeface="Calibri" panose="020F0502020204030204" pitchFamily="34" charset="0"/>
              <a:cs typeface="Calibri" panose="020F0502020204030204" pitchFamily="34" charset="0"/>
            </a:endParaRPr>
          </a:p>
          <a:p>
            <a:endParaRPr lang="en-US" dirty="0" smtClean="0">
              <a:solidFill>
                <a:schemeClr val="bg1"/>
              </a:solidFill>
              <a:latin typeface="Calibri" panose="020F0502020204030204" pitchFamily="34" charset="0"/>
              <a:cs typeface="Calibri" panose="020F0502020204030204" pitchFamily="34" charset="0"/>
            </a:endParaRPr>
          </a:p>
          <a:p>
            <a:endParaRPr lang="en-US" dirty="0">
              <a:solidFill>
                <a:schemeClr val="bg1"/>
              </a:solidFill>
              <a:latin typeface="Calibri" panose="020F0502020204030204" pitchFamily="34" charset="0"/>
              <a:cs typeface="Calibri" panose="020F0502020204030204" pitchFamily="34" charset="0"/>
            </a:endParaRPr>
          </a:p>
          <a:p>
            <a:endParaRPr lang="en-US" dirty="0">
              <a:solidFill>
                <a:schemeClr val="bg1"/>
              </a:solidFill>
              <a:latin typeface="Calibri" panose="020F0502020204030204" pitchFamily="34" charset="0"/>
              <a:cs typeface="Calibri" panose="020F0502020204030204" pitchFamily="34" charset="0"/>
            </a:endParaRPr>
          </a:p>
        </p:txBody>
      </p:sp>
      <p:cxnSp>
        <p:nvCxnSpPr>
          <p:cNvPr id="8" name="Straight Connector 7"/>
          <p:cNvCxnSpPr/>
          <p:nvPr/>
        </p:nvCxnSpPr>
        <p:spPr>
          <a:xfrm flipV="1">
            <a:off x="17800320" y="20212594"/>
            <a:ext cx="4347921" cy="17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2148241" y="20221302"/>
            <a:ext cx="0" cy="11321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7800320" y="20230011"/>
            <a:ext cx="0" cy="1045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724736" y="19989209"/>
            <a:ext cx="282450" cy="369332"/>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33" name="TextBox 32"/>
          <p:cNvSpPr txBox="1"/>
          <p:nvPr/>
        </p:nvSpPr>
        <p:spPr>
          <a:xfrm>
            <a:off x="29731345" y="27306460"/>
            <a:ext cx="13150484" cy="4093428"/>
          </a:xfrm>
          <a:prstGeom prst="rect">
            <a:avLst/>
          </a:prstGeom>
          <a:solidFill>
            <a:schemeClr val="tx1"/>
          </a:solidFill>
        </p:spPr>
        <p:txBody>
          <a:bodyPr wrap="square" rtlCol="0">
            <a:spAutoFit/>
          </a:bodyPr>
          <a:lstStyle/>
          <a:p>
            <a:r>
              <a:rPr lang="en-US" sz="4000" dirty="0" smtClean="0">
                <a:solidFill>
                  <a:schemeClr val="bg1"/>
                </a:solidFill>
                <a:latin typeface="Calibri" panose="020F0502020204030204" pitchFamily="34" charset="0"/>
                <a:cs typeface="Calibri" panose="020F0502020204030204" pitchFamily="34" charset="0"/>
              </a:rPr>
              <a:t>Acknowledgements</a:t>
            </a:r>
          </a:p>
          <a:p>
            <a:r>
              <a:rPr lang="en-US" sz="2800" dirty="0" smtClean="0">
                <a:solidFill>
                  <a:schemeClr val="bg1"/>
                </a:solidFill>
                <a:latin typeface="Calibri" panose="020F0502020204030204" pitchFamily="34" charset="0"/>
                <a:cs typeface="Calibri" panose="020F0502020204030204" pitchFamily="34" charset="0"/>
              </a:rPr>
              <a:t>This work was supported by</a:t>
            </a:r>
            <a:r>
              <a:rPr lang="en-US" sz="2400" dirty="0" smtClean="0">
                <a:solidFill>
                  <a:schemeClr val="bg1"/>
                </a:solidFill>
              </a:rPr>
              <a:t> </a:t>
            </a:r>
            <a:r>
              <a:rPr lang="en-US" sz="2400" dirty="0">
                <a:solidFill>
                  <a:schemeClr val="bg1"/>
                </a:solidFill>
              </a:rPr>
              <a:t>NIH/NIA R01 </a:t>
            </a:r>
            <a:r>
              <a:rPr lang="en-US" sz="2400" dirty="0" smtClean="0">
                <a:solidFill>
                  <a:schemeClr val="bg1"/>
                </a:solidFill>
              </a:rPr>
              <a:t>AG026158 and </a:t>
            </a:r>
            <a:r>
              <a:rPr lang="en-US" sz="2400" dirty="0">
                <a:solidFill>
                  <a:schemeClr val="bg1"/>
                </a:solidFill>
              </a:rPr>
              <a:t>NIH/NIA R01 </a:t>
            </a:r>
            <a:r>
              <a:rPr lang="en-US" sz="2400" dirty="0" smtClean="0">
                <a:solidFill>
                  <a:schemeClr val="bg1"/>
                </a:solidFill>
              </a:rPr>
              <a:t>AG038465.</a:t>
            </a:r>
          </a:p>
          <a:p>
            <a:endParaRPr lang="en-US" sz="2400" dirty="0">
              <a:solidFill>
                <a:schemeClr val="bg1"/>
              </a:solidFill>
            </a:endParaRPr>
          </a:p>
          <a:p>
            <a:endParaRPr lang="en-US" sz="2400" dirty="0" smtClean="0">
              <a:solidFill>
                <a:schemeClr val="bg1"/>
              </a:solidFill>
            </a:endParaRPr>
          </a:p>
          <a:p>
            <a:endParaRPr lang="en-US" sz="2400" dirty="0">
              <a:solidFill>
                <a:schemeClr val="bg1"/>
              </a:solidFill>
            </a:endParaRPr>
          </a:p>
          <a:p>
            <a:endParaRPr lang="en-US" sz="2400" dirty="0" smtClean="0">
              <a:solidFill>
                <a:schemeClr val="bg1"/>
              </a:solidFill>
            </a:endParaRPr>
          </a:p>
          <a:p>
            <a:endParaRPr lang="en-US" sz="2400" dirty="0">
              <a:solidFill>
                <a:schemeClr val="bg1"/>
              </a:solidFill>
            </a:endParaRPr>
          </a:p>
          <a:p>
            <a:endParaRPr lang="en-US" sz="2400" dirty="0" smtClean="0">
              <a:solidFill>
                <a:schemeClr val="bg1"/>
              </a:solidFill>
            </a:endParaRPr>
          </a:p>
          <a:p>
            <a:endParaRPr lang="en-US" sz="2400" dirty="0">
              <a:solidFill>
                <a:schemeClr val="bg1"/>
              </a:solidFill>
            </a:endParaRPr>
          </a:p>
          <a:p>
            <a:endParaRPr lang="en-US" sz="2400" dirty="0">
              <a:solidFill>
                <a:schemeClr val="bg1"/>
              </a:solidFill>
            </a:endParaRPr>
          </a:p>
        </p:txBody>
      </p:sp>
      <p:pic>
        <p:nvPicPr>
          <p:cNvPr id="34" name="Picture 3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0000435" y="28413011"/>
            <a:ext cx="12612304" cy="2851566"/>
          </a:xfrm>
          <a:prstGeom prst="rect">
            <a:avLst/>
          </a:prstGeom>
        </p:spPr>
      </p:pic>
    </p:spTree>
    <p:extLst>
      <p:ext uri="{BB962C8B-B14F-4D97-AF65-F5344CB8AC3E}">
        <p14:creationId xmlns:p14="http://schemas.microsoft.com/office/powerpoint/2010/main" val="3984036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TM02836342[[fn=Ion]]</Template>
  <TotalTime>455</TotalTime>
  <Words>1214</Words>
  <Application>Microsoft Office PowerPoint</Application>
  <PresentationFormat>Custom</PresentationFormat>
  <Paragraphs>181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Times New Roman</vt:lpstr>
      <vt:lpstr>Wingdings 3</vt:lpstr>
      <vt:lpstr>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Mensing, Ashley N</dc:creator>
  <cp:lastModifiedBy>Mensing, Ashley N</cp:lastModifiedBy>
  <cp:revision>32</cp:revision>
  <dcterms:created xsi:type="dcterms:W3CDTF">2020-03-02T20:24:22Z</dcterms:created>
  <dcterms:modified xsi:type="dcterms:W3CDTF">2020-03-04T21:22:44Z</dcterms:modified>
</cp:coreProperties>
</file>