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tags/tag6.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7"/>
  </p:sldMasterIdLst>
  <p:notesMasterIdLst>
    <p:notesMasterId r:id="rId47"/>
  </p:notesMasterIdLst>
  <p:sldIdLst>
    <p:sldId id="256" r:id="rId18"/>
    <p:sldId id="301" r:id="rId19"/>
    <p:sldId id="262" r:id="rId20"/>
    <p:sldId id="291" r:id="rId21"/>
    <p:sldId id="268" r:id="rId22"/>
    <p:sldId id="287" r:id="rId23"/>
    <p:sldId id="270" r:id="rId24"/>
    <p:sldId id="271" r:id="rId25"/>
    <p:sldId id="278" r:id="rId26"/>
    <p:sldId id="272" r:id="rId27"/>
    <p:sldId id="294" r:id="rId28"/>
    <p:sldId id="258" r:id="rId29"/>
    <p:sldId id="295" r:id="rId30"/>
    <p:sldId id="292" r:id="rId31"/>
    <p:sldId id="261" r:id="rId32"/>
    <p:sldId id="263" r:id="rId33"/>
    <p:sldId id="266" r:id="rId34"/>
    <p:sldId id="280" r:id="rId35"/>
    <p:sldId id="290" r:id="rId36"/>
    <p:sldId id="279" r:id="rId37"/>
    <p:sldId id="308" r:id="rId38"/>
    <p:sldId id="257" r:id="rId39"/>
    <p:sldId id="288" r:id="rId40"/>
    <p:sldId id="303" r:id="rId41"/>
    <p:sldId id="304" r:id="rId42"/>
    <p:sldId id="305" r:id="rId43"/>
    <p:sldId id="306" r:id="rId44"/>
    <p:sldId id="307" r:id="rId45"/>
    <p:sldId id="28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58675" autoAdjust="0"/>
  </p:normalViewPr>
  <p:slideViewPr>
    <p:cSldViewPr snapToGrid="0">
      <p:cViewPr varScale="1">
        <p:scale>
          <a:sx n="68" d="100"/>
          <a:sy n="68" d="100"/>
        </p:scale>
        <p:origin x="2040" y="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Master" Target="slideMasters/slideMaster1.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1D8-49F6-A8D3-C75D0926CB2A}"/>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1D8-49F6-A8D3-C75D0926CB2A}"/>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1D8-49F6-A8D3-C75D0926CB2A}"/>
            </c:ext>
          </c:extLst>
        </c:ser>
        <c:dLbls>
          <c:showLegendKey val="0"/>
          <c:showVal val="0"/>
          <c:showCatName val="0"/>
          <c:showSerName val="0"/>
          <c:showPercent val="0"/>
          <c:showBubbleSize val="0"/>
        </c:dLbls>
        <c:gapWidth val="150"/>
        <c:axId val="787395640"/>
        <c:axId val="787395312"/>
      </c:barChart>
      <c:catAx>
        <c:axId val="787395640"/>
        <c:scaling>
          <c:orientation val="minMax"/>
        </c:scaling>
        <c:delete val="0"/>
        <c:axPos val="l"/>
        <c:numFmt formatCode="General" sourceLinked="1"/>
        <c:majorTickMark val="out"/>
        <c:minorTickMark val="none"/>
        <c:tickLblPos val="nextTo"/>
        <c:crossAx val="787395312"/>
        <c:crosses val="autoZero"/>
        <c:auto val="1"/>
        <c:lblAlgn val="ctr"/>
        <c:lblOffset val="100"/>
        <c:noMultiLvlLbl val="0"/>
      </c:catAx>
      <c:valAx>
        <c:axId val="787395312"/>
        <c:scaling>
          <c:orientation val="minMax"/>
        </c:scaling>
        <c:delete val="0"/>
        <c:axPos val="b"/>
        <c:majorGridlines/>
        <c:numFmt formatCode="General" sourceLinked="1"/>
        <c:majorTickMark val="out"/>
        <c:minorTickMark val="none"/>
        <c:tickLblPos val="nextTo"/>
        <c:crossAx val="787395640"/>
        <c:crosses val="autoZero"/>
        <c:crossBetween val="between"/>
      </c:valAx>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64ADD4-C8C3-4EAE-8D90-FE368473F0E2}" type="doc">
      <dgm:prSet loTypeId="urn:microsoft.com/office/officeart/2005/8/layout/process4" loCatId="process" qsTypeId="urn:microsoft.com/office/officeart/2005/8/quickstyle/simple3" qsCatId="simple" csTypeId="urn:microsoft.com/office/officeart/2005/8/colors/colorful4" csCatId="colorful" phldr="1"/>
      <dgm:spPr/>
      <dgm:t>
        <a:bodyPr/>
        <a:lstStyle/>
        <a:p>
          <a:endParaRPr lang="en-US"/>
        </a:p>
      </dgm:t>
    </dgm:pt>
    <dgm:pt modelId="{1B3E1260-EEE5-4F64-8FDA-FD57191C52BB}">
      <dgm:prSet custT="1"/>
      <dgm:spPr/>
      <dgm:t>
        <a:bodyPr/>
        <a:lstStyle/>
        <a:p>
          <a:r>
            <a:rPr lang="en-US" sz="1800"/>
            <a:t>3 day classroom course or 8 week Instructor led course</a:t>
          </a:r>
        </a:p>
      </dgm:t>
    </dgm:pt>
    <dgm:pt modelId="{EFD58B14-2400-4959-B9FB-48B1041B6A6C}" type="parTrans" cxnId="{FD1666B3-EB6A-4FF4-8D75-F5A70FD4DF92}">
      <dgm:prSet/>
      <dgm:spPr/>
      <dgm:t>
        <a:bodyPr/>
        <a:lstStyle/>
        <a:p>
          <a:endParaRPr lang="en-US" sz="2000"/>
        </a:p>
      </dgm:t>
    </dgm:pt>
    <dgm:pt modelId="{AB3118A5-EDAC-4733-92D8-CCABF6CECFD4}" type="sibTrans" cxnId="{FD1666B3-EB6A-4FF4-8D75-F5A70FD4DF92}">
      <dgm:prSet/>
      <dgm:spPr/>
      <dgm:t>
        <a:bodyPr/>
        <a:lstStyle/>
        <a:p>
          <a:endParaRPr lang="en-US" sz="2000"/>
        </a:p>
      </dgm:t>
    </dgm:pt>
    <dgm:pt modelId="{A4B2619E-9832-4ABD-B16E-70C58BAC41B6}">
      <dgm:prSet custT="1"/>
      <dgm:spPr/>
      <dgm:t>
        <a:bodyPr/>
        <a:lstStyle/>
        <a:p>
          <a:r>
            <a:rPr lang="en-US" sz="1800" dirty="0"/>
            <a:t>What we heard: Too much time out of office, too much money to travel, too much time required to check in online each week, but we need the content! </a:t>
          </a:r>
        </a:p>
      </dgm:t>
    </dgm:pt>
    <dgm:pt modelId="{96F878FA-3EE1-49CF-AD9F-56DB5562C470}" type="parTrans" cxnId="{97C0B7BC-F90F-4A3E-9EA4-9AE55DAC7463}">
      <dgm:prSet/>
      <dgm:spPr/>
      <dgm:t>
        <a:bodyPr/>
        <a:lstStyle/>
        <a:p>
          <a:endParaRPr lang="en-US" sz="2000"/>
        </a:p>
      </dgm:t>
    </dgm:pt>
    <dgm:pt modelId="{6279E964-43EA-4288-A398-E5489F42F166}" type="sibTrans" cxnId="{97C0B7BC-F90F-4A3E-9EA4-9AE55DAC7463}">
      <dgm:prSet/>
      <dgm:spPr/>
      <dgm:t>
        <a:bodyPr/>
        <a:lstStyle/>
        <a:p>
          <a:endParaRPr lang="en-US" sz="2000"/>
        </a:p>
      </dgm:t>
    </dgm:pt>
    <dgm:pt modelId="{26F90B36-3F08-49F2-A5D5-66F1F8A803AA}">
      <dgm:prSet custT="1"/>
      <dgm:spPr/>
      <dgm:t>
        <a:bodyPr/>
        <a:lstStyle/>
        <a:p>
          <a:r>
            <a:rPr lang="en-US" sz="1800" dirty="0"/>
            <a:t>New Design Methodology followed, we segmented content based on how it is used in the field.</a:t>
          </a:r>
        </a:p>
      </dgm:t>
    </dgm:pt>
    <dgm:pt modelId="{E1E34029-B869-4CFD-82FF-6797082D1937}" type="parTrans" cxnId="{0D96CA2F-4F67-49A7-8C0F-9CE075D28470}">
      <dgm:prSet/>
      <dgm:spPr/>
      <dgm:t>
        <a:bodyPr/>
        <a:lstStyle/>
        <a:p>
          <a:endParaRPr lang="en-US" sz="2000"/>
        </a:p>
      </dgm:t>
    </dgm:pt>
    <dgm:pt modelId="{1EE9A582-2616-44F0-99AA-8E1C1D896FA7}" type="sibTrans" cxnId="{0D96CA2F-4F67-49A7-8C0F-9CE075D28470}">
      <dgm:prSet/>
      <dgm:spPr/>
      <dgm:t>
        <a:bodyPr/>
        <a:lstStyle/>
        <a:p>
          <a:endParaRPr lang="en-US" sz="2000"/>
        </a:p>
      </dgm:t>
    </dgm:pt>
    <dgm:pt modelId="{DABACC91-7A11-4EE8-A25D-2E5A22DEFD16}">
      <dgm:prSet custT="1"/>
      <dgm:spPr/>
      <dgm:t>
        <a:bodyPr/>
        <a:lstStyle/>
        <a:p>
          <a:r>
            <a:rPr lang="en-US" sz="1800" dirty="0"/>
            <a:t>The result? Four OnDemand Modules available to take at your convenience. </a:t>
          </a:r>
        </a:p>
      </dgm:t>
    </dgm:pt>
    <dgm:pt modelId="{FA433BD4-6505-4643-96E3-1829401068F5}" type="parTrans" cxnId="{104097B5-482B-494C-9F5A-4C6881ED796F}">
      <dgm:prSet/>
      <dgm:spPr/>
      <dgm:t>
        <a:bodyPr/>
        <a:lstStyle/>
        <a:p>
          <a:endParaRPr lang="en-US" sz="2000"/>
        </a:p>
      </dgm:t>
    </dgm:pt>
    <dgm:pt modelId="{F782D665-6B6A-483D-9C8D-4AA04AA48033}" type="sibTrans" cxnId="{104097B5-482B-494C-9F5A-4C6881ED796F}">
      <dgm:prSet/>
      <dgm:spPr/>
      <dgm:t>
        <a:bodyPr/>
        <a:lstStyle/>
        <a:p>
          <a:endParaRPr lang="en-US" sz="2000"/>
        </a:p>
      </dgm:t>
    </dgm:pt>
    <dgm:pt modelId="{384E2B77-BA3A-4B02-8760-9030FB0A58DE}" type="pres">
      <dgm:prSet presAssocID="{2964ADD4-C8C3-4EAE-8D90-FE368473F0E2}" presName="Name0" presStyleCnt="0">
        <dgm:presLayoutVars>
          <dgm:dir/>
          <dgm:animLvl val="lvl"/>
          <dgm:resizeHandles val="exact"/>
        </dgm:presLayoutVars>
      </dgm:prSet>
      <dgm:spPr/>
    </dgm:pt>
    <dgm:pt modelId="{7952E862-2E8F-4ED4-A6B7-5823A735B407}" type="pres">
      <dgm:prSet presAssocID="{DABACC91-7A11-4EE8-A25D-2E5A22DEFD16}" presName="boxAndChildren" presStyleCnt="0"/>
      <dgm:spPr/>
    </dgm:pt>
    <dgm:pt modelId="{489FE6BC-AA9B-483B-9619-303B60D7CC53}" type="pres">
      <dgm:prSet presAssocID="{DABACC91-7A11-4EE8-A25D-2E5A22DEFD16}" presName="parentTextBox" presStyleLbl="node1" presStyleIdx="0" presStyleCnt="4"/>
      <dgm:spPr/>
    </dgm:pt>
    <dgm:pt modelId="{F6BFDB2D-A2B8-4662-9873-18CE2482F72B}" type="pres">
      <dgm:prSet presAssocID="{1EE9A582-2616-44F0-99AA-8E1C1D896FA7}" presName="sp" presStyleCnt="0"/>
      <dgm:spPr/>
    </dgm:pt>
    <dgm:pt modelId="{44A33434-BA23-4667-836D-7EFE38A62DAB}" type="pres">
      <dgm:prSet presAssocID="{26F90B36-3F08-49F2-A5D5-66F1F8A803AA}" presName="arrowAndChildren" presStyleCnt="0"/>
      <dgm:spPr/>
    </dgm:pt>
    <dgm:pt modelId="{57B328EF-E633-4FB0-A4D5-B0BF7A1CE3CA}" type="pres">
      <dgm:prSet presAssocID="{26F90B36-3F08-49F2-A5D5-66F1F8A803AA}" presName="parentTextArrow" presStyleLbl="node1" presStyleIdx="1" presStyleCnt="4" custLinFactNeighborX="-48353" custLinFactNeighborY="-3483"/>
      <dgm:spPr/>
    </dgm:pt>
    <dgm:pt modelId="{33B70EF0-7697-470E-B9FC-B31701B016E8}" type="pres">
      <dgm:prSet presAssocID="{6279E964-43EA-4288-A398-E5489F42F166}" presName="sp" presStyleCnt="0"/>
      <dgm:spPr/>
    </dgm:pt>
    <dgm:pt modelId="{8038428A-0BDD-407E-95D8-B3A95A64BAAB}" type="pres">
      <dgm:prSet presAssocID="{A4B2619E-9832-4ABD-B16E-70C58BAC41B6}" presName="arrowAndChildren" presStyleCnt="0"/>
      <dgm:spPr/>
    </dgm:pt>
    <dgm:pt modelId="{6E2DE86B-FEDE-4EAE-B7D3-6136B4529AD4}" type="pres">
      <dgm:prSet presAssocID="{A4B2619E-9832-4ABD-B16E-70C58BAC41B6}" presName="parentTextArrow" presStyleLbl="node1" presStyleIdx="2" presStyleCnt="4" custLinFactNeighborX="9" custLinFactNeighborY="-3637"/>
      <dgm:spPr/>
    </dgm:pt>
    <dgm:pt modelId="{140905FE-D8A7-4B7E-8804-A513F97A9BBC}" type="pres">
      <dgm:prSet presAssocID="{AB3118A5-EDAC-4733-92D8-CCABF6CECFD4}" presName="sp" presStyleCnt="0"/>
      <dgm:spPr/>
    </dgm:pt>
    <dgm:pt modelId="{EC0BE9E8-5D43-4903-B291-E25426604EF7}" type="pres">
      <dgm:prSet presAssocID="{1B3E1260-EEE5-4F64-8FDA-FD57191C52BB}" presName="arrowAndChildren" presStyleCnt="0"/>
      <dgm:spPr/>
    </dgm:pt>
    <dgm:pt modelId="{76C3E11E-7950-43AE-94A3-1FEE08E1CE51}" type="pres">
      <dgm:prSet presAssocID="{1B3E1260-EEE5-4F64-8FDA-FD57191C52BB}" presName="parentTextArrow" presStyleLbl="node1" presStyleIdx="3" presStyleCnt="4"/>
      <dgm:spPr/>
    </dgm:pt>
  </dgm:ptLst>
  <dgm:cxnLst>
    <dgm:cxn modelId="{FAAA1516-C2A8-4286-B65B-F409336C0922}" type="presOf" srcId="{1B3E1260-EEE5-4F64-8FDA-FD57191C52BB}" destId="{76C3E11E-7950-43AE-94A3-1FEE08E1CE51}" srcOrd="0" destOrd="0" presId="urn:microsoft.com/office/officeart/2005/8/layout/process4"/>
    <dgm:cxn modelId="{BDF90128-9ABF-4746-B480-CDEF0C0BDD94}" type="presOf" srcId="{2964ADD4-C8C3-4EAE-8D90-FE368473F0E2}" destId="{384E2B77-BA3A-4B02-8760-9030FB0A58DE}" srcOrd="0" destOrd="0" presId="urn:microsoft.com/office/officeart/2005/8/layout/process4"/>
    <dgm:cxn modelId="{0D96CA2F-4F67-49A7-8C0F-9CE075D28470}" srcId="{2964ADD4-C8C3-4EAE-8D90-FE368473F0E2}" destId="{26F90B36-3F08-49F2-A5D5-66F1F8A803AA}" srcOrd="2" destOrd="0" parTransId="{E1E34029-B869-4CFD-82FF-6797082D1937}" sibTransId="{1EE9A582-2616-44F0-99AA-8E1C1D896FA7}"/>
    <dgm:cxn modelId="{CA2F6531-95A1-4AA5-B715-BC81FB3E2D46}" type="presOf" srcId="{26F90B36-3F08-49F2-A5D5-66F1F8A803AA}" destId="{57B328EF-E633-4FB0-A4D5-B0BF7A1CE3CA}" srcOrd="0" destOrd="0" presId="urn:microsoft.com/office/officeart/2005/8/layout/process4"/>
    <dgm:cxn modelId="{73EDCD71-CA03-42E9-A9B8-328AC9CF76A1}" type="presOf" srcId="{DABACC91-7A11-4EE8-A25D-2E5A22DEFD16}" destId="{489FE6BC-AA9B-483B-9619-303B60D7CC53}" srcOrd="0" destOrd="0" presId="urn:microsoft.com/office/officeart/2005/8/layout/process4"/>
    <dgm:cxn modelId="{FD1666B3-EB6A-4FF4-8D75-F5A70FD4DF92}" srcId="{2964ADD4-C8C3-4EAE-8D90-FE368473F0E2}" destId="{1B3E1260-EEE5-4F64-8FDA-FD57191C52BB}" srcOrd="0" destOrd="0" parTransId="{EFD58B14-2400-4959-B9FB-48B1041B6A6C}" sibTransId="{AB3118A5-EDAC-4733-92D8-CCABF6CECFD4}"/>
    <dgm:cxn modelId="{104097B5-482B-494C-9F5A-4C6881ED796F}" srcId="{2964ADD4-C8C3-4EAE-8D90-FE368473F0E2}" destId="{DABACC91-7A11-4EE8-A25D-2E5A22DEFD16}" srcOrd="3" destOrd="0" parTransId="{FA433BD4-6505-4643-96E3-1829401068F5}" sibTransId="{F782D665-6B6A-483D-9C8D-4AA04AA48033}"/>
    <dgm:cxn modelId="{97C0B7BC-F90F-4A3E-9EA4-9AE55DAC7463}" srcId="{2964ADD4-C8C3-4EAE-8D90-FE368473F0E2}" destId="{A4B2619E-9832-4ABD-B16E-70C58BAC41B6}" srcOrd="1" destOrd="0" parTransId="{96F878FA-3EE1-49CF-AD9F-56DB5562C470}" sibTransId="{6279E964-43EA-4288-A398-E5489F42F166}"/>
    <dgm:cxn modelId="{9E0790EE-61A4-4B58-9E15-B228F0523731}" type="presOf" srcId="{A4B2619E-9832-4ABD-B16E-70C58BAC41B6}" destId="{6E2DE86B-FEDE-4EAE-B7D3-6136B4529AD4}" srcOrd="0" destOrd="0" presId="urn:microsoft.com/office/officeart/2005/8/layout/process4"/>
    <dgm:cxn modelId="{C8C0CEDD-D4D5-4CA4-91C7-16FF8834254A}" type="presParOf" srcId="{384E2B77-BA3A-4B02-8760-9030FB0A58DE}" destId="{7952E862-2E8F-4ED4-A6B7-5823A735B407}" srcOrd="0" destOrd="0" presId="urn:microsoft.com/office/officeart/2005/8/layout/process4"/>
    <dgm:cxn modelId="{F996B3C7-F6E7-42BB-B881-C466F4358193}" type="presParOf" srcId="{7952E862-2E8F-4ED4-A6B7-5823A735B407}" destId="{489FE6BC-AA9B-483B-9619-303B60D7CC53}" srcOrd="0" destOrd="0" presId="urn:microsoft.com/office/officeart/2005/8/layout/process4"/>
    <dgm:cxn modelId="{0DAD9C72-93D9-4A37-BF20-7CE4E87D5AA7}" type="presParOf" srcId="{384E2B77-BA3A-4B02-8760-9030FB0A58DE}" destId="{F6BFDB2D-A2B8-4662-9873-18CE2482F72B}" srcOrd="1" destOrd="0" presId="urn:microsoft.com/office/officeart/2005/8/layout/process4"/>
    <dgm:cxn modelId="{0F94AE84-7A8E-4167-9DBB-BB74DCD1833E}" type="presParOf" srcId="{384E2B77-BA3A-4B02-8760-9030FB0A58DE}" destId="{44A33434-BA23-4667-836D-7EFE38A62DAB}" srcOrd="2" destOrd="0" presId="urn:microsoft.com/office/officeart/2005/8/layout/process4"/>
    <dgm:cxn modelId="{638266F0-0104-4BAD-A0CD-30A338F6990B}" type="presParOf" srcId="{44A33434-BA23-4667-836D-7EFE38A62DAB}" destId="{57B328EF-E633-4FB0-A4D5-B0BF7A1CE3CA}" srcOrd="0" destOrd="0" presId="urn:microsoft.com/office/officeart/2005/8/layout/process4"/>
    <dgm:cxn modelId="{0FF17239-ADA1-46E9-B008-49F46936F05B}" type="presParOf" srcId="{384E2B77-BA3A-4B02-8760-9030FB0A58DE}" destId="{33B70EF0-7697-470E-B9FC-B31701B016E8}" srcOrd="3" destOrd="0" presId="urn:microsoft.com/office/officeart/2005/8/layout/process4"/>
    <dgm:cxn modelId="{DFA79598-DCC4-4F44-8696-79D0D42E7E0D}" type="presParOf" srcId="{384E2B77-BA3A-4B02-8760-9030FB0A58DE}" destId="{8038428A-0BDD-407E-95D8-B3A95A64BAAB}" srcOrd="4" destOrd="0" presId="urn:microsoft.com/office/officeart/2005/8/layout/process4"/>
    <dgm:cxn modelId="{DB8989C7-EF1F-443E-B9DF-62C8FF18DC7B}" type="presParOf" srcId="{8038428A-0BDD-407E-95D8-B3A95A64BAAB}" destId="{6E2DE86B-FEDE-4EAE-B7D3-6136B4529AD4}" srcOrd="0" destOrd="0" presId="urn:microsoft.com/office/officeart/2005/8/layout/process4"/>
    <dgm:cxn modelId="{F29B1E6F-B00E-4FB0-AB98-A38D38761E75}" type="presParOf" srcId="{384E2B77-BA3A-4B02-8760-9030FB0A58DE}" destId="{140905FE-D8A7-4B7E-8804-A513F97A9BBC}" srcOrd="5" destOrd="0" presId="urn:microsoft.com/office/officeart/2005/8/layout/process4"/>
    <dgm:cxn modelId="{F8B31DB2-CD20-4D71-A188-E6B4CD21EF62}" type="presParOf" srcId="{384E2B77-BA3A-4B02-8760-9030FB0A58DE}" destId="{EC0BE9E8-5D43-4903-B291-E25426604EF7}" srcOrd="6" destOrd="0" presId="urn:microsoft.com/office/officeart/2005/8/layout/process4"/>
    <dgm:cxn modelId="{CC249F3E-7AE8-4249-BA0F-064DFB71C370}" type="presParOf" srcId="{EC0BE9E8-5D43-4903-B291-E25426604EF7}" destId="{76C3E11E-7950-43AE-94A3-1FEE08E1CE5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FE6BC-AA9B-483B-9619-303B60D7CC53}">
      <dsp:nvSpPr>
        <dsp:cNvPr id="0" name=""/>
        <dsp:cNvSpPr/>
      </dsp:nvSpPr>
      <dsp:spPr>
        <a:xfrm>
          <a:off x="0" y="4187534"/>
          <a:ext cx="6492875" cy="91613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The result? Four OnDemand Modules available to take at your convenience. </a:t>
          </a:r>
        </a:p>
      </dsp:txBody>
      <dsp:txXfrm>
        <a:off x="0" y="4187534"/>
        <a:ext cx="6492875" cy="916130"/>
      </dsp:txXfrm>
    </dsp:sp>
    <dsp:sp modelId="{57B328EF-E633-4FB0-A4D5-B0BF7A1CE3CA}">
      <dsp:nvSpPr>
        <dsp:cNvPr id="0" name=""/>
        <dsp:cNvSpPr/>
      </dsp:nvSpPr>
      <dsp:spPr>
        <a:xfrm rot="10800000">
          <a:off x="0" y="2743192"/>
          <a:ext cx="6492875" cy="1409008"/>
        </a:xfrm>
        <a:prstGeom prst="upArrowCallou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New Design Methodology followed, we segmented content based on how it is used in the field.</a:t>
          </a:r>
        </a:p>
      </dsp:txBody>
      <dsp:txXfrm rot="10800000">
        <a:off x="0" y="2743192"/>
        <a:ext cx="6492875" cy="915531"/>
      </dsp:txXfrm>
    </dsp:sp>
    <dsp:sp modelId="{6E2DE86B-FEDE-4EAE-B7D3-6136B4529AD4}">
      <dsp:nvSpPr>
        <dsp:cNvPr id="0" name=""/>
        <dsp:cNvSpPr/>
      </dsp:nvSpPr>
      <dsp:spPr>
        <a:xfrm rot="10800000">
          <a:off x="0" y="1345756"/>
          <a:ext cx="6492875" cy="1409008"/>
        </a:xfrm>
        <a:prstGeom prst="upArrowCallou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What we heard: Too much time out of office, too much money to travel, too much time required to check in online each week, but we need the content! </a:t>
          </a:r>
        </a:p>
      </dsp:txBody>
      <dsp:txXfrm rot="10800000">
        <a:off x="0" y="1345756"/>
        <a:ext cx="6492875" cy="915531"/>
      </dsp:txXfrm>
    </dsp:sp>
    <dsp:sp modelId="{76C3E11E-7950-43AE-94A3-1FEE08E1CE51}">
      <dsp:nvSpPr>
        <dsp:cNvPr id="0" name=""/>
        <dsp:cNvSpPr/>
      </dsp:nvSpPr>
      <dsp:spPr>
        <a:xfrm rot="10800000">
          <a:off x="0" y="1735"/>
          <a:ext cx="6492875" cy="1409008"/>
        </a:xfrm>
        <a:prstGeom prst="upArrowCallou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3 day classroom course or 8 week Instructor led course</a:t>
          </a:r>
        </a:p>
      </dsp:txBody>
      <dsp:txXfrm rot="10800000">
        <a:off x="0" y="1735"/>
        <a:ext cx="6492875" cy="9155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96793-C54C-4638-BEB4-AB4DDD5A7E17}" type="datetimeFigureOut">
              <a:rPr lang="en-US" smtClean="0"/>
              <a:t>8/13/2018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A8270-B454-4456-B333-2A5658944849}" type="slidenum">
              <a:rPr lang="en-US" smtClean="0"/>
              <a:t>‹#›</a:t>
            </a:fld>
            <a:endParaRPr lang="en-US"/>
          </a:p>
        </p:txBody>
      </p:sp>
    </p:spTree>
    <p:extLst>
      <p:ext uri="{BB962C8B-B14F-4D97-AF65-F5344CB8AC3E}">
        <p14:creationId xmlns:p14="http://schemas.microsoft.com/office/powerpoint/2010/main" val="201295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session on Learning Reimagined. We are excited to share with you our thoughts on the future of learning at NIGP, some of the work we are currently doing, and hear from you on where you think we should be focusing our efforts.</a:t>
            </a:r>
          </a:p>
          <a:p>
            <a:endParaRPr lang="en-US" dirty="0"/>
          </a:p>
          <a:p>
            <a:r>
              <a:rPr lang="en-US" dirty="0"/>
              <a:t>But before we get too far a long, some brief introductions into our team of presenters.</a:t>
            </a:r>
          </a:p>
        </p:txBody>
      </p:sp>
      <p:sp>
        <p:nvSpPr>
          <p:cNvPr id="4" name="Slide Number Placeholder 3"/>
          <p:cNvSpPr>
            <a:spLocks noGrp="1"/>
          </p:cNvSpPr>
          <p:nvPr>
            <p:ph type="sldNum" sz="quarter" idx="10"/>
          </p:nvPr>
        </p:nvSpPr>
        <p:spPr/>
        <p:txBody>
          <a:bodyPr/>
          <a:lstStyle/>
          <a:p>
            <a:fld id="{AEAA8270-B454-4456-B333-2A5658944849}" type="slidenum">
              <a:rPr lang="en-US" smtClean="0"/>
              <a:t>1</a:t>
            </a:fld>
            <a:endParaRPr lang="en-US"/>
          </a:p>
        </p:txBody>
      </p:sp>
    </p:spTree>
    <p:extLst>
      <p:ext uri="{BB962C8B-B14F-4D97-AF65-F5344CB8AC3E}">
        <p14:creationId xmlns:p14="http://schemas.microsoft.com/office/powerpoint/2010/main" val="2757141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 lead. </a:t>
            </a:r>
          </a:p>
          <a:p>
            <a:r>
              <a:rPr lang="en-US" dirty="0"/>
              <a:t>5 min</a:t>
            </a:r>
          </a:p>
        </p:txBody>
      </p:sp>
      <p:sp>
        <p:nvSpPr>
          <p:cNvPr id="4" name="Slide Number Placeholder 3"/>
          <p:cNvSpPr>
            <a:spLocks noGrp="1"/>
          </p:cNvSpPr>
          <p:nvPr>
            <p:ph type="sldNum" sz="quarter" idx="10"/>
          </p:nvPr>
        </p:nvSpPr>
        <p:spPr/>
        <p:txBody>
          <a:bodyPr/>
          <a:lstStyle/>
          <a:p>
            <a:fld id="{AEAA8270-B454-4456-B333-2A5658944849}" type="slidenum">
              <a:rPr lang="en-US" smtClean="0"/>
              <a:t>10</a:t>
            </a:fld>
            <a:endParaRPr lang="en-US"/>
          </a:p>
        </p:txBody>
      </p:sp>
    </p:spTree>
    <p:extLst>
      <p:ext uri="{BB962C8B-B14F-4D97-AF65-F5344CB8AC3E}">
        <p14:creationId xmlns:p14="http://schemas.microsoft.com/office/powerpoint/2010/main" val="362798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lead</a:t>
            </a:r>
          </a:p>
          <a:p>
            <a:r>
              <a:rPr lang="en-US" dirty="0"/>
              <a:t> 2min</a:t>
            </a:r>
          </a:p>
        </p:txBody>
      </p:sp>
      <p:sp>
        <p:nvSpPr>
          <p:cNvPr id="4" name="Slide Number Placeholder 3"/>
          <p:cNvSpPr>
            <a:spLocks noGrp="1"/>
          </p:cNvSpPr>
          <p:nvPr>
            <p:ph type="sldNum" sz="quarter" idx="10"/>
          </p:nvPr>
        </p:nvSpPr>
        <p:spPr/>
        <p:txBody>
          <a:bodyPr/>
          <a:lstStyle/>
          <a:p>
            <a:fld id="{AEAA8270-B454-4456-B333-2A5658944849}" type="slidenum">
              <a:rPr lang="en-US" smtClean="0"/>
              <a:t>11</a:t>
            </a:fld>
            <a:endParaRPr lang="en-US"/>
          </a:p>
        </p:txBody>
      </p:sp>
    </p:spTree>
    <p:extLst>
      <p:ext uri="{BB962C8B-B14F-4D97-AF65-F5344CB8AC3E}">
        <p14:creationId xmlns:p14="http://schemas.microsoft.com/office/powerpoint/2010/main" val="205320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lead</a:t>
            </a:r>
          </a:p>
          <a:p>
            <a:r>
              <a:rPr lang="en-US" dirty="0"/>
              <a:t>2min</a:t>
            </a:r>
          </a:p>
          <a:p>
            <a:r>
              <a:rPr lang="en-US" dirty="0"/>
              <a:t>An Impenetrable Wall </a:t>
            </a:r>
          </a:p>
          <a:p>
            <a:r>
              <a:rPr lang="en-US" dirty="0"/>
              <a:t>Training Organizations vs Higher Education</a:t>
            </a:r>
          </a:p>
          <a:p>
            <a:r>
              <a:rPr lang="en-US" dirty="0"/>
              <a:t>Past models don’t serve the profession or students</a:t>
            </a:r>
          </a:p>
          <a:p>
            <a:endParaRPr lang="en-US" dirty="0"/>
          </a:p>
          <a:p>
            <a:endParaRPr lang="en-US" dirty="0"/>
          </a:p>
        </p:txBody>
      </p:sp>
      <p:sp>
        <p:nvSpPr>
          <p:cNvPr id="4" name="Slide Number Placeholder 3"/>
          <p:cNvSpPr>
            <a:spLocks noGrp="1"/>
          </p:cNvSpPr>
          <p:nvPr>
            <p:ph type="sldNum" sz="quarter" idx="10"/>
          </p:nvPr>
        </p:nvSpPr>
        <p:spPr/>
        <p:txBody>
          <a:bodyPr/>
          <a:lstStyle/>
          <a:p>
            <a:fld id="{AEAA8270-B454-4456-B333-2A5658944849}" type="slidenum">
              <a:rPr lang="en-US" smtClean="0"/>
              <a:t>12</a:t>
            </a:fld>
            <a:endParaRPr lang="en-US"/>
          </a:p>
        </p:txBody>
      </p:sp>
    </p:spTree>
    <p:extLst>
      <p:ext uri="{BB962C8B-B14F-4D97-AF65-F5344CB8AC3E}">
        <p14:creationId xmlns:p14="http://schemas.microsoft.com/office/powerpoint/2010/main" val="3099012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lead</a:t>
            </a:r>
          </a:p>
          <a:p>
            <a:r>
              <a:rPr lang="en-US" dirty="0"/>
              <a:t>2min</a:t>
            </a:r>
          </a:p>
        </p:txBody>
      </p:sp>
      <p:sp>
        <p:nvSpPr>
          <p:cNvPr id="4" name="Slide Number Placeholder 3"/>
          <p:cNvSpPr>
            <a:spLocks noGrp="1"/>
          </p:cNvSpPr>
          <p:nvPr>
            <p:ph type="sldNum" sz="quarter" idx="10"/>
          </p:nvPr>
        </p:nvSpPr>
        <p:spPr/>
        <p:txBody>
          <a:bodyPr/>
          <a:lstStyle/>
          <a:p>
            <a:fld id="{AEAA8270-B454-4456-B333-2A5658944849}" type="slidenum">
              <a:rPr lang="en-US" smtClean="0"/>
              <a:t>13</a:t>
            </a:fld>
            <a:endParaRPr lang="en-US"/>
          </a:p>
        </p:txBody>
      </p:sp>
    </p:spTree>
    <p:extLst>
      <p:ext uri="{BB962C8B-B14F-4D97-AF65-F5344CB8AC3E}">
        <p14:creationId xmlns:p14="http://schemas.microsoft.com/office/powerpoint/2010/main" val="1978308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lead</a:t>
            </a:r>
          </a:p>
          <a:p>
            <a:r>
              <a:rPr lang="en-US" dirty="0"/>
              <a:t>2min</a:t>
            </a:r>
          </a:p>
        </p:txBody>
      </p:sp>
      <p:sp>
        <p:nvSpPr>
          <p:cNvPr id="4" name="Slide Number Placeholder 3"/>
          <p:cNvSpPr>
            <a:spLocks noGrp="1"/>
          </p:cNvSpPr>
          <p:nvPr>
            <p:ph type="sldNum" sz="quarter" idx="10"/>
          </p:nvPr>
        </p:nvSpPr>
        <p:spPr/>
        <p:txBody>
          <a:bodyPr/>
          <a:lstStyle/>
          <a:p>
            <a:fld id="{AEAA8270-B454-4456-B333-2A5658944849}" type="slidenum">
              <a:rPr lang="en-US" smtClean="0"/>
              <a:t>14</a:t>
            </a:fld>
            <a:endParaRPr lang="en-US"/>
          </a:p>
        </p:txBody>
      </p:sp>
    </p:spTree>
    <p:extLst>
      <p:ext uri="{BB962C8B-B14F-4D97-AF65-F5344CB8AC3E}">
        <p14:creationId xmlns:p14="http://schemas.microsoft.com/office/powerpoint/2010/main" val="2913265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lead</a:t>
            </a:r>
          </a:p>
          <a:p>
            <a:r>
              <a:rPr lang="en-US" dirty="0"/>
              <a:t>2min</a:t>
            </a:r>
          </a:p>
        </p:txBody>
      </p:sp>
      <p:sp>
        <p:nvSpPr>
          <p:cNvPr id="4" name="Slide Number Placeholder 3"/>
          <p:cNvSpPr>
            <a:spLocks noGrp="1"/>
          </p:cNvSpPr>
          <p:nvPr>
            <p:ph type="sldNum" sz="quarter" idx="10"/>
          </p:nvPr>
        </p:nvSpPr>
        <p:spPr/>
        <p:txBody>
          <a:bodyPr/>
          <a:lstStyle/>
          <a:p>
            <a:fld id="{AEAA8270-B454-4456-B333-2A5658944849}" type="slidenum">
              <a:rPr lang="en-US" smtClean="0"/>
              <a:t>15</a:t>
            </a:fld>
            <a:endParaRPr lang="en-US"/>
          </a:p>
        </p:txBody>
      </p:sp>
    </p:spTree>
    <p:extLst>
      <p:ext uri="{BB962C8B-B14F-4D97-AF65-F5344CB8AC3E}">
        <p14:creationId xmlns:p14="http://schemas.microsoft.com/office/powerpoint/2010/main" val="458687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lead then pass to Laura. </a:t>
            </a:r>
          </a:p>
          <a:p>
            <a:r>
              <a:rPr lang="en-US" dirty="0"/>
              <a:t>2min</a:t>
            </a:r>
          </a:p>
        </p:txBody>
      </p:sp>
      <p:sp>
        <p:nvSpPr>
          <p:cNvPr id="4" name="Slide Number Placeholder 3"/>
          <p:cNvSpPr>
            <a:spLocks noGrp="1"/>
          </p:cNvSpPr>
          <p:nvPr>
            <p:ph type="sldNum" sz="quarter" idx="10"/>
          </p:nvPr>
        </p:nvSpPr>
        <p:spPr/>
        <p:txBody>
          <a:bodyPr/>
          <a:lstStyle/>
          <a:p>
            <a:fld id="{AEAA8270-B454-4456-B333-2A5658944849}" type="slidenum">
              <a:rPr lang="en-US" smtClean="0"/>
              <a:t>16</a:t>
            </a:fld>
            <a:endParaRPr lang="en-US"/>
          </a:p>
        </p:txBody>
      </p:sp>
    </p:spTree>
    <p:extLst>
      <p:ext uri="{BB962C8B-B14F-4D97-AF65-F5344CB8AC3E}">
        <p14:creationId xmlns:p14="http://schemas.microsoft.com/office/powerpoint/2010/main" val="511051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lead. </a:t>
            </a:r>
          </a:p>
          <a:p>
            <a:endParaRPr lang="en-US" dirty="0"/>
          </a:p>
          <a:p>
            <a:r>
              <a:rPr lang="en-US" dirty="0"/>
              <a:t>3min</a:t>
            </a:r>
          </a:p>
        </p:txBody>
      </p:sp>
      <p:sp>
        <p:nvSpPr>
          <p:cNvPr id="4" name="Slide Number Placeholder 3"/>
          <p:cNvSpPr>
            <a:spLocks noGrp="1"/>
          </p:cNvSpPr>
          <p:nvPr>
            <p:ph type="sldNum" sz="quarter" idx="10"/>
          </p:nvPr>
        </p:nvSpPr>
        <p:spPr/>
        <p:txBody>
          <a:bodyPr/>
          <a:lstStyle/>
          <a:p>
            <a:fld id="{AEAA8270-B454-4456-B333-2A5658944849}" type="slidenum">
              <a:rPr lang="en-US" smtClean="0"/>
              <a:t>17</a:t>
            </a:fld>
            <a:endParaRPr lang="en-US"/>
          </a:p>
        </p:txBody>
      </p:sp>
    </p:spTree>
    <p:extLst>
      <p:ext uri="{BB962C8B-B14F-4D97-AF65-F5344CB8AC3E}">
        <p14:creationId xmlns:p14="http://schemas.microsoft.com/office/powerpoint/2010/main" val="2514462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lead.</a:t>
            </a:r>
          </a:p>
          <a:p>
            <a:r>
              <a:rPr lang="en-US" dirty="0"/>
              <a:t>2min</a:t>
            </a:r>
          </a:p>
        </p:txBody>
      </p:sp>
      <p:sp>
        <p:nvSpPr>
          <p:cNvPr id="4" name="Slide Number Placeholder 3"/>
          <p:cNvSpPr>
            <a:spLocks noGrp="1"/>
          </p:cNvSpPr>
          <p:nvPr>
            <p:ph type="sldNum" sz="quarter" idx="10"/>
          </p:nvPr>
        </p:nvSpPr>
        <p:spPr/>
        <p:txBody>
          <a:bodyPr/>
          <a:lstStyle/>
          <a:p>
            <a:fld id="{AEAA8270-B454-4456-B333-2A5658944849}" type="slidenum">
              <a:rPr lang="en-US" smtClean="0"/>
              <a:t>18</a:t>
            </a:fld>
            <a:endParaRPr lang="en-US"/>
          </a:p>
        </p:txBody>
      </p:sp>
    </p:spTree>
    <p:extLst>
      <p:ext uri="{BB962C8B-B14F-4D97-AF65-F5344CB8AC3E}">
        <p14:creationId xmlns:p14="http://schemas.microsoft.com/office/powerpoint/2010/main" val="553713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lead. </a:t>
            </a:r>
          </a:p>
          <a:p>
            <a:r>
              <a:rPr lang="en-US" dirty="0"/>
              <a:t>2min</a:t>
            </a:r>
          </a:p>
        </p:txBody>
      </p:sp>
      <p:sp>
        <p:nvSpPr>
          <p:cNvPr id="4" name="Slide Number Placeholder 3"/>
          <p:cNvSpPr>
            <a:spLocks noGrp="1"/>
          </p:cNvSpPr>
          <p:nvPr>
            <p:ph type="sldNum" sz="quarter" idx="10"/>
          </p:nvPr>
        </p:nvSpPr>
        <p:spPr/>
        <p:txBody>
          <a:bodyPr/>
          <a:lstStyle/>
          <a:p>
            <a:fld id="{AEAA8270-B454-4456-B333-2A5658944849}" type="slidenum">
              <a:rPr lang="en-US" smtClean="0"/>
              <a:t>19</a:t>
            </a:fld>
            <a:endParaRPr lang="en-US"/>
          </a:p>
        </p:txBody>
      </p:sp>
    </p:spTree>
    <p:extLst>
      <p:ext uri="{BB962C8B-B14F-4D97-AF65-F5344CB8AC3E}">
        <p14:creationId xmlns:p14="http://schemas.microsoft.com/office/powerpoint/2010/main" val="388780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Todd to lead, each individual introduce themselves. Todd set the stage for the experience then pass to Laura.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Todd to Carrie to Bill to Laura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 min</a:t>
            </a:r>
          </a:p>
          <a:p>
            <a:endParaRPr lang="en-US" dirty="0"/>
          </a:p>
        </p:txBody>
      </p:sp>
      <p:sp>
        <p:nvSpPr>
          <p:cNvPr id="4" name="Slide Number Placeholder 3"/>
          <p:cNvSpPr>
            <a:spLocks noGrp="1"/>
          </p:cNvSpPr>
          <p:nvPr>
            <p:ph type="sldNum" sz="quarter" idx="10"/>
          </p:nvPr>
        </p:nvSpPr>
        <p:spPr/>
        <p:txBody>
          <a:bodyPr/>
          <a:lstStyle/>
          <a:p>
            <a:fld id="{AEAA8270-B454-4456-B333-2A5658944849}" type="slidenum">
              <a:rPr lang="en-US" smtClean="0"/>
              <a:t>2</a:t>
            </a:fld>
            <a:endParaRPr lang="en-US"/>
          </a:p>
        </p:txBody>
      </p:sp>
    </p:spTree>
    <p:extLst>
      <p:ext uri="{BB962C8B-B14F-4D97-AF65-F5344CB8AC3E}">
        <p14:creationId xmlns:p14="http://schemas.microsoft.com/office/powerpoint/2010/main" val="3551703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lead. </a:t>
            </a:r>
          </a:p>
          <a:p>
            <a:r>
              <a:rPr lang="en-US" dirty="0"/>
              <a:t>3min</a:t>
            </a:r>
          </a:p>
        </p:txBody>
      </p:sp>
      <p:sp>
        <p:nvSpPr>
          <p:cNvPr id="4" name="Slide Number Placeholder 3"/>
          <p:cNvSpPr>
            <a:spLocks noGrp="1"/>
          </p:cNvSpPr>
          <p:nvPr>
            <p:ph type="sldNum" sz="quarter" idx="10"/>
          </p:nvPr>
        </p:nvSpPr>
        <p:spPr/>
        <p:txBody>
          <a:bodyPr/>
          <a:lstStyle/>
          <a:p>
            <a:fld id="{AEAA8270-B454-4456-B333-2A5658944849}" type="slidenum">
              <a:rPr lang="en-US" smtClean="0"/>
              <a:t>20</a:t>
            </a:fld>
            <a:endParaRPr lang="en-US"/>
          </a:p>
        </p:txBody>
      </p:sp>
    </p:spTree>
    <p:extLst>
      <p:ext uri="{BB962C8B-B14F-4D97-AF65-F5344CB8AC3E}">
        <p14:creationId xmlns:p14="http://schemas.microsoft.com/office/powerpoint/2010/main" val="3989243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LMS </a:t>
            </a:r>
            <a:r>
              <a:rPr lang="en-US"/>
              <a:t>screen shots</a:t>
            </a:r>
          </a:p>
        </p:txBody>
      </p:sp>
      <p:sp>
        <p:nvSpPr>
          <p:cNvPr id="4" name="Slide Number Placeholder 3"/>
          <p:cNvSpPr>
            <a:spLocks noGrp="1"/>
          </p:cNvSpPr>
          <p:nvPr>
            <p:ph type="sldNum" sz="quarter" idx="10"/>
          </p:nvPr>
        </p:nvSpPr>
        <p:spPr/>
        <p:txBody>
          <a:bodyPr/>
          <a:lstStyle/>
          <a:p>
            <a:fld id="{AEAA8270-B454-4456-B333-2A5658944849}" type="slidenum">
              <a:rPr lang="en-US" smtClean="0"/>
              <a:t>21</a:t>
            </a:fld>
            <a:endParaRPr lang="en-US"/>
          </a:p>
        </p:txBody>
      </p:sp>
    </p:spTree>
    <p:extLst>
      <p:ext uri="{BB962C8B-B14F-4D97-AF65-F5344CB8AC3E}">
        <p14:creationId xmlns:p14="http://schemas.microsoft.com/office/powerpoint/2010/main" val="517583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lead then pass to Carrie. </a:t>
            </a:r>
          </a:p>
          <a:p>
            <a:r>
              <a:rPr lang="en-US" dirty="0"/>
              <a:t>5 min.</a:t>
            </a:r>
          </a:p>
        </p:txBody>
      </p:sp>
      <p:sp>
        <p:nvSpPr>
          <p:cNvPr id="4" name="Slide Number Placeholder 3"/>
          <p:cNvSpPr>
            <a:spLocks noGrp="1"/>
          </p:cNvSpPr>
          <p:nvPr>
            <p:ph type="sldNum" sz="quarter" idx="10"/>
          </p:nvPr>
        </p:nvSpPr>
        <p:spPr/>
        <p:txBody>
          <a:bodyPr/>
          <a:lstStyle/>
          <a:p>
            <a:fld id="{AEAA8270-B454-4456-B333-2A5658944849}" type="slidenum">
              <a:rPr lang="en-US" smtClean="0"/>
              <a:t>22</a:t>
            </a:fld>
            <a:endParaRPr lang="en-US"/>
          </a:p>
        </p:txBody>
      </p:sp>
    </p:spTree>
    <p:extLst>
      <p:ext uri="{BB962C8B-B14F-4D97-AF65-F5344CB8AC3E}">
        <p14:creationId xmlns:p14="http://schemas.microsoft.com/office/powerpoint/2010/main" val="3806480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lead and intro the first question. </a:t>
            </a:r>
          </a:p>
          <a:p>
            <a:endParaRPr lang="en-US" dirty="0"/>
          </a:p>
          <a:p>
            <a:r>
              <a:rPr lang="en-US" dirty="0"/>
              <a:t>15 min</a:t>
            </a:r>
          </a:p>
        </p:txBody>
      </p:sp>
      <p:sp>
        <p:nvSpPr>
          <p:cNvPr id="4" name="Slide Number Placeholder 3"/>
          <p:cNvSpPr>
            <a:spLocks noGrp="1"/>
          </p:cNvSpPr>
          <p:nvPr>
            <p:ph type="sldNum" sz="quarter" idx="10"/>
          </p:nvPr>
        </p:nvSpPr>
        <p:spPr/>
        <p:txBody>
          <a:bodyPr/>
          <a:lstStyle/>
          <a:p>
            <a:fld id="{AEAA8270-B454-4456-B333-2A5658944849}" type="slidenum">
              <a:rPr lang="en-US" smtClean="0"/>
              <a:t>23</a:t>
            </a:fld>
            <a:endParaRPr lang="en-US"/>
          </a:p>
        </p:txBody>
      </p:sp>
    </p:spTree>
    <p:extLst>
      <p:ext uri="{BB962C8B-B14F-4D97-AF65-F5344CB8AC3E}">
        <p14:creationId xmlns:p14="http://schemas.microsoft.com/office/powerpoint/2010/main" val="1572463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lead.
Poll Title: What area would you like to see more content being developed for?
https://www.polleverywhere.com/multiple_choice_polls/q4oo7kjkdJtV6MF</a:t>
            </a:r>
          </a:p>
        </p:txBody>
      </p:sp>
      <p:sp>
        <p:nvSpPr>
          <p:cNvPr id="4" name="Slide Number Placeholder 3"/>
          <p:cNvSpPr>
            <a:spLocks noGrp="1"/>
          </p:cNvSpPr>
          <p:nvPr>
            <p:ph type="sldNum" sz="quarter" idx="10"/>
          </p:nvPr>
        </p:nvSpPr>
        <p:spPr/>
        <p:txBody>
          <a:bodyPr/>
          <a:lstStyle/>
          <a:p>
            <a:fld id="{AEAA8270-B454-4456-B333-2A5658944849}" type="slidenum">
              <a:rPr lang="en-US" smtClean="0"/>
              <a:t>24</a:t>
            </a:fld>
            <a:endParaRPr lang="en-US"/>
          </a:p>
        </p:txBody>
      </p:sp>
      <p:sp>
        <p:nvSpPr>
          <p:cNvPr id="5" name="TextBox 4">
            <a:extLst>
              <a:ext uri="{FF2B5EF4-FFF2-40B4-BE49-F238E27FC236}">
                <a16:creationId xmlns:a16="http://schemas.microsoft.com/office/drawing/2014/main" id="{F19956E1-A3ED-4146-8721-6F12F46FE35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76114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 lead.
Poll Title: How much time per week do you have to spend on professional development?
https://www.polleverywhere.com/multiple_choice_polls/SWo2MQtLky8uZoc</a:t>
            </a:r>
          </a:p>
        </p:txBody>
      </p:sp>
      <p:sp>
        <p:nvSpPr>
          <p:cNvPr id="4" name="Slide Number Placeholder 3"/>
          <p:cNvSpPr>
            <a:spLocks noGrp="1"/>
          </p:cNvSpPr>
          <p:nvPr>
            <p:ph type="sldNum" sz="quarter" idx="10"/>
          </p:nvPr>
        </p:nvSpPr>
        <p:spPr/>
        <p:txBody>
          <a:bodyPr/>
          <a:lstStyle/>
          <a:p>
            <a:fld id="{AEAA8270-B454-4456-B333-2A5658944849}" type="slidenum">
              <a:rPr lang="en-US" smtClean="0"/>
              <a:t>25</a:t>
            </a:fld>
            <a:endParaRPr lang="en-US"/>
          </a:p>
        </p:txBody>
      </p:sp>
      <p:sp>
        <p:nvSpPr>
          <p:cNvPr id="5" name="TextBox 4">
            <a:extLst>
              <a:ext uri="{FF2B5EF4-FFF2-40B4-BE49-F238E27FC236}">
                <a16:creationId xmlns:a16="http://schemas.microsoft.com/office/drawing/2014/main" id="{13A5788A-73AB-4F7E-9B18-B837A318C346}"/>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79852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lead.
Poll Title: What challenges do you face when it comes reaching professional development goals?
https://www.polleverywhere.com/multiple_choice_polls/wJrdVFtUGQa3trs</a:t>
            </a:r>
          </a:p>
        </p:txBody>
      </p:sp>
      <p:sp>
        <p:nvSpPr>
          <p:cNvPr id="4" name="Slide Number Placeholder 3"/>
          <p:cNvSpPr>
            <a:spLocks noGrp="1"/>
          </p:cNvSpPr>
          <p:nvPr>
            <p:ph type="sldNum" sz="quarter" idx="10"/>
          </p:nvPr>
        </p:nvSpPr>
        <p:spPr/>
        <p:txBody>
          <a:bodyPr/>
          <a:lstStyle/>
          <a:p>
            <a:fld id="{AEAA8270-B454-4456-B333-2A5658944849}" type="slidenum">
              <a:rPr lang="en-US" smtClean="0"/>
              <a:t>26</a:t>
            </a:fld>
            <a:endParaRPr lang="en-US"/>
          </a:p>
        </p:txBody>
      </p:sp>
      <p:sp>
        <p:nvSpPr>
          <p:cNvPr id="5" name="TextBox 4">
            <a:extLst>
              <a:ext uri="{FF2B5EF4-FFF2-40B4-BE49-F238E27FC236}">
                <a16:creationId xmlns:a16="http://schemas.microsoft.com/office/drawing/2014/main" id="{C99FB7F7-F482-4CD6-8C92-7B078EF62E56}"/>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62775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lead.
Poll Title: Rank the products below based on your interest level.
https://www.polleverywhere.com/ranking_polls/FwZnN4JAqcl41Tr</a:t>
            </a:r>
          </a:p>
        </p:txBody>
      </p:sp>
      <p:sp>
        <p:nvSpPr>
          <p:cNvPr id="4" name="Slide Number Placeholder 3"/>
          <p:cNvSpPr>
            <a:spLocks noGrp="1"/>
          </p:cNvSpPr>
          <p:nvPr>
            <p:ph type="sldNum" sz="quarter" idx="10"/>
          </p:nvPr>
        </p:nvSpPr>
        <p:spPr/>
        <p:txBody>
          <a:bodyPr/>
          <a:lstStyle/>
          <a:p>
            <a:fld id="{AEAA8270-B454-4456-B333-2A5658944849}" type="slidenum">
              <a:rPr lang="en-US" smtClean="0"/>
              <a:t>27</a:t>
            </a:fld>
            <a:endParaRPr lang="en-US"/>
          </a:p>
        </p:txBody>
      </p:sp>
      <p:sp>
        <p:nvSpPr>
          <p:cNvPr id="5" name="TextBox 4">
            <a:extLst>
              <a:ext uri="{FF2B5EF4-FFF2-40B4-BE49-F238E27FC236}">
                <a16:creationId xmlns:a16="http://schemas.microsoft.com/office/drawing/2014/main" id="{EB3C8F98-AAF0-40EC-86CB-0FA5BE1F291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68610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 lead.
Poll Title: What are your learning goals for the next year?
https://www.polleverywhere.com/free_text_polls/jZirP2fYC3nmZFU</a:t>
            </a:r>
          </a:p>
        </p:txBody>
      </p:sp>
      <p:sp>
        <p:nvSpPr>
          <p:cNvPr id="4" name="Slide Number Placeholder 3"/>
          <p:cNvSpPr>
            <a:spLocks noGrp="1"/>
          </p:cNvSpPr>
          <p:nvPr>
            <p:ph type="sldNum" sz="quarter" idx="10"/>
          </p:nvPr>
        </p:nvSpPr>
        <p:spPr/>
        <p:txBody>
          <a:bodyPr/>
          <a:lstStyle/>
          <a:p>
            <a:fld id="{AEAA8270-B454-4456-B333-2A5658944849}" type="slidenum">
              <a:rPr lang="en-US" smtClean="0"/>
              <a:t>28</a:t>
            </a:fld>
            <a:endParaRPr lang="en-US"/>
          </a:p>
        </p:txBody>
      </p:sp>
      <p:sp>
        <p:nvSpPr>
          <p:cNvPr id="5" name="TextBox 4">
            <a:extLst>
              <a:ext uri="{FF2B5EF4-FFF2-40B4-BE49-F238E27FC236}">
                <a16:creationId xmlns:a16="http://schemas.microsoft.com/office/drawing/2014/main" id="{D35FBBE6-EFC1-40F0-BD58-E4220490D85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64556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 to wrap up. SAVE PRESENTATION RESPONSES.</a:t>
            </a:r>
          </a:p>
        </p:txBody>
      </p:sp>
      <p:sp>
        <p:nvSpPr>
          <p:cNvPr id="4" name="Slide Number Placeholder 3"/>
          <p:cNvSpPr>
            <a:spLocks noGrp="1"/>
          </p:cNvSpPr>
          <p:nvPr>
            <p:ph type="sldNum" sz="quarter" idx="10"/>
          </p:nvPr>
        </p:nvSpPr>
        <p:spPr/>
        <p:txBody>
          <a:bodyPr/>
          <a:lstStyle/>
          <a:p>
            <a:fld id="{AEAA8270-B454-4456-B333-2A5658944849}" type="slidenum">
              <a:rPr lang="en-US" smtClean="0"/>
              <a:t>29</a:t>
            </a:fld>
            <a:endParaRPr lang="en-US"/>
          </a:p>
        </p:txBody>
      </p:sp>
    </p:spTree>
    <p:extLst>
      <p:ext uri="{BB962C8B-B14F-4D97-AF65-F5344CB8AC3E}">
        <p14:creationId xmlns:p14="http://schemas.microsoft.com/office/powerpoint/2010/main" val="178600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to lead this effort. </a:t>
            </a:r>
          </a:p>
          <a:p>
            <a:endParaRPr lang="en-US" dirty="0"/>
          </a:p>
          <a:p>
            <a:r>
              <a:rPr lang="en-US" dirty="0"/>
              <a:t>3 min</a:t>
            </a:r>
          </a:p>
          <a:p>
            <a:endParaRPr lang="en-US" dirty="0"/>
          </a:p>
          <a:p>
            <a:r>
              <a:rPr lang="en-US" dirty="0"/>
              <a:t>Walk to a spot in the room, and say “come over here if you are a visual learner, meaning you like the use of images an color to help you learn.” After 15-30 seconds, I will walk to another area of the room (leaving those standing where they were) and say “come over here if you learn by working with others as much as possible, making you a social learner.” Continue this for all seven styles of learning…</a:t>
            </a:r>
          </a:p>
        </p:txBody>
      </p:sp>
      <p:sp>
        <p:nvSpPr>
          <p:cNvPr id="4" name="Slide Number Placeholder 3"/>
          <p:cNvSpPr>
            <a:spLocks noGrp="1"/>
          </p:cNvSpPr>
          <p:nvPr>
            <p:ph type="sldNum" sz="quarter" idx="10"/>
          </p:nvPr>
        </p:nvSpPr>
        <p:spPr/>
        <p:txBody>
          <a:bodyPr/>
          <a:lstStyle/>
          <a:p>
            <a:fld id="{AEAA8270-B454-4456-B333-2A5658944849}" type="slidenum">
              <a:rPr lang="en-US" smtClean="0"/>
              <a:t>3</a:t>
            </a:fld>
            <a:endParaRPr lang="en-US"/>
          </a:p>
        </p:txBody>
      </p:sp>
    </p:spTree>
    <p:extLst>
      <p:ext uri="{BB962C8B-B14F-4D97-AF65-F5344CB8AC3E}">
        <p14:creationId xmlns:p14="http://schemas.microsoft.com/office/powerpoint/2010/main" val="238883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lead then pass to Todd.</a:t>
            </a:r>
          </a:p>
          <a:p>
            <a:endParaRPr lang="en-US" dirty="0"/>
          </a:p>
          <a:p>
            <a:r>
              <a:rPr lang="en-US" dirty="0"/>
              <a:t>2min</a:t>
            </a:r>
          </a:p>
        </p:txBody>
      </p:sp>
      <p:sp>
        <p:nvSpPr>
          <p:cNvPr id="4" name="Slide Number Placeholder 3"/>
          <p:cNvSpPr>
            <a:spLocks noGrp="1"/>
          </p:cNvSpPr>
          <p:nvPr>
            <p:ph type="sldNum" sz="quarter" idx="10"/>
          </p:nvPr>
        </p:nvSpPr>
        <p:spPr/>
        <p:txBody>
          <a:bodyPr/>
          <a:lstStyle/>
          <a:p>
            <a:fld id="{AEAA8270-B454-4456-B333-2A5658944849}" type="slidenum">
              <a:rPr lang="en-US" smtClean="0"/>
              <a:t>4</a:t>
            </a:fld>
            <a:endParaRPr lang="en-US"/>
          </a:p>
        </p:txBody>
      </p:sp>
    </p:spTree>
    <p:extLst>
      <p:ext uri="{BB962C8B-B14F-4D97-AF65-F5344CB8AC3E}">
        <p14:creationId xmlns:p14="http://schemas.microsoft.com/office/powerpoint/2010/main" val="375634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 lead - 4min</a:t>
            </a:r>
          </a:p>
          <a:p>
            <a:endParaRPr lang="en-US" dirty="0"/>
          </a:p>
          <a:p>
            <a:r>
              <a:rPr lang="en-US" dirty="0"/>
              <a:t>As we saw from that brief exercise, there are many different ways in which people like to learn. On top of that today’s learners face new challenges and have different expectations on how they access their learning. </a:t>
            </a:r>
          </a:p>
          <a:p>
            <a:endParaRPr lang="en-US" dirty="0"/>
          </a:p>
          <a:p>
            <a:r>
              <a:rPr lang="en-US" dirty="0"/>
              <a:t>As you all probably experience on a daily basis, we are all over subscribed and bomb barded with information. It is often a struggle to filter out the messages that are coming in and we are being asked to do more with less. </a:t>
            </a:r>
          </a:p>
          <a:p>
            <a:endParaRPr lang="en-US" dirty="0"/>
          </a:p>
          <a:p>
            <a:r>
              <a:rPr lang="en-US" dirty="0"/>
              <a:t>This all impacts are ability to learn as it cuts into our ability to focus and the time we have to set aside for learning. However, with the shelf life of knowledge getting shorter, in many cases less than 5 years, we need to stay current. So how do we do that effectively.</a:t>
            </a:r>
          </a:p>
          <a:p>
            <a:endParaRPr lang="en-US" dirty="0"/>
          </a:p>
          <a:p>
            <a:r>
              <a:rPr lang="en-US" dirty="0"/>
              <a:t>First, we want to address the needs of today. Here are some of the key ones we are focused on. </a:t>
            </a:r>
          </a:p>
          <a:p>
            <a:endParaRPr lang="en-US" dirty="0"/>
          </a:p>
          <a:p>
            <a:r>
              <a:rPr lang="en-US" dirty="0"/>
              <a:t>By doing so, we are building a more flexible experience for you. One that is centered around your needs and directed by you, highly contextualized and applicable to your work, multiple ways in which to learn and access your content, while providing the needed guidance so you can access materials quickly.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099FA2C-926F-4B6F-8F2D-7CF4686196A6}" type="slidenum">
              <a:rPr lang="en-US" smtClean="0"/>
              <a:t>5</a:t>
            </a:fld>
            <a:endParaRPr lang="en-US"/>
          </a:p>
        </p:txBody>
      </p:sp>
    </p:spTree>
    <p:extLst>
      <p:ext uri="{BB962C8B-B14F-4D97-AF65-F5344CB8AC3E}">
        <p14:creationId xmlns:p14="http://schemas.microsoft.com/office/powerpoint/2010/main" val="3013488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 lead - 4min</a:t>
            </a:r>
          </a:p>
          <a:p>
            <a:endParaRPr lang="en-US" dirty="0"/>
          </a:p>
          <a:p>
            <a:r>
              <a:rPr lang="en-US" dirty="0"/>
              <a:t>What we are trying to do is create a more holistic learning experience. Moving away from a focus on simply taking a course, to one that continues on long after a course has ended, through access to additional learning.</a:t>
            </a:r>
          </a:p>
          <a:p>
            <a:endParaRPr lang="en-US" dirty="0"/>
          </a:p>
          <a:p>
            <a:r>
              <a:rPr lang="en-US" dirty="0"/>
              <a:t>We are bringing together 3 important elements: education, or more formal learning, social and the ability to interact with peers, and experiential, where you can apply your knowledge. </a:t>
            </a:r>
          </a:p>
          <a:p>
            <a:endParaRPr lang="en-US" dirty="0"/>
          </a:p>
          <a:p>
            <a:r>
              <a:rPr lang="en-US" dirty="0"/>
              <a:t>As you can see, a number of different elements will become available in which to gain the knowledge you are looking for. Finally, we are creating content for all phases of your career. From immediate, that you need to perform today, intermediate – focused on improving on the job you have today, and transitional – helping you move to the next level. </a:t>
            </a:r>
          </a:p>
        </p:txBody>
      </p:sp>
      <p:sp>
        <p:nvSpPr>
          <p:cNvPr id="4" name="Slide Number Placeholder 3"/>
          <p:cNvSpPr>
            <a:spLocks noGrp="1"/>
          </p:cNvSpPr>
          <p:nvPr>
            <p:ph type="sldNum" sz="quarter" idx="10"/>
          </p:nvPr>
        </p:nvSpPr>
        <p:spPr/>
        <p:txBody>
          <a:bodyPr/>
          <a:lstStyle/>
          <a:p>
            <a:fld id="{4099FA2C-926F-4B6F-8F2D-7CF4686196A6}" type="slidenum">
              <a:rPr lang="en-US" smtClean="0"/>
              <a:t>6</a:t>
            </a:fld>
            <a:endParaRPr lang="en-US"/>
          </a:p>
        </p:txBody>
      </p:sp>
    </p:spTree>
    <p:extLst>
      <p:ext uri="{BB962C8B-B14F-4D97-AF65-F5344CB8AC3E}">
        <p14:creationId xmlns:p14="http://schemas.microsoft.com/office/powerpoint/2010/main" val="1722723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 lead - 4min</a:t>
            </a:r>
          </a:p>
          <a:p>
            <a:endParaRPr lang="en-US" dirty="0"/>
          </a:p>
          <a:p>
            <a:r>
              <a:rPr lang="en-US" dirty="0"/>
              <a:t>So, what does out portfolio look like today and in the coming year? This illustrates the comprehensive view we are working towards. What you see is that competencies form the foundation on which we are building our content. </a:t>
            </a:r>
          </a:p>
          <a:p>
            <a:endParaRPr lang="en-US" dirty="0"/>
          </a:p>
          <a:p>
            <a:r>
              <a:rPr lang="en-US" dirty="0"/>
              <a:t>We have a strong foundation in place currently, however, we are adding a number of new offerings, while going back and updated much of our existing content and delivery methods. </a:t>
            </a:r>
          </a:p>
        </p:txBody>
      </p:sp>
      <p:sp>
        <p:nvSpPr>
          <p:cNvPr id="4" name="Slide Number Placeholder 3"/>
          <p:cNvSpPr>
            <a:spLocks noGrp="1"/>
          </p:cNvSpPr>
          <p:nvPr>
            <p:ph type="sldNum" sz="quarter" idx="10"/>
          </p:nvPr>
        </p:nvSpPr>
        <p:spPr/>
        <p:txBody>
          <a:bodyPr/>
          <a:lstStyle/>
          <a:p>
            <a:fld id="{AEAA8270-B454-4456-B333-2A5658944849}" type="slidenum">
              <a:rPr lang="en-US" smtClean="0"/>
              <a:t>7</a:t>
            </a:fld>
            <a:endParaRPr lang="en-US"/>
          </a:p>
        </p:txBody>
      </p:sp>
    </p:spTree>
    <p:extLst>
      <p:ext uri="{BB962C8B-B14F-4D97-AF65-F5344CB8AC3E}">
        <p14:creationId xmlns:p14="http://schemas.microsoft.com/office/powerpoint/2010/main" val="3218053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 lead then pass to Carrie.  4min</a:t>
            </a:r>
          </a:p>
          <a:p>
            <a:endParaRPr lang="en-US" dirty="0"/>
          </a:p>
          <a:p>
            <a:r>
              <a:rPr lang="en-US" dirty="0"/>
              <a:t>These are some of the new areas that we are working on. </a:t>
            </a:r>
          </a:p>
          <a:p>
            <a:endParaRPr lang="en-US" dirty="0"/>
          </a:p>
          <a:p>
            <a:r>
              <a:rPr lang="en-US" dirty="0"/>
              <a:t>I would like to now pass it over to Carrie as she takes a closer look at one of our new offerings, virtual conferencing. </a:t>
            </a:r>
          </a:p>
        </p:txBody>
      </p:sp>
      <p:sp>
        <p:nvSpPr>
          <p:cNvPr id="4" name="Slide Number Placeholder 3"/>
          <p:cNvSpPr>
            <a:spLocks noGrp="1"/>
          </p:cNvSpPr>
          <p:nvPr>
            <p:ph type="sldNum" sz="quarter" idx="10"/>
          </p:nvPr>
        </p:nvSpPr>
        <p:spPr/>
        <p:txBody>
          <a:bodyPr/>
          <a:lstStyle/>
          <a:p>
            <a:fld id="{AEAA8270-B454-4456-B333-2A5658944849}" type="slidenum">
              <a:rPr lang="en-US" smtClean="0"/>
              <a:t>8</a:t>
            </a:fld>
            <a:endParaRPr lang="en-US"/>
          </a:p>
        </p:txBody>
      </p:sp>
    </p:spTree>
    <p:extLst>
      <p:ext uri="{BB962C8B-B14F-4D97-AF65-F5344CB8AC3E}">
        <p14:creationId xmlns:p14="http://schemas.microsoft.com/office/powerpoint/2010/main" val="3507113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 lead then intro Bill, Norwich as a strategic partner. </a:t>
            </a:r>
          </a:p>
          <a:p>
            <a:r>
              <a:rPr lang="en-US" dirty="0"/>
              <a:t> 5min</a:t>
            </a:r>
          </a:p>
        </p:txBody>
      </p:sp>
      <p:sp>
        <p:nvSpPr>
          <p:cNvPr id="4" name="Slide Number Placeholder 3"/>
          <p:cNvSpPr>
            <a:spLocks noGrp="1"/>
          </p:cNvSpPr>
          <p:nvPr>
            <p:ph type="sldNum" sz="quarter" idx="10"/>
          </p:nvPr>
        </p:nvSpPr>
        <p:spPr/>
        <p:txBody>
          <a:bodyPr/>
          <a:lstStyle/>
          <a:p>
            <a:fld id="{AEAA8270-B454-4456-B333-2A5658944849}" type="slidenum">
              <a:rPr lang="en-US" smtClean="0"/>
              <a:t>9</a:t>
            </a:fld>
            <a:endParaRPr lang="en-US"/>
          </a:p>
        </p:txBody>
      </p:sp>
    </p:spTree>
    <p:extLst>
      <p:ext uri="{BB962C8B-B14F-4D97-AF65-F5344CB8AC3E}">
        <p14:creationId xmlns:p14="http://schemas.microsoft.com/office/powerpoint/2010/main" val="1333096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F1BF-6DB8-4F01-B794-E89A0FAFC3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517FBE-554B-42AC-B713-A48442DAA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896BEC-2DC3-4049-91C9-18881B5EB679}"/>
              </a:ext>
            </a:extLst>
          </p:cNvPr>
          <p:cNvSpPr>
            <a:spLocks noGrp="1"/>
          </p:cNvSpPr>
          <p:nvPr>
            <p:ph type="dt" sz="half" idx="10"/>
          </p:nvPr>
        </p:nvSpPr>
        <p:spPr/>
        <p:txBody>
          <a:bodyPr/>
          <a:lstStyle/>
          <a:p>
            <a:fld id="{F95421AD-85A9-48B7-BC30-755051023F98}" type="datetimeFigureOut">
              <a:rPr lang="en-US" smtClean="0"/>
              <a:t>8/13/2018</a:t>
            </a:fld>
            <a:endParaRPr lang="en-US"/>
          </a:p>
        </p:txBody>
      </p:sp>
      <p:sp>
        <p:nvSpPr>
          <p:cNvPr id="5" name="Footer Placeholder 4">
            <a:extLst>
              <a:ext uri="{FF2B5EF4-FFF2-40B4-BE49-F238E27FC236}">
                <a16:creationId xmlns:a16="http://schemas.microsoft.com/office/drawing/2014/main" id="{11501583-5063-463F-99CC-8082E9CD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56DA76-A95B-4AB5-92F8-A2409BA6AA7B}"/>
              </a:ext>
            </a:extLst>
          </p:cNvPr>
          <p:cNvSpPr>
            <a:spLocks noGrp="1"/>
          </p:cNvSpPr>
          <p:nvPr>
            <p:ph type="sldNum" sz="quarter" idx="12"/>
          </p:nvPr>
        </p:nvSpPr>
        <p:spPr/>
        <p:txBody>
          <a:bodyPr/>
          <a:lstStyle/>
          <a:p>
            <a:fld id="{C4BA6FFD-7D89-4194-829C-000844F6168B}" type="slidenum">
              <a:rPr lang="en-US" smtClean="0"/>
              <a:t>‹#›</a:t>
            </a:fld>
            <a:endParaRPr lang="en-US"/>
          </a:p>
        </p:txBody>
      </p:sp>
      <p:pic>
        <p:nvPicPr>
          <p:cNvPr id="8" name="Picture 7">
            <a:extLst>
              <a:ext uri="{FF2B5EF4-FFF2-40B4-BE49-F238E27FC236}">
                <a16:creationId xmlns:a16="http://schemas.microsoft.com/office/drawing/2014/main" id="{CDD2470E-DB1F-4F29-AC6A-2031A1FF7F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9F0A648-07E6-4874-A730-4B9C0254B5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2210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F1BF-6DB8-4F01-B794-E89A0FAFC3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517FBE-554B-42AC-B713-A48442DAA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896BEC-2DC3-4049-91C9-18881B5EB679}"/>
              </a:ext>
            </a:extLst>
          </p:cNvPr>
          <p:cNvSpPr>
            <a:spLocks noGrp="1"/>
          </p:cNvSpPr>
          <p:nvPr>
            <p:ph type="dt" sz="half" idx="10"/>
          </p:nvPr>
        </p:nvSpPr>
        <p:spPr/>
        <p:txBody>
          <a:bodyPr/>
          <a:lstStyle/>
          <a:p>
            <a:fld id="{F95421AD-85A9-48B7-BC30-755051023F98}" type="datetimeFigureOut">
              <a:rPr lang="en-US" smtClean="0"/>
              <a:t>8/13/2018</a:t>
            </a:fld>
            <a:endParaRPr lang="en-US"/>
          </a:p>
        </p:txBody>
      </p:sp>
      <p:sp>
        <p:nvSpPr>
          <p:cNvPr id="5" name="Footer Placeholder 4">
            <a:extLst>
              <a:ext uri="{FF2B5EF4-FFF2-40B4-BE49-F238E27FC236}">
                <a16:creationId xmlns:a16="http://schemas.microsoft.com/office/drawing/2014/main" id="{11501583-5063-463F-99CC-8082E9CD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56DA76-A95B-4AB5-92F8-A2409BA6AA7B}"/>
              </a:ext>
            </a:extLst>
          </p:cNvPr>
          <p:cNvSpPr>
            <a:spLocks noGrp="1"/>
          </p:cNvSpPr>
          <p:nvPr>
            <p:ph type="sldNum" sz="quarter" idx="12"/>
          </p:nvPr>
        </p:nvSpPr>
        <p:spPr/>
        <p:txBody>
          <a:bodyPr/>
          <a:lstStyle/>
          <a:p>
            <a:fld id="{C4BA6FFD-7D89-4194-829C-000844F6168B}" type="slidenum">
              <a:rPr lang="en-US" smtClean="0"/>
              <a:t>‹#›</a:t>
            </a:fld>
            <a:endParaRPr lang="en-US"/>
          </a:p>
        </p:txBody>
      </p:sp>
      <p:pic>
        <p:nvPicPr>
          <p:cNvPr id="8" name="Picture 7">
            <a:extLst>
              <a:ext uri="{FF2B5EF4-FFF2-40B4-BE49-F238E27FC236}">
                <a16:creationId xmlns:a16="http://schemas.microsoft.com/office/drawing/2014/main" id="{CDD2470E-DB1F-4F29-AC6A-2031A1FF7F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7621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8637-73B4-4D40-9FCD-E209574C6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CD9A2E-9092-4C1A-A4C6-59FE432584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C0FB08-BBC8-4062-9251-962060D09A8B}"/>
              </a:ext>
            </a:extLst>
          </p:cNvPr>
          <p:cNvSpPr>
            <a:spLocks noGrp="1"/>
          </p:cNvSpPr>
          <p:nvPr>
            <p:ph type="dt" sz="half" idx="10"/>
          </p:nvPr>
        </p:nvSpPr>
        <p:spPr/>
        <p:txBody>
          <a:bodyPr/>
          <a:lstStyle/>
          <a:p>
            <a:fld id="{F95421AD-85A9-48B7-BC30-755051023F98}" type="datetimeFigureOut">
              <a:rPr lang="en-US" smtClean="0"/>
              <a:t>8/13/2018</a:t>
            </a:fld>
            <a:endParaRPr lang="en-US"/>
          </a:p>
        </p:txBody>
      </p:sp>
      <p:sp>
        <p:nvSpPr>
          <p:cNvPr id="5" name="Footer Placeholder 4">
            <a:extLst>
              <a:ext uri="{FF2B5EF4-FFF2-40B4-BE49-F238E27FC236}">
                <a16:creationId xmlns:a16="http://schemas.microsoft.com/office/drawing/2014/main" id="{C6B48DCA-B648-4CB1-A7DA-CCA9C55BA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8A79F-3138-4095-A7FB-132633534333}"/>
              </a:ext>
            </a:extLst>
          </p:cNvPr>
          <p:cNvSpPr>
            <a:spLocks noGrp="1"/>
          </p:cNvSpPr>
          <p:nvPr>
            <p:ph type="sldNum" sz="quarter" idx="12"/>
          </p:nvPr>
        </p:nvSpPr>
        <p:spPr/>
        <p:txBody>
          <a:bodyPr/>
          <a:lstStyle/>
          <a:p>
            <a:fld id="{C4BA6FFD-7D89-4194-829C-000844F6168B}" type="slidenum">
              <a:rPr lang="en-US" smtClean="0"/>
              <a:t>‹#›</a:t>
            </a:fld>
            <a:endParaRPr lang="en-US"/>
          </a:p>
        </p:txBody>
      </p:sp>
      <p:pic>
        <p:nvPicPr>
          <p:cNvPr id="8" name="Picture 7">
            <a:extLst>
              <a:ext uri="{FF2B5EF4-FFF2-40B4-BE49-F238E27FC236}">
                <a16:creationId xmlns:a16="http://schemas.microsoft.com/office/drawing/2014/main" id="{72F4B6AC-8D6C-4FC0-873C-CE43D7DC02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285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1BBF-44D9-4D24-B55B-FD4FFAD2EF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FE97FD-5A87-4C9D-877D-3593C11BA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2EFAC2-6C2B-4200-BFC7-51150736E9E9}"/>
              </a:ext>
            </a:extLst>
          </p:cNvPr>
          <p:cNvSpPr>
            <a:spLocks noGrp="1"/>
          </p:cNvSpPr>
          <p:nvPr>
            <p:ph type="dt" sz="half" idx="10"/>
          </p:nvPr>
        </p:nvSpPr>
        <p:spPr/>
        <p:txBody>
          <a:bodyPr/>
          <a:lstStyle/>
          <a:p>
            <a:fld id="{F95421AD-85A9-48B7-BC30-755051023F98}" type="datetimeFigureOut">
              <a:rPr lang="en-US" smtClean="0"/>
              <a:t>8/13/2018</a:t>
            </a:fld>
            <a:endParaRPr lang="en-US"/>
          </a:p>
        </p:txBody>
      </p:sp>
      <p:sp>
        <p:nvSpPr>
          <p:cNvPr id="5" name="Footer Placeholder 4">
            <a:extLst>
              <a:ext uri="{FF2B5EF4-FFF2-40B4-BE49-F238E27FC236}">
                <a16:creationId xmlns:a16="http://schemas.microsoft.com/office/drawing/2014/main" id="{83068789-81E6-4CFB-98CD-A4E1DB205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B3CD6-EED3-4501-AD1F-C9A814C3A2F2}"/>
              </a:ext>
            </a:extLst>
          </p:cNvPr>
          <p:cNvSpPr>
            <a:spLocks noGrp="1"/>
          </p:cNvSpPr>
          <p:nvPr>
            <p:ph type="sldNum" sz="quarter" idx="12"/>
          </p:nvPr>
        </p:nvSpPr>
        <p:spPr/>
        <p:txBody>
          <a:bodyPr/>
          <a:lstStyle/>
          <a:p>
            <a:fld id="{C4BA6FFD-7D89-4194-829C-000844F6168B}" type="slidenum">
              <a:rPr lang="en-US" smtClean="0"/>
              <a:t>‹#›</a:t>
            </a:fld>
            <a:endParaRPr lang="en-US"/>
          </a:p>
        </p:txBody>
      </p:sp>
      <p:pic>
        <p:nvPicPr>
          <p:cNvPr id="8" name="Picture 7">
            <a:extLst>
              <a:ext uri="{FF2B5EF4-FFF2-40B4-BE49-F238E27FC236}">
                <a16:creationId xmlns:a16="http://schemas.microsoft.com/office/drawing/2014/main" id="{868D07AB-1B7B-4AFE-BD98-BCF00BC08C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5589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A6A7-70AB-4E64-A736-C11D18C536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113722-9587-44C5-98BB-56D00E06C9FC}"/>
              </a:ext>
            </a:extLst>
          </p:cNvPr>
          <p:cNvSpPr>
            <a:spLocks noGrp="1"/>
          </p:cNvSpPr>
          <p:nvPr>
            <p:ph type="dt" sz="half" idx="10"/>
          </p:nvPr>
        </p:nvSpPr>
        <p:spPr/>
        <p:txBody>
          <a:bodyPr/>
          <a:lstStyle/>
          <a:p>
            <a:fld id="{F95421AD-85A9-48B7-BC30-755051023F98}" type="datetimeFigureOut">
              <a:rPr lang="en-US" smtClean="0"/>
              <a:t>8/13/2018</a:t>
            </a:fld>
            <a:endParaRPr lang="en-US"/>
          </a:p>
        </p:txBody>
      </p:sp>
      <p:sp>
        <p:nvSpPr>
          <p:cNvPr id="4" name="Footer Placeholder 3">
            <a:extLst>
              <a:ext uri="{FF2B5EF4-FFF2-40B4-BE49-F238E27FC236}">
                <a16:creationId xmlns:a16="http://schemas.microsoft.com/office/drawing/2014/main" id="{206FF750-5396-4193-936B-4FE7DE6672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D4A795-7323-4FDF-8077-6687EC54E30B}"/>
              </a:ext>
            </a:extLst>
          </p:cNvPr>
          <p:cNvSpPr>
            <a:spLocks noGrp="1"/>
          </p:cNvSpPr>
          <p:nvPr>
            <p:ph type="sldNum" sz="quarter" idx="12"/>
          </p:nvPr>
        </p:nvSpPr>
        <p:spPr/>
        <p:txBody>
          <a:bodyPr/>
          <a:lstStyle/>
          <a:p>
            <a:fld id="{C4BA6FFD-7D89-4194-829C-000844F6168B}" type="slidenum">
              <a:rPr lang="en-US" smtClean="0"/>
              <a:t>‹#›</a:t>
            </a:fld>
            <a:endParaRPr lang="en-US"/>
          </a:p>
        </p:txBody>
      </p:sp>
    </p:spTree>
    <p:extLst>
      <p:ext uri="{BB962C8B-B14F-4D97-AF65-F5344CB8AC3E}">
        <p14:creationId xmlns:p14="http://schemas.microsoft.com/office/powerpoint/2010/main" val="19984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8AF3-9E57-4838-B4A8-9A55D637FCB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338A4A6-344B-4FDD-B937-2AD1C67298E9}"/>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8C4FB-8C9B-4BD2-A400-E950E222ED5E}"/>
              </a:ext>
            </a:extLst>
          </p:cNvPr>
          <p:cNvSpPr>
            <a:spLocks noGrp="1"/>
          </p:cNvSpPr>
          <p:nvPr>
            <p:ph type="dt" sz="half" idx="10"/>
          </p:nvPr>
        </p:nvSpPr>
        <p:spPr/>
        <p:txBody>
          <a:bodyPr/>
          <a:lstStyle/>
          <a:p>
            <a:fld id="{F95421AD-85A9-48B7-BC30-755051023F98}" type="datetimeFigureOut">
              <a:rPr lang="en-US" smtClean="0"/>
              <a:t>8/13/2018</a:t>
            </a:fld>
            <a:endParaRPr lang="en-US"/>
          </a:p>
        </p:txBody>
      </p:sp>
      <p:sp>
        <p:nvSpPr>
          <p:cNvPr id="5" name="Footer Placeholder 4">
            <a:extLst>
              <a:ext uri="{FF2B5EF4-FFF2-40B4-BE49-F238E27FC236}">
                <a16:creationId xmlns:a16="http://schemas.microsoft.com/office/drawing/2014/main" id="{43A41E6E-0812-4495-A26C-E55BB5AA1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F009C-CB8E-4F38-9922-FB151F16E3F7}"/>
              </a:ext>
            </a:extLst>
          </p:cNvPr>
          <p:cNvSpPr>
            <a:spLocks noGrp="1"/>
          </p:cNvSpPr>
          <p:nvPr>
            <p:ph type="sldNum" sz="quarter" idx="12"/>
          </p:nvPr>
        </p:nvSpPr>
        <p:spPr/>
        <p:txBody>
          <a:bodyPr/>
          <a:lstStyle/>
          <a:p>
            <a:fld id="{C4BA6FFD-7D89-4194-829C-000844F6168B}" type="slidenum">
              <a:rPr lang="en-US" smtClean="0"/>
              <a:t>‹#›</a:t>
            </a:fld>
            <a:endParaRPr lang="en-US"/>
          </a:p>
        </p:txBody>
      </p:sp>
    </p:spTree>
    <p:extLst>
      <p:ext uri="{BB962C8B-B14F-4D97-AF65-F5344CB8AC3E}">
        <p14:creationId xmlns:p14="http://schemas.microsoft.com/office/powerpoint/2010/main" val="1691129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B341-3E85-4D94-ADF0-CC57BACFF4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9CC7B0-1000-4FAB-A0CC-B5C12875AE97}"/>
              </a:ext>
            </a:extLst>
          </p:cNvPr>
          <p:cNvSpPr>
            <a:spLocks noGrp="1"/>
          </p:cNvSpPr>
          <p:nvPr>
            <p:ph type="dt" sz="half" idx="10"/>
          </p:nvPr>
        </p:nvSpPr>
        <p:spPr/>
        <p:txBody>
          <a:bodyPr/>
          <a:lstStyle/>
          <a:p>
            <a:fld id="{F95421AD-85A9-48B7-BC30-755051023F98}" type="datetimeFigureOut">
              <a:rPr lang="en-US" smtClean="0"/>
              <a:t>8/13/2018</a:t>
            </a:fld>
            <a:endParaRPr lang="en-US"/>
          </a:p>
        </p:txBody>
      </p:sp>
      <p:sp>
        <p:nvSpPr>
          <p:cNvPr id="4" name="Footer Placeholder 3">
            <a:extLst>
              <a:ext uri="{FF2B5EF4-FFF2-40B4-BE49-F238E27FC236}">
                <a16:creationId xmlns:a16="http://schemas.microsoft.com/office/drawing/2014/main" id="{710B5200-ACB1-49DC-AB9B-A7DAD3D9E6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F156BC-C73E-46C5-B75B-BB7948962FE3}"/>
              </a:ext>
            </a:extLst>
          </p:cNvPr>
          <p:cNvSpPr>
            <a:spLocks noGrp="1"/>
          </p:cNvSpPr>
          <p:nvPr>
            <p:ph type="sldNum" sz="quarter" idx="12"/>
          </p:nvPr>
        </p:nvSpPr>
        <p:spPr/>
        <p:txBody>
          <a:bodyPr/>
          <a:lstStyle/>
          <a:p>
            <a:fld id="{C4BA6FFD-7D89-4194-829C-000844F6168B}" type="slidenum">
              <a:rPr lang="en-US" smtClean="0"/>
              <a:t>‹#›</a:t>
            </a:fld>
            <a:endParaRPr lang="en-US"/>
          </a:p>
        </p:txBody>
      </p:sp>
    </p:spTree>
    <p:extLst>
      <p:ext uri="{BB962C8B-B14F-4D97-AF65-F5344CB8AC3E}">
        <p14:creationId xmlns:p14="http://schemas.microsoft.com/office/powerpoint/2010/main" val="1261511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FE641E-EF25-4D8E-84B5-077C2E94779F}" type="datetimeFigureOut">
              <a:rPr lang="en-US" smtClean="0"/>
              <a:t>8/13/2018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C5BA5E-B7DD-45EF-AFD2-7471237E78F7}" type="slidenum">
              <a:rPr lang="en-US" smtClean="0"/>
              <a:t>‹#›</a:t>
            </a:fld>
            <a:endParaRPr lang="en-US"/>
          </a:p>
        </p:txBody>
      </p:sp>
    </p:spTree>
    <p:extLst>
      <p:ext uri="{BB962C8B-B14F-4D97-AF65-F5344CB8AC3E}">
        <p14:creationId xmlns:p14="http://schemas.microsoft.com/office/powerpoint/2010/main" val="30444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746B4C-4A87-4C92-AAB0-073845556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9AEC66-2682-41D6-995E-D77656B11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A8617-541D-430F-8B41-BBB8D824EF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421AD-85A9-48B7-BC30-755051023F98}" type="datetimeFigureOut">
              <a:rPr lang="en-US" smtClean="0"/>
              <a:t>8/13/2018</a:t>
            </a:fld>
            <a:endParaRPr lang="en-US"/>
          </a:p>
        </p:txBody>
      </p:sp>
      <p:sp>
        <p:nvSpPr>
          <p:cNvPr id="5" name="Footer Placeholder 4">
            <a:extLst>
              <a:ext uri="{FF2B5EF4-FFF2-40B4-BE49-F238E27FC236}">
                <a16:creationId xmlns:a16="http://schemas.microsoft.com/office/drawing/2014/main" id="{0DBFB7BD-74F9-45D1-A1AD-A92DD27340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EFBE22-E37C-438A-B919-8BC3EA1D48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A6FFD-7D89-4194-829C-000844F6168B}" type="slidenum">
              <a:rPr lang="en-US" smtClean="0"/>
              <a:t>‹#›</a:t>
            </a:fld>
            <a:endParaRPr lang="en-US"/>
          </a:p>
        </p:txBody>
      </p:sp>
    </p:spTree>
    <p:extLst>
      <p:ext uri="{BB962C8B-B14F-4D97-AF65-F5344CB8AC3E}">
        <p14:creationId xmlns:p14="http://schemas.microsoft.com/office/powerpoint/2010/main" val="2090522656"/>
      </p:ext>
    </p:extLst>
  </p:cSld>
  <p:clrMap bg1="lt1" tx1="dk1" bg2="lt2" tx2="dk2" accent1="accent1" accent2="accent2" accent3="accent3" accent4="accent4" accent5="accent5" accent6="accent6" hlink="hlink" folHlink="folHlink"/>
  <p:sldLayoutIdLst>
    <p:sldLayoutId id="2147483652" r:id="rId1"/>
    <p:sldLayoutId id="2147483649" r:id="rId2"/>
    <p:sldLayoutId id="2147483650" r:id="rId3"/>
    <p:sldLayoutId id="2147483651"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amp;A_HiddenCharts" hidden="1">
            <a:extLst>
              <a:ext uri="{FF2B5EF4-FFF2-40B4-BE49-F238E27FC236}">
                <a16:creationId xmlns:a16="http://schemas.microsoft.com/office/drawing/2014/main" id="{E8746E57-0600-44CD-BA3D-FDB3C927F126}"/>
              </a:ext>
            </a:extLst>
          </p:cNvPr>
          <p:cNvGraphicFramePr/>
          <p:nvPr>
            <p:extLst>
              <p:ext uri="{D42A27DB-BD31-4B8C-83A1-F6EECF244321}">
                <p14:modId xmlns:p14="http://schemas.microsoft.com/office/powerpoint/2010/main" val="3473097867"/>
              </p:ext>
            </p:extLst>
          </p:nvPr>
        </p:nvGraphicFramePr>
        <p:xfrm>
          <a:off x="0" y="0"/>
          <a:ext cx="1270000" cy="127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894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3D16EA-D228-413C-B479-92A78018E666}"/>
              </a:ext>
            </a:extLst>
          </p:cNvPr>
          <p:cNvSpPr>
            <a:spLocks noGrp="1"/>
          </p:cNvSpPr>
          <p:nvPr>
            <p:ph type="title"/>
          </p:nvPr>
        </p:nvSpPr>
        <p:spPr>
          <a:xfrm>
            <a:off x="4384039" y="365125"/>
            <a:ext cx="7164493" cy="1325563"/>
          </a:xfrm>
        </p:spPr>
        <p:txBody>
          <a:bodyPr vert="horz" lIns="91440" tIns="45720" rIns="91440" bIns="45720" rtlCol="0" anchor="ctr">
            <a:normAutofit/>
          </a:bodyPr>
          <a:lstStyle/>
          <a:p>
            <a:r>
              <a:rPr lang="en-US" kern="1200">
                <a:solidFill>
                  <a:schemeClr val="tx1"/>
                </a:solidFill>
                <a:latin typeface="+mj-lt"/>
                <a:ea typeface="+mj-ea"/>
                <a:cs typeface="+mj-cs"/>
              </a:rPr>
              <a:t>NIGP Program Scheduling</a:t>
            </a:r>
          </a:p>
        </p:txBody>
      </p:sp>
      <p:pic>
        <p:nvPicPr>
          <p:cNvPr id="14" name="Graphic 13" descr="Daily Calendar">
            <a:extLst>
              <a:ext uri="{FF2B5EF4-FFF2-40B4-BE49-F238E27FC236}">
                <a16:creationId xmlns:a16="http://schemas.microsoft.com/office/drawing/2014/main" id="{57778C16-009D-4E95-B702-02105FB08A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060" y="1715781"/>
            <a:ext cx="3425957" cy="3425957"/>
          </a:xfrm>
          <a:prstGeom prst="rect">
            <a:avLst/>
          </a:prstGeom>
        </p:spPr>
      </p:pic>
      <p:sp>
        <p:nvSpPr>
          <p:cNvPr id="3" name="Content Placeholder 2">
            <a:extLst>
              <a:ext uri="{FF2B5EF4-FFF2-40B4-BE49-F238E27FC236}">
                <a16:creationId xmlns:a16="http://schemas.microsoft.com/office/drawing/2014/main" id="{5980D652-49E7-4A1A-9043-E9CF7A9AA41F}"/>
              </a:ext>
            </a:extLst>
          </p:cNvPr>
          <p:cNvSpPr>
            <a:spLocks noGrp="1"/>
          </p:cNvSpPr>
          <p:nvPr>
            <p:ph idx="4294967295"/>
          </p:nvPr>
        </p:nvSpPr>
        <p:spPr>
          <a:xfrm>
            <a:off x="4387515" y="2022601"/>
            <a:ext cx="7161017" cy="4154361"/>
          </a:xfrm>
        </p:spPr>
        <p:txBody>
          <a:bodyPr vert="horz" lIns="91440" tIns="45720" rIns="91440" bIns="45720" rtlCol="0">
            <a:normAutofit/>
          </a:bodyPr>
          <a:lstStyle/>
          <a:p>
            <a:r>
              <a:rPr lang="en-US" sz="2000"/>
              <a:t>Scheduling of NIGP classes</a:t>
            </a:r>
          </a:p>
          <a:p>
            <a:endParaRPr lang="en-US" sz="2000"/>
          </a:p>
        </p:txBody>
      </p:sp>
    </p:spTree>
    <p:extLst>
      <p:ext uri="{BB962C8B-B14F-4D97-AF65-F5344CB8AC3E}">
        <p14:creationId xmlns:p14="http://schemas.microsoft.com/office/powerpoint/2010/main" val="403048270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3C3C5-1485-409D-A8BA-822C4BF45613}"/>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a:t>NIGP Higher Ed Connection</a:t>
            </a:r>
          </a:p>
        </p:txBody>
      </p:sp>
      <p:pic>
        <p:nvPicPr>
          <p:cNvPr id="4" name="Picture 3">
            <a:extLst>
              <a:ext uri="{FF2B5EF4-FFF2-40B4-BE49-F238E27FC236}">
                <a16:creationId xmlns:a16="http://schemas.microsoft.com/office/drawing/2014/main" id="{1D18E886-E19B-42DC-B59D-04A8CD512AB2}"/>
              </a:ext>
            </a:extLst>
          </p:cNvPr>
          <p:cNvPicPr>
            <a:picLocks noChangeAspect="1"/>
          </p:cNvPicPr>
          <p:nvPr/>
        </p:nvPicPr>
        <p:blipFill rotWithShape="1">
          <a:blip r:embed="rId3"/>
          <a:srcRect r="1" b="6189"/>
          <a:stretch/>
        </p:blipFill>
        <p:spPr>
          <a:xfrm>
            <a:off x="640080" y="640080"/>
            <a:ext cx="10911840" cy="4836795"/>
          </a:xfrm>
          <a:prstGeom prst="rect">
            <a:avLst/>
          </a:prstGeom>
          <a:ln w="19050">
            <a:solidFill>
              <a:schemeClr val="tx1"/>
            </a:solidFill>
            <a:miter lim="800000"/>
          </a:ln>
        </p:spPr>
      </p:pic>
      <p:sp>
        <p:nvSpPr>
          <p:cNvPr id="3" name="AutoShape 4" descr="Image result for norwich university and nigp">
            <a:extLst>
              <a:ext uri="{FF2B5EF4-FFF2-40B4-BE49-F238E27FC236}">
                <a16:creationId xmlns:a16="http://schemas.microsoft.com/office/drawing/2014/main" id="{582F8BD8-58C9-46C0-A76F-0C301FEB78B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9298456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1D27126-CC12-452A-8116-9AF832755DB4}"/>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Professional Development Challenge</a:t>
            </a:r>
          </a:p>
        </p:txBody>
      </p:sp>
      <p:pic>
        <p:nvPicPr>
          <p:cNvPr id="1026" name="Picture 2" descr="Image result for higher ed wall">
            <a:extLst>
              <a:ext uri="{FF2B5EF4-FFF2-40B4-BE49-F238E27FC236}">
                <a16:creationId xmlns:a16="http://schemas.microsoft.com/office/drawing/2014/main" id="{B4010517-E5EB-49C4-BA45-5595DB267C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078"/>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3"/>
          <p:cNvSpPr txBox="1">
            <a:spLocks/>
          </p:cNvSpPr>
          <p:nvPr/>
        </p:nvSpPr>
        <p:spPr>
          <a:xfrm>
            <a:off x="8029319" y="917725"/>
            <a:ext cx="3424739"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FFFF"/>
                </a:solidFill>
              </a:rPr>
              <a:t>An Impenetrable Wall </a:t>
            </a:r>
          </a:p>
          <a:p>
            <a:r>
              <a:rPr lang="en-US" dirty="0">
                <a:solidFill>
                  <a:srgbClr val="FFFFFF"/>
                </a:solidFill>
              </a:rPr>
              <a:t>Training Organizations vs Higher Education</a:t>
            </a:r>
          </a:p>
          <a:p>
            <a:r>
              <a:rPr lang="en-US" dirty="0">
                <a:solidFill>
                  <a:srgbClr val="FFFFFF"/>
                </a:solidFill>
              </a:rPr>
              <a:t>Past models don’t serve the profession or students</a:t>
            </a:r>
          </a:p>
        </p:txBody>
      </p:sp>
      <p:sp>
        <p:nvSpPr>
          <p:cNvPr id="9" name="Title 1"/>
          <p:cNvSpPr txBox="1">
            <a:spLocks/>
          </p:cNvSpPr>
          <p:nvPr/>
        </p:nvSpPr>
        <p:spPr>
          <a:xfrm>
            <a:off x="1981200" y="274638"/>
            <a:ext cx="8229600" cy="11430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2795850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9" name="Rectangle 146">
            <a:extLst>
              <a:ext uri="{FF2B5EF4-FFF2-40B4-BE49-F238E27FC236}">
                <a16:creationId xmlns:a16="http://schemas.microsoft.com/office/drawing/2014/main" id="{F0618178-4B5C-46A4-9E68-052C31FA6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A714C18A-7829-42E5-9C12-D6D53F908A60}"/>
              </a:ext>
            </a:extLst>
          </p:cNvPr>
          <p:cNvSpPr txBox="1">
            <a:spLocks/>
          </p:cNvSpPr>
          <p:nvPr/>
        </p:nvSpPr>
        <p:spPr>
          <a:xfrm>
            <a:off x="5021821" y="3812954"/>
            <a:ext cx="6465287" cy="15160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a:solidFill>
                  <a:srgbClr val="FFFFFF"/>
                </a:solidFill>
              </a:rPr>
              <a:t>Multiple Pathways to Lifelong Learning</a:t>
            </a:r>
          </a:p>
        </p:txBody>
      </p:sp>
      <p:pic>
        <p:nvPicPr>
          <p:cNvPr id="2054" name="Picture 6" descr="Image result for finding your path">
            <a:extLst>
              <a:ext uri="{FF2B5EF4-FFF2-40B4-BE49-F238E27FC236}">
                <a16:creationId xmlns:a16="http://schemas.microsoft.com/office/drawing/2014/main" id="{1631ECA6-86B2-4068-BFBB-C445DF2B4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60" r="-1" b="19262"/>
          <a:stretch/>
        </p:blipFill>
        <p:spPr bwMode="auto">
          <a:xfrm>
            <a:off x="317635" y="368213"/>
            <a:ext cx="4160452" cy="287366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education badges">
            <a:extLst>
              <a:ext uri="{FF2B5EF4-FFF2-40B4-BE49-F238E27FC236}">
                <a16:creationId xmlns:a16="http://schemas.microsoft.com/office/drawing/2014/main" id="{3DFB347A-92DB-49EE-892B-8F79F46AE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796" y="280175"/>
            <a:ext cx="1579298" cy="30081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degree">
            <a:extLst>
              <a:ext uri="{FF2B5EF4-FFF2-40B4-BE49-F238E27FC236}">
                <a16:creationId xmlns:a16="http://schemas.microsoft.com/office/drawing/2014/main" id="{F9D97D06-B559-4146-931E-5590A627C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4805" y="365433"/>
            <a:ext cx="4308687" cy="2876048"/>
          </a:xfrm>
          <a:prstGeom prst="rect">
            <a:avLst/>
          </a:prstGeom>
          <a:noFill/>
          <a:extLst>
            <a:ext uri="{909E8E84-426E-40DD-AFC4-6F175D3DCCD1}">
              <a14:hiddenFill xmlns:a14="http://schemas.microsoft.com/office/drawing/2010/main">
                <a:solidFill>
                  <a:srgbClr val="FFFFFF"/>
                </a:solidFill>
              </a14:hiddenFill>
            </a:ext>
          </a:extLst>
        </p:spPr>
      </p:pic>
      <p:cxnSp>
        <p:nvCxnSpPr>
          <p:cNvPr id="2070" name="Straight Connector 148">
            <a:extLst>
              <a:ext uri="{FF2B5EF4-FFF2-40B4-BE49-F238E27FC236}">
                <a16:creationId xmlns:a16="http://schemas.microsoft.com/office/drawing/2014/main" id="{936FD40B-09C1-46D7-9E32-CC9BD7629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8" name="Picture 10" descr="Image result for certification">
            <a:extLst>
              <a:ext uri="{FF2B5EF4-FFF2-40B4-BE49-F238E27FC236}">
                <a16:creationId xmlns:a16="http://schemas.microsoft.com/office/drawing/2014/main" id="{83B5865B-8ECD-4621-8E35-7AD2CCF6F5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709" y="3509963"/>
            <a:ext cx="3026303" cy="302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067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B1CFA5-4074-47B5-A307-4BF6DFD401BC}"/>
              </a:ext>
            </a:extLst>
          </p:cNvPr>
          <p:cNvSpPr>
            <a:spLocks noGrp="1"/>
          </p:cNvSpPr>
          <p:nvPr>
            <p:ph type="title"/>
          </p:nvPr>
        </p:nvSpPr>
        <p:spPr>
          <a:xfrm>
            <a:off x="6053668" y="803325"/>
            <a:ext cx="5314536" cy="1325563"/>
          </a:xfrm>
        </p:spPr>
        <p:txBody>
          <a:bodyPr vert="horz" lIns="91440" tIns="45720" rIns="91440" bIns="45720" rtlCol="0" anchor="ctr">
            <a:normAutofit/>
          </a:bodyPr>
          <a:lstStyle/>
          <a:p>
            <a:r>
              <a:rPr lang="en-US" sz="4100" kern="1200" dirty="0">
                <a:solidFill>
                  <a:schemeClr val="tx1"/>
                </a:solidFill>
                <a:latin typeface="+mj-lt"/>
                <a:ea typeface="+mj-ea"/>
                <a:cs typeface="+mj-cs"/>
              </a:rPr>
              <a:t>Mid-career Professional: Learning Challenges</a:t>
            </a:r>
          </a:p>
        </p:txBody>
      </p:sp>
      <p:sp>
        <p:nvSpPr>
          <p:cNvPr id="71" name="Freeform: Shape 70">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result for balancing work and education">
            <a:extLst>
              <a:ext uri="{FF2B5EF4-FFF2-40B4-BE49-F238E27FC236}">
                <a16:creationId xmlns:a16="http://schemas.microsoft.com/office/drawing/2014/main" id="{177918CB-2046-432E-B0E2-6402428335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20" r="7885" b="-1"/>
          <a:stretch/>
        </p:blipFill>
        <p:spPr bwMode="auto">
          <a:xfrm>
            <a:off x="321733" y="468048"/>
            <a:ext cx="3835488" cy="398566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txBox="1">
            <a:spLocks/>
          </p:cNvSpPr>
          <p:nvPr/>
        </p:nvSpPr>
        <p:spPr>
          <a:xfrm>
            <a:off x="6053667" y="2279018"/>
            <a:ext cx="5314543" cy="33759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Work and professional responsibilities</a:t>
            </a:r>
          </a:p>
          <a:p>
            <a:r>
              <a:rPr lang="en-US" dirty="0"/>
              <a:t>Multiple competing priorities</a:t>
            </a:r>
          </a:p>
          <a:p>
            <a:r>
              <a:rPr lang="en-US" dirty="0"/>
              <a:t>Training Requirements</a:t>
            </a:r>
          </a:p>
          <a:p>
            <a:r>
              <a:rPr lang="en-US" dirty="0"/>
              <a:t>Educational Desires</a:t>
            </a:r>
          </a:p>
        </p:txBody>
      </p:sp>
      <p:sp>
        <p:nvSpPr>
          <p:cNvPr id="2" name="Title 1"/>
          <p:cNvSpPr txBox="1">
            <a:spLocks/>
          </p:cNvSpPr>
          <p:nvPr/>
        </p:nvSpPr>
        <p:spPr>
          <a:xfrm>
            <a:off x="1981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50788602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917ED3-A0DC-4070-9933-BF7E78DEE6FB}"/>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sz="4100"/>
              <a:t>Credit for Worthy Learning Opportunities</a:t>
            </a:r>
          </a:p>
        </p:txBody>
      </p:sp>
      <p:sp>
        <p:nvSpPr>
          <p:cNvPr id="3" name="Content Placeholder 2"/>
          <p:cNvSpPr txBox="1">
            <a:spLocks/>
          </p:cNvSpPr>
          <p:nvPr/>
        </p:nvSpPr>
        <p:spPr>
          <a:xfrm>
            <a:off x="762000" y="2279018"/>
            <a:ext cx="5314543" cy="33759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Excellent learning opportunities already out there</a:t>
            </a:r>
          </a:p>
          <a:p>
            <a:r>
              <a:rPr lang="en-US" sz="2400" dirty="0"/>
              <a:t>NIGP is a leader in quality professional training resources</a:t>
            </a:r>
          </a:p>
          <a:p>
            <a:r>
              <a:rPr lang="en-US" sz="2400" dirty="0"/>
              <a:t>Academic review of training to apply credit</a:t>
            </a:r>
          </a:p>
          <a:p>
            <a:r>
              <a:rPr lang="en-US" sz="2400" b="1" dirty="0"/>
              <a:t>Competencies</a:t>
            </a:r>
            <a:r>
              <a:rPr lang="en-US" sz="2400" dirty="0"/>
              <a:t>, not time</a:t>
            </a:r>
          </a:p>
        </p:txBody>
      </p:sp>
      <p:sp>
        <p:nvSpPr>
          <p:cNvPr id="192" name="Freeform: Shape 19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Image result for never stop learning">
            <a:extLst>
              <a:ext uri="{FF2B5EF4-FFF2-40B4-BE49-F238E27FC236}">
                <a16:creationId xmlns:a16="http://schemas.microsoft.com/office/drawing/2014/main" id="{EDBD6174-644A-463B-88DF-B80B6E001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97" r="772" b="-2"/>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981200" y="274638"/>
            <a:ext cx="82296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27202125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B5753F-AE2A-470B-A11C-A33C983CB02B}"/>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sz="3700" kern="1200" dirty="0">
                <a:solidFill>
                  <a:schemeClr val="tx1"/>
                </a:solidFill>
                <a:latin typeface="+mj-lt"/>
                <a:ea typeface="+mj-ea"/>
                <a:cs typeface="+mj-cs"/>
              </a:rPr>
              <a:t>Academic Credit for NIGP Education </a:t>
            </a:r>
          </a:p>
        </p:txBody>
      </p:sp>
      <p:sp>
        <p:nvSpPr>
          <p:cNvPr id="135" name="Freeform: Shape 134">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35CE71C6-E82A-4496-BAD3-08BED728A978}"/>
              </a:ext>
            </a:extLst>
          </p:cNvPr>
          <p:cNvSpPr txBox="1"/>
          <p:nvPr/>
        </p:nvSpPr>
        <p:spPr>
          <a:xfrm>
            <a:off x="110360" y="1690689"/>
            <a:ext cx="4331012" cy="5009656"/>
          </a:xfrm>
          <a:prstGeom prst="rect">
            <a:avLst/>
          </a:prstGeom>
        </p:spPr>
        <p:txBody>
          <a:bodyPr vert="horz" lIns="91440" tIns="45720" rIns="91440" bIns="45720" rtlCol="0" anchor="ctr">
            <a:normAutofit lnSpcReduction="10000"/>
          </a:bodyPr>
          <a:lstStyle/>
          <a:p>
            <a:pPr>
              <a:lnSpc>
                <a:spcPct val="90000"/>
              </a:lnSpc>
              <a:spcAft>
                <a:spcPts val="600"/>
              </a:spcAft>
            </a:pPr>
            <a:endParaRPr lang="en-US" sz="2400" b="1" dirty="0">
              <a:solidFill>
                <a:srgbClr val="FFFFFF"/>
              </a:solidFill>
            </a:endParaRPr>
          </a:p>
          <a:p>
            <a:pPr>
              <a:lnSpc>
                <a:spcPct val="90000"/>
              </a:lnSpc>
              <a:spcAft>
                <a:spcPts val="600"/>
              </a:spcAft>
            </a:pPr>
            <a:r>
              <a:rPr lang="en-US" sz="2400" b="1" dirty="0">
                <a:solidFill>
                  <a:srgbClr val="FFFFFF"/>
                </a:solidFill>
              </a:rPr>
              <a:t>Undergraduate Credit</a:t>
            </a:r>
          </a:p>
          <a:p>
            <a:pPr marL="285750" indent="-228600">
              <a:lnSpc>
                <a:spcPct val="90000"/>
              </a:lnSpc>
              <a:spcAft>
                <a:spcPts val="600"/>
              </a:spcAft>
              <a:buFont typeface="Arial" panose="020B0604020202020204" pitchFamily="34" charset="0"/>
              <a:buChar char="•"/>
            </a:pPr>
            <a:r>
              <a:rPr lang="en-US" sz="2400" dirty="0">
                <a:solidFill>
                  <a:srgbClr val="FFFFFF"/>
                </a:solidFill>
              </a:rPr>
              <a:t>Norwich review of NIGP training and BOK</a:t>
            </a:r>
          </a:p>
          <a:p>
            <a:pPr marL="285750" indent="-228600">
              <a:lnSpc>
                <a:spcPct val="90000"/>
              </a:lnSpc>
              <a:spcAft>
                <a:spcPts val="600"/>
              </a:spcAft>
              <a:buFont typeface="Arial" panose="020B0604020202020204" pitchFamily="34" charset="0"/>
              <a:buChar char="•"/>
            </a:pPr>
            <a:r>
              <a:rPr lang="en-US" sz="2400" dirty="0">
                <a:solidFill>
                  <a:srgbClr val="FFFFFF"/>
                </a:solidFill>
              </a:rPr>
              <a:t>CPPB &amp; CPPO</a:t>
            </a:r>
          </a:p>
          <a:p>
            <a:pPr marL="285750" indent="-228600">
              <a:lnSpc>
                <a:spcPct val="90000"/>
              </a:lnSpc>
              <a:spcAft>
                <a:spcPts val="600"/>
              </a:spcAft>
              <a:buFont typeface="Arial" panose="020B0604020202020204" pitchFamily="34" charset="0"/>
              <a:buChar char="•"/>
            </a:pPr>
            <a:r>
              <a:rPr lang="en-US" sz="2400" dirty="0">
                <a:solidFill>
                  <a:srgbClr val="FFFFFF"/>
                </a:solidFill>
              </a:rPr>
              <a:t>12 undergraduate credits</a:t>
            </a:r>
          </a:p>
          <a:p>
            <a:pPr marL="285750" indent="-228600">
              <a:lnSpc>
                <a:spcPct val="90000"/>
              </a:lnSpc>
              <a:spcAft>
                <a:spcPts val="600"/>
              </a:spcAft>
              <a:buFont typeface="Arial" panose="020B0604020202020204" pitchFamily="34" charset="0"/>
              <a:buChar char="•"/>
            </a:pPr>
            <a:endParaRPr lang="en-US" sz="2400" dirty="0">
              <a:solidFill>
                <a:srgbClr val="FFFFFF"/>
              </a:solidFill>
            </a:endParaRPr>
          </a:p>
          <a:p>
            <a:pPr>
              <a:lnSpc>
                <a:spcPct val="90000"/>
              </a:lnSpc>
              <a:spcAft>
                <a:spcPts val="600"/>
              </a:spcAft>
            </a:pPr>
            <a:r>
              <a:rPr lang="en-US" sz="2400" b="1" dirty="0">
                <a:solidFill>
                  <a:srgbClr val="FFFFFF"/>
                </a:solidFill>
              </a:rPr>
              <a:t>Master’s / Graduate Credit</a:t>
            </a:r>
          </a:p>
          <a:p>
            <a:pPr marL="285750" indent="-228600">
              <a:lnSpc>
                <a:spcPct val="90000"/>
              </a:lnSpc>
              <a:spcAft>
                <a:spcPts val="600"/>
              </a:spcAft>
              <a:buFont typeface="Arial" panose="020B0604020202020204" pitchFamily="34" charset="0"/>
              <a:buChar char="•"/>
            </a:pPr>
            <a:r>
              <a:rPr lang="en-US" sz="2400" dirty="0">
                <a:solidFill>
                  <a:srgbClr val="FFFFFF"/>
                </a:solidFill>
              </a:rPr>
              <a:t>Master of Public Administration</a:t>
            </a:r>
          </a:p>
          <a:p>
            <a:pPr marL="285750" indent="-228600">
              <a:lnSpc>
                <a:spcPct val="90000"/>
              </a:lnSpc>
              <a:spcAft>
                <a:spcPts val="600"/>
              </a:spcAft>
              <a:buFont typeface="Arial" panose="020B0604020202020204" pitchFamily="34" charset="0"/>
              <a:buChar char="•"/>
            </a:pPr>
            <a:r>
              <a:rPr lang="en-US" sz="2400" dirty="0">
                <a:solidFill>
                  <a:srgbClr val="FFFFFF"/>
                </a:solidFill>
              </a:rPr>
              <a:t>Public Procurement Concentration</a:t>
            </a:r>
          </a:p>
          <a:p>
            <a:pPr marL="285750" indent="-228600">
              <a:lnSpc>
                <a:spcPct val="90000"/>
              </a:lnSpc>
              <a:spcAft>
                <a:spcPts val="600"/>
              </a:spcAft>
              <a:buFont typeface="Arial" panose="020B0604020202020204" pitchFamily="34" charset="0"/>
              <a:buChar char="•"/>
            </a:pPr>
            <a:r>
              <a:rPr lang="en-US" sz="2400" dirty="0">
                <a:solidFill>
                  <a:srgbClr val="FFFFFF"/>
                </a:solidFill>
              </a:rPr>
              <a:t>6 graduate level credits</a:t>
            </a:r>
          </a:p>
          <a:p>
            <a:pPr indent="-228600">
              <a:lnSpc>
                <a:spcPct val="90000"/>
              </a:lnSpc>
              <a:spcAft>
                <a:spcPts val="600"/>
              </a:spcAft>
              <a:buFont typeface="Arial" panose="020B0604020202020204" pitchFamily="34" charset="0"/>
              <a:buChar char="•"/>
            </a:pPr>
            <a:endParaRPr lang="en-US" sz="1700" dirty="0">
              <a:solidFill>
                <a:srgbClr val="FFFFFF"/>
              </a:solidFill>
            </a:endParaRPr>
          </a:p>
          <a:p>
            <a:pPr indent="-228600">
              <a:lnSpc>
                <a:spcPct val="90000"/>
              </a:lnSpc>
              <a:spcAft>
                <a:spcPts val="600"/>
              </a:spcAft>
              <a:buFont typeface="Arial" panose="020B0604020202020204" pitchFamily="34" charset="0"/>
              <a:buChar char="•"/>
            </a:pPr>
            <a:endParaRPr lang="en-US" sz="1700" dirty="0">
              <a:solidFill>
                <a:srgbClr val="FFFFFF"/>
              </a:solidFill>
            </a:endParaRPr>
          </a:p>
        </p:txBody>
      </p:sp>
      <p:pic>
        <p:nvPicPr>
          <p:cNvPr id="4098" name="Picture 2" descr="Image result for norwich undergraduate online">
            <a:extLst>
              <a:ext uri="{FF2B5EF4-FFF2-40B4-BE49-F238E27FC236}">
                <a16:creationId xmlns:a16="http://schemas.microsoft.com/office/drawing/2014/main" id="{317B19BA-188F-4FF1-B9D9-3BBA2446B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088" y="3561103"/>
            <a:ext cx="5170711" cy="122804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981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4135348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303A0976-7A1E-4BD6-8E1F-56CE3D9CA673}"/>
              </a:ext>
            </a:extLst>
          </p:cNvPr>
          <p:cNvSpPr>
            <a:spLocks noGrp="1"/>
          </p:cNvSpPr>
          <p:nvPr>
            <p:ph type="title"/>
          </p:nvPr>
        </p:nvSpPr>
        <p:spPr>
          <a:xfrm>
            <a:off x="535020" y="685800"/>
            <a:ext cx="2780271" cy="5105400"/>
          </a:xfrm>
        </p:spPr>
        <p:txBody>
          <a:bodyPr vert="horz" lIns="91440" tIns="45720" rIns="91440" bIns="45720" rtlCol="0" anchor="ctr">
            <a:normAutofit/>
          </a:bodyPr>
          <a:lstStyle/>
          <a:p>
            <a:r>
              <a:rPr lang="en-US" sz="4000" dirty="0">
                <a:solidFill>
                  <a:srgbClr val="FFFFFF"/>
                </a:solidFill>
              </a:rPr>
              <a:t>Learning Reimagined- An NIGP Case Study:</a:t>
            </a:r>
            <a:br>
              <a:rPr lang="en-US" sz="4000" dirty="0">
                <a:solidFill>
                  <a:srgbClr val="FFFFFF"/>
                </a:solidFill>
              </a:rPr>
            </a:br>
            <a:br>
              <a:rPr lang="en-US" sz="4000" dirty="0">
                <a:solidFill>
                  <a:srgbClr val="FFFFFF"/>
                </a:solidFill>
              </a:rPr>
            </a:br>
            <a:r>
              <a:rPr lang="en-US" sz="4000" dirty="0">
                <a:solidFill>
                  <a:schemeClr val="bg1"/>
                </a:solidFill>
              </a:rPr>
              <a:t>Developing &amp; Managing RFPs</a:t>
            </a:r>
          </a:p>
        </p:txBody>
      </p:sp>
      <p:graphicFrame>
        <p:nvGraphicFramePr>
          <p:cNvPr id="5" name="Content Placeholder 2">
            <a:extLst>
              <a:ext uri="{FF2B5EF4-FFF2-40B4-BE49-F238E27FC236}">
                <a16:creationId xmlns:a16="http://schemas.microsoft.com/office/drawing/2014/main" id="{638310F5-2CF9-4BDC-A93B-414FF43EE9E4}"/>
              </a:ext>
            </a:extLst>
          </p:cNvPr>
          <p:cNvGraphicFramePr>
            <a:graphicFrameLocks noGrp="1"/>
          </p:cNvGraphicFramePr>
          <p:nvPr>
            <p:ph idx="4294967295"/>
            <p:extLst>
              <p:ext uri="{D42A27DB-BD31-4B8C-83A1-F6EECF244321}">
                <p14:modId xmlns:p14="http://schemas.microsoft.com/office/powerpoint/2010/main" val="8186390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6196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Format Demo">
            <a:hlinkClick r:id="" action="ppaction://media"/>
            <a:extLst>
              <a:ext uri="{FF2B5EF4-FFF2-40B4-BE49-F238E27FC236}">
                <a16:creationId xmlns:a16="http://schemas.microsoft.com/office/drawing/2014/main" id="{020FD574-C4E6-49AB-8470-CDEAB40BE6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7196" y="275371"/>
            <a:ext cx="11217607" cy="6307258"/>
          </a:xfrm>
          <a:prstGeom prst="rect">
            <a:avLst/>
          </a:prstGeom>
        </p:spPr>
      </p:pic>
    </p:spTree>
    <p:extLst>
      <p:ext uri="{BB962C8B-B14F-4D97-AF65-F5344CB8AC3E}">
        <p14:creationId xmlns:p14="http://schemas.microsoft.com/office/powerpoint/2010/main" val="376426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FA0B9-8063-4C7A-90F0-F7B8537F609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Aligning Content</a:t>
            </a:r>
          </a:p>
        </p:txBody>
      </p:sp>
      <p:pic>
        <p:nvPicPr>
          <p:cNvPr id="4" name="Picture 3">
            <a:extLst>
              <a:ext uri="{FF2B5EF4-FFF2-40B4-BE49-F238E27FC236}">
                <a16:creationId xmlns:a16="http://schemas.microsoft.com/office/drawing/2014/main" id="{43A1EF79-501C-4781-A51D-8F216D43244C}"/>
              </a:ext>
            </a:extLst>
          </p:cNvPr>
          <p:cNvPicPr>
            <a:picLocks noChangeAspect="1"/>
          </p:cNvPicPr>
          <p:nvPr/>
        </p:nvPicPr>
        <p:blipFill>
          <a:blip r:embed="rId3"/>
          <a:stretch>
            <a:fillRect/>
          </a:stretch>
        </p:blipFill>
        <p:spPr>
          <a:xfrm>
            <a:off x="1083129" y="1388303"/>
            <a:ext cx="9432471" cy="5282184"/>
          </a:xfrm>
          <a:prstGeom prst="rect">
            <a:avLst/>
          </a:prstGeom>
        </p:spPr>
      </p:pic>
    </p:spTree>
    <p:extLst>
      <p:ext uri="{BB962C8B-B14F-4D97-AF65-F5344CB8AC3E}">
        <p14:creationId xmlns:p14="http://schemas.microsoft.com/office/powerpoint/2010/main" val="3847187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descr="A person smiling for the camera&#10;&#10;Description generated with very high confidence">
            <a:extLst>
              <a:ext uri="{FF2B5EF4-FFF2-40B4-BE49-F238E27FC236}">
                <a16:creationId xmlns:a16="http://schemas.microsoft.com/office/drawing/2014/main" id="{83C45FC3-BD26-4BAA-AC03-9DD4F1D2A799}"/>
              </a:ext>
            </a:extLst>
          </p:cNvPr>
          <p:cNvPicPr>
            <a:picLocks noChangeAspect="1"/>
          </p:cNvPicPr>
          <p:nvPr/>
        </p:nvPicPr>
        <p:blipFill rotWithShape="1">
          <a:blip r:embed="rId3">
            <a:extLst>
              <a:ext uri="{28A0092B-C50C-407E-A947-70E740481C1C}">
                <a14:useLocalDpi xmlns:a14="http://schemas.microsoft.com/office/drawing/2010/main" val="0"/>
              </a:ext>
            </a:extLst>
          </a:blip>
          <a:srcRect l="1370" r="-5" b="-5"/>
          <a:stretch/>
        </p:blipFill>
        <p:spPr>
          <a:xfrm>
            <a:off x="317151" y="488811"/>
            <a:ext cx="2648371" cy="3665742"/>
          </a:xfrm>
          <a:prstGeom prst="rect">
            <a:avLst/>
          </a:prstGeom>
        </p:spPr>
      </p:pic>
      <p:sp>
        <p:nvSpPr>
          <p:cNvPr id="51" name="Rectangle 50">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C915F5-E198-415D-ADD4-A085A35270D0}"/>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Welcome</a:t>
            </a:r>
          </a:p>
        </p:txBody>
      </p:sp>
      <p:pic>
        <p:nvPicPr>
          <p:cNvPr id="4" name="Picture 3" descr="A person wearing a suit and tie&#10;&#10;Description generated with very high confidence">
            <a:extLst>
              <a:ext uri="{FF2B5EF4-FFF2-40B4-BE49-F238E27FC236}">
                <a16:creationId xmlns:a16="http://schemas.microsoft.com/office/drawing/2014/main" id="{7BF6D68E-998D-4B4E-B8C1-50A69862CE43}"/>
              </a:ext>
            </a:extLst>
          </p:cNvPr>
          <p:cNvPicPr>
            <a:picLocks noChangeAspect="1"/>
          </p:cNvPicPr>
          <p:nvPr/>
        </p:nvPicPr>
        <p:blipFill rotWithShape="1">
          <a:blip r:embed="rId4">
            <a:extLst>
              <a:ext uri="{28A0092B-C50C-407E-A947-70E740481C1C}">
                <a14:useLocalDpi xmlns:a14="http://schemas.microsoft.com/office/drawing/2010/main" val="0"/>
              </a:ext>
            </a:extLst>
          </a:blip>
          <a:srcRect l="2079" r="5589" b="-5"/>
          <a:stretch/>
        </p:blipFill>
        <p:spPr>
          <a:xfrm>
            <a:off x="9235709" y="447740"/>
            <a:ext cx="2659472" cy="3681123"/>
          </a:xfrm>
          <a:prstGeom prst="rect">
            <a:avLst/>
          </a:prstGeom>
        </p:spPr>
      </p:pic>
      <p:pic>
        <p:nvPicPr>
          <p:cNvPr id="8" name="Picture 7" descr="A person wearing glasses and looking at the camera&#10;&#10;Description generated with very high confidence">
            <a:extLst>
              <a:ext uri="{FF2B5EF4-FFF2-40B4-BE49-F238E27FC236}">
                <a16:creationId xmlns:a16="http://schemas.microsoft.com/office/drawing/2014/main" id="{352309B7-82A4-462A-96A9-23A3FBA04FCF}"/>
              </a:ext>
            </a:extLst>
          </p:cNvPr>
          <p:cNvPicPr>
            <a:picLocks noChangeAspect="1"/>
          </p:cNvPicPr>
          <p:nvPr/>
        </p:nvPicPr>
        <p:blipFill rotWithShape="1">
          <a:blip r:embed="rId5">
            <a:extLst>
              <a:ext uri="{28A0092B-C50C-407E-A947-70E740481C1C}">
                <a14:useLocalDpi xmlns:a14="http://schemas.microsoft.com/office/drawing/2010/main" val="0"/>
              </a:ext>
            </a:extLst>
          </a:blip>
          <a:srcRect l="243" r="-5" b="-5"/>
          <a:stretch/>
        </p:blipFill>
        <p:spPr>
          <a:xfrm>
            <a:off x="3290143" y="483098"/>
            <a:ext cx="2646677" cy="3646902"/>
          </a:xfrm>
          <a:prstGeom prst="rect">
            <a:avLst/>
          </a:prstGeom>
        </p:spPr>
      </p:pic>
      <p:cxnSp>
        <p:nvCxnSpPr>
          <p:cNvPr id="53" name="Straight Connector 52">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descr="A person smiling for the camera&#10;&#10;Description generated with very high confidence">
            <a:extLst>
              <a:ext uri="{FF2B5EF4-FFF2-40B4-BE49-F238E27FC236}">
                <a16:creationId xmlns:a16="http://schemas.microsoft.com/office/drawing/2014/main" id="{D348774C-E137-4C83-B713-10B6106B5DFE}"/>
              </a:ext>
            </a:extLst>
          </p:cNvPr>
          <p:cNvPicPr>
            <a:picLocks noChangeAspect="1"/>
          </p:cNvPicPr>
          <p:nvPr/>
        </p:nvPicPr>
        <p:blipFill rotWithShape="1">
          <a:blip r:embed="rId6">
            <a:extLst>
              <a:ext uri="{28A0092B-C50C-407E-A947-70E740481C1C}">
                <a14:useLocalDpi xmlns:a14="http://schemas.microsoft.com/office/drawing/2010/main" val="0"/>
              </a:ext>
            </a:extLst>
          </a:blip>
          <a:srcRect l="2310" r="1309" b="-5"/>
          <a:stretch/>
        </p:blipFill>
        <p:spPr>
          <a:xfrm>
            <a:off x="6255182" y="478238"/>
            <a:ext cx="2648372" cy="3651762"/>
          </a:xfrm>
          <a:prstGeom prst="rect">
            <a:avLst/>
          </a:prstGeom>
        </p:spPr>
      </p:pic>
      <p:cxnSp>
        <p:nvCxnSpPr>
          <p:cNvPr id="57" name="Straight Connector 56">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AD1BE6-9C65-4FE3-9F8D-C505A1983B87}"/>
              </a:ext>
            </a:extLst>
          </p:cNvPr>
          <p:cNvSpPr txBox="1"/>
          <p:nvPr/>
        </p:nvSpPr>
        <p:spPr>
          <a:xfrm>
            <a:off x="9251201" y="4154553"/>
            <a:ext cx="2646677" cy="369332"/>
          </a:xfrm>
          <a:prstGeom prst="rect">
            <a:avLst/>
          </a:prstGeom>
          <a:noFill/>
        </p:spPr>
        <p:txBody>
          <a:bodyPr wrap="square" rtlCol="0">
            <a:spAutoFit/>
          </a:bodyPr>
          <a:lstStyle/>
          <a:p>
            <a:pPr algn="ctr"/>
            <a:r>
              <a:rPr lang="en-US" dirty="0"/>
              <a:t>William Clements, Ph. D.</a:t>
            </a:r>
          </a:p>
        </p:txBody>
      </p:sp>
      <p:sp>
        <p:nvSpPr>
          <p:cNvPr id="46" name="TextBox 45">
            <a:extLst>
              <a:ext uri="{FF2B5EF4-FFF2-40B4-BE49-F238E27FC236}">
                <a16:creationId xmlns:a16="http://schemas.microsoft.com/office/drawing/2014/main" id="{10FDC11D-A8A8-47C5-9E1F-55493F2DDAFB}"/>
              </a:ext>
            </a:extLst>
          </p:cNvPr>
          <p:cNvSpPr txBox="1"/>
          <p:nvPr/>
        </p:nvSpPr>
        <p:spPr>
          <a:xfrm>
            <a:off x="3333389" y="4162151"/>
            <a:ext cx="2646677" cy="369332"/>
          </a:xfrm>
          <a:prstGeom prst="rect">
            <a:avLst/>
          </a:prstGeom>
          <a:noFill/>
        </p:spPr>
        <p:txBody>
          <a:bodyPr wrap="square" rtlCol="0">
            <a:spAutoFit/>
          </a:bodyPr>
          <a:lstStyle/>
          <a:p>
            <a:pPr algn="ctr"/>
            <a:r>
              <a:rPr lang="en-US" dirty="0"/>
              <a:t>Todd Slater, Ph. D.</a:t>
            </a:r>
          </a:p>
        </p:txBody>
      </p:sp>
      <p:sp>
        <p:nvSpPr>
          <p:cNvPr id="47" name="TextBox 46">
            <a:extLst>
              <a:ext uri="{FF2B5EF4-FFF2-40B4-BE49-F238E27FC236}">
                <a16:creationId xmlns:a16="http://schemas.microsoft.com/office/drawing/2014/main" id="{3F7DD8E9-8FC8-40A3-A10B-205716312723}"/>
              </a:ext>
            </a:extLst>
          </p:cNvPr>
          <p:cNvSpPr txBox="1"/>
          <p:nvPr/>
        </p:nvSpPr>
        <p:spPr>
          <a:xfrm>
            <a:off x="396107" y="4176837"/>
            <a:ext cx="2646677" cy="369332"/>
          </a:xfrm>
          <a:prstGeom prst="rect">
            <a:avLst/>
          </a:prstGeom>
          <a:noFill/>
        </p:spPr>
        <p:txBody>
          <a:bodyPr wrap="square" rtlCol="0">
            <a:spAutoFit/>
          </a:bodyPr>
          <a:lstStyle/>
          <a:p>
            <a:pPr algn="ctr"/>
            <a:r>
              <a:rPr lang="en-US" dirty="0"/>
              <a:t>Laura Shelters, M. Ed.</a:t>
            </a:r>
          </a:p>
        </p:txBody>
      </p:sp>
      <p:sp>
        <p:nvSpPr>
          <p:cNvPr id="48" name="TextBox 47">
            <a:extLst>
              <a:ext uri="{FF2B5EF4-FFF2-40B4-BE49-F238E27FC236}">
                <a16:creationId xmlns:a16="http://schemas.microsoft.com/office/drawing/2014/main" id="{418F6476-A0CA-412F-873A-DBB54947A4E8}"/>
              </a:ext>
            </a:extLst>
          </p:cNvPr>
          <p:cNvSpPr txBox="1"/>
          <p:nvPr/>
        </p:nvSpPr>
        <p:spPr>
          <a:xfrm>
            <a:off x="6270672" y="4139686"/>
            <a:ext cx="2646677" cy="369332"/>
          </a:xfrm>
          <a:prstGeom prst="rect">
            <a:avLst/>
          </a:prstGeom>
          <a:noFill/>
        </p:spPr>
        <p:txBody>
          <a:bodyPr wrap="square" rtlCol="0">
            <a:spAutoFit/>
          </a:bodyPr>
          <a:lstStyle/>
          <a:p>
            <a:pPr algn="ctr"/>
            <a:r>
              <a:rPr lang="en-US" dirty="0"/>
              <a:t>Carrie Rawn, CEM, CMP</a:t>
            </a:r>
          </a:p>
        </p:txBody>
      </p:sp>
    </p:spTree>
    <p:extLst>
      <p:ext uri="{BB962C8B-B14F-4D97-AF65-F5344CB8AC3E}">
        <p14:creationId xmlns:p14="http://schemas.microsoft.com/office/powerpoint/2010/main" val="633993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BF97706-EAFB-46B1-84BE-2CC0F15D2AA2}"/>
              </a:ext>
            </a:extLst>
          </p:cNvPr>
          <p:cNvSpPr>
            <a:spLocks noGrp="1"/>
          </p:cNvSpPr>
          <p:nvPr>
            <p:ph type="title"/>
          </p:nvPr>
        </p:nvSpPr>
        <p:spPr>
          <a:xfrm>
            <a:off x="527538"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Create Your Learning Journey</a:t>
            </a:r>
          </a:p>
        </p:txBody>
      </p:sp>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B2CCB61-F355-4DD8-A19D-474B9E8936FE}"/>
              </a:ext>
            </a:extLst>
          </p:cNvPr>
          <p:cNvPicPr>
            <a:picLocks noChangeAspect="1"/>
          </p:cNvPicPr>
          <p:nvPr/>
        </p:nvPicPr>
        <p:blipFill>
          <a:blip r:embed="rId3"/>
          <a:stretch>
            <a:fillRect/>
          </a:stretch>
        </p:blipFill>
        <p:spPr>
          <a:xfrm>
            <a:off x="910209" y="2509911"/>
            <a:ext cx="10316483" cy="3997637"/>
          </a:xfrm>
          <a:prstGeom prst="rect">
            <a:avLst/>
          </a:prstGeom>
        </p:spPr>
      </p:pic>
    </p:spTree>
    <p:extLst>
      <p:ext uri="{BB962C8B-B14F-4D97-AF65-F5344CB8AC3E}">
        <p14:creationId xmlns:p14="http://schemas.microsoft.com/office/powerpoint/2010/main" val="3939161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7D169-3176-4D76-BBF9-94970C6E6FD9}"/>
              </a:ext>
            </a:extLst>
          </p:cNvPr>
          <p:cNvPicPr>
            <a:picLocks noChangeAspect="1"/>
          </p:cNvPicPr>
          <p:nvPr/>
        </p:nvPicPr>
        <p:blipFill>
          <a:blip r:embed="rId3"/>
          <a:stretch>
            <a:fillRect/>
          </a:stretch>
        </p:blipFill>
        <p:spPr>
          <a:xfrm>
            <a:off x="0" y="1021745"/>
            <a:ext cx="12192000" cy="481451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DFF5F3E-20D5-49CC-9B31-B9C8CACDB338}"/>
              </a:ext>
            </a:extLst>
          </p:cNvPr>
          <p:cNvPicPr>
            <a:picLocks noChangeAspect="1"/>
          </p:cNvPicPr>
          <p:nvPr/>
        </p:nvPicPr>
        <p:blipFill>
          <a:blip r:embed="rId4"/>
          <a:stretch>
            <a:fillRect/>
          </a:stretch>
        </p:blipFill>
        <p:spPr>
          <a:xfrm>
            <a:off x="99776" y="0"/>
            <a:ext cx="11992448" cy="68580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0E96C34-A2E4-49EF-B959-2BBCB0D5E1E3}"/>
              </a:ext>
            </a:extLst>
          </p:cNvPr>
          <p:cNvPicPr>
            <a:picLocks noChangeAspect="1"/>
          </p:cNvPicPr>
          <p:nvPr/>
        </p:nvPicPr>
        <p:blipFill>
          <a:blip r:embed="rId5"/>
          <a:stretch>
            <a:fillRect/>
          </a:stretch>
        </p:blipFill>
        <p:spPr>
          <a:xfrm>
            <a:off x="0" y="1671938"/>
            <a:ext cx="12192000" cy="35141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B9C89D8-E143-430C-8033-9960A491A363}"/>
              </a:ext>
            </a:extLst>
          </p:cNvPr>
          <p:cNvPicPr>
            <a:picLocks noChangeAspect="1"/>
          </p:cNvPicPr>
          <p:nvPr/>
        </p:nvPicPr>
        <p:blipFill>
          <a:blip r:embed="rId6"/>
          <a:stretch>
            <a:fillRect/>
          </a:stretch>
        </p:blipFill>
        <p:spPr>
          <a:xfrm>
            <a:off x="1190625" y="519112"/>
            <a:ext cx="9810750" cy="581977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52D59B0-3D90-4E0B-907B-F984365ED680}"/>
              </a:ext>
            </a:extLst>
          </p:cNvPr>
          <p:cNvPicPr>
            <a:picLocks noChangeAspect="1"/>
          </p:cNvPicPr>
          <p:nvPr/>
        </p:nvPicPr>
        <p:blipFill>
          <a:blip r:embed="rId7"/>
          <a:stretch>
            <a:fillRect/>
          </a:stretch>
        </p:blipFill>
        <p:spPr>
          <a:xfrm>
            <a:off x="2159945" y="0"/>
            <a:ext cx="787210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831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6" name="Straight Connector 46">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2" name="Picture 41" descr="A screenshot of a cell phone&#10;&#10;Description generated with very high confidence">
            <a:extLst>
              <a:ext uri="{FF2B5EF4-FFF2-40B4-BE49-F238E27FC236}">
                <a16:creationId xmlns:a16="http://schemas.microsoft.com/office/drawing/2014/main" id="{8C3F898D-DBAE-4DED-A71D-D897738A9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620" y="307731"/>
            <a:ext cx="1948848" cy="3997637"/>
          </a:xfrm>
          <a:prstGeom prst="rect">
            <a:avLst/>
          </a:prstGeom>
        </p:spPr>
      </p:pic>
      <p:sp>
        <p:nvSpPr>
          <p:cNvPr id="57" name="Rectangle 48">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D6325B8A-4938-45B5-9AD0-487C6C90EB10}"/>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NIGP </a:t>
            </a:r>
            <a:r>
              <a:rPr lang="en-US" sz="5400">
                <a:solidFill>
                  <a:srgbClr val="FFFFFF"/>
                </a:solidFill>
              </a:rPr>
              <a:t>is Going Mobile!</a:t>
            </a:r>
          </a:p>
        </p:txBody>
      </p:sp>
      <p:pic>
        <p:nvPicPr>
          <p:cNvPr id="26" name="Picture 25" descr="A screenshot of a cell phone&#10;&#10;Description generated with very high confidence">
            <a:extLst>
              <a:ext uri="{FF2B5EF4-FFF2-40B4-BE49-F238E27FC236}">
                <a16:creationId xmlns:a16="http://schemas.microsoft.com/office/drawing/2014/main" id="{E614A278-D0DF-4F38-A503-DA26BB56C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53" y="307731"/>
            <a:ext cx="1948848" cy="3997637"/>
          </a:xfrm>
          <a:prstGeom prst="rect">
            <a:avLst/>
          </a:prstGeom>
        </p:spPr>
      </p:pic>
      <p:pic>
        <p:nvPicPr>
          <p:cNvPr id="34" name="Picture 33" descr="A screenshot of a cell phone&#10;&#10;Description generated with very high confidence">
            <a:extLst>
              <a:ext uri="{FF2B5EF4-FFF2-40B4-BE49-F238E27FC236}">
                <a16:creationId xmlns:a16="http://schemas.microsoft.com/office/drawing/2014/main" id="{EBF7FEE4-15AE-4AEE-94C3-DD09E1324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7799" y="330044"/>
            <a:ext cx="1948848" cy="3997637"/>
          </a:xfrm>
          <a:prstGeom prst="rect">
            <a:avLst/>
          </a:prstGeom>
        </p:spPr>
      </p:pic>
      <p:cxnSp>
        <p:nvCxnSpPr>
          <p:cNvPr id="58" name="Straight Connector 50">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59" name="Straight Connector 52">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0" name="Picture 29" descr="A screenshot of a cell phone&#10;&#10;Description generated with very high confidence">
            <a:extLst>
              <a:ext uri="{FF2B5EF4-FFF2-40B4-BE49-F238E27FC236}">
                <a16:creationId xmlns:a16="http://schemas.microsoft.com/office/drawing/2014/main" id="{AB97F551-2273-4B26-A20F-1AFAB0C94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0979" y="330043"/>
            <a:ext cx="1948848" cy="3997637"/>
          </a:xfrm>
          <a:prstGeom prst="rect">
            <a:avLst/>
          </a:prstGeom>
        </p:spPr>
      </p:pic>
      <p:cxnSp>
        <p:nvCxnSpPr>
          <p:cNvPr id="55" name="Straight Connector 54">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982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animal&#10;&#10;Description generated with very high confidence">
            <a:extLst>
              <a:ext uri="{FF2B5EF4-FFF2-40B4-BE49-F238E27FC236}">
                <a16:creationId xmlns:a16="http://schemas.microsoft.com/office/drawing/2014/main" id="{7BDE8B2D-C6DE-4A87-9B69-05A30FF9DD80}"/>
              </a:ext>
            </a:extLst>
          </p:cNvPr>
          <p:cNvPicPr>
            <a:picLocks noChangeAspect="1"/>
          </p:cNvPicPr>
          <p:nvPr/>
        </p:nvPicPr>
        <p:blipFill rotWithShape="1">
          <a:blip r:embed="rId3"/>
          <a:srcRect l="7490" r="1054"/>
          <a:stretch/>
        </p:blipFill>
        <p:spPr>
          <a:xfrm>
            <a:off x="640080" y="640080"/>
            <a:ext cx="10911840" cy="5577840"/>
          </a:xfrm>
          <a:prstGeom prst="rect">
            <a:avLst/>
          </a:prstGeom>
        </p:spPr>
      </p:pic>
      <p:sp useBgFill="1">
        <p:nvSpPr>
          <p:cNvPr id="28" name="Rectangle 21">
            <a:extLst>
              <a:ext uri="{FF2B5EF4-FFF2-40B4-BE49-F238E27FC236}">
                <a16:creationId xmlns:a16="http://schemas.microsoft.com/office/drawing/2014/main" id="{BE13943F-CFF4-4097-BBA8-20BDDF6E4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3108484"/>
            <a:ext cx="10911840" cy="64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424B736-01EB-46B4-BF36-CFCDF3609915}"/>
              </a:ext>
            </a:extLst>
          </p:cNvPr>
          <p:cNvSpPr>
            <a:spLocks noGrp="1"/>
          </p:cNvSpPr>
          <p:nvPr>
            <p:ph type="title"/>
          </p:nvPr>
        </p:nvSpPr>
        <p:spPr>
          <a:xfrm>
            <a:off x="640080" y="3108483"/>
            <a:ext cx="10911840" cy="640081"/>
          </a:xfrm>
        </p:spPr>
        <p:txBody>
          <a:bodyPr vert="horz" lIns="91440" tIns="45720" rIns="91440" bIns="45720" rtlCol="0" anchor="ctr">
            <a:normAutofit/>
          </a:bodyPr>
          <a:lstStyle/>
          <a:p>
            <a:pPr algn="ctr"/>
            <a:r>
              <a:rPr lang="en-US" sz="3200">
                <a:solidFill>
                  <a:schemeClr val="tx1">
                    <a:lumMod val="85000"/>
                    <a:lumOff val="15000"/>
                  </a:schemeClr>
                </a:solidFill>
              </a:rPr>
              <a:t>Let’s Brainstorm!</a:t>
            </a:r>
          </a:p>
        </p:txBody>
      </p:sp>
      <p:sp>
        <p:nvSpPr>
          <p:cNvPr id="2" name="Rectangle 1">
            <a:extLst>
              <a:ext uri="{FF2B5EF4-FFF2-40B4-BE49-F238E27FC236}">
                <a16:creationId xmlns:a16="http://schemas.microsoft.com/office/drawing/2014/main" id="{3ED12DEC-89AC-495B-8CB7-48064598F764}"/>
              </a:ext>
            </a:extLst>
          </p:cNvPr>
          <p:cNvSpPr/>
          <p:nvPr/>
        </p:nvSpPr>
        <p:spPr>
          <a:xfrm>
            <a:off x="0" y="5543550"/>
            <a:ext cx="12192000" cy="1314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360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BB787-126C-4775-8AA5-1D816F99D43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507635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7F853-D08A-46A8-A669-CF2D79AD61C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2122292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D0D0F9-7F25-40B1-A218-B486DDF69C7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2651526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258AA7-F909-42C9-8F8A-E7320481BB6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146778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7AE0D-A107-4B3A-BD0C-9B567A96A65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721421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7A2D8B-51EF-47A3-8C34-AE5FBD06FC88}"/>
              </a:ext>
            </a:extLst>
          </p:cNvPr>
          <p:cNvSpPr>
            <a:spLocks noGrp="1"/>
          </p:cNvSpPr>
          <p:nvPr>
            <p:ph type="title"/>
          </p:nvPr>
        </p:nvSpPr>
        <p:spPr>
          <a:xfrm>
            <a:off x="6653600" y="804335"/>
            <a:ext cx="5006336" cy="1917518"/>
          </a:xfrm>
        </p:spPr>
        <p:txBody>
          <a:bodyPr vert="horz" lIns="91440" tIns="45720" rIns="91440" bIns="45720" rtlCol="0" anchor="ctr">
            <a:normAutofit/>
          </a:bodyPr>
          <a:lstStyle/>
          <a:p>
            <a:r>
              <a:rPr lang="en-US" sz="2400" kern="1200" dirty="0">
                <a:solidFill>
                  <a:schemeClr val="tx1"/>
                </a:solidFill>
                <a:latin typeface="+mj-lt"/>
                <a:ea typeface="+mj-ea"/>
                <a:cs typeface="+mj-cs"/>
              </a:rPr>
              <a:t>Contact us with suggestions on new topics or new programs you would like to see </a:t>
            </a:r>
            <a:r>
              <a:rPr lang="en-US" sz="2400" dirty="0"/>
              <a:t>NIGP</a:t>
            </a:r>
            <a:r>
              <a:rPr lang="en-US" sz="2400" kern="1200" dirty="0">
                <a:solidFill>
                  <a:schemeClr val="tx1"/>
                </a:solidFill>
                <a:latin typeface="+mj-lt"/>
                <a:ea typeface="+mj-ea"/>
                <a:cs typeface="+mj-cs"/>
              </a:rPr>
              <a:t> offer:</a:t>
            </a:r>
            <a:br>
              <a:rPr lang="en-US" sz="2400" kern="1200" dirty="0">
                <a:solidFill>
                  <a:schemeClr val="tx1"/>
                </a:solidFill>
                <a:latin typeface="+mj-lt"/>
                <a:ea typeface="+mj-ea"/>
                <a:cs typeface="+mj-cs"/>
              </a:rPr>
            </a:br>
            <a:endParaRPr lang="en-US" sz="2400" kern="1200" dirty="0">
              <a:solidFill>
                <a:schemeClr val="tx1"/>
              </a:solidFill>
              <a:latin typeface="+mj-lt"/>
              <a:ea typeface="+mj-ea"/>
              <a:cs typeface="+mj-cs"/>
            </a:endParaRPr>
          </a:p>
        </p:txBody>
      </p:sp>
      <p:sp>
        <p:nvSpPr>
          <p:cNvPr id="135" name="Freeform: Shape 13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result for we want to hear from you">
            <a:extLst>
              <a:ext uri="{FF2B5EF4-FFF2-40B4-BE49-F238E27FC236}">
                <a16:creationId xmlns:a16="http://schemas.microsoft.com/office/drawing/2014/main" id="{EC633D6A-4DF1-4269-87F7-685B7104DA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496" r="26476"/>
          <a:stretch/>
        </p:blipFill>
        <p:spPr bwMode="auto">
          <a:xfrm>
            <a:off x="364241" y="466334"/>
            <a:ext cx="4105275" cy="445954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51B1BA64-E4CA-47E3-B5A8-1118DA00935B}"/>
              </a:ext>
            </a:extLst>
          </p:cNvPr>
          <p:cNvSpPr txBox="1">
            <a:spLocks/>
          </p:cNvSpPr>
          <p:nvPr/>
        </p:nvSpPr>
        <p:spPr>
          <a:xfrm>
            <a:off x="6571910" y="2239898"/>
            <a:ext cx="5169715" cy="39384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200" dirty="0"/>
              <a:t>Lshelters@nigp.org</a:t>
            </a:r>
          </a:p>
          <a:p>
            <a:pPr lvl="1"/>
            <a:r>
              <a:rPr lang="en-US" sz="3200" dirty="0"/>
              <a:t>Tslater@nigp.org</a:t>
            </a:r>
          </a:p>
          <a:p>
            <a:pPr lvl="1"/>
            <a:r>
              <a:rPr lang="en-US" sz="3200" dirty="0"/>
              <a:t>Crawn@nigp.org</a:t>
            </a:r>
          </a:p>
          <a:p>
            <a:pPr lvl="1"/>
            <a:endParaRPr lang="en-US" sz="3200" dirty="0"/>
          </a:p>
          <a:p>
            <a:pPr lvl="1"/>
            <a:endParaRPr lang="en-US" sz="3200" dirty="0"/>
          </a:p>
          <a:p>
            <a:pPr lvl="1"/>
            <a:endParaRPr lang="en-US" sz="3200" dirty="0"/>
          </a:p>
          <a:p>
            <a:pPr lvl="1"/>
            <a:r>
              <a:rPr lang="en-US" sz="3200" dirty="0"/>
              <a:t>bclements@Norwich.edu</a:t>
            </a:r>
          </a:p>
          <a:p>
            <a:pPr marL="0"/>
            <a:endParaRPr lang="en-US" sz="1800" dirty="0"/>
          </a:p>
        </p:txBody>
      </p:sp>
      <p:sp>
        <p:nvSpPr>
          <p:cNvPr id="7" name="Title 4">
            <a:extLst>
              <a:ext uri="{FF2B5EF4-FFF2-40B4-BE49-F238E27FC236}">
                <a16:creationId xmlns:a16="http://schemas.microsoft.com/office/drawing/2014/main" id="{20A96738-D958-4DC1-A4EB-76DB3C1A8C25}"/>
              </a:ext>
            </a:extLst>
          </p:cNvPr>
          <p:cNvSpPr txBox="1">
            <a:spLocks/>
          </p:cNvSpPr>
          <p:nvPr/>
        </p:nvSpPr>
        <p:spPr>
          <a:xfrm>
            <a:off x="6653600" y="4462824"/>
            <a:ext cx="5006336" cy="1917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 dirty="0"/>
              <a:t> </a:t>
            </a:r>
            <a:br>
              <a:rPr lang="en-US" sz="100" dirty="0"/>
            </a:br>
            <a:endParaRPr lang="en-US" sz="100" dirty="0"/>
          </a:p>
        </p:txBody>
      </p:sp>
      <p:sp>
        <p:nvSpPr>
          <p:cNvPr id="2" name="Rectangle 1">
            <a:extLst>
              <a:ext uri="{FF2B5EF4-FFF2-40B4-BE49-F238E27FC236}">
                <a16:creationId xmlns:a16="http://schemas.microsoft.com/office/drawing/2014/main" id="{9A87FE0B-B03B-4DEB-8273-6ECE31281885}"/>
              </a:ext>
            </a:extLst>
          </p:cNvPr>
          <p:cNvSpPr/>
          <p:nvPr/>
        </p:nvSpPr>
        <p:spPr>
          <a:xfrm>
            <a:off x="6653600" y="4094877"/>
            <a:ext cx="6096000" cy="830997"/>
          </a:xfrm>
          <a:prstGeom prst="rect">
            <a:avLst/>
          </a:prstGeom>
        </p:spPr>
        <p:txBody>
          <a:bodyPr>
            <a:spAutoFit/>
          </a:bodyPr>
          <a:lstStyle/>
          <a:p>
            <a:r>
              <a:rPr lang="en-US" sz="2400" dirty="0">
                <a:latin typeface="+mj-lt"/>
              </a:rPr>
              <a:t>Contact Bill for more information on the Norwich programs:</a:t>
            </a:r>
          </a:p>
        </p:txBody>
      </p:sp>
    </p:spTree>
    <p:custDataLst>
      <p:tags r:id="rId1"/>
    </p:custDataLst>
    <p:extLst>
      <p:ext uri="{BB962C8B-B14F-4D97-AF65-F5344CB8AC3E}">
        <p14:creationId xmlns:p14="http://schemas.microsoft.com/office/powerpoint/2010/main" val="417596398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077DCA-A4CC-42DA-ADCC-05FCAFE037C7}"/>
              </a:ext>
            </a:extLst>
          </p:cNvPr>
          <p:cNvSpPr>
            <a:spLocks noGrp="1"/>
          </p:cNvSpPr>
          <p:nvPr>
            <p:ph type="title"/>
          </p:nvPr>
        </p:nvSpPr>
        <p:spPr>
          <a:xfrm>
            <a:off x="804673" y="3320859"/>
            <a:ext cx="4573475" cy="2076333"/>
          </a:xfrm>
        </p:spPr>
        <p:txBody>
          <a:bodyPr vert="horz" lIns="91440" tIns="45720" rIns="91440" bIns="45720" rtlCol="0" anchor="t">
            <a:normAutofit/>
          </a:bodyPr>
          <a:lstStyle/>
          <a:p>
            <a:r>
              <a:rPr lang="en-US" sz="4800" kern="1200">
                <a:solidFill>
                  <a:schemeClr val="bg1"/>
                </a:solidFill>
                <a:latin typeface="+mj-lt"/>
                <a:ea typeface="+mj-ea"/>
                <a:cs typeface="+mj-cs"/>
              </a:rPr>
              <a:t>What’s your learning style?</a:t>
            </a:r>
          </a:p>
        </p:txBody>
      </p:sp>
      <p:sp>
        <p:nvSpPr>
          <p:cNvPr id="73" name="Freeform: Shape 7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mage result for learning styles">
            <a:extLst>
              <a:ext uri="{FF2B5EF4-FFF2-40B4-BE49-F238E27FC236}">
                <a16:creationId xmlns:a16="http://schemas.microsoft.com/office/drawing/2014/main" id="{C75FB979-1CAE-4FF5-922C-F6554EE6FF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 r="1673"/>
          <a:stretch/>
        </p:blipFill>
        <p:spPr bwMode="auto">
          <a:xfrm>
            <a:off x="6733309" y="845693"/>
            <a:ext cx="5268190" cy="591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70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06D1-07D4-4C0F-905E-BD1825700FF2}"/>
              </a:ext>
            </a:extLst>
          </p:cNvPr>
          <p:cNvSpPr>
            <a:spLocks noGrp="1"/>
          </p:cNvSpPr>
          <p:nvPr>
            <p:ph type="title"/>
          </p:nvPr>
        </p:nvSpPr>
        <p:spPr/>
        <p:txBody>
          <a:bodyPr/>
          <a:lstStyle/>
          <a:p>
            <a:endParaRPr lang="en-US"/>
          </a:p>
        </p:txBody>
      </p:sp>
      <p:pic>
        <p:nvPicPr>
          <p:cNvPr id="3" name="Picture 4" descr="Related image">
            <a:extLst>
              <a:ext uri="{FF2B5EF4-FFF2-40B4-BE49-F238E27FC236}">
                <a16:creationId xmlns:a16="http://schemas.microsoft.com/office/drawing/2014/main" id="{79A15BE9-98AC-4340-85E1-4305B3B622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38" b="13462"/>
          <a:stretch/>
        </p:blipFill>
        <p:spPr bwMode="auto">
          <a:xfrm>
            <a:off x="955963" y="-11422"/>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5">
            <a:extLst>
              <a:ext uri="{FF2B5EF4-FFF2-40B4-BE49-F238E27FC236}">
                <a16:creationId xmlns:a16="http://schemas.microsoft.com/office/drawing/2014/main" id="{C67ABC2A-6BA1-47D0-A6CA-92F7076C8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5">
            <a:extLst>
              <a:ext uri="{FF2B5EF4-FFF2-40B4-BE49-F238E27FC236}">
                <a16:creationId xmlns:a16="http://schemas.microsoft.com/office/drawing/2014/main" id="{53B3B1CA-659C-4E26-AD7B-D7801858124B}"/>
              </a:ext>
            </a:extLst>
          </p:cNvPr>
          <p:cNvSpPr txBox="1">
            <a:spLocks/>
          </p:cNvSpPr>
          <p:nvPr/>
        </p:nvSpPr>
        <p:spPr>
          <a:xfrm>
            <a:off x="709448" y="1913950"/>
            <a:ext cx="4204137" cy="13427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What did that teach us?</a:t>
            </a:r>
          </a:p>
        </p:txBody>
      </p:sp>
      <p:cxnSp>
        <p:nvCxnSpPr>
          <p:cNvPr id="6" name="Straight Connector 5">
            <a:extLst>
              <a:ext uri="{FF2B5EF4-FFF2-40B4-BE49-F238E27FC236}">
                <a16:creationId xmlns:a16="http://schemas.microsoft.com/office/drawing/2014/main" id="{05F284AC-6209-46B5-BB6F-3DE1E7B70D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6D2CE033-EF8C-4DFE-98C3-8EA3E1A3D141}"/>
              </a:ext>
            </a:extLst>
          </p:cNvPr>
          <p:cNvSpPr txBox="1">
            <a:spLocks/>
          </p:cNvSpPr>
          <p:nvPr/>
        </p:nvSpPr>
        <p:spPr>
          <a:xfrm>
            <a:off x="525516" y="3417573"/>
            <a:ext cx="5149727" cy="2619839"/>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People are complex!</a:t>
            </a:r>
          </a:p>
          <a:p>
            <a:r>
              <a:rPr lang="en-US" dirty="0"/>
              <a:t>Creates a challenge for educators</a:t>
            </a:r>
          </a:p>
          <a:p>
            <a:endParaRPr lang="en-US" sz="1800" dirty="0"/>
          </a:p>
          <a:p>
            <a:endParaRPr lang="en-US" sz="1800" dirty="0"/>
          </a:p>
        </p:txBody>
      </p:sp>
    </p:spTree>
    <p:extLst>
      <p:ext uri="{BB962C8B-B14F-4D97-AF65-F5344CB8AC3E}">
        <p14:creationId xmlns:p14="http://schemas.microsoft.com/office/powerpoint/2010/main" val="3961857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E6D86C-FD19-4834-911F-34761E1A7B02}"/>
              </a:ext>
            </a:extLst>
          </p:cNvPr>
          <p:cNvSpPr>
            <a:spLocks noGrp="1"/>
          </p:cNvSpPr>
          <p:nvPr>
            <p:ph type="title"/>
          </p:nvPr>
        </p:nvSpPr>
        <p:spPr>
          <a:xfrm>
            <a:off x="527538"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Designing for Today’s Learner</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CA8150C-8F36-436F-8AFD-98749B717FD0}"/>
              </a:ext>
            </a:extLst>
          </p:cNvPr>
          <p:cNvPicPr>
            <a:picLocks noChangeAspect="1"/>
          </p:cNvPicPr>
          <p:nvPr/>
        </p:nvPicPr>
        <p:blipFill>
          <a:blip r:embed="rId3"/>
          <a:stretch>
            <a:fillRect/>
          </a:stretch>
        </p:blipFill>
        <p:spPr>
          <a:xfrm>
            <a:off x="738266" y="2509911"/>
            <a:ext cx="10660369" cy="3997637"/>
          </a:xfrm>
          <a:prstGeom prst="rect">
            <a:avLst/>
          </a:prstGeom>
        </p:spPr>
      </p:pic>
    </p:spTree>
    <p:extLst>
      <p:ext uri="{BB962C8B-B14F-4D97-AF65-F5344CB8AC3E}">
        <p14:creationId xmlns:p14="http://schemas.microsoft.com/office/powerpoint/2010/main" val="2693360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E6D86C-FD19-4834-911F-34761E1A7B0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A Holistic Approach</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799553C-E9FF-40AA-872B-6E627136ABB1}"/>
              </a:ext>
            </a:extLst>
          </p:cNvPr>
          <p:cNvSpPr/>
          <p:nvPr/>
        </p:nvSpPr>
        <p:spPr>
          <a:xfrm>
            <a:off x="2220236" y="65291"/>
            <a:ext cx="2894031" cy="414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FD0F41C-63BD-4056-BAAA-1946E542EBE0}"/>
              </a:ext>
            </a:extLst>
          </p:cNvPr>
          <p:cNvGrpSpPr/>
          <p:nvPr/>
        </p:nvGrpSpPr>
        <p:grpSpPr>
          <a:xfrm>
            <a:off x="1797627" y="65291"/>
            <a:ext cx="8097982" cy="4317847"/>
            <a:chOff x="1797627" y="65291"/>
            <a:chExt cx="8097982" cy="4317847"/>
          </a:xfrm>
        </p:grpSpPr>
        <p:pic>
          <p:nvPicPr>
            <p:cNvPr id="3" name="Picture 2">
              <a:extLst>
                <a:ext uri="{FF2B5EF4-FFF2-40B4-BE49-F238E27FC236}">
                  <a16:creationId xmlns:a16="http://schemas.microsoft.com/office/drawing/2014/main" id="{D60F0F7F-F850-4458-8728-CED023D43F5C}"/>
                </a:ext>
              </a:extLst>
            </p:cNvPr>
            <p:cNvPicPr>
              <a:picLocks noChangeAspect="1"/>
            </p:cNvPicPr>
            <p:nvPr/>
          </p:nvPicPr>
          <p:blipFill>
            <a:blip r:embed="rId3"/>
            <a:stretch>
              <a:fillRect/>
            </a:stretch>
          </p:blipFill>
          <p:spPr>
            <a:xfrm>
              <a:off x="1797627" y="65770"/>
              <a:ext cx="8097982" cy="4317368"/>
            </a:xfrm>
            <a:prstGeom prst="rect">
              <a:avLst/>
            </a:prstGeom>
          </p:spPr>
        </p:pic>
        <p:sp>
          <p:nvSpPr>
            <p:cNvPr id="5" name="Rectangle 4">
              <a:extLst>
                <a:ext uri="{FF2B5EF4-FFF2-40B4-BE49-F238E27FC236}">
                  <a16:creationId xmlns:a16="http://schemas.microsoft.com/office/drawing/2014/main" id="{7D793359-FCD1-4F7A-B7C4-40120FE819A6}"/>
                </a:ext>
              </a:extLst>
            </p:cNvPr>
            <p:cNvSpPr/>
            <p:nvPr/>
          </p:nvSpPr>
          <p:spPr>
            <a:xfrm>
              <a:off x="2317173" y="65291"/>
              <a:ext cx="2566554" cy="314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554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EA503-87FD-46CA-BED4-FBDAB92875E7}"/>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Our Portfolio</a:t>
            </a:r>
          </a:p>
        </p:txBody>
      </p:sp>
      <p:pic>
        <p:nvPicPr>
          <p:cNvPr id="3" name="Picture 2">
            <a:extLst>
              <a:ext uri="{FF2B5EF4-FFF2-40B4-BE49-F238E27FC236}">
                <a16:creationId xmlns:a16="http://schemas.microsoft.com/office/drawing/2014/main" id="{0E2125BD-CD39-4A3E-B658-2DA71F0D90D0}"/>
              </a:ext>
            </a:extLst>
          </p:cNvPr>
          <p:cNvPicPr>
            <a:picLocks noChangeAspect="1"/>
          </p:cNvPicPr>
          <p:nvPr/>
        </p:nvPicPr>
        <p:blipFill>
          <a:blip r:embed="rId3"/>
          <a:stretch>
            <a:fillRect/>
          </a:stretch>
        </p:blipFill>
        <p:spPr>
          <a:xfrm>
            <a:off x="4487977" y="466725"/>
            <a:ext cx="7534097" cy="5349209"/>
          </a:xfrm>
          <a:prstGeom prst="rect">
            <a:avLst/>
          </a:prstGeom>
        </p:spPr>
      </p:pic>
    </p:spTree>
    <p:extLst>
      <p:ext uri="{BB962C8B-B14F-4D97-AF65-F5344CB8AC3E}">
        <p14:creationId xmlns:p14="http://schemas.microsoft.com/office/powerpoint/2010/main" val="4079762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C78CBD-1026-4E83-93CC-E606F308CFB3}"/>
              </a:ext>
            </a:extLst>
          </p:cNvPr>
          <p:cNvPicPr>
            <a:picLocks noChangeAspect="1"/>
          </p:cNvPicPr>
          <p:nvPr/>
        </p:nvPicPr>
        <p:blipFill rotWithShape="1">
          <a:blip r:embed="rId3">
            <a:extLst>
              <a:ext uri="{28A0092B-C50C-407E-A947-70E740481C1C}">
                <a14:useLocalDpi xmlns:a14="http://schemas.microsoft.com/office/drawing/2010/main" val="0"/>
              </a:ext>
            </a:extLst>
          </a:blip>
          <a:srcRect r="444"/>
          <a:stretch/>
        </p:blipFill>
        <p:spPr>
          <a:xfrm>
            <a:off x="20" y="10"/>
            <a:ext cx="12191980" cy="6857990"/>
          </a:xfrm>
          <a:prstGeom prst="rect">
            <a:avLst/>
          </a:prstGeom>
        </p:spPr>
      </p:pic>
      <p:sp>
        <p:nvSpPr>
          <p:cNvPr id="2" name="Title 1">
            <a:extLst>
              <a:ext uri="{FF2B5EF4-FFF2-40B4-BE49-F238E27FC236}">
                <a16:creationId xmlns:a16="http://schemas.microsoft.com/office/drawing/2014/main" id="{CE29C93A-DC03-411A-9994-4B3B7760FA5F}"/>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r>
              <a:rPr lang="en-US" sz="2800">
                <a:solidFill>
                  <a:srgbClr val="FFFFFF"/>
                </a:solidFill>
              </a:rPr>
              <a:t>Growing Member Value</a:t>
            </a:r>
          </a:p>
        </p:txBody>
      </p:sp>
    </p:spTree>
    <p:extLst>
      <p:ext uri="{BB962C8B-B14F-4D97-AF65-F5344CB8AC3E}">
        <p14:creationId xmlns:p14="http://schemas.microsoft.com/office/powerpoint/2010/main" val="293882388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7B321E-2A6E-4B21-8704-5D267EF9C70E}"/>
              </a:ext>
            </a:extLst>
          </p:cNvPr>
          <p:cNvPicPr>
            <a:picLocks noChangeAspect="1"/>
          </p:cNvPicPr>
          <p:nvPr/>
        </p:nvPicPr>
        <p:blipFill rotWithShape="1">
          <a:blip r:embed="rId3"/>
          <a:srcRect l="9895" r="629"/>
          <a:stretch/>
        </p:blipFill>
        <p:spPr>
          <a:xfrm>
            <a:off x="-1" y="10"/>
            <a:ext cx="12192001" cy="4666928"/>
          </a:xfrm>
          <a:prstGeom prst="rect">
            <a:avLst/>
          </a:prstGeom>
        </p:spPr>
      </p:pic>
      <p:pic>
        <p:nvPicPr>
          <p:cNvPr id="20" name="Picture 1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Oval 2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D6AB13-48BE-497D-A39F-5875EE3D9266}"/>
              </a:ext>
            </a:extLst>
          </p:cNvPr>
          <p:cNvSpPr>
            <a:spLocks noGrp="1"/>
          </p:cNvSpPr>
          <p:nvPr>
            <p:ph type="title"/>
          </p:nvPr>
        </p:nvSpPr>
        <p:spPr>
          <a:xfrm>
            <a:off x="804998" y="4551037"/>
            <a:ext cx="5021782" cy="1509931"/>
          </a:xfrm>
        </p:spPr>
        <p:txBody>
          <a:bodyPr vert="horz" lIns="91440" tIns="45720" rIns="91440" bIns="45720" rtlCol="0" anchor="ctr">
            <a:normAutofit/>
          </a:bodyPr>
          <a:lstStyle/>
          <a:p>
            <a:r>
              <a:rPr lang="en-US" sz="4000" dirty="0">
                <a:solidFill>
                  <a:srgbClr val="000000"/>
                </a:solidFill>
              </a:rPr>
              <a:t>Coming to a screen near you in Fall 2018!</a:t>
            </a:r>
          </a:p>
        </p:txBody>
      </p:sp>
      <p:sp>
        <p:nvSpPr>
          <p:cNvPr id="3" name="TextBox 2">
            <a:extLst>
              <a:ext uri="{FF2B5EF4-FFF2-40B4-BE49-F238E27FC236}">
                <a16:creationId xmlns:a16="http://schemas.microsoft.com/office/drawing/2014/main" id="{E096A05F-F75A-436C-B154-8221C2AA567A}"/>
              </a:ext>
            </a:extLst>
          </p:cNvPr>
          <p:cNvSpPr txBox="1"/>
          <p:nvPr/>
        </p:nvSpPr>
        <p:spPr>
          <a:xfrm>
            <a:off x="6470247" y="4551037"/>
            <a:ext cx="4926411" cy="150993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a:solidFill>
                  <a:srgbClr val="000000"/>
                </a:solidFill>
              </a:rPr>
              <a:t>Access NIGP content without extra travel costs</a:t>
            </a:r>
          </a:p>
          <a:p>
            <a:pPr marL="285750" indent="-228600">
              <a:lnSpc>
                <a:spcPct val="90000"/>
              </a:lnSpc>
              <a:spcAft>
                <a:spcPts val="600"/>
              </a:spcAft>
              <a:buFont typeface="Arial" panose="020B0604020202020204" pitchFamily="34" charset="0"/>
              <a:buChar char="•"/>
            </a:pPr>
            <a:r>
              <a:rPr lang="en-US">
                <a:solidFill>
                  <a:srgbClr val="000000"/>
                </a:solidFill>
              </a:rPr>
              <a:t>Aiming to offer three per year on varying topics</a:t>
            </a:r>
            <a:endParaRPr lang="en-US" dirty="0">
              <a:solidFill>
                <a:srgbClr val="000000"/>
              </a:solidFill>
            </a:endParaRPr>
          </a:p>
        </p:txBody>
      </p:sp>
    </p:spTree>
    <p:extLst>
      <p:ext uri="{BB962C8B-B14F-4D97-AF65-F5344CB8AC3E}">
        <p14:creationId xmlns:p14="http://schemas.microsoft.com/office/powerpoint/2010/main" val="29282666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adcbfeda-ad65-44f6-9a00-7f742b4d74fd"/>
</p:tagLst>
</file>

<file path=ppt/tags/tag2.xml><?xml version="1.0" encoding="utf-8"?>
<p:tagLst xmlns:a="http://schemas.openxmlformats.org/drawingml/2006/main" xmlns:r="http://schemas.openxmlformats.org/officeDocument/2006/relationships" xmlns:p="http://schemas.openxmlformats.org/presentationml/2006/main">
  <p:tag name="__PE_POLL_EMBED_ID" val="b380bd82-9fd6-4bee-a4b6-7dbbc78f3c30"/>
</p:tagLst>
</file>

<file path=ppt/tags/tag3.xml><?xml version="1.0" encoding="utf-8"?>
<p:tagLst xmlns:a="http://schemas.openxmlformats.org/drawingml/2006/main" xmlns:r="http://schemas.openxmlformats.org/officeDocument/2006/relationships" xmlns:p="http://schemas.openxmlformats.org/presentationml/2006/main">
  <p:tag name="__PE_POLL_EMBED_ID" val="5366833c-a9d7-4131-99a0-c31f48f56ee9"/>
</p:tagLst>
</file>

<file path=ppt/tags/tag4.xml><?xml version="1.0" encoding="utf-8"?>
<p:tagLst xmlns:a="http://schemas.openxmlformats.org/drawingml/2006/main" xmlns:r="http://schemas.openxmlformats.org/officeDocument/2006/relationships" xmlns:p="http://schemas.openxmlformats.org/presentationml/2006/main">
  <p:tag name="__PE_POLL_EMBED_ID" val="b9f2b341-c3fd-4333-9560-6abece485fba"/>
</p:tagLst>
</file>

<file path=ppt/tags/tag5.xml><?xml version="1.0" encoding="utf-8"?>
<p:tagLst xmlns:a="http://schemas.openxmlformats.org/drawingml/2006/main" xmlns:r="http://schemas.openxmlformats.org/officeDocument/2006/relationships" xmlns:p="http://schemas.openxmlformats.org/presentationml/2006/main">
  <p:tag name="__PE_POLL_EMBED_ID" val="8b3a97cd-97b0-4a42-a24b-9ccc356f9148"/>
</p:tagLst>
</file>

<file path=ppt/tags/tag6.xml><?xml version="1.0" encoding="utf-8"?>
<p:tagLst xmlns:a="http://schemas.openxmlformats.org/drawingml/2006/main" xmlns:r="http://schemas.openxmlformats.org/officeDocument/2006/relationships" xmlns:p="http://schemas.openxmlformats.org/presentationml/2006/main">
  <p:tag name="SLIDEID" val="285"/>
  <p:tag name="ISPOLLED" val="No"/>
  <p:tag name="SLIDEMASTERID" val="1b654379758646f985ed9538f6885cf5:2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SessionQuestionData>
  <AllQuestions>
    <Question>
      <slideID>285</slideID>
      <slideType>Q&amp;A_QSlide</slideType>
      <questionText>What is the name of NIGPs new Learning Portal?</questionText>
      <teamScoringFlag/>
      <correctValue/>
      <incorrectValue/>
      <PresentationID>1b654379758646f985ed9538f6885cf5</PresentationID>
    </Question>
    <Question>
      <slideID>281</slideID>
      <slideType>Q&amp;A_QSlide</slideType>
      <questionText>What area would you like to see more content being developed for?</questionText>
      <teamScoringFlag/>
      <correctValue/>
      <incorrectValue/>
      <PresentationID>1b654379758646f985ed9538f6885cf5</PresentationID>
    </Question>
    <Question>
      <slideID>296</slideID>
      <slideType>Q&amp;A_QSlide</slideType>
      <questionText>What challenges do you face when it comes reaching professional development goals?</questionText>
      <teamScoringFlag/>
      <correctValue/>
      <incorrectValue/>
      <PresentationID>1b654379758646f985ed9538f6885cf5</PresentationID>
    </Question>
    <Question>
      <slideID>265</slideID>
      <slideType>Q&amp;A_QSlide</slideType>
      <questionText>How much time per week do you have to spend on professional development?</questionText>
      <teamScoringFlag/>
      <correctValue/>
      <incorrectValue/>
      <PresentationID>1b654379758646f985ed9538f6885cf5</PresentationID>
    </Question>
    <Question>
      <slideID>299</slideID>
      <slideType>RankingSlide</slideType>
      <questionText>Rank the products below based on your interest level. </questionText>
      <teamScoringFlag/>
      <correctValue/>
      <incorrectValue/>
      <PresentationID>1b654379758646f985ed9538f6885cf5</PresentationID>
    </Question>
    <Question>
      <slideID>300</slideID>
      <slideType>TextingSlide</slideType>
      <questionText>What are your learning goals for the next year?</questionText>
      <teamScoringFlag/>
      <correctValue/>
      <incorrectValue/>
      <PresentationID>1b654379758646f985ed9538f6885cf5</PresentationID>
    </Question>
    <Question>
      <slideID>298</slideID>
      <slideType>RankingSlide</slideType>
      <questionText>Rank the following opportunities by your interest level. </questionText>
      <teamScoringFlag/>
      <correctValue/>
      <incorrectValue/>
      <PresentationID>1b654379758646f985ed9538f6885cf5</PresentationID>
    </Question>
  </AllQuestions>
</SessionQuestionData>
</file>

<file path=customXml/item10.xml><?xml version="1.0" encoding="utf-8"?>
<SessionSlideDescriptorData/>
</file>

<file path=customXml/item11.xml><?xml version="1.0" encoding="utf-8"?>
<SessionPresentationSettingsData>
  <Settings>
    <answerbulletformat>Numeric</answerbulletformat>
    <pointstoclock>No</pointstoclock>
    <answernowautoinsert>No</answernowautoinsert>
    <answernowstyle>Explosion</answernowstyle>
    <answernowtext>Answer Now</answernowtext>
    <chartcolors>Use PowerPoint Color Scheme</chartcolors>
    <charttype>Vertical</charttype>
    <correctanswerindicator>Checkmark</correctanswerindicator>
    <countdownautoinsert>Yes</countdownautoinsert>
    <countdownseconds>10</countdownseconds>
    <countdownsound>TicToc.wav</countdownsound>
    <countdownstyle>Stopwatch</countdownstyle>
    <gridautoinsert>No</gridautoinsert>
    <gridfillstyle>Answered</gridfillstyle>
    <gridfillcolor>255,255,0</gridfillcolor>
    <chartmodel>3D</chartmodel>
    <simulatedvotecount>50</simulatedvotecount>
    <gridcolor>176,216,255</gridcolor>
    <gridalternatecolor>62,158,255</gridalternatecolor>
    <gridincorrectcolor/>
    <gridopacity>100%</gridopacity>
    <gridtextstyle>Keypad #</gridtextstyle>
    <inputsource>Response Devices</inputsource>
    <userpreferredinputsource/>
    <multipleresponsedivisor># of Responses</multipleresponsedivisor>
    <participantsleaderboard>5</participantsleaderboard>
    <percentagedecimalplaces>0</percentagedecimalplaces>
    <responsecounterautoinsert>Yes</responsecounterautoinsert>
    <responsecounterstyle>Circle</responsecounterstyle>
    <responsecountertextcolor>0,0,0</responsecountertextcolor>
    <responsecounterfillcolor>79,129,189</responsecounterfillcolor>
    <responsecounterbordercolor>56,93,138</responsecounterbordercolor>
    <responsecounterdisplayvalue># of Votes Received</responsecounterdisplayvalue>
    <insertobjectusingcolor>Blue</insertobjectusingcolor>
    <showresults>Yes</showresults>
    <teamcolors>User Defined</teamcolors>
    <teamidentificationtype>None</teamidentificationtype>
    <teamscoringtype>Voting pads only</teamscoringtype>
    <teamscoringdecimalplaces>0</teamscoringdecimalplaces>
    <teamidentificationitem/>
    <teamsleaderboard>5</teamsleaderboard>
    <teamname1/>
    <teamname2/>
    <teamname3/>
    <teamname4/>
    <teamname5/>
    <teamname6/>
    <teamname7/>
    <teamname8/>
    <teamname9/>
    <teamname10/>
    <showcontrolbar>Slides with EZ-VOTE Objects</showcontrolbar>
    <defaultcorrectpointvalue>100</defaultcorrectpointvalue>
    <defaultincorrectpointvalue>0</defaultincorrectpointvalue>
    <chartcolor1>187,224,227</chartcolor1>
    <chartcolor2>51,51,153</chartcolor2>
    <chartcolor3>0,153,153</chartcolor3>
    <chartcolor4>153,204,0</chartcolor4>
    <chartcolor5>128,128,128</chartcolor5>
    <chartcolor6>0,0,0</chartcolor6>
    <chartcolor7>0,102,204</chartcolor7>
    <chartcolor8>204,204,255</chartcolor8>
    <chartcolor9>255,0,0</chartcolor9>
    <chartcolor10>255,255,0</chartcolor10>
    <teamcolor1>187,224,227</teamcolor1>
    <teamcolor2>51,51,153</teamcolor2>
    <teamcolor3>0,153,153</teamcolor3>
    <teamcolor4>153,204,0</teamcolor4>
    <teamcolor5>128,128,128</teamcolor5>
    <teamcolor6>0,0,0</teamcolor6>
    <teamcolor7>0,102,204</teamcolor7>
    <teamcolor8>204,204,255</teamcolor8>
    <teamcolor9>255,0,0</teamcolor9>
    <teamcolor10>255,255,0</teamcolor10>
    <displayanswerimagesduringvote>Yes</displayanswerimagesduringvote>
    <displayanswerimageswithresponses>Yes</displayanswerimageswithresponses>
    <displayanswertextduringvote>Yes</displayanswertextduringvote>
    <displayanswertextwithresponses>Yes</displayanswertextwithresponses>
    <questionslideid/>
    <controlbarstate>Expanded</controlbarstate>
    <isgridcolorknowncolor>No</isgridcolorknowncolor>
    <gridcolorname>255,255,0</gridcolorname>
    <autorec/>
    <autorectimeintrvl/>
    <chartvotesview>Percent Raw</chartvotesview>
    <chartlabelscolor>0,0,0</chartlabelscolor>
    <ischartlabelcolorknowncolor/>
    <chartlabelcolorname/>
    <chartxaxislabeltype>Full Text</chartxaxislabeltype>
    <controlbarposition>Top Left</controlbarposition>
    <teamscoreordertype>Ordinal order</teamscoreordertype>
  </Settings>
</SessionPresentationSettingsData>
</file>

<file path=customXml/item12.xml><?xml version="1.0" encoding="utf-8"?>
<SessionSlideSettingsData>
  <Settings/>
</SessionSlideSettingsData>
</file>

<file path=customXml/item13.xml><?xml version="1.0" encoding="utf-8"?>
<TeamNamesData>
  <TeamNames/>
</TeamNamesData>
</file>

<file path=customXml/item14.xml><?xml version="1.0" encoding="utf-8"?>
<SessionSlideMasterData>
  <SlideMaster>
    <tagSlideID>265</tagSlideID>
    <slideID>265</slideID>
    <tagSlideID>281</tagSlideID>
    <slideID>281</slideID>
    <tagSlideID>282</tagSlideID>
    <slideID>282</slideID>
    <tagSlideID>283</tagSlideID>
    <slideID>283</slideID>
    <tagSlideID>285</tagSlideID>
    <slideID>285</slideID>
    <tagSlideID>286</tagSlideID>
    <slideID>286</slideID>
    <tagSlideID>296</tagSlideID>
    <slideID>296</slideID>
    <tagSlideID>297</tagSlideID>
    <slideID>297</slideID>
  </SlideMaster>
</SessionSlideMasterData>
</file>

<file path=customXml/item15.xml><?xml version="1.0" encoding="utf-8"?>
<SessionResponseGridSettings>
  <AllResponseGridSettings>
    <ResponseGridSetting>
      <SlideId>257</SlideId>
      <FillMode/>
      <FillText/>
      <VoterColor>0</VoterColor>
      <NonVoterColor>0</NonVoterColor>
      <CorrectColor>0</CorrectColor>
      <IncorrentColor>0</IncorrentColor>
      <keypadRangeTo>0</keypadRangeTo>
      <keypadRangeFrom>0</keypadRangeFrom>
      <ResponseGridIndexesDict/>
    </ResponseGridSetting>
  </AllResponseGridSettings>
</SessionResponseGridSettings>
</file>

<file path=customXml/item16.xml><?xml version="1.0" encoding="utf-8"?>
<TextingSlideData>
  <TextingSlides>
    <TextingSlide>
      <TimeStamps>False</TimeStamps>
      <SlideID>300</SlideID>
      <ResponseOrder>Alpha</ResponseOrder>
      <ToggleButtonHits>0</ToggleButtonHits>
    </TextingSlide>
  </TextingSlides>
</TextingSlideData>
</file>

<file path=customXml/item2.xml><?xml version="1.0" encoding="utf-8"?>
<SessionAnswerData>
  <AllAnswers>
    <Answers>
      <slideID>285</slideID>
      <answerID>1</answerID>
      <answerText>Enter your answer options.....</answerText>
      <isCorrect>None</isCorrect>
      <pointValue>0</pointValue>
      <PresentationID>1b654379758646f985ed9538f6885cf5</PresentationID>
    </Answers>
    <Answers>
      <slideID>281</slideID>
      <answerID>1</answerID>
      <answerText>Policy &amp; Programs</answerText>
      <isCorrect>None</isCorrect>
      <pointValue>0</pointValue>
      <PresentationID>1b654379758646f985ed9538f6885cf5</PresentationID>
    </Answers>
    <Answers>
      <slideID>281</slideID>
      <answerID>2</answerID>
      <answerText>Strategy</answerText>
      <isCorrect>None</isCorrect>
      <pointValue>0</pointValue>
      <PresentationID>1b654379758646f985ed9538f6885cf5</PresentationID>
    </Answers>
    <Answers>
      <slideID>281</slideID>
      <answerID>3</answerID>
      <answerText>Engagement &amp; Alignment</answerText>
      <isCorrect>None</isCorrect>
      <pointValue>0</pointValue>
      <PresentationID>1b654379758646f985ed9538f6885cf5</PresentationID>
    </Answers>
    <Answers>
      <slideID>281</slideID>
      <answerID>4</answerID>
      <answerText>Planning &amp; Analysis</answerText>
      <isCorrect>None</isCorrect>
      <pointValue>0</pointValue>
      <PresentationID>1b654379758646f985ed9538f6885cf5</PresentationID>
    </Answers>
    <Answers>
      <slideID>281</slideID>
      <answerID>5</answerID>
      <answerText>Sourcing &amp; Solicitation</answerText>
      <isCorrect>None</isCorrect>
      <pointValue>0</pointValue>
      <PresentationID>1b654379758646f985ed9538f6885cf5</PresentationID>
    </Answers>
    <Answers>
      <slideID>281</slideID>
      <answerID>6</answerID>
      <answerText>Contract Execution</answerText>
      <isCorrect>None</isCorrect>
      <pointValue>0</pointValue>
      <PresentationID>1b654379758646f985ed9538f6885cf5</PresentationID>
    </Answers>
    <Answers>
      <slideID>281</slideID>
      <answerID>7</answerID>
      <answerText>Leadership &amp; Communications</answerText>
      <isCorrect>None</isCorrect>
      <pointValue>0</pointValue>
      <PresentationID>1b654379758646f985ed9538f6885cf5</PresentationID>
    </Answers>
    <Answers>
      <slideID>281</slideID>
      <answerID>8</answerID>
      <answerText>Business Principles</answerText>
      <isCorrect>None</isCorrect>
      <pointValue>0</pointValue>
      <PresentationID>1b654379758646f985ed9538f6885cf5</PresentationID>
    </Answers>
    <Answers>
      <slideID>296</slideID>
      <answerID>1</answerID>
      <answerText>Time</answerText>
      <isCorrect>None</isCorrect>
      <pointValue>0</pointValue>
      <PresentationID>1b654379758646f985ed9538f6885cf5</PresentationID>
    </Answers>
    <Answers>
      <slideID>296</slideID>
      <answerID>2</answerID>
      <answerText>Budget Limitations</answerText>
      <isCorrect>None</isCorrect>
      <pointValue>0</pointValue>
      <PresentationID>1b654379758646f985ed9538f6885cf5</PresentationID>
    </Answers>
    <Answers>
      <slideID>296</slideID>
      <answerID>3</answerID>
      <answerText>Not right content</answerText>
      <isCorrect>None</isCorrect>
      <pointValue>0</pointValue>
      <PresentationID>1b654379758646f985ed9538f6885cf5</PresentationID>
    </Answers>
    <Answers>
      <slideID>296</slideID>
      <answerID>4</answerID>
      <answerText>Do not know how to access content</answerText>
      <isCorrect>None</isCorrect>
      <pointValue>0</pointValue>
      <PresentationID>1b654379758646f985ed9538f6885cf5</PresentationID>
    </Answers>
    <Answers>
      <slideID>296</slideID>
      <answerID>5</answerID>
      <answerText>Lack of support (manager/org)</answerText>
      <isCorrect>None</isCorrect>
      <pointValue>0</pointValue>
      <PresentationID>1b654379758646f985ed9538f6885cf5</PresentationID>
    </Answers>
    <Answers>
      <slideID>265</slideID>
      <answerID>1</answerID>
      <answerText>No time at all</answerText>
      <isCorrect>None</isCorrect>
      <pointValue>0</pointValue>
      <PresentationID>1b654379758646f985ed9538f6885cf5</PresentationID>
    </Answers>
    <Answers>
      <slideID>265</slideID>
      <answerID>2</answerID>
      <answerText>3 hours or less</answerText>
      <isCorrect>None</isCorrect>
      <pointValue>0</pointValue>
      <PresentationID>1b654379758646f985ed9538f6885cf5</PresentationID>
    </Answers>
    <Answers>
      <slideID>265</slideID>
      <answerID>3</answerID>
      <answerText>6 hours or less</answerText>
      <isCorrect>None</isCorrect>
      <pointValue>0</pointValue>
      <PresentationID>1b654379758646f985ed9538f6885cf5</PresentationID>
    </Answers>
    <Answers>
      <slideID>265</slideID>
      <answerID>4</answerID>
      <answerText>9 hours or less</answerText>
      <isCorrect>None</isCorrect>
      <pointValue>0</pointValue>
      <PresentationID>1b654379758646f985ed9538f6885cf5</PresentationID>
    </Answers>
    <Answers>
      <slideID>265</slideID>
      <answerID>5</answerID>
      <answerText>12 hours or less</answerText>
      <isCorrect>None</isCorrect>
      <pointValue>0</pointValue>
      <PresentationID>1b654379758646f985ed9538f6885cf5</PresentationID>
    </Answers>
    <Answers>
      <slideID>265</slideID>
      <answerID>6</answerID>
      <answerText>Unlimited time!</answerText>
      <isCorrect>None</isCorrect>
      <pointValue>0</pointValue>
      <PresentationID>1b654379758646f985ed9538f6885cf5</PresentationID>
    </Answers>
    <Answers>
      <slideID>299</slideID>
      <answerID>1</answerID>
      <answerText>Option 1</answerText>
      <isCorrect>None</isCorrect>
      <pointValue>0</pointValue>
      <PresentationID>1b654379758646f985ed9538f6885cf5</PresentationID>
    </Answers>
    <Answers>
      <slideID>299</slideID>
      <answerID>2</answerID>
      <answerText>Option 2</answerText>
      <isCorrect>None</isCorrect>
      <pointValue>0</pointValue>
      <PresentationID>1b654379758646f985ed9538f6885cf5</PresentationID>
    </Answers>
    <Answers>
      <slideID>299</slideID>
      <answerID>3</answerID>
      <answerText>Option 3</answerText>
      <isCorrect>None</isCorrect>
      <pointValue>0</pointValue>
      <PresentationID>1b654379758646f985ed9538f6885cf5</PresentationID>
    </Answers>
    <Answers>
      <slideID>299</slideID>
      <answerID>4</answerID>
      <answerText>Option 4</answerText>
      <isCorrect>None</isCorrect>
      <pointValue>0</pointValue>
      <PresentationID>1b654379758646f985ed9538f6885cf5</PresentationID>
    </Answers>
    <Answers>
      <slideID>299</slideID>
      <answerID>5</answerID>
      <answerText>Option 5</answerText>
      <isCorrect>None</isCorrect>
      <pointValue>0</pointValue>
      <PresentationID>1b654379758646f985ed9538f6885cf5</PresentationID>
    </Answers>
    <Answers>
      <slideID>299</slideID>
      <answerID>6</answerID>
      <answerText>Option 6</answerText>
      <isCorrect>None</isCorrect>
      <pointValue>0</pointValue>
      <PresentationID>1b654379758646f985ed9538f6885cf5</PresentationID>
    </Answers>
    <Answers>
      <slideID>298</slideID>
      <answerID>1</answerID>
      <answerText>Option 1</answerText>
      <isCorrect>None</isCorrect>
      <pointValue>0</pointValue>
      <PresentationID>1b654379758646f985ed9538f6885cf5</PresentationID>
    </Answers>
  </AllAnswers>
</SessionAnswerData>
</file>

<file path=customXml/item3.xml><?xml version="1.0" encoding="utf-8"?>
<SessionResponseData/>
</file>

<file path=customXml/item4.xml><?xml version="1.0" encoding="utf-8"?>
<SessionRankData/>
</file>

<file path=customXml/item5.xml><?xml version="1.0" encoding="utf-8"?>
<SessionParticipantData/>
</file>

<file path=customXml/item6.xml><?xml version="1.0" encoding="utf-8"?>
<ParticipantInfoData/>
</file>

<file path=customXml/item7.xml><?xml version="1.0" encoding="utf-8"?>
<CustomFieldInfoData/>
</file>

<file path=customXml/item8.xml><?xml version="1.0" encoding="utf-8"?>
<SessionCloseEndedDescriptorsData/>
</file>

<file path=customXml/item9.xml><?xml version="1.0" encoding="utf-8"?>
<SessionGroupWeightData/>
</file>

<file path=customXml/itemProps1.xml><?xml version="1.0" encoding="utf-8"?>
<ds:datastoreItem xmlns:ds="http://schemas.openxmlformats.org/officeDocument/2006/customXml" ds:itemID="{B032144D-ED65-4328-858C-28FAC6236D44}">
  <ds:schemaRefs/>
</ds:datastoreItem>
</file>

<file path=customXml/itemProps10.xml><?xml version="1.0" encoding="utf-8"?>
<ds:datastoreItem xmlns:ds="http://schemas.openxmlformats.org/officeDocument/2006/customXml" ds:itemID="{58974AD5-803A-420B-A79C-084E358B7FE4}">
  <ds:schemaRefs/>
</ds:datastoreItem>
</file>

<file path=customXml/itemProps11.xml><?xml version="1.0" encoding="utf-8"?>
<ds:datastoreItem xmlns:ds="http://schemas.openxmlformats.org/officeDocument/2006/customXml" ds:itemID="{E69E3492-4A06-43DC-BD0F-B2265DB26F3E}">
  <ds:schemaRefs/>
</ds:datastoreItem>
</file>

<file path=customXml/itemProps12.xml><?xml version="1.0" encoding="utf-8"?>
<ds:datastoreItem xmlns:ds="http://schemas.openxmlformats.org/officeDocument/2006/customXml" ds:itemID="{C576947F-8B6B-4A88-B6C1-3C90EE0F3FE9}">
  <ds:schemaRefs/>
</ds:datastoreItem>
</file>

<file path=customXml/itemProps13.xml><?xml version="1.0" encoding="utf-8"?>
<ds:datastoreItem xmlns:ds="http://schemas.openxmlformats.org/officeDocument/2006/customXml" ds:itemID="{8E4E1465-08B4-4512-AB9D-524C97974CA1}">
  <ds:schemaRefs/>
</ds:datastoreItem>
</file>

<file path=customXml/itemProps14.xml><?xml version="1.0" encoding="utf-8"?>
<ds:datastoreItem xmlns:ds="http://schemas.openxmlformats.org/officeDocument/2006/customXml" ds:itemID="{C18A1F73-9643-4C1C-B034-C3FE38F7A960}">
  <ds:schemaRefs/>
</ds:datastoreItem>
</file>

<file path=customXml/itemProps15.xml><?xml version="1.0" encoding="utf-8"?>
<ds:datastoreItem xmlns:ds="http://schemas.openxmlformats.org/officeDocument/2006/customXml" ds:itemID="{CF7B011E-BAA5-43D5-9DF7-1C831234DD95}">
  <ds:schemaRefs/>
</ds:datastoreItem>
</file>

<file path=customXml/itemProps16.xml><?xml version="1.0" encoding="utf-8"?>
<ds:datastoreItem xmlns:ds="http://schemas.openxmlformats.org/officeDocument/2006/customXml" ds:itemID="{70A93EB9-659F-4B8A-96BC-F04EA418F338}">
  <ds:schemaRefs/>
</ds:datastoreItem>
</file>

<file path=customXml/itemProps2.xml><?xml version="1.0" encoding="utf-8"?>
<ds:datastoreItem xmlns:ds="http://schemas.openxmlformats.org/officeDocument/2006/customXml" ds:itemID="{ABBCB2B4-987F-425D-8D92-5A98941A70AA}">
  <ds:schemaRefs/>
</ds:datastoreItem>
</file>

<file path=customXml/itemProps3.xml><?xml version="1.0" encoding="utf-8"?>
<ds:datastoreItem xmlns:ds="http://schemas.openxmlformats.org/officeDocument/2006/customXml" ds:itemID="{5EA1E0EA-D45A-4774-A831-1D97672FEBEE}">
  <ds:schemaRefs/>
</ds:datastoreItem>
</file>

<file path=customXml/itemProps4.xml><?xml version="1.0" encoding="utf-8"?>
<ds:datastoreItem xmlns:ds="http://schemas.openxmlformats.org/officeDocument/2006/customXml" ds:itemID="{A0295BF5-1422-4D96-8058-C11AA30FC1A7}">
  <ds:schemaRefs/>
</ds:datastoreItem>
</file>

<file path=customXml/itemProps5.xml><?xml version="1.0" encoding="utf-8"?>
<ds:datastoreItem xmlns:ds="http://schemas.openxmlformats.org/officeDocument/2006/customXml" ds:itemID="{08CC6214-1EF2-42B1-A461-9FBF530A07CF}">
  <ds:schemaRefs/>
</ds:datastoreItem>
</file>

<file path=customXml/itemProps6.xml><?xml version="1.0" encoding="utf-8"?>
<ds:datastoreItem xmlns:ds="http://schemas.openxmlformats.org/officeDocument/2006/customXml" ds:itemID="{2223C091-D8C4-4C6C-80EA-8D1F5668758D}">
  <ds:schemaRefs/>
</ds:datastoreItem>
</file>

<file path=customXml/itemProps7.xml><?xml version="1.0" encoding="utf-8"?>
<ds:datastoreItem xmlns:ds="http://schemas.openxmlformats.org/officeDocument/2006/customXml" ds:itemID="{E6C077F5-15E7-4615-AF53-2C3C741FA066}">
  <ds:schemaRefs/>
</ds:datastoreItem>
</file>

<file path=customXml/itemProps8.xml><?xml version="1.0" encoding="utf-8"?>
<ds:datastoreItem xmlns:ds="http://schemas.openxmlformats.org/officeDocument/2006/customXml" ds:itemID="{122E2F10-F17C-4C76-9993-04E70DDF6EF7}">
  <ds:schemaRefs/>
</ds:datastoreItem>
</file>

<file path=customXml/itemProps9.xml><?xml version="1.0" encoding="utf-8"?>
<ds:datastoreItem xmlns:ds="http://schemas.openxmlformats.org/officeDocument/2006/customXml" ds:itemID="{3610EFF7-BBC0-46BB-A3FD-32223E520F9C}">
  <ds:schemaRefs/>
</ds:datastoreItem>
</file>

<file path=docProps/app.xml><?xml version="1.0" encoding="utf-8"?>
<Properties xmlns="http://schemas.openxmlformats.org/officeDocument/2006/extended-properties" xmlns:vt="http://schemas.openxmlformats.org/officeDocument/2006/docPropsVTypes">
  <TotalTime>1758</TotalTime>
  <Words>1208</Words>
  <Application>Microsoft Office PowerPoint</Application>
  <PresentationFormat>Widescreen</PresentationFormat>
  <Paragraphs>179</Paragraphs>
  <Slides>29</Slides>
  <Notes>29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Welcome</vt:lpstr>
      <vt:lpstr>What’s your learning style?</vt:lpstr>
      <vt:lpstr>PowerPoint Presentation</vt:lpstr>
      <vt:lpstr>Designing for Today’s Learner</vt:lpstr>
      <vt:lpstr>A Holistic Approach</vt:lpstr>
      <vt:lpstr>Our Portfolio</vt:lpstr>
      <vt:lpstr>Growing Member Value</vt:lpstr>
      <vt:lpstr>Coming to a screen near you in Fall 2018!</vt:lpstr>
      <vt:lpstr>NIGP Program Scheduling</vt:lpstr>
      <vt:lpstr>NIGP Higher Ed Connection</vt:lpstr>
      <vt:lpstr>Professional Development Challenge</vt:lpstr>
      <vt:lpstr>PowerPoint Presentation</vt:lpstr>
      <vt:lpstr>Mid-career Professional: Learning Challenges</vt:lpstr>
      <vt:lpstr>Credit for Worthy Learning Opportunities</vt:lpstr>
      <vt:lpstr>Academic Credit for NIGP Education </vt:lpstr>
      <vt:lpstr>Learning Reimagined- An NIGP Case Study:  Developing &amp; Managing RFPs</vt:lpstr>
      <vt:lpstr>PowerPoint Presentation</vt:lpstr>
      <vt:lpstr>Aligning Content</vt:lpstr>
      <vt:lpstr>Create Your Learning Journey</vt:lpstr>
      <vt:lpstr>PowerPoint Presentation</vt:lpstr>
      <vt:lpstr>NIGP is Going Mobile!</vt:lpstr>
      <vt:lpstr>Let’s Brainstorm!</vt:lpstr>
      <vt:lpstr>PowerPoint Presentation</vt:lpstr>
      <vt:lpstr>PowerPoint Presentation</vt:lpstr>
      <vt:lpstr>PowerPoint Presentation</vt:lpstr>
      <vt:lpstr>PowerPoint Presentation</vt:lpstr>
      <vt:lpstr>PowerPoint Presentation</vt:lpstr>
      <vt:lpstr>Contact us with suggestions on new topics or new programs you would like to see NIGP offer: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Shelters</dc:creator>
  <cp:lastModifiedBy>Todd Slater</cp:lastModifiedBy>
  <cp:revision>109</cp:revision>
  <dcterms:created xsi:type="dcterms:W3CDTF">2018-07-19T11:46:28Z</dcterms:created>
  <dcterms:modified xsi:type="dcterms:W3CDTF">2018-08-14T13:21:34Z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ExistingPresentation">
    <vt:lpwstr>Yes</vt:lpwstr>
  </property>
  <property fmtid="{D5CDD505-2E9C-101B-9397-08002B2CF9AE}" pid="3" name="PresentationVersion">
    <vt:lpwstr>2.0</vt:lpwstr>
  </property>
  <property fmtid="{D5CDD505-2E9C-101B-9397-08002B2CF9AE}" pid="4" name="PresentationID">
    <vt:lpwstr>1b654379758646f985ed9538f6885cf5</vt:lpwstr>
  </property>
</Properties>
</file>